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AB400"/>
    <a:srgbClr val="FAB500"/>
    <a:srgbClr val="FF00FF"/>
    <a:srgbClr val="33A7DF"/>
    <a:srgbClr val="FFFFFF"/>
    <a:srgbClr val="86022E"/>
    <a:srgbClr val="2C2781"/>
    <a:srgbClr val="828282"/>
    <a:srgbClr val="32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7999" cy="467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832" y="0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BB0DF98F-7A9D-4B2C-8AB0-D3E0A44DD3ED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4125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4" y="4822624"/>
            <a:ext cx="5512444" cy="3945928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0232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832" y="9520232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2A3E7758-0C75-4EAE-8F32-C41FBD507B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2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08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41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68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21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65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80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21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73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7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35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A9C53-6A91-48BB-A57D-3E789EF170F9}" type="datetimeFigureOut">
              <a:rPr lang="en-GB" smtClean="0"/>
              <a:t>16/03/2023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77CD8-BC89-4BCF-BF17-B8361C9AA9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4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8.png"/><Relationship Id="rId18" Type="http://schemas.openxmlformats.org/officeDocument/2006/relationships/image" Target="../media/image102.png"/><Relationship Id="rId3" Type="http://schemas.openxmlformats.org/officeDocument/2006/relationships/image" Target="../media/image81.png"/><Relationship Id="rId7" Type="http://schemas.openxmlformats.org/officeDocument/2006/relationships/image" Target="../media/image82.png"/><Relationship Id="rId12" Type="http://schemas.openxmlformats.org/officeDocument/2006/relationships/image" Target="../media/image93.png"/><Relationship Id="rId17" Type="http://schemas.openxmlformats.org/officeDocument/2006/relationships/image" Target="../media/image101.png"/><Relationship Id="rId2" Type="http://schemas.openxmlformats.org/officeDocument/2006/relationships/image" Target="../media/image80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2.png"/><Relationship Id="rId15" Type="http://schemas.openxmlformats.org/officeDocument/2006/relationships/image" Target="../media/image97.png"/><Relationship Id="rId10" Type="http://schemas.openxmlformats.org/officeDocument/2006/relationships/image" Target="../media/image90.png"/><Relationship Id="rId9" Type="http://schemas.openxmlformats.org/officeDocument/2006/relationships/image" Target="../media/image89.png"/><Relationship Id="rId1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7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7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31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7" Type="http://schemas.openxmlformats.org/officeDocument/2006/relationships/image" Target="../media/image40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39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9" Type="http://schemas.openxmlformats.org/officeDocument/2006/relationships/image" Target="../media/image52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8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0.png"/><Relationship Id="rId9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6.png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84.png"/><Relationship Id="rId5" Type="http://schemas.openxmlformats.org/officeDocument/2006/relationships/image" Target="../media/image70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1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UNDERSTANDING PERCENTAGES and FRACTIONS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9"/>
            <a:ext cx="2063494" cy="3686634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Fraction: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A fraction is made up of a numerator (top) and a denominator (bottom</a:t>
            </a:r>
            <a:r>
              <a:rPr lang="en-GB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).</a:t>
            </a:r>
            <a:endParaRPr lang="en-GB" sz="1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Integer</a:t>
            </a:r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Whole number.</a:t>
            </a:r>
          </a:p>
          <a:p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Ascending Order: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Place in order, smallest to largest.</a:t>
            </a:r>
          </a:p>
          <a:p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Descending Order: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Place in order, largest to smallest.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FDP equivalence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4038421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53663" y="4986217"/>
            <a:ext cx="2073057" cy="1757944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r>
              <a:rPr lang="en-GB" sz="1250" dirty="0" smtClean="0">
                <a:solidFill>
                  <a:schemeClr val="tx1"/>
                </a:solidFill>
              </a:rPr>
              <a:t>- A </a:t>
            </a:r>
            <a:r>
              <a:rPr lang="en-GB" sz="1250" dirty="0">
                <a:solidFill>
                  <a:schemeClr val="tx1"/>
                </a:solidFill>
              </a:rPr>
              <a:t>larger denominator does not mean a larger fraction.</a:t>
            </a:r>
          </a:p>
          <a:p>
            <a:r>
              <a:rPr lang="en-GB" sz="1250" dirty="0" smtClean="0">
                <a:solidFill>
                  <a:schemeClr val="tx1"/>
                </a:solidFill>
              </a:rPr>
              <a:t>- To </a:t>
            </a:r>
            <a:r>
              <a:rPr lang="en-GB" sz="1250" dirty="0">
                <a:solidFill>
                  <a:schemeClr val="tx1"/>
                </a:solidFill>
              </a:rPr>
              <a:t>find equivalent fractions multiply/divide the numerator and denominator by the same number.</a:t>
            </a:r>
            <a:endParaRPr lang="en-GB" sz="1250" dirty="0"/>
          </a:p>
        </p:txBody>
      </p:sp>
      <p:sp>
        <p:nvSpPr>
          <p:cNvPr id="18" name="Rounded Rectangle 17"/>
          <p:cNvSpPr/>
          <p:nvPr/>
        </p:nvSpPr>
        <p:spPr>
          <a:xfrm>
            <a:off x="4535280" y="5329688"/>
            <a:ext cx="5287990" cy="958826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1) Place these lists in ascending order.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      a)                            b)                                        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823472"/>
                  </p:ext>
                </p:extLst>
              </p:nvPr>
            </p:nvGraphicFramePr>
            <p:xfrm>
              <a:off x="215739" y="2057450"/>
              <a:ext cx="1902420" cy="2624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140">
                      <a:extLst>
                        <a:ext uri="{9D8B030D-6E8A-4147-A177-3AD203B41FA5}">
                          <a16:colId xmlns:a16="http://schemas.microsoft.com/office/drawing/2014/main" val="1872336123"/>
                        </a:ext>
                      </a:extLst>
                    </a:gridCol>
                    <a:gridCol w="634140">
                      <a:extLst>
                        <a:ext uri="{9D8B030D-6E8A-4147-A177-3AD203B41FA5}">
                          <a16:colId xmlns:a16="http://schemas.microsoft.com/office/drawing/2014/main" val="4007530944"/>
                        </a:ext>
                      </a:extLst>
                    </a:gridCol>
                    <a:gridCol w="634140">
                      <a:extLst>
                        <a:ext uri="{9D8B030D-6E8A-4147-A177-3AD203B41FA5}">
                          <a16:colId xmlns:a16="http://schemas.microsoft.com/office/drawing/2014/main" val="3389728434"/>
                        </a:ext>
                      </a:extLst>
                    </a:gridCol>
                  </a:tblGrid>
                  <a:tr h="3025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F</a:t>
                          </a:r>
                          <a:endParaRPr lang="en-GB" b="1" dirty="0"/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D</a:t>
                          </a:r>
                          <a:endParaRPr lang="en-GB" b="1" dirty="0"/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P</a:t>
                          </a:r>
                          <a:endParaRPr lang="en-GB" b="1" dirty="0"/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1112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100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0.01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8868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10%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4017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0.2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20%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975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0.25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25%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803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50%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5960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0.75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75%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25793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823472"/>
                  </p:ext>
                </p:extLst>
              </p:nvPr>
            </p:nvGraphicFramePr>
            <p:xfrm>
              <a:off x="215739" y="2057450"/>
              <a:ext cx="1902420" cy="2624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140">
                      <a:extLst>
                        <a:ext uri="{9D8B030D-6E8A-4147-A177-3AD203B41FA5}">
                          <a16:colId xmlns:a16="http://schemas.microsoft.com/office/drawing/2014/main" val="1872336123"/>
                        </a:ext>
                      </a:extLst>
                    </a:gridCol>
                    <a:gridCol w="634140">
                      <a:extLst>
                        <a:ext uri="{9D8B030D-6E8A-4147-A177-3AD203B41FA5}">
                          <a16:colId xmlns:a16="http://schemas.microsoft.com/office/drawing/2014/main" val="4007530944"/>
                        </a:ext>
                      </a:extLst>
                    </a:gridCol>
                    <a:gridCol w="634140">
                      <a:extLst>
                        <a:ext uri="{9D8B030D-6E8A-4147-A177-3AD203B41FA5}">
                          <a16:colId xmlns:a16="http://schemas.microsoft.com/office/drawing/2014/main" val="33897284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F</a:t>
                          </a:r>
                          <a:endParaRPr lang="en-GB" b="1" dirty="0"/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D</a:t>
                          </a:r>
                          <a:endParaRPr lang="en-GB" b="1" dirty="0"/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P</a:t>
                          </a:r>
                          <a:endParaRPr lang="en-GB" b="1" dirty="0"/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1112879"/>
                      </a:ext>
                    </a:extLst>
                  </a:tr>
                  <a:tr h="3771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04839" r="-202885" b="-5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0.01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8868474"/>
                      </a:ext>
                    </a:extLst>
                  </a:tr>
                  <a:tr h="3771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04839" r="-202885" b="-4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10%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4017664"/>
                      </a:ext>
                    </a:extLst>
                  </a:tr>
                  <a:tr h="3771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304839" r="-202885" b="-3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0.2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20%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975420"/>
                      </a:ext>
                    </a:extLst>
                  </a:tr>
                  <a:tr h="3756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404839" r="-202885" b="-2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0.25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25%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803839"/>
                      </a:ext>
                    </a:extLst>
                  </a:tr>
                  <a:tr h="3756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504839" r="-202885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50%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5960026"/>
                      </a:ext>
                    </a:extLst>
                  </a:tr>
                  <a:tr h="376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604839" r="-20288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0.75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75%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25793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769199" y="3788055"/>
                <a:ext cx="3659977" cy="528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US" sz="2000" dirty="0" smtClean="0"/>
                  <a:t>56%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altLang="en-US" sz="2000" dirty="0" smtClean="0"/>
                  <a:t>       </a:t>
                </a:r>
                <a:r>
                  <a:rPr lang="en-GB" altLang="en-US" sz="2000" dirty="0"/>
                  <a:t>0.871     </a:t>
                </a:r>
                <a:r>
                  <a:rPr lang="en-GB" altLang="en-US" sz="2000" dirty="0" smtClean="0"/>
                  <a:t>   </a:t>
                </a:r>
                <a:r>
                  <a:rPr lang="en-GB" altLang="en-US" sz="2000" dirty="0"/>
                  <a:t>23%   </a:t>
                </a:r>
                <a:r>
                  <a:rPr lang="en-GB" altLang="en-US" sz="2000" dirty="0" smtClean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altLang="en-US" sz="2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199" y="3788055"/>
                <a:ext cx="3659977" cy="528030"/>
              </a:xfrm>
              <a:prstGeom prst="rect">
                <a:avLst/>
              </a:prstGeom>
              <a:blipFill>
                <a:blip r:embed="rId6"/>
                <a:stretch>
                  <a:fillRect l="-1331"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20578" y="1604270"/>
                <a:ext cx="4154984" cy="52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 smtClean="0"/>
                  <a:t>	</a:t>
                </a:r>
                <a:endParaRPr lang="en-GB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78" y="1604270"/>
                <a:ext cx="4154984" cy="524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20578" y="2390161"/>
                <a:ext cx="4154984" cy="52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	</a:t>
                </a:r>
                <a:endParaRPr lang="en-GB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78" y="2390161"/>
                <a:ext cx="4154984" cy="5248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H="1">
            <a:off x="5699897" y="2215747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601233" y="2211391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515643" y="2211390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430039" y="2211393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9335737" y="2220099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9492533" y="2484905"/>
            <a:ext cx="308212" cy="3053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8670569" y="2481099"/>
            <a:ext cx="308212" cy="3053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716215" y="2477617"/>
            <a:ext cx="308212" cy="3053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14993" y="2472714"/>
            <a:ext cx="308212" cy="3053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909574" y="2472714"/>
            <a:ext cx="308212" cy="3053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4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704251" y="2960332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605587" y="2955976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519997" y="2955975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8434393" y="2955978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9340091" y="2964684"/>
            <a:ext cx="0" cy="174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20578" y="3168953"/>
                <a:ext cx="4154984" cy="52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	</a:t>
                </a:r>
                <a:endParaRPr lang="en-GB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78" y="3168953"/>
                <a:ext cx="4154984" cy="5248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>
            <a:off x="4567782" y="3744421"/>
            <a:ext cx="5216434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41546" y="4271991"/>
            <a:ext cx="4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0.56        0.75     0.871        0.23       0.857…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803224" y="4555649"/>
            <a:ext cx="424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   2                  3                5                   1                   4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741546" y="4712897"/>
                <a:ext cx="4509544" cy="528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sz="2000" dirty="0"/>
                  <a:t>23% </a:t>
                </a:r>
                <a:r>
                  <a:rPr lang="en-GB" altLang="en-US" sz="2000" dirty="0" smtClean="0"/>
                  <a:t>      56%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altLang="en-US" sz="2000" dirty="0" smtClean="0"/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altLang="en-US" sz="2000" dirty="0"/>
                  <a:t>         0.871 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46" y="4712897"/>
                <a:ext cx="4509544" cy="528030"/>
              </a:xfrm>
              <a:prstGeom prst="rect">
                <a:avLst/>
              </a:prstGeom>
              <a:blipFill>
                <a:blip r:embed="rId10"/>
                <a:stretch>
                  <a:fillRect l="-1486"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 rot="16200000">
            <a:off x="4177928" y="2297019"/>
            <a:ext cx="1654200" cy="738664"/>
          </a:xfrm>
          <a:prstGeom prst="rect">
            <a:avLst/>
          </a:prstGeom>
          <a:noFill/>
          <a:ln w="38100">
            <a:solidFill>
              <a:srgbClr val="8702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Make the denominators the same.</a:t>
            </a:r>
            <a:endParaRPr lang="en-GB" sz="1400" dirty="0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4411305" y="4103564"/>
            <a:ext cx="1195514" cy="738664"/>
          </a:xfrm>
          <a:prstGeom prst="rect">
            <a:avLst/>
          </a:prstGeom>
          <a:noFill/>
          <a:ln w="38100">
            <a:solidFill>
              <a:srgbClr val="8702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Convert them all to decimals.</a:t>
            </a:r>
            <a:endParaRPr lang="en-GB" sz="14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6980" y="5853573"/>
            <a:ext cx="1029868" cy="35774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2"/>
          <a:srcRect l="4990" b="-437"/>
          <a:stretch/>
        </p:blipFill>
        <p:spPr>
          <a:xfrm>
            <a:off x="6365965" y="5861352"/>
            <a:ext cx="1401777" cy="33915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4427" y="5853574"/>
            <a:ext cx="1751343" cy="357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rot="10800000">
                <a:off x="4540244" y="6379742"/>
                <a:ext cx="5287990" cy="3707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ANSWERS: 	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dirty="0" smtClean="0"/>
                  <a:t>		2)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0.2,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,0.49,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 smtClean="0"/>
                  <a:t>	3)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0.05,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,25%,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540244" y="6379742"/>
                <a:ext cx="5287990" cy="370743"/>
              </a:xfrm>
              <a:prstGeom prst="rect">
                <a:avLst/>
              </a:prstGeom>
              <a:blipFill>
                <a:blip r:embed="rId14"/>
                <a:stretch>
                  <a:fillRect r="-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9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288" y="5555980"/>
            <a:ext cx="1329001" cy="6744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537" y="5619342"/>
            <a:ext cx="1176771" cy="7307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SHAPES, CAPACITY AND VOLUME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9"/>
            <a:ext cx="2063494" cy="3686634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Volume: </a:t>
            </a:r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dirty="0">
                <a:solidFill>
                  <a:schemeClr val="tx1"/>
                </a:solidFill>
              </a:rPr>
              <a:t>amount of space that </a:t>
            </a:r>
            <a:r>
              <a:rPr lang="en-GB" sz="1400" dirty="0" smtClean="0">
                <a:solidFill>
                  <a:schemeClr val="tx1"/>
                </a:solidFill>
              </a:rPr>
              <a:t>an object occupies.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Capacity:</a:t>
            </a:r>
            <a:r>
              <a:rPr lang="en-GB" sz="1400" dirty="0" smtClean="0">
                <a:solidFill>
                  <a:schemeClr val="tx1"/>
                </a:solidFill>
              </a:rPr>
              <a:t>  The amount of space that a liquid occupies.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Cuboid: </a:t>
            </a:r>
            <a:r>
              <a:rPr lang="en-GB" sz="1400" dirty="0" smtClean="0">
                <a:solidFill>
                  <a:schemeClr val="tx1"/>
                </a:solidFill>
              </a:rPr>
              <a:t>3D shape with 6 square/rectangular faces.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Vertices:</a:t>
            </a:r>
            <a:r>
              <a:rPr lang="en-GB" sz="1400" dirty="0" smtClean="0">
                <a:solidFill>
                  <a:schemeClr val="tx1"/>
                </a:solidFill>
              </a:rPr>
              <a:t> Angular points of shapes.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Face: </a:t>
            </a:r>
            <a:r>
              <a:rPr lang="en-GB" sz="1400" dirty="0" smtClean="0">
                <a:solidFill>
                  <a:schemeClr val="tx1"/>
                </a:solidFill>
              </a:rPr>
              <a:t>A surface of a 3D shape.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Edge:</a:t>
            </a:r>
            <a:r>
              <a:rPr lang="en-GB" sz="1400" dirty="0" smtClean="0">
                <a:solidFill>
                  <a:schemeClr val="tx1"/>
                </a:solidFill>
              </a:rPr>
              <a:t> A line which connects two faces on a 3D shape.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2359372" y="5824581"/>
                <a:ext cx="2067348" cy="918666"/>
              </a:xfrm>
              <a:prstGeom prst="roundRect">
                <a:avLst/>
              </a:prstGeom>
              <a:noFill/>
              <a:ln w="38100">
                <a:solidFill>
                  <a:srgbClr val="860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Formula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𝐶𝑢𝑏𝑜𝑖𝑑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05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𝑃𝑟𝑖𝑠𝑚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9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9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𝑐𝑟𝑜𝑠𝑠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𝑠𝑒𝑐𝑡𝑖𝑜𝑛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GB" sz="9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72" y="5824581"/>
                <a:ext cx="2067348" cy="9186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86022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4038421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4535280" y="5306966"/>
            <a:ext cx="5287990" cy="1103359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Find the volume of these shapes: </a:t>
            </a:r>
            <a:r>
              <a:rPr lang="en-GB" sz="1200" dirty="0" smtClean="0">
                <a:solidFill>
                  <a:schemeClr val="tx1"/>
                </a:solidFill>
              </a:rPr>
              <a:t>1)                                 2)</a:t>
            </a: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521864" y="6467162"/>
            <a:ext cx="5301406" cy="2760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ANSWERS: </a:t>
            </a:r>
            <a:r>
              <a:rPr lang="en-GB" sz="1200" dirty="0"/>
              <a:t> </a:t>
            </a:r>
            <a:r>
              <a:rPr lang="en-GB" sz="1200" dirty="0" smtClean="0"/>
              <a:t>                1) 5760 cm</a:t>
            </a:r>
            <a:r>
              <a:rPr lang="en-GB" sz="1200" baseline="30000" dirty="0" smtClean="0"/>
              <a:t>3</a:t>
            </a:r>
            <a:r>
              <a:rPr lang="en-GB" sz="1200" dirty="0" smtClean="0"/>
              <a:t>               2) 162 m</a:t>
            </a:r>
            <a:r>
              <a:rPr lang="en-GB" sz="1200" baseline="30000" dirty="0" smtClean="0"/>
              <a:t>3</a:t>
            </a:r>
            <a:endParaRPr lang="en-GB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2353663" y="5016138"/>
            <a:ext cx="2073057" cy="679268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Remember the units are cubed for volume.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b="17337"/>
          <a:stretch/>
        </p:blipFill>
        <p:spPr>
          <a:xfrm>
            <a:off x="273279" y="1841861"/>
            <a:ext cx="719294" cy="731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b="13111"/>
          <a:stretch/>
        </p:blipFill>
        <p:spPr>
          <a:xfrm>
            <a:off x="1288123" y="1841861"/>
            <a:ext cx="805612" cy="731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b="14389"/>
          <a:stretch/>
        </p:blipFill>
        <p:spPr>
          <a:xfrm>
            <a:off x="283435" y="3615903"/>
            <a:ext cx="802712" cy="67423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/>
          <a:srcRect b="15839"/>
          <a:stretch/>
        </p:blipFill>
        <p:spPr>
          <a:xfrm>
            <a:off x="1287756" y="3542544"/>
            <a:ext cx="888160" cy="726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8139" y="1599240"/>
            <a:ext cx="64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Cube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375959" y="1612388"/>
            <a:ext cx="79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Cuboid</a:t>
            </a:r>
            <a:endParaRPr lang="en-GB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28314" y="3141874"/>
            <a:ext cx="98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Hexagonal Prism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209988" y="3141874"/>
            <a:ext cx="98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Triangular Prism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06430" y="2521860"/>
            <a:ext cx="8547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Faces – 6</a:t>
            </a:r>
          </a:p>
          <a:p>
            <a:pPr algn="ctr"/>
            <a:r>
              <a:rPr lang="en-GB" sz="1100" dirty="0" smtClean="0"/>
              <a:t>Edges – 12</a:t>
            </a:r>
          </a:p>
          <a:p>
            <a:pPr algn="ctr"/>
            <a:r>
              <a:rPr lang="en-GB" sz="1100" dirty="0" smtClean="0"/>
              <a:t>Vertices – 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2646" y="2523615"/>
            <a:ext cx="8547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Faces – 6</a:t>
            </a:r>
          </a:p>
          <a:p>
            <a:pPr algn="ctr"/>
            <a:r>
              <a:rPr lang="en-GB" sz="1100" dirty="0" smtClean="0"/>
              <a:t>Edges – 12</a:t>
            </a:r>
          </a:p>
          <a:p>
            <a:pPr algn="ctr"/>
            <a:r>
              <a:rPr lang="en-GB" sz="1100" dirty="0" smtClean="0"/>
              <a:t>Vertices – 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9496" y="4232141"/>
            <a:ext cx="9268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Faces – 8</a:t>
            </a:r>
          </a:p>
          <a:p>
            <a:pPr algn="ctr"/>
            <a:r>
              <a:rPr lang="en-GB" sz="1100" dirty="0" smtClean="0"/>
              <a:t>Edges – 18</a:t>
            </a:r>
          </a:p>
          <a:p>
            <a:pPr algn="ctr"/>
            <a:r>
              <a:rPr lang="en-GB" sz="1100" dirty="0" smtClean="0"/>
              <a:t>Vertices – 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30836" y="4251961"/>
            <a:ext cx="8547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Faces – 5</a:t>
            </a:r>
          </a:p>
          <a:p>
            <a:pPr algn="ctr"/>
            <a:r>
              <a:rPr lang="en-GB" sz="1100" dirty="0" smtClean="0"/>
              <a:t>Edges – 9</a:t>
            </a:r>
          </a:p>
          <a:p>
            <a:pPr algn="ctr"/>
            <a:r>
              <a:rPr lang="en-GB" sz="1100" dirty="0" smtClean="0"/>
              <a:t>Vertices – 6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6470" y="1815948"/>
            <a:ext cx="1715500" cy="14035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6792" y="3517730"/>
            <a:ext cx="2000490" cy="126058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083878" y="3065651"/>
            <a:ext cx="63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 cm</a:t>
            </a:r>
            <a:endParaRPr lang="en-GB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134805" y="2646568"/>
            <a:ext cx="63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9</a:t>
            </a:r>
            <a:r>
              <a:rPr lang="en-GB" sz="1400" dirty="0" smtClean="0"/>
              <a:t> cm</a:t>
            </a:r>
            <a:endParaRPr lang="en-GB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572486" y="1935334"/>
            <a:ext cx="63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</a:t>
            </a:r>
            <a:r>
              <a:rPr lang="en-GB" sz="1400" dirty="0" smtClean="0"/>
              <a:t> cm</a:t>
            </a:r>
            <a:endParaRPr lang="en-GB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286396" y="4708361"/>
            <a:ext cx="63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7</a:t>
            </a:r>
            <a:r>
              <a:rPr lang="en-GB" sz="1400" dirty="0" smtClean="0"/>
              <a:t> </a:t>
            </a:r>
            <a:r>
              <a:rPr lang="en-GB" sz="1400" dirty="0"/>
              <a:t>m</a:t>
            </a:r>
            <a:r>
              <a:rPr lang="en-GB" sz="1400" dirty="0" smtClean="0"/>
              <a:t>m</a:t>
            </a:r>
            <a:endParaRPr lang="en-GB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477368" y="4413543"/>
            <a:ext cx="76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11 mm</a:t>
            </a:r>
            <a:endParaRPr lang="en-GB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4525717" y="4331981"/>
            <a:ext cx="76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</a:t>
            </a:r>
            <a:r>
              <a:rPr lang="en-GB" sz="1400" dirty="0" smtClean="0"/>
              <a:t> mm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15718" y="2252963"/>
                <a:ext cx="2060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=4×9×2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718" y="2252963"/>
                <a:ext cx="2060116" cy="276999"/>
              </a:xfrm>
              <a:prstGeom prst="rect">
                <a:avLst/>
              </a:prstGeom>
              <a:blipFill>
                <a:blip r:embed="rId13"/>
                <a:stretch>
                  <a:fillRect l="-2367" r="-23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975323" y="2673531"/>
                <a:ext cx="957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323" y="2673531"/>
                <a:ext cx="957698" cy="276999"/>
              </a:xfrm>
              <a:prstGeom prst="rect">
                <a:avLst/>
              </a:prstGeom>
              <a:blipFill>
                <a:blip r:embed="rId14"/>
                <a:stretch>
                  <a:fillRect l="-1911" t="-4444" r="-254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62935" y="3458445"/>
                <a:ext cx="2607893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𝑡𝑟𝑖𝑎𝑛𝑔𝑙𝑒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935" y="3458445"/>
                <a:ext cx="2607893" cy="5241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462881" y="4013142"/>
                <a:ext cx="1222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=17.5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881" y="4013142"/>
                <a:ext cx="1222194" cy="276999"/>
              </a:xfrm>
              <a:prstGeom prst="rect">
                <a:avLst/>
              </a:prstGeom>
              <a:blipFill>
                <a:blip r:embed="rId16"/>
                <a:stretch>
                  <a:fillRect l="-1493" t="-4348" r="-199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613490" y="4413543"/>
                <a:ext cx="2096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=17.5×11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90" y="4413543"/>
                <a:ext cx="2096984" cy="276999"/>
              </a:xfrm>
              <a:prstGeom prst="rect">
                <a:avLst/>
              </a:prstGeom>
              <a:blipFill>
                <a:blip r:embed="rId17"/>
                <a:stretch>
                  <a:fillRect l="-2326" r="-203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462881" y="4788078"/>
                <a:ext cx="13504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=192.5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881" y="4788078"/>
                <a:ext cx="1350434" cy="276999"/>
              </a:xfrm>
              <a:prstGeom prst="rect">
                <a:avLst/>
              </a:prstGeom>
              <a:blipFill>
                <a:blip r:embed="rId18"/>
                <a:stretch>
                  <a:fillRect l="-1351" t="-4348" r="-180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3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PROPORTION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9"/>
            <a:ext cx="2063494" cy="3686634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Ratio</a:t>
            </a:r>
            <a:r>
              <a:rPr lang="en-GB" sz="1400" b="1" dirty="0">
                <a:solidFill>
                  <a:schemeClr val="tx1"/>
                </a:solidFill>
              </a:rPr>
              <a:t>:</a:t>
            </a:r>
            <a:r>
              <a:rPr lang="en-GB" sz="1400" dirty="0">
                <a:solidFill>
                  <a:schemeClr val="tx1"/>
                </a:solidFill>
              </a:rPr>
              <a:t> Relationship between two numbers.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Scale:  </a:t>
            </a:r>
            <a:r>
              <a:rPr lang="en-GB" sz="1400" dirty="0">
                <a:solidFill>
                  <a:schemeClr val="tx1"/>
                </a:solidFill>
              </a:rPr>
              <a:t>The ratio of the length in a drawing </a:t>
            </a:r>
            <a:r>
              <a:rPr lang="en-GB" sz="1400" dirty="0" smtClean="0">
                <a:solidFill>
                  <a:schemeClr val="tx1"/>
                </a:solidFill>
              </a:rPr>
              <a:t>to </a:t>
            </a:r>
            <a:r>
              <a:rPr lang="en-GB" sz="1400" dirty="0">
                <a:solidFill>
                  <a:schemeClr val="tx1"/>
                </a:solidFill>
              </a:rPr>
              <a:t>the length </a:t>
            </a:r>
            <a:r>
              <a:rPr lang="en-GB" sz="1400" dirty="0" smtClean="0">
                <a:solidFill>
                  <a:schemeClr val="tx1"/>
                </a:solidFill>
              </a:rPr>
              <a:t>of </a:t>
            </a:r>
            <a:r>
              <a:rPr lang="en-GB" sz="1400" dirty="0">
                <a:solidFill>
                  <a:schemeClr val="tx1"/>
                </a:solidFill>
              </a:rPr>
              <a:t>the real </a:t>
            </a:r>
            <a:r>
              <a:rPr lang="en-GB" sz="1400" dirty="0" smtClean="0">
                <a:solidFill>
                  <a:schemeClr val="tx1"/>
                </a:solidFill>
              </a:rPr>
              <a:t>thing.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Proportion: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A </a:t>
            </a:r>
            <a:r>
              <a:rPr lang="en-GB" sz="1400" dirty="0">
                <a:solidFill>
                  <a:schemeClr val="tx1"/>
                </a:solidFill>
              </a:rPr>
              <a:t>name we give to a statement that two ratios are </a:t>
            </a:r>
            <a:r>
              <a:rPr lang="en-GB" sz="1400" dirty="0" smtClean="0">
                <a:solidFill>
                  <a:schemeClr val="tx1"/>
                </a:solidFill>
              </a:rPr>
              <a:t>equal.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Exchange rate: </a:t>
            </a:r>
            <a:r>
              <a:rPr lang="en-GB" sz="1400" dirty="0">
                <a:solidFill>
                  <a:schemeClr val="tx1"/>
                </a:solidFill>
              </a:rPr>
              <a:t>T</a:t>
            </a:r>
            <a:r>
              <a:rPr lang="en-GB" sz="1400" dirty="0" smtClean="0">
                <a:solidFill>
                  <a:schemeClr val="tx1"/>
                </a:solidFill>
              </a:rPr>
              <a:t>he </a:t>
            </a:r>
            <a:r>
              <a:rPr lang="en-GB" sz="1400" dirty="0">
                <a:solidFill>
                  <a:schemeClr val="tx1"/>
                </a:solidFill>
              </a:rPr>
              <a:t>value of one currency for the purpose of conversion to another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GB" sz="11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69670" y="1200329"/>
                <a:ext cx="2194559" cy="3686633"/>
              </a:xfrm>
              <a:prstGeom prst="roundRect">
                <a:avLst/>
              </a:prstGeom>
              <a:noFill/>
              <a:ln w="38100">
                <a:solidFill>
                  <a:srgbClr val="FAB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b="1" dirty="0" smtClean="0">
                    <a:solidFill>
                      <a:schemeClr val="tx1"/>
                    </a:solidFill>
                  </a:rPr>
                  <a:t>Key Concept</a:t>
                </a:r>
              </a:p>
              <a:p>
                <a:pPr algn="ctr"/>
                <a:endParaRPr lang="en-GB" sz="5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Proportion states that two fractions or ratios are equivalent.</a:t>
                </a:r>
              </a:p>
              <a:p>
                <a:pPr algn="ctr"/>
                <a:endParaRPr lang="en-GB" sz="9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900" b="1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6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9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0" y="1200329"/>
                <a:ext cx="2194559" cy="36866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AB4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30"/>
            <a:ext cx="5287990" cy="3813671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53663" y="4986217"/>
            <a:ext cx="2073057" cy="1749461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Working with ratio or proportion requires multiplying or dividing the numbers.  Do not add or subtract.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35280" y="5103391"/>
            <a:ext cx="5287990" cy="1261462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solidFill>
                  <a:schemeClr val="tx1"/>
                </a:solidFill>
              </a:rPr>
              <a:t>Write in the form 1 : n     a) 4 : 8          b) 3 : 12        c) 4 : 6 </a:t>
            </a:r>
          </a:p>
          <a:p>
            <a:pPr marL="342900" indent="-342900">
              <a:buAutoNum type="arabicParenR"/>
            </a:pPr>
            <a:r>
              <a:rPr lang="en-GB" sz="1400" dirty="0">
                <a:solidFill>
                  <a:schemeClr val="tx1"/>
                </a:solidFill>
              </a:rPr>
              <a:t>a</a:t>
            </a:r>
            <a:r>
              <a:rPr lang="en-GB" sz="1400" dirty="0" smtClean="0">
                <a:solidFill>
                  <a:schemeClr val="tx1"/>
                </a:solidFill>
              </a:rPr>
              <a:t> : b </a:t>
            </a:r>
            <a:r>
              <a:rPr lang="en-GB" sz="1400" dirty="0">
                <a:solidFill>
                  <a:schemeClr val="tx1"/>
                </a:solidFill>
              </a:rPr>
              <a:t>= </a:t>
            </a:r>
            <a:r>
              <a:rPr lang="en-GB" sz="1400" dirty="0" smtClean="0">
                <a:solidFill>
                  <a:schemeClr val="tx1"/>
                </a:solidFill>
              </a:rPr>
              <a:t>3 : 10 </a:t>
            </a:r>
            <a:r>
              <a:rPr lang="en-GB" sz="1400" dirty="0">
                <a:solidFill>
                  <a:schemeClr val="tx1"/>
                </a:solidFill>
              </a:rPr>
              <a:t>and </a:t>
            </a:r>
            <a:r>
              <a:rPr lang="en-GB" sz="1400" dirty="0" smtClean="0">
                <a:solidFill>
                  <a:schemeClr val="tx1"/>
                </a:solidFill>
              </a:rPr>
              <a:t>b : c </a:t>
            </a:r>
            <a:r>
              <a:rPr lang="en-GB" sz="1400" dirty="0">
                <a:solidFill>
                  <a:schemeClr val="tx1"/>
                </a:solidFill>
              </a:rPr>
              <a:t>= 4</a:t>
            </a:r>
            <a:r>
              <a:rPr lang="en-GB" sz="1400" dirty="0" smtClean="0">
                <a:solidFill>
                  <a:schemeClr val="tx1"/>
                </a:solidFill>
              </a:rPr>
              <a:t> : 12.  Find </a:t>
            </a:r>
            <a:r>
              <a:rPr lang="en-GB" sz="1400" dirty="0">
                <a:solidFill>
                  <a:schemeClr val="tx1"/>
                </a:solidFill>
              </a:rPr>
              <a:t>a:b:c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GB" sz="14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GB" sz="1400" dirty="0" smtClean="0">
                <a:solidFill>
                  <a:schemeClr val="tx1"/>
                </a:solidFill>
              </a:rPr>
              <a:t>Pancakes for 4 people need 2 eggs, 120g flour and  60ml milk.  How much for 6 people?</a:t>
            </a: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535280" y="6462309"/>
            <a:ext cx="525484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ANSWERS: 1) a) 1:2 b) 1:4  c) 1:1.5  2) 12:40:120  3) 3 eggs, 180g flour, 90 ml milk.</a:t>
            </a:r>
            <a:endParaRPr lang="en-GB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52594"/>
              </p:ext>
            </p:extLst>
          </p:nvPr>
        </p:nvGraphicFramePr>
        <p:xfrm>
          <a:off x="497827" y="3845763"/>
          <a:ext cx="504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91">
                  <a:extLst>
                    <a:ext uri="{9D8B030D-6E8A-4147-A177-3AD203B41FA5}">
                      <a16:colId xmlns:a16="http://schemas.microsoft.com/office/drawing/2014/main" val="2875404842"/>
                    </a:ext>
                  </a:extLst>
                </a:gridCol>
                <a:gridCol w="257509">
                  <a:extLst>
                    <a:ext uri="{9D8B030D-6E8A-4147-A177-3AD203B41FA5}">
                      <a16:colId xmlns:a16="http://schemas.microsoft.com/office/drawing/2014/main" val="333884942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83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52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927452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57598"/>
              </p:ext>
            </p:extLst>
          </p:nvPr>
        </p:nvGraphicFramePr>
        <p:xfrm>
          <a:off x="1311356" y="3845763"/>
          <a:ext cx="504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87540484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83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52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9274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6575" y="3992652"/>
                <a:ext cx="200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75" y="3992652"/>
                <a:ext cx="200375" cy="246221"/>
              </a:xfrm>
              <a:prstGeom prst="rect">
                <a:avLst/>
              </a:prstGeom>
              <a:blipFill>
                <a:blip r:embed="rId5"/>
                <a:stretch>
                  <a:fillRect l="-9091" r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7167972" y="1661907"/>
            <a:ext cx="0" cy="32546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58536" y="3163589"/>
            <a:ext cx="25094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25717" y="1592235"/>
            <a:ext cx="272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Write 2: 5 in the form 1 : n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5533874" y="1847228"/>
            <a:ext cx="7617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2 : 5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1 : 2.5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94550" y="2283576"/>
                <a:ext cx="4288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550" y="2283576"/>
                <a:ext cx="428873" cy="276999"/>
              </a:xfrm>
              <a:prstGeom prst="rect">
                <a:avLst/>
              </a:prstGeom>
              <a:blipFill>
                <a:blip r:embed="rId6"/>
                <a:stretch>
                  <a:fillRect l="-4225" r="-985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93781" y="2283576"/>
                <a:ext cx="4288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781" y="2283576"/>
                <a:ext cx="428873" cy="276999"/>
              </a:xfrm>
              <a:prstGeom prst="rect">
                <a:avLst/>
              </a:prstGeom>
              <a:blipFill>
                <a:blip r:embed="rId7"/>
                <a:stretch>
                  <a:fillRect l="-4286" r="-1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5355074" y="2071865"/>
            <a:ext cx="270287" cy="818606"/>
          </a:xfrm>
          <a:custGeom>
            <a:avLst/>
            <a:gdLst>
              <a:gd name="connsiteX0" fmla="*/ 270287 w 270287"/>
              <a:gd name="connsiteY0" fmla="*/ 0 h 818606"/>
              <a:gd name="connsiteX1" fmla="*/ 321 w 270287"/>
              <a:gd name="connsiteY1" fmla="*/ 365760 h 818606"/>
              <a:gd name="connsiteX2" fmla="*/ 226744 w 270287"/>
              <a:gd name="connsiteY2" fmla="*/ 818606 h 81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87" h="818606">
                <a:moveTo>
                  <a:pt x="270287" y="0"/>
                </a:moveTo>
                <a:cubicBezTo>
                  <a:pt x="138932" y="114663"/>
                  <a:pt x="7578" y="229326"/>
                  <a:pt x="321" y="365760"/>
                </a:cubicBezTo>
                <a:cubicBezTo>
                  <a:pt x="-6936" y="502194"/>
                  <a:pt x="109904" y="660400"/>
                  <a:pt x="226744" y="818606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6198949" y="2067510"/>
            <a:ext cx="270287" cy="818606"/>
          </a:xfrm>
          <a:custGeom>
            <a:avLst/>
            <a:gdLst>
              <a:gd name="connsiteX0" fmla="*/ 270287 w 270287"/>
              <a:gd name="connsiteY0" fmla="*/ 0 h 818606"/>
              <a:gd name="connsiteX1" fmla="*/ 321 w 270287"/>
              <a:gd name="connsiteY1" fmla="*/ 365760 h 818606"/>
              <a:gd name="connsiteX2" fmla="*/ 226744 w 270287"/>
              <a:gd name="connsiteY2" fmla="*/ 818606 h 81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87" h="818606">
                <a:moveTo>
                  <a:pt x="270287" y="0"/>
                </a:moveTo>
                <a:cubicBezTo>
                  <a:pt x="138932" y="114663"/>
                  <a:pt x="7578" y="229326"/>
                  <a:pt x="321" y="365760"/>
                </a:cubicBezTo>
                <a:cubicBezTo>
                  <a:pt x="-6936" y="502194"/>
                  <a:pt x="109904" y="660400"/>
                  <a:pt x="226744" y="818606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576277" y="3163589"/>
            <a:ext cx="261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a:b = 4:5 and b:c = 6:7</a:t>
            </a:r>
          </a:p>
          <a:p>
            <a:r>
              <a:rPr lang="en-GB" dirty="0" smtClean="0"/>
              <a:t>Find a:b:c.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227514" y="3813672"/>
            <a:ext cx="145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a  :   b  :  c</a:t>
            </a:r>
          </a:p>
          <a:p>
            <a:r>
              <a:rPr lang="en-GB" dirty="0" smtClean="0"/>
              <a:t> 4  :  </a:t>
            </a:r>
            <a:r>
              <a:rPr lang="en-GB" sz="1100" dirty="0" smtClean="0"/>
              <a:t> </a:t>
            </a:r>
            <a:r>
              <a:rPr lang="en-GB" dirty="0" smtClean="0"/>
              <a:t>5</a:t>
            </a:r>
          </a:p>
          <a:p>
            <a:r>
              <a:rPr lang="en-GB" dirty="0"/>
              <a:t> </a:t>
            </a:r>
            <a:r>
              <a:rPr lang="en-GB" dirty="0" smtClean="0"/>
              <a:t>        6  :  7</a:t>
            </a:r>
          </a:p>
          <a:p>
            <a:r>
              <a:rPr lang="en-GB" b="1" dirty="0" smtClean="0"/>
              <a:t>24 : </a:t>
            </a:r>
            <a:r>
              <a:rPr lang="en-GB" b="1" dirty="0" smtClean="0">
                <a:solidFill>
                  <a:srgbClr val="FF0000"/>
                </a:solidFill>
              </a:rPr>
              <a:t>30</a:t>
            </a:r>
            <a:r>
              <a:rPr lang="en-GB" b="1" dirty="0" smtClean="0"/>
              <a:t> : 35 </a:t>
            </a:r>
            <a:endParaRPr lang="en-GB" b="1" dirty="0"/>
          </a:p>
        </p:txBody>
      </p:sp>
      <p:sp>
        <p:nvSpPr>
          <p:cNvPr id="51" name="Freeform 50"/>
          <p:cNvSpPr/>
          <p:nvPr/>
        </p:nvSpPr>
        <p:spPr>
          <a:xfrm>
            <a:off x="5093704" y="4257416"/>
            <a:ext cx="227941" cy="582948"/>
          </a:xfrm>
          <a:custGeom>
            <a:avLst/>
            <a:gdLst>
              <a:gd name="connsiteX0" fmla="*/ 270287 w 270287"/>
              <a:gd name="connsiteY0" fmla="*/ 0 h 818606"/>
              <a:gd name="connsiteX1" fmla="*/ 321 w 270287"/>
              <a:gd name="connsiteY1" fmla="*/ 365760 h 818606"/>
              <a:gd name="connsiteX2" fmla="*/ 226744 w 270287"/>
              <a:gd name="connsiteY2" fmla="*/ 818606 h 81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87" h="818606">
                <a:moveTo>
                  <a:pt x="270287" y="0"/>
                </a:moveTo>
                <a:cubicBezTo>
                  <a:pt x="138932" y="114663"/>
                  <a:pt x="7578" y="229326"/>
                  <a:pt x="321" y="365760"/>
                </a:cubicBezTo>
                <a:cubicBezTo>
                  <a:pt x="-6936" y="502194"/>
                  <a:pt x="109904" y="660400"/>
                  <a:pt x="226744" y="818606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/>
          <p:cNvSpPr/>
          <p:nvPr/>
        </p:nvSpPr>
        <p:spPr>
          <a:xfrm flipH="1">
            <a:off x="6338949" y="4510467"/>
            <a:ext cx="234419" cy="328653"/>
          </a:xfrm>
          <a:custGeom>
            <a:avLst/>
            <a:gdLst>
              <a:gd name="connsiteX0" fmla="*/ 270287 w 270287"/>
              <a:gd name="connsiteY0" fmla="*/ 0 h 818606"/>
              <a:gd name="connsiteX1" fmla="*/ 321 w 270287"/>
              <a:gd name="connsiteY1" fmla="*/ 365760 h 818606"/>
              <a:gd name="connsiteX2" fmla="*/ 226744 w 270287"/>
              <a:gd name="connsiteY2" fmla="*/ 818606 h 81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87" h="818606">
                <a:moveTo>
                  <a:pt x="270287" y="0"/>
                </a:moveTo>
                <a:cubicBezTo>
                  <a:pt x="138932" y="114663"/>
                  <a:pt x="7578" y="229326"/>
                  <a:pt x="321" y="365760"/>
                </a:cubicBezTo>
                <a:cubicBezTo>
                  <a:pt x="-6936" y="502194"/>
                  <a:pt x="109904" y="660400"/>
                  <a:pt x="226744" y="818606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53993" y="4353382"/>
                <a:ext cx="4288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6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993" y="4353382"/>
                <a:ext cx="428873" cy="276999"/>
              </a:xfrm>
              <a:prstGeom prst="rect">
                <a:avLst/>
              </a:prstGeom>
              <a:blipFill>
                <a:blip r:embed="rId8"/>
                <a:stretch>
                  <a:fillRect l="-15714" t="-28261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87988" y="4491881"/>
                <a:ext cx="4288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88" y="4491881"/>
                <a:ext cx="428873" cy="276999"/>
              </a:xfrm>
              <a:prstGeom prst="rect">
                <a:avLst/>
              </a:prstGeom>
              <a:blipFill>
                <a:blip r:embed="rId9"/>
                <a:stretch>
                  <a:fillRect l="-5714" r="-100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383896" y="3542310"/>
            <a:ext cx="705394" cy="577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The LCM of 5 and 6 is 30</a:t>
            </a:r>
            <a:endParaRPr lang="en-GB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7189140" y="1591146"/>
            <a:ext cx="2566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Cake recipe for 6 people.</a:t>
            </a:r>
            <a:endParaRPr lang="en-GB" sz="2000" dirty="0" smtClean="0"/>
          </a:p>
          <a:p>
            <a:pPr algn="ctr"/>
            <a:r>
              <a:rPr lang="en-GB" dirty="0" smtClean="0"/>
              <a:t>3 eggs</a:t>
            </a:r>
          </a:p>
          <a:p>
            <a:pPr algn="ctr"/>
            <a:r>
              <a:rPr lang="en-GB" dirty="0"/>
              <a:t>3</a:t>
            </a:r>
            <a:r>
              <a:rPr lang="en-GB" dirty="0" smtClean="0"/>
              <a:t>00g flour</a:t>
            </a:r>
          </a:p>
          <a:p>
            <a:pPr algn="ctr"/>
            <a:r>
              <a:rPr lang="en-GB" dirty="0" smtClean="0"/>
              <a:t>150g sugar</a:t>
            </a:r>
          </a:p>
          <a:p>
            <a:r>
              <a:rPr lang="en-GB" dirty="0" smtClean="0"/>
              <a:t>What would you need for 8 people? 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26366"/>
              </p:ext>
            </p:extLst>
          </p:nvPr>
        </p:nvGraphicFramePr>
        <p:xfrm>
          <a:off x="7296567" y="3584497"/>
          <a:ext cx="2380843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610">
                  <a:extLst>
                    <a:ext uri="{9D8B030D-6E8A-4147-A177-3AD203B41FA5}">
                      <a16:colId xmlns:a16="http://schemas.microsoft.com/office/drawing/2014/main" val="737344423"/>
                    </a:ext>
                  </a:extLst>
                </a:gridCol>
                <a:gridCol w="539932">
                  <a:extLst>
                    <a:ext uri="{9D8B030D-6E8A-4147-A177-3AD203B41FA5}">
                      <a16:colId xmlns:a16="http://schemas.microsoft.com/office/drawing/2014/main" val="1795699628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877418722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3192164932"/>
                    </a:ext>
                  </a:extLst>
                </a:gridCol>
              </a:tblGrid>
              <a:tr h="3330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6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8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0176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eggs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45229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flour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300g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400g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51447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sugar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150g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200g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156793"/>
                  </a:ext>
                </a:extLst>
              </a:tr>
            </a:tbl>
          </a:graphicData>
        </a:graphic>
      </p:graphicFrame>
      <p:sp>
        <p:nvSpPr>
          <p:cNvPr id="58" name="Freeform 57"/>
          <p:cNvSpPr/>
          <p:nvPr/>
        </p:nvSpPr>
        <p:spPr>
          <a:xfrm>
            <a:off x="8247016" y="3300543"/>
            <a:ext cx="574766" cy="243840"/>
          </a:xfrm>
          <a:custGeom>
            <a:avLst/>
            <a:gdLst>
              <a:gd name="connsiteX0" fmla="*/ 0 w 574766"/>
              <a:gd name="connsiteY0" fmla="*/ 243840 h 243840"/>
              <a:gd name="connsiteX1" fmla="*/ 252549 w 574766"/>
              <a:gd name="connsiteY1" fmla="*/ 0 h 243840"/>
              <a:gd name="connsiteX2" fmla="*/ 574766 w 574766"/>
              <a:gd name="connsiteY2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766" h="243840">
                <a:moveTo>
                  <a:pt x="0" y="243840"/>
                </a:moveTo>
                <a:cubicBezTo>
                  <a:pt x="78377" y="121920"/>
                  <a:pt x="156755" y="0"/>
                  <a:pt x="252549" y="0"/>
                </a:cubicBezTo>
                <a:cubicBezTo>
                  <a:pt x="348343" y="0"/>
                  <a:pt x="461554" y="121920"/>
                  <a:pt x="574766" y="24384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>
            <a:off x="8848763" y="3300543"/>
            <a:ext cx="574766" cy="243840"/>
          </a:xfrm>
          <a:custGeom>
            <a:avLst/>
            <a:gdLst>
              <a:gd name="connsiteX0" fmla="*/ 0 w 574766"/>
              <a:gd name="connsiteY0" fmla="*/ 243840 h 243840"/>
              <a:gd name="connsiteX1" fmla="*/ 252549 w 574766"/>
              <a:gd name="connsiteY1" fmla="*/ 0 h 243840"/>
              <a:gd name="connsiteX2" fmla="*/ 574766 w 574766"/>
              <a:gd name="connsiteY2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766" h="243840">
                <a:moveTo>
                  <a:pt x="0" y="243840"/>
                </a:moveTo>
                <a:cubicBezTo>
                  <a:pt x="78377" y="121920"/>
                  <a:pt x="156755" y="0"/>
                  <a:pt x="252549" y="0"/>
                </a:cubicBezTo>
                <a:cubicBezTo>
                  <a:pt x="348343" y="0"/>
                  <a:pt x="461554" y="121920"/>
                  <a:pt x="574766" y="24384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301219" y="3073880"/>
                <a:ext cx="4288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219" y="3073880"/>
                <a:ext cx="428873" cy="246221"/>
              </a:xfrm>
              <a:prstGeom prst="rect">
                <a:avLst/>
              </a:prstGeom>
              <a:blipFill>
                <a:blip r:embed="rId10"/>
                <a:stretch>
                  <a:fillRect r="-142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875985" y="3073880"/>
                <a:ext cx="4288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985" y="3073880"/>
                <a:ext cx="428873" cy="246221"/>
              </a:xfrm>
              <a:prstGeom prst="rect">
                <a:avLst/>
              </a:prstGeom>
              <a:blipFill>
                <a:blip r:embed="rId11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6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t="37219" r="38777" b="21364"/>
          <a:stretch>
            <a:fillRect/>
          </a:stretch>
        </p:blipFill>
        <p:spPr bwMode="auto">
          <a:xfrm>
            <a:off x="323570" y="3603662"/>
            <a:ext cx="1765256" cy="122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CONSTRUCTIONS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9"/>
            <a:ext cx="2063494" cy="3686634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</a:t>
            </a:r>
            <a:r>
              <a:rPr lang="en-GB" sz="1600" b="1" dirty="0" smtClean="0">
                <a:solidFill>
                  <a:srgbClr val="87022F"/>
                </a:solidFill>
                <a:latin typeface="Calibri" panose="020F0502020204030204" pitchFamily="34" charset="0"/>
              </a:rPr>
              <a:t>Words</a:t>
            </a:r>
          </a:p>
          <a:p>
            <a:pPr algn="ctr"/>
            <a:r>
              <a:rPr lang="en-GB" sz="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Construction: </a:t>
            </a:r>
            <a:r>
              <a:rPr lang="en-GB" sz="1400" dirty="0">
                <a:solidFill>
                  <a:schemeClr val="tx1"/>
                </a:solidFill>
              </a:rPr>
              <a:t>To draw a shape, line or angle accurately using a compass and </a:t>
            </a:r>
            <a:r>
              <a:rPr lang="en-GB" sz="1400" dirty="0" smtClean="0">
                <a:solidFill>
                  <a:schemeClr val="tx1"/>
                </a:solidFill>
              </a:rPr>
              <a:t>ruler. 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Loci: </a:t>
            </a:r>
            <a:r>
              <a:rPr lang="en-GB" sz="1400" dirty="0">
                <a:solidFill>
                  <a:schemeClr val="tx1"/>
                </a:solidFill>
              </a:rPr>
              <a:t>S</a:t>
            </a:r>
            <a:r>
              <a:rPr lang="en-GB" sz="1400" dirty="0" smtClean="0">
                <a:solidFill>
                  <a:schemeClr val="tx1"/>
                </a:solidFill>
              </a:rPr>
              <a:t>et </a:t>
            </a:r>
            <a:r>
              <a:rPr lang="en-GB" sz="1400" dirty="0">
                <a:solidFill>
                  <a:schemeClr val="tx1"/>
                </a:solidFill>
              </a:rPr>
              <a:t>of points with the same </a:t>
            </a:r>
            <a:r>
              <a:rPr lang="en-GB" sz="1400" dirty="0" smtClean="0">
                <a:solidFill>
                  <a:schemeClr val="tx1"/>
                </a:solidFill>
              </a:rPr>
              <a:t>rule.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Parallel</a:t>
            </a:r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Two lines which never intersect. </a:t>
            </a:r>
            <a:r>
              <a:rPr lang="en-GB" sz="1400" b="1" dirty="0" smtClean="0">
                <a:solidFill>
                  <a:schemeClr val="tx1"/>
                </a:solidFill>
              </a:rPr>
              <a:t>Perpendicular: </a:t>
            </a:r>
            <a:r>
              <a:rPr lang="en-GB" sz="1400" dirty="0" smtClean="0">
                <a:solidFill>
                  <a:schemeClr val="tx1"/>
                </a:solidFill>
              </a:rPr>
              <a:t>Two lines that intersect at 90</a:t>
            </a:r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.</a:t>
            </a: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Bisect: </a:t>
            </a:r>
            <a:r>
              <a:rPr lang="en-GB" sz="1400" dirty="0" smtClean="0">
                <a:solidFill>
                  <a:schemeClr val="tx1"/>
                </a:solidFill>
              </a:rPr>
              <a:t>Divide into two parts.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Equidistant: </a:t>
            </a:r>
            <a:r>
              <a:rPr lang="en-GB" sz="1400" dirty="0" smtClean="0">
                <a:solidFill>
                  <a:schemeClr val="tx1"/>
                </a:solidFill>
              </a:rPr>
              <a:t>Equal distance.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Line Bisector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Angle Bisector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4311946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53663" y="4986217"/>
            <a:ext cx="2073057" cy="1763129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Watch for scales.</a:t>
            </a:r>
          </a:p>
          <a:p>
            <a:pPr algn="ctr"/>
            <a:endParaRPr lang="en-GB" sz="8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For a scale of: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 cm = 4 km.</a:t>
            </a:r>
          </a:p>
          <a:p>
            <a:pPr algn="ctr"/>
            <a:endParaRPr lang="en-GB" sz="8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20 km = 5 cm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6 cm = 24 km</a:t>
            </a:r>
            <a:endParaRPr lang="en-GB" sz="1400" b="1" dirty="0" smtClean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5280" y="5580490"/>
            <a:ext cx="5287990" cy="1168856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1) Draw these angles then bisect them using constructions:</a:t>
            </a:r>
          </a:p>
          <a:p>
            <a:r>
              <a:rPr lang="en-GB" sz="1400" dirty="0">
                <a:solidFill>
                  <a:schemeClr val="tx1"/>
                </a:solidFill>
              </a:rPr>
              <a:t>	</a:t>
            </a:r>
            <a:r>
              <a:rPr lang="en-GB" sz="1400" dirty="0" smtClean="0">
                <a:solidFill>
                  <a:schemeClr val="tx1"/>
                </a:solidFill>
              </a:rPr>
              <a:t>a) 46</a:t>
            </a:r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		b</a:t>
            </a:r>
            <a:r>
              <a:rPr lang="en-GB" sz="1400" dirty="0" smtClean="0">
                <a:solidFill>
                  <a:schemeClr val="tx1"/>
                </a:solidFill>
              </a:rPr>
              <a:t>) 18</a:t>
            </a:r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		c</a:t>
            </a:r>
            <a:r>
              <a:rPr lang="en-GB" sz="1400" dirty="0" smtClean="0">
                <a:solidFill>
                  <a:schemeClr val="tx1"/>
                </a:solidFill>
              </a:rPr>
              <a:t>) 124</a:t>
            </a:r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</a:p>
          <a:p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2) Draw these lines and bisect them:     a) 6cm         b) 12cm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1" y="1922552"/>
            <a:ext cx="1748595" cy="13344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61387" y="1603755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Shade the region that is:</a:t>
            </a:r>
            <a:endParaRPr lang="en-GB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en-GB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closer to </a:t>
            </a: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en-GB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 than 4 </a:t>
            </a: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cm from 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8817" y="1542069"/>
            <a:ext cx="1245469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Line bisector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of A and B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35747" y="2237149"/>
            <a:ext cx="111160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Circle with radius 4cm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7179274" y="1834457"/>
            <a:ext cx="889543" cy="184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6" idx="1"/>
          </p:cNvCxnSpPr>
          <p:nvPr/>
        </p:nvCxnSpPr>
        <p:spPr>
          <a:xfrm flipH="1" flipV="1">
            <a:off x="7498080" y="2307771"/>
            <a:ext cx="637667" cy="22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4710682" y="2496773"/>
            <a:ext cx="3290398" cy="2913044"/>
            <a:chOff x="4710682" y="2496773"/>
            <a:chExt cx="2912816" cy="25945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0682" y="2496773"/>
              <a:ext cx="2912816" cy="2594528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flipH="1">
              <a:off x="5399314" y="3603662"/>
              <a:ext cx="679269" cy="152400"/>
            </a:xfrm>
            <a:prstGeom prst="line">
              <a:avLst/>
            </a:prstGeom>
            <a:ln w="139700">
              <a:solidFill>
                <a:schemeClr val="accent1">
                  <a:lumMod val="60000"/>
                  <a:lumOff val="40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111931" y="3756062"/>
              <a:ext cx="1119052" cy="258589"/>
            </a:xfrm>
            <a:prstGeom prst="line">
              <a:avLst/>
            </a:prstGeom>
            <a:ln w="139700">
              <a:solidFill>
                <a:schemeClr val="accent1">
                  <a:lumMod val="60000"/>
                  <a:lumOff val="40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946470" y="3970483"/>
              <a:ext cx="1284513" cy="295873"/>
            </a:xfrm>
            <a:prstGeom prst="line">
              <a:avLst/>
            </a:prstGeom>
            <a:ln w="139700">
              <a:solidFill>
                <a:schemeClr val="accent1">
                  <a:lumMod val="60000"/>
                  <a:lumOff val="40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20195" y="4467496"/>
              <a:ext cx="1266953" cy="284091"/>
            </a:xfrm>
            <a:prstGeom prst="line">
              <a:avLst/>
            </a:prstGeom>
            <a:ln w="139700">
              <a:solidFill>
                <a:schemeClr val="accent1">
                  <a:lumMod val="60000"/>
                  <a:lumOff val="40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831240" y="4213261"/>
              <a:ext cx="1344869" cy="304801"/>
            </a:xfrm>
            <a:prstGeom prst="line">
              <a:avLst/>
            </a:prstGeom>
            <a:ln w="139700">
              <a:solidFill>
                <a:schemeClr val="accent1">
                  <a:lumMod val="60000"/>
                  <a:lumOff val="40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366209" y="4933122"/>
              <a:ext cx="583474" cy="106189"/>
            </a:xfrm>
            <a:prstGeom prst="line">
              <a:avLst/>
            </a:prstGeom>
            <a:ln w="139700">
              <a:solidFill>
                <a:schemeClr val="accent1">
                  <a:lumMod val="60000"/>
                  <a:lumOff val="40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831240" y="4707745"/>
              <a:ext cx="1136236" cy="242279"/>
            </a:xfrm>
            <a:prstGeom prst="line">
              <a:avLst/>
            </a:prstGeom>
            <a:ln w="139700">
              <a:solidFill>
                <a:schemeClr val="accent1">
                  <a:lumMod val="60000"/>
                  <a:lumOff val="40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7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7" y="3496707"/>
            <a:ext cx="1986055" cy="13467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ENLARGEMENT, SIMILARITY &amp; CONGRUENCE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8"/>
            <a:ext cx="2063494" cy="4653625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Transformation:  </a:t>
            </a: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</a:rPr>
              <a:t>This means something about the shape has ‘changed’.</a:t>
            </a:r>
          </a:p>
          <a:p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Reflection: </a:t>
            </a:r>
            <a:r>
              <a:rPr lang="en-GB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shape </a:t>
            </a: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</a:rPr>
              <a:t>has been flipped.</a:t>
            </a:r>
          </a:p>
          <a:p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Rotation: </a:t>
            </a:r>
            <a:r>
              <a:rPr lang="en-GB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shape </a:t>
            </a: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</a:rPr>
              <a:t>has been turned.</a:t>
            </a:r>
          </a:p>
          <a:p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Translation:</a:t>
            </a: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</a:rPr>
              <a:t> A</a:t>
            </a:r>
            <a:r>
              <a:rPr lang="en-GB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</a:rPr>
              <a:t>movement of a</a:t>
            </a:r>
            <a:r>
              <a:rPr lang="en-GB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</a:rPr>
              <a:t>shape.</a:t>
            </a:r>
          </a:p>
          <a:p>
            <a:r>
              <a:rPr lang="en-GB" sz="1300" b="1" dirty="0" smtClean="0">
                <a:solidFill>
                  <a:schemeClr val="tx1"/>
                </a:solidFill>
              </a:rPr>
              <a:t>Enlargement: </a:t>
            </a:r>
            <a:r>
              <a:rPr lang="en-GB" sz="1300" dirty="0" smtClean="0">
                <a:solidFill>
                  <a:schemeClr val="tx1"/>
                </a:solidFill>
              </a:rPr>
              <a:t>A change in size, either bigger or smaller.</a:t>
            </a:r>
            <a:endParaRPr lang="en-GB" sz="1300" b="1" dirty="0">
              <a:solidFill>
                <a:schemeClr val="tx1"/>
              </a:solidFill>
            </a:endParaRPr>
          </a:p>
          <a:p>
            <a:r>
              <a:rPr lang="en-GB" sz="1300" b="1" dirty="0" smtClean="0">
                <a:solidFill>
                  <a:schemeClr val="tx1"/>
                </a:solidFill>
              </a:rPr>
              <a:t>Congruent: </a:t>
            </a:r>
            <a:r>
              <a:rPr lang="en-GB" altLang="en-US" sz="1300" dirty="0">
                <a:solidFill>
                  <a:schemeClr val="tx1"/>
                </a:solidFill>
              </a:rPr>
              <a:t>These shapes are the same shape and same size but can be in any orientation.</a:t>
            </a:r>
          </a:p>
          <a:p>
            <a:r>
              <a:rPr lang="en-GB" sz="1300" b="1" dirty="0" smtClean="0">
                <a:solidFill>
                  <a:schemeClr val="tx1"/>
                </a:solidFill>
              </a:rPr>
              <a:t>Similar: </a:t>
            </a:r>
            <a:r>
              <a:rPr lang="en-GB" altLang="en-US" sz="1300" dirty="0">
                <a:solidFill>
                  <a:schemeClr val="tx1"/>
                </a:solidFill>
              </a:rPr>
              <a:t>Two shapes are mathematically similar if one is an enlargement of the other</a:t>
            </a:r>
            <a:r>
              <a:rPr lang="en-GB" altLang="en-US" sz="1300" dirty="0" smtClean="0">
                <a:solidFill>
                  <a:schemeClr val="tx1"/>
                </a:solidFill>
              </a:rPr>
              <a:t>.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r>
              <a:rPr lang="en-GB" altLang="en-US" sz="1400" b="1" dirty="0">
                <a:solidFill>
                  <a:schemeClr val="tx1"/>
                </a:solidFill>
              </a:rPr>
              <a:t>Properties of similar shapes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:</a:t>
            </a:r>
          </a:p>
          <a:p>
            <a:endParaRPr lang="en-GB" altLang="en-US" sz="800" b="1" dirty="0">
              <a:solidFill>
                <a:schemeClr val="tx1"/>
              </a:solidFill>
            </a:endParaRPr>
          </a:p>
          <a:p>
            <a:r>
              <a:rPr lang="en-GB" altLang="en-US" sz="1300" dirty="0" smtClean="0">
                <a:solidFill>
                  <a:schemeClr val="tx1"/>
                </a:solidFill>
              </a:rPr>
              <a:t>- The </a:t>
            </a:r>
            <a:r>
              <a:rPr lang="en-GB" altLang="en-US" sz="1300" dirty="0">
                <a:solidFill>
                  <a:schemeClr val="tx1"/>
                </a:solidFill>
              </a:rPr>
              <a:t>corresponding angles will be the same if shapes are </a:t>
            </a:r>
            <a:r>
              <a:rPr lang="en-GB" altLang="en-US" sz="1300" dirty="0" smtClean="0">
                <a:solidFill>
                  <a:schemeClr val="tx1"/>
                </a:solidFill>
              </a:rPr>
              <a:t>similar.</a:t>
            </a:r>
          </a:p>
          <a:p>
            <a:endParaRPr lang="en-GB" altLang="en-US" sz="700" dirty="0" smtClean="0">
              <a:solidFill>
                <a:schemeClr val="tx1"/>
              </a:solidFill>
            </a:endParaRPr>
          </a:p>
          <a:p>
            <a:r>
              <a:rPr lang="en-GB" altLang="en-US" sz="1300" dirty="0" smtClean="0">
                <a:solidFill>
                  <a:schemeClr val="tx1"/>
                </a:solidFill>
              </a:rPr>
              <a:t>- Corresponding </a:t>
            </a:r>
            <a:r>
              <a:rPr lang="en-GB" altLang="en-US" sz="1300" dirty="0">
                <a:solidFill>
                  <a:schemeClr val="tx1"/>
                </a:solidFill>
              </a:rPr>
              <a:t>edges must remain in proportion</a:t>
            </a:r>
            <a:r>
              <a:rPr lang="en-GB" altLang="en-US" sz="1300" dirty="0" smtClean="0">
                <a:solidFill>
                  <a:schemeClr val="tx1"/>
                </a:solidFill>
              </a:rPr>
              <a:t>.</a:t>
            </a:r>
            <a:endParaRPr lang="en-GB" altLang="en-US" sz="13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30"/>
            <a:ext cx="5287990" cy="3864730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53663" y="5934635"/>
            <a:ext cx="2073057" cy="801043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To find the centre of enlargement connect the corresponding vertices.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35280" y="5166758"/>
            <a:ext cx="5287990" cy="1243567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solidFill>
                  <a:schemeClr val="tx1"/>
                </a:solidFill>
              </a:rPr>
              <a:t>A triangle has lengths 3cm, 4cm and 5cm.  What will they be if enlarged scale factor 3.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solidFill>
                  <a:schemeClr val="tx1"/>
                </a:solidFill>
              </a:rPr>
              <a:t>Rectangle A measures 3cm by 5cm, B measures 15cm by 25cm.  What is the scale factor of enlargement?</a:t>
            </a: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551850" y="6472346"/>
            <a:ext cx="525484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ANSWERS: 1) 9cm, 12cm and 15cm     2) 5.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31" y="1977728"/>
            <a:ext cx="2958072" cy="3019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6380" y="397163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A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37315" y="1643783"/>
            <a:ext cx="434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Enlarge shape A, scale factor 2, centre (0, 0).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00238" y="2436033"/>
            <a:ext cx="2049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Scale factor 2 </a:t>
            </a:r>
            <a:r>
              <a:rPr lang="en-GB" sz="1600" dirty="0" smtClean="0"/>
              <a:t>- Double the distance between each vertex and the centre of enlargement.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874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APPLIED GRAPHS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9"/>
            <a:ext cx="2063494" cy="3686634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Conversion graph: </a:t>
            </a:r>
            <a:r>
              <a:rPr lang="en-GB" sz="1400" dirty="0" smtClean="0">
                <a:solidFill>
                  <a:schemeClr val="tx1"/>
                </a:solidFill>
              </a:rPr>
              <a:t>A graph which converts between two variables.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Intercept:</a:t>
            </a:r>
            <a:r>
              <a:rPr lang="en-GB" sz="1400" dirty="0" smtClean="0">
                <a:solidFill>
                  <a:schemeClr val="tx1"/>
                </a:solidFill>
              </a:rPr>
              <a:t> Where two graphs cross.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y</a:t>
            </a:r>
            <a:r>
              <a:rPr lang="en-GB" sz="1400" b="1" dirty="0" smtClean="0">
                <a:solidFill>
                  <a:schemeClr val="tx1"/>
                </a:solidFill>
              </a:rPr>
              <a:t>-intercept: </a:t>
            </a:r>
            <a:r>
              <a:rPr lang="en-GB" sz="1400" dirty="0" smtClean="0">
                <a:solidFill>
                  <a:schemeClr val="tx1"/>
                </a:solidFill>
              </a:rPr>
              <a:t>Where a graph crosses the y-axis.  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Gradient:  </a:t>
            </a:r>
            <a:r>
              <a:rPr lang="en-GB" sz="1400" dirty="0" smtClean="0">
                <a:solidFill>
                  <a:schemeClr val="tx1"/>
                </a:solidFill>
              </a:rPr>
              <a:t>The rate of change of one variable with respect to another.  This can be seen by the steepness.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Simultaneous:  </a:t>
            </a:r>
            <a:r>
              <a:rPr lang="en-GB" sz="1400" dirty="0" smtClean="0">
                <a:solidFill>
                  <a:schemeClr val="tx1"/>
                </a:solidFill>
              </a:rPr>
              <a:t>At the same time.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4038421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53663" y="4986217"/>
            <a:ext cx="2073057" cy="1763129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The solution to two linear equations with two unknowns is the coordinates of the intercept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(where they cross).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35280" y="5306966"/>
            <a:ext cx="5287990" cy="1103359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1) For the graph above    a) A journey is 8 miles, what is its cost?    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b)  A journey cost just £3, how far was the journey?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2</a:t>
            </a:r>
            <a:r>
              <a:rPr lang="en-GB" sz="1400" dirty="0">
                <a:solidFill>
                  <a:schemeClr val="tx1"/>
                </a:solidFill>
              </a:rPr>
              <a:t>) Draw a graph to show </a:t>
            </a:r>
            <a:r>
              <a:rPr lang="en-GB" sz="1400" dirty="0" smtClean="0">
                <a:solidFill>
                  <a:schemeClr val="tx1"/>
                </a:solidFill>
              </a:rPr>
              <a:t>the exchange rate   £1 = $1.4.  </a:t>
            </a: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551850" y="6472346"/>
            <a:ext cx="525484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ANSWERS: 1) a) £6      b) 2 miles</a:t>
            </a:r>
            <a:endParaRPr lang="en-GB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FE7551-AB2C-4E25-84EE-50EE56DD4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" y="1546983"/>
            <a:ext cx="2037207" cy="2544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610" y="3996622"/>
            <a:ext cx="1995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Gradient</a:t>
            </a:r>
            <a:r>
              <a:rPr lang="en-GB" sz="1200" dirty="0" smtClean="0"/>
              <a:t> – The extra cost incurred for every extra hour.</a:t>
            </a:r>
          </a:p>
          <a:p>
            <a:r>
              <a:rPr lang="en-GB" sz="1200" b="1" dirty="0" smtClean="0"/>
              <a:t>y-intercept</a:t>
            </a:r>
            <a:r>
              <a:rPr lang="en-GB" sz="1200" dirty="0" smtClean="0"/>
              <a:t> – The minimum payment to the plumber.</a:t>
            </a:r>
            <a:endParaRPr lang="en-GB" sz="1200" dirty="0"/>
          </a:p>
        </p:txBody>
      </p:sp>
      <p:sp>
        <p:nvSpPr>
          <p:cNvPr id="20" name="Rectangle 19"/>
          <p:cNvSpPr/>
          <p:nvPr/>
        </p:nvSpPr>
        <p:spPr>
          <a:xfrm>
            <a:off x="6242726" y="1228347"/>
            <a:ext cx="216024" cy="24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54C62D-BEE8-4A63-AF7B-564BBE8E2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r="12552" b="13131"/>
          <a:stretch/>
        </p:blipFill>
        <p:spPr>
          <a:xfrm>
            <a:off x="4772790" y="1660395"/>
            <a:ext cx="2523891" cy="24310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C381F55-BF8E-4247-9B9E-6960BD5F497E}"/>
              </a:ext>
            </a:extLst>
          </p:cNvPr>
          <p:cNvSpPr txBox="1"/>
          <p:nvPr/>
        </p:nvSpPr>
        <p:spPr>
          <a:xfrm>
            <a:off x="5266005" y="404122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Journey in miles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1ECBBE-8B0B-4321-B380-2E62011082C5}"/>
              </a:ext>
            </a:extLst>
          </p:cNvPr>
          <p:cNvSpPr txBox="1"/>
          <p:nvPr/>
        </p:nvSpPr>
        <p:spPr>
          <a:xfrm rot="16200000">
            <a:off x="3671494" y="240120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Taxi Fare in £s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2282" y="1627874"/>
            <a:ext cx="21753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minimum taxi fair?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£2, </a:t>
            </a:r>
            <a:r>
              <a:rPr lang="en-GB" dirty="0" smtClean="0">
                <a:solidFill>
                  <a:srgbClr val="FF0000"/>
                </a:solidFill>
              </a:rPr>
              <a:t>this is the y-intercept.  </a:t>
            </a:r>
          </a:p>
          <a:p>
            <a:endParaRPr lang="en-GB" dirty="0"/>
          </a:p>
          <a:p>
            <a:r>
              <a:rPr lang="en-GB" dirty="0" smtClean="0"/>
              <a:t>What is the charge per mile?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50p, </a:t>
            </a:r>
            <a:r>
              <a:rPr lang="en-GB" dirty="0" smtClean="0">
                <a:solidFill>
                  <a:srgbClr val="FF0000"/>
                </a:solidFill>
              </a:rPr>
              <a:t>every extra mile adds on 50p.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17558" y="3170903"/>
            <a:ext cx="2963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87817" y="3043645"/>
            <a:ext cx="0" cy="123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58446" y="4268176"/>
            <a:ext cx="5082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much would a journey of 5 miles cost</a:t>
            </a:r>
            <a:r>
              <a:rPr lang="en-GB" dirty="0" smtClean="0"/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£4.50,  </a:t>
            </a:r>
            <a:r>
              <a:rPr lang="en-GB" dirty="0" smtClean="0">
                <a:solidFill>
                  <a:srgbClr val="FF0000"/>
                </a:solidFill>
              </a:rPr>
              <a:t>See line drawn up from 5 miles to the graph, then drawn across to find the cost.</a:t>
            </a:r>
          </a:p>
          <a:p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71162" y="2793071"/>
            <a:ext cx="0" cy="1090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946470" y="2793071"/>
            <a:ext cx="12246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/>
          <a:stretch>
            <a:fillRect/>
          </a:stretch>
        </p:blipFill>
        <p:spPr>
          <a:xfrm>
            <a:off x="4617721" y="2525486"/>
            <a:ext cx="3489959" cy="270403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32579" y="3989677"/>
            <a:ext cx="9709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P(A’ ∩ B)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458706" y="2953049"/>
            <a:ext cx="8950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P(A U B)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60559" y="1922685"/>
            <a:ext cx="8913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P(A ∩ B)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FURTHER PROBABILITY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9"/>
            <a:ext cx="2063494" cy="4552962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Probability</a:t>
            </a:r>
            <a:r>
              <a:rPr lang="en-GB" sz="1400" b="1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The chance of something happening as a numerical value.</a:t>
            </a:r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Impossible: </a:t>
            </a:r>
            <a:r>
              <a:rPr lang="en-GB" sz="1400" dirty="0">
                <a:solidFill>
                  <a:schemeClr val="tx1"/>
                </a:solidFill>
              </a:rPr>
              <a:t>The outcome cannot happen.</a:t>
            </a:r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Certain:  </a:t>
            </a:r>
            <a:r>
              <a:rPr lang="en-GB" sz="1400" dirty="0">
                <a:solidFill>
                  <a:schemeClr val="tx1"/>
                </a:solidFill>
              </a:rPr>
              <a:t>The outcome will definitely happen.</a:t>
            </a:r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Even chance:</a:t>
            </a:r>
            <a:r>
              <a:rPr lang="en-GB" sz="1400" dirty="0">
                <a:solidFill>
                  <a:schemeClr val="tx1"/>
                </a:solidFill>
              </a:rPr>
              <a:t> The are two different outcomes each with the same chance of happening.</a:t>
            </a:r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Mutually Exclusive:  </a:t>
            </a:r>
            <a:r>
              <a:rPr lang="en-GB" sz="1400" dirty="0" smtClean="0">
                <a:solidFill>
                  <a:schemeClr val="tx1"/>
                </a:solidFill>
              </a:rPr>
              <a:t>Two events that cannot </a:t>
            </a:r>
            <a:r>
              <a:rPr lang="en-GB" sz="1400" dirty="0">
                <a:solidFill>
                  <a:schemeClr val="tx1"/>
                </a:solidFill>
              </a:rPr>
              <a:t>both occur at the same time.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8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2359372" y="5821506"/>
                <a:ext cx="2067348" cy="921742"/>
              </a:xfrm>
              <a:prstGeom prst="roundRect">
                <a:avLst/>
              </a:prstGeom>
              <a:noFill/>
              <a:ln w="38100">
                <a:solidFill>
                  <a:srgbClr val="860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Formula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GB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𝑛𝑜𝑛</m:t>
                          </m:r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𝑀𝐸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72" y="5821506"/>
                <a:ext cx="2067348" cy="921742"/>
              </a:xfrm>
              <a:prstGeom prst="roundRect">
                <a:avLst/>
              </a:prstGeom>
              <a:blipFill>
                <a:blip r:embed="rId5"/>
                <a:stretch>
                  <a:fillRect t="-5096" b="-1274"/>
                </a:stretch>
              </a:blipFill>
              <a:ln w="38100">
                <a:solidFill>
                  <a:srgbClr val="86022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4038421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4535280" y="5306967"/>
            <a:ext cx="5287990" cy="1000432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solidFill>
                  <a:schemeClr val="tx1"/>
                </a:solidFill>
              </a:rPr>
              <a:t>Draw a two-way table for the question above.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solidFill>
                  <a:schemeClr val="tx1"/>
                </a:solidFill>
              </a:rPr>
              <a:t>Find the probability that a pupil chosen is a boy with no pets.</a:t>
            </a:r>
          </a:p>
          <a:p>
            <a:pPr marL="342900" indent="-342900">
              <a:buAutoNum type="arabicParenR"/>
            </a:pPr>
            <a:r>
              <a:rPr lang="en-GB" sz="1400" dirty="0" smtClean="0">
                <a:solidFill>
                  <a:schemeClr val="tx1"/>
                </a:solidFill>
              </a:rPr>
              <a:t>A girl is chosen, what is the probability she has a pet?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>
                <a:off x="4560559" y="6380963"/>
                <a:ext cx="5254849" cy="354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ANSWERS:               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GB" sz="1200" dirty="0" smtClean="0"/>
                  <a:t>	  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560559" y="6380963"/>
                <a:ext cx="5254849" cy="354392"/>
              </a:xfrm>
              <a:prstGeom prst="rect">
                <a:avLst/>
              </a:prstGeom>
              <a:blipFill>
                <a:blip r:embed="rId6"/>
                <a:stretch>
                  <a:fillRect t="-3448" r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16447"/>
          <a:stretch/>
        </p:blipFill>
        <p:spPr>
          <a:xfrm>
            <a:off x="102771" y="1661907"/>
            <a:ext cx="1497701" cy="985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b="15314"/>
          <a:stretch/>
        </p:blipFill>
        <p:spPr>
          <a:xfrm>
            <a:off x="102771" y="2675633"/>
            <a:ext cx="1497701" cy="984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b="17135"/>
          <a:stretch/>
        </p:blipFill>
        <p:spPr>
          <a:xfrm>
            <a:off x="112827" y="3694957"/>
            <a:ext cx="1497701" cy="9858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17721" y="1679498"/>
            <a:ext cx="4953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Hannah’s class there are 32 students.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these students are boys.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boys have a pet.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girls do not have a pet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0421" y="3589567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</a:rPr>
              <a:t>32</a:t>
            </a:r>
            <a:endParaRPr lang="en-US" sz="20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79267" y="2902772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rgbClr val="FF0000"/>
                </a:solidFill>
              </a:rPr>
              <a:t>15</a:t>
            </a:r>
            <a:endParaRPr lang="en-US" sz="20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79266" y="4257115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rgbClr val="FF0000"/>
                </a:solidFill>
              </a:rPr>
              <a:t>17</a:t>
            </a:r>
            <a:endParaRPr lang="en-US" sz="20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32347" y="2555844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</a:rPr>
              <a:t>7</a:t>
            </a:r>
            <a:endParaRPr lang="en-US" sz="20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32346" y="3237223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</a:rPr>
              <a:t>8</a:t>
            </a:r>
            <a:endParaRPr lang="en-US" sz="20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3956" y="4606128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</a:rPr>
              <a:t>9</a:t>
            </a:r>
            <a:endParaRPr lang="en-US" sz="20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50083" y="3920339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</a:rPr>
              <a:t>8</a:t>
            </a:r>
            <a:endParaRPr lang="en-US" sz="2000" b="0" cap="none" spc="0" dirty="0">
              <a:ln w="0"/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33246" y="2840736"/>
                <a:ext cx="1332929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𝑏𝑜𝑦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246" y="2840736"/>
                <a:ext cx="1332929" cy="5241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73153" y="3858416"/>
                <a:ext cx="1708160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𝐺𝑖𝑟𝑙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𝑝𝑒𝑡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153" y="3858416"/>
                <a:ext cx="1708160" cy="797398"/>
              </a:xfrm>
              <a:prstGeom prst="rect">
                <a:avLst/>
              </a:prstGeom>
              <a:blipFill>
                <a:blip r:embed="rId11"/>
                <a:stretch>
                  <a:fillRect l="-2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8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FRACTIONS &amp; PERCENTAGES AS OPERATORS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9"/>
            <a:ext cx="2063494" cy="3686634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Percentage</a:t>
            </a:r>
            <a:r>
              <a:rPr lang="en-GB" sz="1400" b="1" dirty="0">
                <a:solidFill>
                  <a:schemeClr val="tx1"/>
                </a:solidFill>
              </a:rPr>
              <a:t>: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I</a:t>
            </a:r>
            <a:r>
              <a:rPr lang="en-GB" sz="1400" dirty="0" smtClean="0">
                <a:solidFill>
                  <a:schemeClr val="tx1"/>
                </a:solidFill>
              </a:rPr>
              <a:t>s </a:t>
            </a:r>
            <a:r>
              <a:rPr lang="en-GB" sz="1400" dirty="0">
                <a:solidFill>
                  <a:schemeClr val="tx1"/>
                </a:solidFill>
              </a:rPr>
              <a:t>a proportion that shows a number as parts per </a:t>
            </a:r>
            <a:r>
              <a:rPr lang="en-GB" sz="1400" dirty="0" smtClean="0">
                <a:solidFill>
                  <a:schemeClr val="tx1"/>
                </a:solidFill>
              </a:rPr>
              <a:t>hundred.</a:t>
            </a:r>
          </a:p>
          <a:p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Fraction: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A fraction is made up of a numerator (top) and a denominator (bottom).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Multiplier: </a:t>
            </a:r>
            <a:r>
              <a:rPr lang="en-GB" sz="1400" dirty="0">
                <a:solidFill>
                  <a:schemeClr val="tx1"/>
                </a:solidFill>
              </a:rPr>
              <a:t>A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quantity by which a given number </a:t>
            </a:r>
            <a:r>
              <a:rPr lang="en-GB" sz="1400" dirty="0" smtClean="0">
                <a:solidFill>
                  <a:schemeClr val="tx1"/>
                </a:solidFill>
              </a:rPr>
              <a:t>is </a:t>
            </a:r>
            <a:r>
              <a:rPr lang="en-GB" sz="1400" dirty="0">
                <a:solidFill>
                  <a:schemeClr val="tx1"/>
                </a:solidFill>
              </a:rPr>
              <a:t>to be </a:t>
            </a:r>
            <a:r>
              <a:rPr lang="en-GB" sz="1400" dirty="0" smtClean="0">
                <a:solidFill>
                  <a:schemeClr val="tx1"/>
                </a:solidFill>
              </a:rPr>
              <a:t>multiplied.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Multipliers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For </a:t>
            </a:r>
            <a:r>
              <a:rPr lang="en-GB" sz="1400" b="1" dirty="0" smtClean="0">
                <a:solidFill>
                  <a:schemeClr val="tx1"/>
                </a:solidFill>
              </a:rPr>
              <a:t>reverse percentage </a:t>
            </a:r>
            <a:r>
              <a:rPr lang="en-GB" sz="1400" dirty="0" smtClean="0">
                <a:solidFill>
                  <a:schemeClr val="tx1"/>
                </a:solidFill>
              </a:rPr>
              <a:t>problems you can divide by the multiplier to find the original amount.</a:t>
            </a:r>
          </a:p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4038421"/>
          </a:xfrm>
          <a:prstGeom prst="roundRect">
            <a:avLst>
              <a:gd name="adj" fmla="val 8041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53663" y="4986217"/>
            <a:ext cx="2073057" cy="1749461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There is a % function on your calculator.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To find 25% of 14 on a calculator: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2, 5, SHIFT, ( , </a:t>
            </a:r>
            <a:r>
              <a:rPr lang="en-GB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, 1, 4, =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535280" y="5306966"/>
                <a:ext cx="5287990" cy="1103359"/>
              </a:xfrm>
              <a:prstGeom prst="roundRect">
                <a:avLst/>
              </a:prstGeom>
              <a:noFill/>
              <a:ln w="38100">
                <a:solidFill>
                  <a:srgbClr val="FAB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Questions</a:t>
                </a: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1) Find these fractions of amounts:</a:t>
                </a: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	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15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  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GB" sz="14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65</m:t>
                    </m:r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en-GB" sz="14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14</m:t>
                    </m:r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en-GB" sz="14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45</m:t>
                    </m:r>
                  </m:oMath>
                </a14:m>
                <a:endParaRPr lang="en-GB" sz="1400" dirty="0" smtClean="0">
                  <a:solidFill>
                    <a:schemeClr val="tx1"/>
                  </a:solidFill>
                </a:endParaRP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2) a) 35% of 140      b) 21% of 360     c) Increase 60 by 15%</a:t>
                </a:r>
                <a:endParaRPr lang="en-GB" sz="1400" dirty="0">
                  <a:solidFill>
                    <a:schemeClr val="tx1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endParaRPr lang="en-GB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280" y="5306966"/>
                <a:ext cx="5287990" cy="1103359"/>
              </a:xfrm>
              <a:prstGeom prst="roundRect">
                <a:avLst/>
              </a:prstGeom>
              <a:blipFill>
                <a:blip r:embed="rId4"/>
                <a:stretch>
                  <a:fillRect b="-2674"/>
                </a:stretch>
              </a:blipFill>
              <a:ln w="38100">
                <a:solidFill>
                  <a:srgbClr val="FAB5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 rot="10800000">
            <a:off x="4535280" y="6467161"/>
            <a:ext cx="528799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ANSWERS: 1) a) 5   b) 13    c) 4   d) 20               2) a) 49    b)  75.6    c) 69 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21846"/>
                  </p:ext>
                </p:extLst>
              </p:nvPr>
            </p:nvGraphicFramePr>
            <p:xfrm>
              <a:off x="146040" y="2208734"/>
              <a:ext cx="2041818" cy="15479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2916">
                      <a:extLst>
                        <a:ext uri="{9D8B030D-6E8A-4147-A177-3AD203B41FA5}">
                          <a16:colId xmlns:a16="http://schemas.microsoft.com/office/drawing/2014/main" val="1769239956"/>
                        </a:ext>
                      </a:extLst>
                    </a:gridCol>
                    <a:gridCol w="1018902">
                      <a:extLst>
                        <a:ext uri="{9D8B030D-6E8A-4147-A177-3AD203B41FA5}">
                          <a16:colId xmlns:a16="http://schemas.microsoft.com/office/drawing/2014/main" val="356853785"/>
                        </a:ext>
                      </a:extLst>
                    </a:gridCol>
                  </a:tblGrid>
                  <a:tr h="496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Find</a:t>
                          </a:r>
                          <a:r>
                            <a:rPr lang="en-GB" sz="1400" baseline="0" dirty="0" smtClean="0"/>
                            <a:t> 15%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7253462"/>
                      </a:ext>
                    </a:extLst>
                  </a:tr>
                  <a:tr h="525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Increase </a:t>
                          </a:r>
                        </a:p>
                        <a:p>
                          <a:pPr algn="ctr"/>
                          <a:r>
                            <a:rPr lang="en-GB" sz="1400" dirty="0" smtClean="0"/>
                            <a:t>by 15%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2945659"/>
                      </a:ext>
                    </a:extLst>
                  </a:tr>
                  <a:tr h="525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Decrease by 15%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0.85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09366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21846"/>
                  </p:ext>
                </p:extLst>
              </p:nvPr>
            </p:nvGraphicFramePr>
            <p:xfrm>
              <a:off x="146040" y="2208734"/>
              <a:ext cx="2041818" cy="15479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2916">
                      <a:extLst>
                        <a:ext uri="{9D8B030D-6E8A-4147-A177-3AD203B41FA5}">
                          <a16:colId xmlns:a16="http://schemas.microsoft.com/office/drawing/2014/main" val="1769239956"/>
                        </a:ext>
                      </a:extLst>
                    </a:gridCol>
                    <a:gridCol w="1018902">
                      <a:extLst>
                        <a:ext uri="{9D8B030D-6E8A-4147-A177-3AD203B41FA5}">
                          <a16:colId xmlns:a16="http://schemas.microsoft.com/office/drawing/2014/main" val="356853785"/>
                        </a:ext>
                      </a:extLst>
                    </a:gridCol>
                  </a:tblGrid>
                  <a:tr h="496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Find</a:t>
                          </a:r>
                          <a:r>
                            <a:rPr lang="en-GB" sz="1400" baseline="0" dirty="0" smtClean="0"/>
                            <a:t> 15%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595" t="-1220" r="-1190" b="-221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53462"/>
                      </a:ext>
                    </a:extLst>
                  </a:tr>
                  <a:tr h="525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Increase </a:t>
                          </a:r>
                        </a:p>
                        <a:p>
                          <a:pPr algn="ctr"/>
                          <a:r>
                            <a:rPr lang="en-GB" sz="1400" dirty="0" smtClean="0"/>
                            <a:t>by 15%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595" t="-96512" r="-1190" b="-1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45659"/>
                      </a:ext>
                    </a:extLst>
                  </a:tr>
                  <a:tr h="525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Decrease by 15%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595" t="-194253" r="-1190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9366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4635696" y="1724297"/>
            <a:ext cx="449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Non-Calculator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43516" y="2149913"/>
                <a:ext cx="275107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32=32÷4×3=24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16" y="2149913"/>
                <a:ext cx="2751074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85431" y="2816273"/>
                <a:ext cx="12586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16%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240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31" y="2816273"/>
                <a:ext cx="1258678" cy="276999"/>
              </a:xfrm>
              <a:prstGeom prst="rect">
                <a:avLst/>
              </a:prstGeom>
              <a:blipFill>
                <a:blip r:embed="rId7"/>
                <a:stretch>
                  <a:fillRect l="-4854" t="-2222" r="-436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79513" y="2811090"/>
                <a:ext cx="10724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10%=24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513" y="2811090"/>
                <a:ext cx="1072409" cy="276999"/>
              </a:xfrm>
              <a:prstGeom prst="rect">
                <a:avLst/>
              </a:prstGeom>
              <a:blipFill>
                <a:blip r:embed="rId8"/>
                <a:stretch>
                  <a:fillRect l="-5114" r="-5114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76772" y="3171089"/>
                <a:ext cx="944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%=12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772" y="3171089"/>
                <a:ext cx="944169" cy="276999"/>
              </a:xfrm>
              <a:prstGeom prst="rect">
                <a:avLst/>
              </a:prstGeom>
              <a:blipFill>
                <a:blip r:embed="rId9"/>
                <a:stretch>
                  <a:fillRect l="-5806" r="-5806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55622" y="3538134"/>
                <a:ext cx="992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1%=2.4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622" y="3538134"/>
                <a:ext cx="992259" cy="276999"/>
              </a:xfrm>
              <a:prstGeom prst="rect">
                <a:avLst/>
              </a:prstGeom>
              <a:blipFill>
                <a:blip r:embed="rId10"/>
                <a:stretch>
                  <a:fillRect l="-6135" r="-4908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/>
          <p:cNvSpPr/>
          <p:nvPr/>
        </p:nvSpPr>
        <p:spPr>
          <a:xfrm>
            <a:off x="7734911" y="2820673"/>
            <a:ext cx="208587" cy="99446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79497" y="2931839"/>
                <a:ext cx="1843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=24+12+2.4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497" y="2931839"/>
                <a:ext cx="18437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975762" y="3309713"/>
                <a:ext cx="907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=38.4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762" y="3309713"/>
                <a:ext cx="90762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637396" y="3720513"/>
            <a:ext cx="449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Calculator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985431" y="4089845"/>
            <a:ext cx="4115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Find </a:t>
            </a:r>
            <a:r>
              <a:rPr lang="en-GB" b="1" dirty="0" smtClean="0">
                <a:solidFill>
                  <a:srgbClr val="FF00FF"/>
                </a:solidFill>
              </a:rPr>
              <a:t>32%</a:t>
            </a:r>
            <a:r>
              <a:rPr lang="en-GB" dirty="0" smtClean="0"/>
              <a:t> of 54.60 = </a:t>
            </a:r>
            <a:r>
              <a:rPr lang="en-GB" b="1" dirty="0" smtClean="0">
                <a:solidFill>
                  <a:srgbClr val="FF00FF"/>
                </a:solidFill>
              </a:rPr>
              <a:t>0.32</a:t>
            </a:r>
            <a:r>
              <a:rPr lang="en-GB" dirty="0" smtClean="0"/>
              <a:t> </a:t>
            </a:r>
            <a:r>
              <a:rPr lang="en-GB" dirty="0" smtClean="0">
                <a:sym typeface="Symbol" panose="05050102010706020507" pitchFamily="18" charset="2"/>
              </a:rPr>
              <a:t> 54.60 = 17.472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 smtClean="0">
                <a:sym typeface="Symbol" panose="05050102010706020507" pitchFamily="18" charset="2"/>
              </a:rPr>
              <a:t>Increase 45 by </a:t>
            </a:r>
            <a:r>
              <a:rPr lang="en-GB" b="1" dirty="0" smtClean="0">
                <a:solidFill>
                  <a:srgbClr val="FF00FF"/>
                </a:solidFill>
                <a:sym typeface="Symbol" panose="05050102010706020507" pitchFamily="18" charset="2"/>
              </a:rPr>
              <a:t>12%</a:t>
            </a:r>
            <a:r>
              <a:rPr lang="en-GB" dirty="0" smtClean="0">
                <a:sym typeface="Symbol" panose="05050102010706020507" pitchFamily="18" charset="2"/>
              </a:rPr>
              <a:t> = 45 × </a:t>
            </a:r>
            <a:r>
              <a:rPr lang="en-GB" b="1" dirty="0" smtClean="0">
                <a:solidFill>
                  <a:srgbClr val="FF00FF"/>
                </a:solidFill>
                <a:sym typeface="Symbol" panose="05050102010706020507" pitchFamily="18" charset="2"/>
              </a:rPr>
              <a:t>1.12</a:t>
            </a:r>
            <a:r>
              <a:rPr lang="en-GB" dirty="0" smtClean="0">
                <a:sym typeface="Symbol" panose="05050102010706020507" pitchFamily="18" charset="2"/>
              </a:rPr>
              <a:t> = 50.4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RATIO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8"/>
            <a:ext cx="2063494" cy="3884303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Ratio: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R</a:t>
            </a:r>
            <a:r>
              <a:rPr lang="en-GB" sz="1400" dirty="0" smtClean="0">
                <a:solidFill>
                  <a:schemeClr val="tx1"/>
                </a:solidFill>
              </a:rPr>
              <a:t>elationship </a:t>
            </a:r>
            <a:r>
              <a:rPr lang="en-GB" sz="1400" dirty="0">
                <a:solidFill>
                  <a:schemeClr val="tx1"/>
                </a:solidFill>
              </a:rPr>
              <a:t>between two </a:t>
            </a:r>
            <a:r>
              <a:rPr lang="en-GB" sz="1400" dirty="0" smtClean="0">
                <a:solidFill>
                  <a:schemeClr val="tx1"/>
                </a:solidFill>
              </a:rPr>
              <a:t>numbers.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Part:</a:t>
            </a:r>
            <a:r>
              <a:rPr lang="en-GB" sz="1400" dirty="0" smtClean="0">
                <a:solidFill>
                  <a:schemeClr val="tx1"/>
                </a:solidFill>
              </a:rPr>
              <a:t> This is the numeric value ‘1’ of, would be equivalent to.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Simplify: </a:t>
            </a:r>
            <a:r>
              <a:rPr lang="en-GB" sz="1400" dirty="0" smtClean="0">
                <a:solidFill>
                  <a:schemeClr val="tx1"/>
                </a:solidFill>
              </a:rPr>
              <a:t>Divide both parts of a ratio by the same number.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Equivalent:</a:t>
            </a:r>
            <a:r>
              <a:rPr lang="en-GB" sz="1400" dirty="0" smtClean="0">
                <a:solidFill>
                  <a:schemeClr val="tx1"/>
                </a:solidFill>
              </a:rPr>
              <a:t> Equal in value.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Convert:</a:t>
            </a:r>
            <a:r>
              <a:rPr lang="en-GB" sz="1400" dirty="0" smtClean="0">
                <a:solidFill>
                  <a:schemeClr val="tx1"/>
                </a:solidFill>
              </a:rPr>
              <a:t> Change from one form to another.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3975015"/>
          </a:xfrm>
          <a:prstGeom prst="roundRect">
            <a:avLst>
              <a:gd name="adj" fmla="val 8041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53663" y="5152847"/>
            <a:ext cx="2073057" cy="1582831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Its often useful to write the letters above the ratio.  This helps you keep the order the correct way round.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535280" y="5245940"/>
                <a:ext cx="5287990" cy="961686"/>
              </a:xfrm>
              <a:prstGeom prst="roundRect">
                <a:avLst>
                  <a:gd name="adj" fmla="val 21055"/>
                </a:avLst>
              </a:prstGeom>
              <a:noFill/>
              <a:ln w="38100">
                <a:solidFill>
                  <a:srgbClr val="FAB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Questions</a:t>
                </a:r>
              </a:p>
              <a:p>
                <a:pPr marL="342900" indent="-342900">
                  <a:buAutoNum type="arabicParenR"/>
                </a:pPr>
                <a:r>
                  <a:rPr lang="en-GB" sz="1400" dirty="0" smtClean="0">
                    <a:solidFill>
                      <a:schemeClr val="tx1"/>
                    </a:solidFill>
                  </a:rPr>
                  <a:t>Simplify   a) 45 : 63      b) 66 : 44    c) 320 : 440</a:t>
                </a:r>
              </a:p>
              <a:p>
                <a:pPr marL="342900" indent="-342900">
                  <a:buAutoNum type="arabicParenR"/>
                </a:pPr>
                <a:r>
                  <a:rPr lang="en-GB" sz="1400" dirty="0" smtClean="0">
                    <a:solidFill>
                      <a:schemeClr val="tx1"/>
                    </a:solidFill>
                  </a:rPr>
                  <a:t>Write in the form 1 : n    a) 5 : 10       b) 4: 6      c)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arenR"/>
                </a:pPr>
                <a:r>
                  <a:rPr lang="en-GB" sz="1400" dirty="0" smtClean="0">
                    <a:solidFill>
                      <a:schemeClr val="tx1"/>
                    </a:solidFill>
                  </a:rPr>
                  <a:t>Share 64 in the ratio 3 : 5      4) Write the ratio 1 : 4 as a fraction.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280" y="5245940"/>
                <a:ext cx="5287990" cy="961686"/>
              </a:xfrm>
              <a:prstGeom prst="roundRect">
                <a:avLst>
                  <a:gd name="adj" fmla="val 21055"/>
                </a:avLst>
              </a:prstGeom>
              <a:blipFill>
                <a:blip r:embed="rId4"/>
                <a:stretch>
                  <a:fillRect b="-9202"/>
                </a:stretch>
              </a:blipFill>
              <a:ln w="38100">
                <a:solidFill>
                  <a:srgbClr val="FAB5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>
                <a:off x="4535279" y="6266836"/>
                <a:ext cx="528799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ANSWERS: 1) a) 5 : 7   b) 3 : 2   c) 8 : 11              2) a) 1 : 2      b) 1 : 1.5    c)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1: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200" dirty="0" smtClean="0"/>
                  <a:t>	</a:t>
                </a:r>
              </a:p>
              <a:p>
                <a:r>
                  <a:rPr lang="en-GB" sz="1200" dirty="0"/>
                  <a:t> </a:t>
                </a:r>
                <a:r>
                  <a:rPr lang="en-GB" sz="1200" dirty="0" smtClean="0"/>
                  <a:t>                   3) 24 : 40              4)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535279" y="6266836"/>
                <a:ext cx="5287991" cy="461665"/>
              </a:xfrm>
              <a:prstGeom prst="rect">
                <a:avLst/>
              </a:prstGeom>
              <a:blipFill>
                <a:blip r:embed="rId5"/>
                <a:stretch>
                  <a:fillRect t="-88158" r="-115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5" y="3006377"/>
            <a:ext cx="890981" cy="8909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638" y="1699961"/>
            <a:ext cx="577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2:6</a:t>
            </a:r>
          </a:p>
          <a:p>
            <a:pPr algn="ctr"/>
            <a:r>
              <a:rPr lang="en-GB" sz="2400" dirty="0" smtClean="0"/>
              <a:t>=</a:t>
            </a:r>
          </a:p>
          <a:p>
            <a:pPr algn="ctr"/>
            <a:r>
              <a:rPr lang="en-GB" sz="2400" dirty="0" smtClean="0"/>
              <a:t>1:3</a:t>
            </a:r>
            <a:endParaRPr lang="en-GB" sz="2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97" y="2991003"/>
            <a:ext cx="918755" cy="92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03627" y="4182830"/>
                <a:ext cx="37542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27" y="4182830"/>
                <a:ext cx="375423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01444" y="4257526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97671" y="3204125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229" y="1941777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2 parts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563451" y="1941776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6</a:t>
            </a:r>
            <a:r>
              <a:rPr lang="en-GB" sz="1400" dirty="0" smtClean="0"/>
              <a:t> parts</a:t>
            </a:r>
            <a:endParaRPr lang="en-GB" sz="14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1480040" y="1941776"/>
            <a:ext cx="165880" cy="6990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36287" y="1943698"/>
            <a:ext cx="165880" cy="6990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79" idx="3"/>
          </p:cNvCxnSpPr>
          <p:nvPr/>
        </p:nvCxnSpPr>
        <p:spPr>
          <a:xfrm flipH="1">
            <a:off x="6745475" y="1661907"/>
            <a:ext cx="0" cy="33595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35696" y="3072997"/>
            <a:ext cx="5026323" cy="870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22469" y="1691252"/>
            <a:ext cx="229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Simplify    60 : 40 : 100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5708398" y="2249553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6 </a:t>
            </a:r>
            <a:r>
              <a:rPr lang="en-GB" dirty="0"/>
              <a:t>: </a:t>
            </a:r>
            <a:r>
              <a:rPr lang="en-GB" dirty="0" smtClean="0"/>
              <a:t>4 </a:t>
            </a:r>
            <a:r>
              <a:rPr lang="en-GB" dirty="0"/>
              <a:t>: </a:t>
            </a:r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5743231" y="2709271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/>
              <a:t>: 2</a:t>
            </a:r>
            <a:r>
              <a:rPr lang="en-GB" dirty="0" smtClean="0"/>
              <a:t> </a:t>
            </a:r>
            <a:r>
              <a:rPr lang="en-GB" dirty="0"/>
              <a:t>: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64973" y="2020752"/>
                <a:ext cx="4288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973" y="2020752"/>
                <a:ext cx="428873" cy="276999"/>
              </a:xfrm>
              <a:prstGeom prst="rect">
                <a:avLst/>
              </a:prstGeom>
              <a:blipFill>
                <a:blip r:embed="rId9"/>
                <a:stretch>
                  <a:fillRect l="-14286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957264" y="2552524"/>
                <a:ext cx="4288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264" y="2552524"/>
                <a:ext cx="428873" cy="276999"/>
              </a:xfrm>
              <a:prstGeom prst="rect">
                <a:avLst/>
              </a:prstGeom>
              <a:blipFill>
                <a:blip r:embed="rId10"/>
                <a:stretch>
                  <a:fillRect l="-4225" r="-985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4586545" y="2187997"/>
            <a:ext cx="1147083" cy="830997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This could have been done in one step by dividing by 20.</a:t>
            </a:r>
            <a:endParaRPr lang="en-GB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833858" y="1671383"/>
            <a:ext cx="272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Write 2: 5 in the form 1 : n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8059736" y="1926376"/>
            <a:ext cx="7617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2 : 5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1 : 2.5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20412" y="2362724"/>
                <a:ext cx="4288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12" y="2362724"/>
                <a:ext cx="428873" cy="276999"/>
              </a:xfrm>
              <a:prstGeom prst="rect">
                <a:avLst/>
              </a:prstGeom>
              <a:blipFill>
                <a:blip r:embed="rId11"/>
                <a:stretch>
                  <a:fillRect l="-4286" r="-1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419643" y="2362724"/>
                <a:ext cx="4288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643" y="2362724"/>
                <a:ext cx="428873" cy="276999"/>
              </a:xfrm>
              <a:prstGeom prst="rect">
                <a:avLst/>
              </a:prstGeom>
              <a:blipFill>
                <a:blip r:embed="rId12"/>
                <a:stretch>
                  <a:fillRect l="-4286" r="-1142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61"/>
          <p:cNvSpPr/>
          <p:nvPr/>
        </p:nvSpPr>
        <p:spPr>
          <a:xfrm>
            <a:off x="7880936" y="2151013"/>
            <a:ext cx="270287" cy="818606"/>
          </a:xfrm>
          <a:custGeom>
            <a:avLst/>
            <a:gdLst>
              <a:gd name="connsiteX0" fmla="*/ 270287 w 270287"/>
              <a:gd name="connsiteY0" fmla="*/ 0 h 818606"/>
              <a:gd name="connsiteX1" fmla="*/ 321 w 270287"/>
              <a:gd name="connsiteY1" fmla="*/ 365760 h 818606"/>
              <a:gd name="connsiteX2" fmla="*/ 226744 w 270287"/>
              <a:gd name="connsiteY2" fmla="*/ 818606 h 81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87" h="818606">
                <a:moveTo>
                  <a:pt x="270287" y="0"/>
                </a:moveTo>
                <a:cubicBezTo>
                  <a:pt x="138932" y="114663"/>
                  <a:pt x="7578" y="229326"/>
                  <a:pt x="321" y="365760"/>
                </a:cubicBezTo>
                <a:cubicBezTo>
                  <a:pt x="-6936" y="502194"/>
                  <a:pt x="109904" y="660400"/>
                  <a:pt x="226744" y="818606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 63"/>
          <p:cNvSpPr/>
          <p:nvPr/>
        </p:nvSpPr>
        <p:spPr>
          <a:xfrm flipH="1">
            <a:off x="8724811" y="2146658"/>
            <a:ext cx="270287" cy="818606"/>
          </a:xfrm>
          <a:custGeom>
            <a:avLst/>
            <a:gdLst>
              <a:gd name="connsiteX0" fmla="*/ 270287 w 270287"/>
              <a:gd name="connsiteY0" fmla="*/ 0 h 818606"/>
              <a:gd name="connsiteX1" fmla="*/ 321 w 270287"/>
              <a:gd name="connsiteY1" fmla="*/ 365760 h 818606"/>
              <a:gd name="connsiteX2" fmla="*/ 226744 w 270287"/>
              <a:gd name="connsiteY2" fmla="*/ 818606 h 81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87" h="818606">
                <a:moveTo>
                  <a:pt x="270287" y="0"/>
                </a:moveTo>
                <a:cubicBezTo>
                  <a:pt x="138932" y="114663"/>
                  <a:pt x="7578" y="229326"/>
                  <a:pt x="321" y="365760"/>
                </a:cubicBezTo>
                <a:cubicBezTo>
                  <a:pt x="-6936" y="502194"/>
                  <a:pt x="109904" y="660400"/>
                  <a:pt x="226744" y="818606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4343741" y="3108724"/>
            <a:ext cx="160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Share £45 in</a:t>
            </a:r>
          </a:p>
          <a:p>
            <a:pPr algn="ctr"/>
            <a:r>
              <a:rPr lang="en-GB" sz="1600" dirty="0" smtClean="0"/>
              <a:t>the ratio 2 : 7</a:t>
            </a:r>
            <a:endParaRPr lang="en-GB" sz="1600" dirty="0"/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84700"/>
              </p:ext>
            </p:extLst>
          </p:nvPr>
        </p:nvGraphicFramePr>
        <p:xfrm>
          <a:off x="6075842" y="3427282"/>
          <a:ext cx="593281" cy="1475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64">
                  <a:extLst>
                    <a:ext uri="{9D8B030D-6E8A-4147-A177-3AD203B41FA5}">
                      <a16:colId xmlns:a16="http://schemas.microsoft.com/office/drawing/2014/main" val="3073621841"/>
                    </a:ext>
                  </a:extLst>
                </a:gridCol>
                <a:gridCol w="289317">
                  <a:extLst>
                    <a:ext uri="{9D8B030D-6E8A-4147-A177-3AD203B41FA5}">
                      <a16:colId xmlns:a16="http://schemas.microsoft.com/office/drawing/2014/main" val="2258737028"/>
                    </a:ext>
                  </a:extLst>
                </a:gridCol>
              </a:tblGrid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74194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242295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3122195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636864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137508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11733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7548883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096444" y="3602768"/>
            <a:ext cx="249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444" y="33895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78054" y="33902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87909" y="36027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79994" y="38011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78868" y="400617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78868" y="42391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72482" y="442703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72482" y="46395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96021" y="3804437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=10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88299" y="4867567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=35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110751" y="3111051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2 : 7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4374152" y="4365479"/>
            <a:ext cx="160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£10 : £35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6814901" y="3098469"/>
            <a:ext cx="2329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Joy and Martin share money in the ratio 2 : 5.  Martin gets £18 more than Joy.  How much do they each get?</a:t>
            </a:r>
            <a:endParaRPr lang="en-GB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4352922" y="3865755"/>
            <a:ext cx="160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45 </a:t>
            </a:r>
            <a:r>
              <a:rPr lang="en-GB" dirty="0" smtClean="0">
                <a:solidFill>
                  <a:srgbClr val="FF0000"/>
                </a:solidFill>
                <a:sym typeface="Symbol" panose="05050102010706020507" pitchFamily="18" charset="2"/>
              </a:rPr>
              <a:t> 9 = 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014132" y="3533579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 : 5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74644"/>
              </p:ext>
            </p:extLst>
          </p:nvPr>
        </p:nvGraphicFramePr>
        <p:xfrm>
          <a:off x="8995098" y="3838336"/>
          <a:ext cx="593281" cy="1054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64">
                  <a:extLst>
                    <a:ext uri="{9D8B030D-6E8A-4147-A177-3AD203B41FA5}">
                      <a16:colId xmlns:a16="http://schemas.microsoft.com/office/drawing/2014/main" val="3073621841"/>
                    </a:ext>
                  </a:extLst>
                </a:gridCol>
                <a:gridCol w="289317">
                  <a:extLst>
                    <a:ext uri="{9D8B030D-6E8A-4147-A177-3AD203B41FA5}">
                      <a16:colId xmlns:a16="http://schemas.microsoft.com/office/drawing/2014/main" val="2258737028"/>
                    </a:ext>
                  </a:extLst>
                </a:gridCol>
              </a:tblGrid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74194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242295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3122195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636864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137508"/>
                  </a:ext>
                </a:extLst>
              </a:tr>
            </a:tbl>
          </a:graphicData>
        </a:graphic>
      </p:graphicFrame>
      <p:sp>
        <p:nvSpPr>
          <p:cNvPr id="86" name="Left Brace 85"/>
          <p:cNvSpPr/>
          <p:nvPr/>
        </p:nvSpPr>
        <p:spPr>
          <a:xfrm>
            <a:off x="9064555" y="4283964"/>
            <a:ext cx="191834" cy="61170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8065128" y="4409182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18 </a:t>
            </a:r>
            <a:r>
              <a:rPr lang="en-GB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 3 = 6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006206" y="37825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6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006206" y="39960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6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297193" y="378174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6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303580" y="39914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6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301511" y="42080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6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304704" y="442437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6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303580" y="46395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6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880468" y="4845070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=12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231249" y="4850227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=30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626099" y="4623263"/>
            <a:ext cx="160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£12 : £30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86" y="3583523"/>
            <a:ext cx="1098466" cy="12175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5" y="3683234"/>
            <a:ext cx="950130" cy="11488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POWERS AND ROOTS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9"/>
            <a:ext cx="2063494" cy="4209488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300" b="1" dirty="0" smtClean="0">
                <a:solidFill>
                  <a:schemeClr val="tx1"/>
                </a:solidFill>
              </a:rPr>
              <a:t>Square: </a:t>
            </a:r>
            <a:r>
              <a:rPr lang="en-GB" sz="1300" dirty="0">
                <a:solidFill>
                  <a:schemeClr val="tx1"/>
                </a:solidFill>
              </a:rPr>
              <a:t>A</a:t>
            </a:r>
            <a:r>
              <a:rPr lang="en-GB" sz="1300" dirty="0" smtClean="0">
                <a:solidFill>
                  <a:schemeClr val="tx1"/>
                </a:solidFill>
              </a:rPr>
              <a:t> square number is the result of multiplying a number by itself.</a:t>
            </a:r>
            <a:endParaRPr lang="en-GB" sz="1300" b="1" dirty="0" smtClean="0">
              <a:solidFill>
                <a:schemeClr val="tx1"/>
              </a:solidFill>
            </a:endParaRPr>
          </a:p>
          <a:p>
            <a:r>
              <a:rPr lang="en-GB" sz="1300" b="1" dirty="0" smtClean="0">
                <a:solidFill>
                  <a:schemeClr val="tx1"/>
                </a:solidFill>
              </a:rPr>
              <a:t>Cube: </a:t>
            </a:r>
            <a:r>
              <a:rPr lang="en-GB" sz="1300" dirty="0" smtClean="0">
                <a:solidFill>
                  <a:schemeClr val="tx1"/>
                </a:solidFill>
              </a:rPr>
              <a:t>A cube number is the result of multiplying a number by itself twice.</a:t>
            </a:r>
            <a:endParaRPr lang="en-GB" sz="1300" b="1" dirty="0" smtClean="0">
              <a:solidFill>
                <a:schemeClr val="tx1"/>
              </a:solidFill>
            </a:endParaRPr>
          </a:p>
          <a:p>
            <a:r>
              <a:rPr lang="en-GB" sz="1300" b="1" dirty="0" smtClean="0">
                <a:solidFill>
                  <a:schemeClr val="tx1"/>
                </a:solidFill>
              </a:rPr>
              <a:t>Root: </a:t>
            </a:r>
            <a:r>
              <a:rPr lang="en-GB" sz="1300" dirty="0" smtClean="0">
                <a:solidFill>
                  <a:schemeClr val="tx1"/>
                </a:solidFill>
              </a:rPr>
              <a:t>A root is the reverse of a power.</a:t>
            </a:r>
          </a:p>
          <a:p>
            <a:r>
              <a:rPr lang="en-GB" sz="1300" b="1" dirty="0" smtClean="0">
                <a:solidFill>
                  <a:schemeClr val="tx1"/>
                </a:solidFill>
              </a:rPr>
              <a:t>Prime number:  </a:t>
            </a:r>
            <a:r>
              <a:rPr lang="en-GB" sz="1300" dirty="0" smtClean="0">
                <a:solidFill>
                  <a:schemeClr val="tx1"/>
                </a:solidFill>
              </a:rPr>
              <a:t>A prime is a number that has only two factors which are 1 and itself.</a:t>
            </a:r>
            <a:endParaRPr lang="en-GB" sz="1300" b="1" dirty="0" smtClean="0">
              <a:solidFill>
                <a:schemeClr val="tx1"/>
              </a:solidFill>
            </a:endParaRPr>
          </a:p>
          <a:p>
            <a:r>
              <a:rPr lang="en-GB" sz="1300" b="1" dirty="0" smtClean="0">
                <a:solidFill>
                  <a:schemeClr val="tx1"/>
                </a:solidFill>
              </a:rPr>
              <a:t>Reciprocal: </a:t>
            </a:r>
            <a:r>
              <a:rPr lang="en-GB" sz="1300" dirty="0" smtClean="0">
                <a:solidFill>
                  <a:schemeClr val="tx1"/>
                </a:solidFill>
              </a:rPr>
              <a:t> This is found by doing 1 divided by the number.</a:t>
            </a:r>
            <a:r>
              <a:rPr lang="en-GB" sz="13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1300" b="1" dirty="0" smtClean="0">
                <a:solidFill>
                  <a:schemeClr val="tx1"/>
                </a:solidFill>
              </a:rPr>
              <a:t>Factor: </a:t>
            </a:r>
            <a:r>
              <a:rPr lang="en-GB" sz="1300" dirty="0" smtClean="0">
                <a:solidFill>
                  <a:schemeClr val="tx1"/>
                </a:solidFill>
              </a:rPr>
              <a:t>A number that fits into another number exactly.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>
              <a:gd name="adj" fmla="val 13096"/>
            </a:avLst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3686633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53663" y="5486400"/>
            <a:ext cx="2073057" cy="1249278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endParaRPr lang="en-GB" sz="800" b="1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A number with an odd amount of factors must be a square number.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535280" y="4984396"/>
                <a:ext cx="5287990" cy="1103359"/>
              </a:xfrm>
              <a:prstGeom prst="roundRect">
                <a:avLst/>
              </a:prstGeom>
              <a:noFill/>
              <a:ln w="38100">
                <a:solidFill>
                  <a:srgbClr val="FAB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Questions</a:t>
                </a: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1)   a)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b)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c)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d)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    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e)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 f)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GB" sz="1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arenR" startAt="2"/>
                </a:pPr>
                <a:r>
                  <a:rPr lang="en-GB" sz="1400" dirty="0" smtClean="0">
                    <a:solidFill>
                      <a:schemeClr val="tx1"/>
                    </a:solidFill>
                  </a:rPr>
                  <a:t>Find the reciprocal of:     a)    4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c) 0.25</a:t>
                </a:r>
              </a:p>
              <a:p>
                <a:pPr marL="342900" indent="-342900">
                  <a:buAutoNum type="arabicParenR" startAt="2"/>
                </a:pPr>
                <a:r>
                  <a:rPr lang="en-GB" sz="1400" dirty="0" smtClean="0">
                    <a:solidFill>
                      <a:schemeClr val="tx1"/>
                    </a:solidFill>
                  </a:rPr>
                  <a:t>Write 72 as a product of primes.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280" y="4984396"/>
                <a:ext cx="5287990" cy="1103359"/>
              </a:xfrm>
              <a:prstGeom prst="roundRect">
                <a:avLst/>
              </a:prstGeom>
              <a:blipFill>
                <a:blip r:embed="rId6"/>
                <a:stretch>
                  <a:fillRect b="-4278"/>
                </a:stretch>
              </a:blipFill>
              <a:ln w="38100">
                <a:solidFill>
                  <a:srgbClr val="FAB5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>
                <a:off x="4535281" y="6185189"/>
                <a:ext cx="5287989" cy="5545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ANSWERS:          1) a) 32      b) 27     c) 1      d) </a:t>
                </a:r>
                <a:r>
                  <a:rPr lang="en-GB" sz="1200" dirty="0" smtClean="0">
                    <a:sym typeface="Symbol" panose="05050102010706020507" pitchFamily="18" charset="2"/>
                  </a:rPr>
                  <a:t> </a:t>
                </a:r>
                <a:r>
                  <a:rPr lang="en-GB" sz="1200" dirty="0" smtClean="0"/>
                  <a:t>9      e) </a:t>
                </a:r>
                <a:r>
                  <a:rPr lang="en-GB" sz="1200" dirty="0" smtClean="0">
                    <a:sym typeface="Symbol" panose="05050102010706020507" pitchFamily="18" charset="2"/>
                  </a:rPr>
                  <a:t> </a:t>
                </a:r>
                <a:r>
                  <a:rPr lang="en-GB" sz="1200" dirty="0" smtClean="0"/>
                  <a:t>4      f) 4</a:t>
                </a:r>
              </a:p>
              <a:p>
                <a:r>
                  <a:rPr lang="en-GB" sz="1200" dirty="0" smtClean="0"/>
                  <a:t>                             2)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dirty="0" smtClean="0"/>
                  <a:t>        b) 3        c) 4               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535281" y="6185189"/>
                <a:ext cx="5287989" cy="554511"/>
              </a:xfrm>
              <a:prstGeom prst="rect">
                <a:avLst/>
              </a:prstGeom>
              <a:blipFill>
                <a:blip r:embed="rId7"/>
                <a:stretch>
                  <a:fillRect r="-115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570" y="2042413"/>
            <a:ext cx="492590" cy="5791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3100" y="2629519"/>
            <a:ext cx="767202" cy="9888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627" y="2045367"/>
            <a:ext cx="632289" cy="6709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27" y="2774689"/>
            <a:ext cx="638539" cy="85746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1442" y="1575859"/>
            <a:ext cx="84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Square</a:t>
            </a:r>
          </a:p>
          <a:p>
            <a:pPr algn="ctr"/>
            <a:r>
              <a:rPr lang="en-GB" sz="1400" b="1" dirty="0" smtClean="0"/>
              <a:t>numbers</a:t>
            </a:r>
            <a:endParaRPr lang="en-GB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145049" y="1575859"/>
            <a:ext cx="84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Cube</a:t>
            </a:r>
          </a:p>
          <a:p>
            <a:pPr algn="ctr"/>
            <a:r>
              <a:rPr lang="en-GB" sz="1400" b="1" dirty="0" smtClean="0"/>
              <a:t>numbers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20046" y="1661907"/>
                <a:ext cx="5148845" cy="2419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What is 2</a:t>
                </a:r>
                <a:r>
                  <a:rPr lang="en-GB" baseline="30000" dirty="0" smtClean="0"/>
                  <a:t>4</a:t>
                </a:r>
                <a:r>
                  <a:rPr lang="en-GB" dirty="0"/>
                  <a:t> </a:t>
                </a:r>
                <a:r>
                  <a:rPr lang="en-GB" dirty="0" smtClean="0"/>
                  <a:t>?                                   2 × 2 × 2 × 2 = 16</a:t>
                </a:r>
              </a:p>
              <a:p>
                <a:endParaRPr lang="en-GB" sz="1100" dirty="0"/>
              </a:p>
              <a:p>
                <a:r>
                  <a:rPr lang="en-GB" dirty="0" smtClean="0"/>
                  <a:t>What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GB" dirty="0" smtClean="0"/>
                  <a:t> ?                               8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 = 64, 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GB" dirty="0" smtClean="0"/>
                  <a:t> = </a:t>
                </a:r>
                <a:r>
                  <a:rPr lang="en-GB" dirty="0" smtClean="0">
                    <a:sym typeface="Symbol" panose="05050102010706020507" pitchFamily="18" charset="2"/>
                  </a:rPr>
                  <a:t> </a:t>
                </a:r>
                <a:r>
                  <a:rPr lang="en-GB" dirty="0" smtClean="0"/>
                  <a:t>8</a:t>
                </a:r>
              </a:p>
              <a:p>
                <a:endParaRPr lang="en-GB" sz="1200" dirty="0"/>
              </a:p>
              <a:p>
                <a:r>
                  <a:rPr lang="en-GB" dirty="0" smtClean="0"/>
                  <a:t>What is the reciprocal of 5?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 smtClean="0"/>
              </a:p>
              <a:p>
                <a:endParaRPr lang="en-GB" sz="1100" dirty="0"/>
              </a:p>
              <a:p>
                <a:r>
                  <a:rPr lang="en-GB" dirty="0" smtClean="0"/>
                  <a:t>Write 36 as a product of prime factors</a:t>
                </a:r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46" y="1661907"/>
                <a:ext cx="5148845" cy="2419509"/>
              </a:xfrm>
              <a:prstGeom prst="rect">
                <a:avLst/>
              </a:prstGeom>
              <a:blipFill>
                <a:blip r:embed="rId12"/>
                <a:stretch>
                  <a:fillRect l="-947" t="-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1780" y="3562412"/>
            <a:ext cx="817800" cy="1261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232761" y="3754254"/>
                <a:ext cx="2967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×2×3×3=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761" y="3754254"/>
                <a:ext cx="2967031" cy="276999"/>
              </a:xfrm>
              <a:prstGeom prst="rect">
                <a:avLst/>
              </a:prstGeom>
              <a:blipFill>
                <a:blip r:embed="rId14"/>
                <a:stretch>
                  <a:fillRect l="-1232" t="-4444" r="-41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598053" y="4283011"/>
            <a:ext cx="252453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Product means ‘multiply’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9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ORDER OF OPERATIONS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8"/>
            <a:ext cx="2063494" cy="4141273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Operation: </a:t>
            </a:r>
            <a:r>
              <a:rPr lang="en-GB" sz="1400" dirty="0" smtClean="0">
                <a:solidFill>
                  <a:schemeClr val="tx1"/>
                </a:solidFill>
              </a:rPr>
              <a:t>In maths these are the functions </a:t>
            </a:r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  + -.</a:t>
            </a:r>
          </a:p>
          <a:p>
            <a:r>
              <a:rPr lang="en-GB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Commutative: </a:t>
            </a:r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Calculations are commutative if c</a:t>
            </a:r>
            <a:r>
              <a:rPr lang="en-GB" sz="1400" dirty="0" smtClean="0">
                <a:solidFill>
                  <a:schemeClr val="tx1"/>
                </a:solidFill>
              </a:rPr>
              <a:t>hanging </a:t>
            </a:r>
            <a:r>
              <a:rPr lang="en-GB" sz="1400" dirty="0">
                <a:solidFill>
                  <a:schemeClr val="tx1"/>
                </a:solidFill>
              </a:rPr>
              <a:t>the order </a:t>
            </a:r>
            <a:r>
              <a:rPr lang="en-GB" sz="1400" dirty="0" smtClean="0">
                <a:solidFill>
                  <a:schemeClr val="tx1"/>
                </a:solidFill>
              </a:rPr>
              <a:t>does </a:t>
            </a:r>
            <a:r>
              <a:rPr lang="en-GB" sz="1400" dirty="0">
                <a:solidFill>
                  <a:schemeClr val="tx1"/>
                </a:solidFill>
              </a:rPr>
              <a:t>not change the result.</a:t>
            </a:r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  </a:t>
            </a:r>
          </a:p>
          <a:p>
            <a:r>
              <a:rPr lang="en-GB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Associative:</a:t>
            </a:r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 In these calculations you </a:t>
            </a:r>
            <a:r>
              <a:rPr lang="en-GB" sz="1400" dirty="0" smtClean="0">
                <a:solidFill>
                  <a:schemeClr val="tx1"/>
                </a:solidFill>
              </a:rPr>
              <a:t>can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re-group </a:t>
            </a:r>
            <a:r>
              <a:rPr lang="en-GB" sz="1400" dirty="0">
                <a:solidFill>
                  <a:schemeClr val="tx1"/>
                </a:solidFill>
              </a:rPr>
              <a:t>numbers and you will get the same </a:t>
            </a:r>
            <a:r>
              <a:rPr lang="en-GB" sz="1400" dirty="0" smtClean="0">
                <a:solidFill>
                  <a:schemeClr val="tx1"/>
                </a:solidFill>
              </a:rPr>
              <a:t>answer.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Indices: </a:t>
            </a:r>
            <a:r>
              <a:rPr lang="en-GB" sz="1400" dirty="0" smtClean="0">
                <a:solidFill>
                  <a:schemeClr val="tx1"/>
                </a:solidFill>
              </a:rPr>
              <a:t>These are the squares, cubes and powers.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30"/>
            <a:ext cx="5287990" cy="3902894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53663" y="5409817"/>
            <a:ext cx="2073057" cy="1325861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- Put brackets around the calculations which need to be done first.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- Indices also includes roots.</a:t>
            </a:r>
            <a:endParaRPr lang="en-GB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535280" y="5211163"/>
                <a:ext cx="5287990" cy="1165160"/>
              </a:xfrm>
              <a:prstGeom prst="roundRect">
                <a:avLst/>
              </a:prstGeom>
              <a:noFill/>
              <a:ln w="38100">
                <a:solidFill>
                  <a:srgbClr val="FAB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Questions</a:t>
                </a:r>
              </a:p>
              <a:p>
                <a:r>
                  <a:rPr lang="en-GB" sz="1400" b="0" dirty="0" smtClean="0">
                    <a:solidFill>
                      <a:schemeClr val="tx1"/>
                    </a:solidFill>
                  </a:rPr>
                  <a:t>1)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7−10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</m:t>
                    </m:r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       2)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      3)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7−</m:t>
                    </m:r>
                    <m:r>
                      <a:rPr lang="en-GB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400" dirty="0" smtClean="0">
                  <a:solidFill>
                    <a:schemeClr val="tx1"/>
                  </a:solidFill>
                </a:endParaRP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4) 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7−3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         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5)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              6)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16−13</m:t>
                        </m:r>
                      </m:e>
                    </m:d>
                    <m:r>
                      <a:rPr lang="en-GB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7) Place brackets to make the calculation work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÷5−3=10</m:t>
                    </m:r>
                  </m:oMath>
                </a14:m>
                <a:endParaRPr lang="en-GB" sz="1400" dirty="0">
                  <a:solidFill>
                    <a:schemeClr val="tx1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280" y="5211163"/>
                <a:ext cx="5287990" cy="11651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AB5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>
                <a:off x="4535280" y="6467161"/>
                <a:ext cx="5287990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ANSWERS: 1) 2    2) 12    3) 1    4) 3     5) 5      6) 1      7)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5−3</m:t>
                        </m:r>
                      </m:e>
                    </m:d>
                    <m:r>
                      <a:rPr lang="en-GB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200" dirty="0" smtClean="0"/>
                  <a:t>     </a:t>
                </a:r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535280" y="6467161"/>
                <a:ext cx="5287990" cy="276999"/>
              </a:xfrm>
              <a:prstGeom prst="rect">
                <a:avLst/>
              </a:prstGeom>
              <a:blipFill>
                <a:blip r:embed="rId5"/>
                <a:stretch>
                  <a:fillRect t="-17778" r="-11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897" y="1684921"/>
            <a:ext cx="1892481" cy="254408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18897" y="2563347"/>
            <a:ext cx="1892481" cy="7837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218896" y="3441773"/>
            <a:ext cx="1892481" cy="7837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9670" y="4275757"/>
            <a:ext cx="210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If a calculation contains the looped calculations work from left to right.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79186" y="1612367"/>
                <a:ext cx="15378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×4−8÷2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86" y="1612367"/>
                <a:ext cx="1537857" cy="307777"/>
              </a:xfrm>
              <a:prstGeom prst="rect">
                <a:avLst/>
              </a:prstGeom>
              <a:blipFill>
                <a:blip r:embed="rId7"/>
                <a:stretch>
                  <a:fillRect l="-3571" r="-357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74322" y="2202209"/>
                <a:ext cx="21640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20    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   4     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322" y="2202209"/>
                <a:ext cx="2164054" cy="307777"/>
              </a:xfrm>
              <a:prstGeom prst="rect">
                <a:avLst/>
              </a:prstGeom>
              <a:blipFill>
                <a:blip r:embed="rId8"/>
                <a:stretch>
                  <a:fillRect l="-2535" r="-225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/>
          <p:cNvSpPr/>
          <p:nvPr/>
        </p:nvSpPr>
        <p:spPr>
          <a:xfrm rot="5400000">
            <a:off x="5979685" y="1783913"/>
            <a:ext cx="224625" cy="454630"/>
          </a:xfrm>
          <a:prstGeom prst="rightBrace">
            <a:avLst>
              <a:gd name="adj1" fmla="val 2532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06009" y="2634267"/>
                <a:ext cx="19900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4−8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009" y="2634267"/>
                <a:ext cx="1990032" cy="307777"/>
              </a:xfrm>
              <a:prstGeom prst="rect">
                <a:avLst/>
              </a:prstGeom>
              <a:blipFill>
                <a:blip r:embed="rId9"/>
                <a:stretch>
                  <a:fillRect t="-1961" r="-245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4673189" y="2569153"/>
            <a:ext cx="4951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06009" y="3166464"/>
                <a:ext cx="18703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4+6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4−8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009" y="3166464"/>
                <a:ext cx="1870384" cy="307777"/>
              </a:xfrm>
              <a:prstGeom prst="rect">
                <a:avLst/>
              </a:prstGeom>
              <a:blipFill>
                <a:blip r:embed="rId10"/>
                <a:stretch>
                  <a:fillRect t="-1961" r="-261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92416" y="3690546"/>
                <a:ext cx="15640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4−8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416" y="3690546"/>
                <a:ext cx="1564018" cy="307777"/>
              </a:xfrm>
              <a:prstGeom prst="rect">
                <a:avLst/>
              </a:prstGeom>
              <a:blipFill>
                <a:blip r:embed="rId11"/>
                <a:stretch>
                  <a:fillRect t="-1961" r="-311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54122" y="4229005"/>
                <a:ext cx="1374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4−8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22" y="4229005"/>
                <a:ext cx="1374158" cy="307777"/>
              </a:xfrm>
              <a:prstGeom prst="rect">
                <a:avLst/>
              </a:prstGeom>
              <a:blipFill>
                <a:blip r:embed="rId12"/>
                <a:stretch>
                  <a:fillRect l="-3540" r="-3540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78934" y="4720084"/>
                <a:ext cx="17312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400−8=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𝟑𝟗𝟐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934" y="4720084"/>
                <a:ext cx="1731243" cy="307777"/>
              </a:xfrm>
              <a:prstGeom prst="rect">
                <a:avLst/>
              </a:prstGeom>
              <a:blipFill>
                <a:blip r:embed="rId13"/>
                <a:stretch>
                  <a:fillRect l="-3169" r="-281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Down Arrow 48"/>
          <p:cNvSpPr/>
          <p:nvPr/>
        </p:nvSpPr>
        <p:spPr>
          <a:xfrm>
            <a:off x="5701076" y="2955233"/>
            <a:ext cx="252548" cy="2172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5" name="Down Arrow 54"/>
          <p:cNvSpPr/>
          <p:nvPr/>
        </p:nvSpPr>
        <p:spPr>
          <a:xfrm>
            <a:off x="5926386" y="3474241"/>
            <a:ext cx="252548" cy="2172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6" name="Down Arrow 55"/>
          <p:cNvSpPr/>
          <p:nvPr/>
        </p:nvSpPr>
        <p:spPr>
          <a:xfrm>
            <a:off x="5965723" y="4008136"/>
            <a:ext cx="252548" cy="2172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7" name="Down Arrow 56"/>
          <p:cNvSpPr/>
          <p:nvPr/>
        </p:nvSpPr>
        <p:spPr>
          <a:xfrm>
            <a:off x="6311440" y="4496368"/>
            <a:ext cx="252548" cy="2172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8" name="Right Brace 57"/>
          <p:cNvSpPr/>
          <p:nvPr/>
        </p:nvSpPr>
        <p:spPr>
          <a:xfrm rot="5400000">
            <a:off x="6889743" y="1788959"/>
            <a:ext cx="224625" cy="454630"/>
          </a:xfrm>
          <a:prstGeom prst="rightBrace">
            <a:avLst>
              <a:gd name="adj1" fmla="val 2532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8963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88" y="4139828"/>
            <a:ext cx="1595068" cy="437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SIMPLIFYING &amp; MANIPULATING ALGEBRA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8"/>
            <a:ext cx="2063494" cy="4513947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</a:t>
            </a:r>
            <a:r>
              <a:rPr lang="en-GB" sz="1600" b="1" dirty="0" smtClean="0">
                <a:solidFill>
                  <a:srgbClr val="87022F"/>
                </a:solidFill>
                <a:latin typeface="Calibri" panose="020F0502020204030204" pitchFamily="34" charset="0"/>
              </a:rPr>
              <a:t>Words</a:t>
            </a:r>
          </a:p>
          <a:p>
            <a:pPr algn="ctr"/>
            <a:endParaRPr lang="en-GB" sz="1400" b="1" dirty="0" smtClean="0">
              <a:solidFill>
                <a:srgbClr val="87022F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Formula:</a:t>
            </a:r>
            <a:r>
              <a:rPr lang="en-GB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 A </a:t>
            </a:r>
            <a:r>
              <a:rPr lang="en-GB" sz="1400" dirty="0" smtClean="0">
                <a:solidFill>
                  <a:schemeClr val="tx1"/>
                </a:solidFill>
              </a:rPr>
              <a:t>rule </a:t>
            </a:r>
            <a:r>
              <a:rPr lang="en-GB" sz="1400" dirty="0">
                <a:solidFill>
                  <a:schemeClr val="tx1"/>
                </a:solidFill>
              </a:rPr>
              <a:t>written using symbols that describe a relationship between different quantities. </a:t>
            </a: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Expression: </a:t>
            </a:r>
            <a:r>
              <a:rPr lang="en-GB" sz="1400" dirty="0" smtClean="0">
                <a:solidFill>
                  <a:schemeClr val="tx1"/>
                </a:solidFill>
              </a:rPr>
              <a:t>Shows </a:t>
            </a:r>
            <a:r>
              <a:rPr lang="en-GB" sz="1400" dirty="0">
                <a:solidFill>
                  <a:schemeClr val="tx1"/>
                </a:solidFill>
              </a:rPr>
              <a:t>a mathematical relationship whereby there is no solution.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Equation: </a:t>
            </a:r>
            <a:r>
              <a:rPr lang="en-GB" sz="1400" dirty="0" smtClean="0">
                <a:solidFill>
                  <a:schemeClr val="tx1"/>
                </a:solidFill>
              </a:rPr>
              <a:t>A mathematical </a:t>
            </a:r>
            <a:r>
              <a:rPr lang="en-GB" sz="1400" dirty="0">
                <a:solidFill>
                  <a:schemeClr val="tx1"/>
                </a:solidFill>
              </a:rPr>
              <a:t>statement that shows that two expressions are equal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Identity: </a:t>
            </a:r>
            <a:r>
              <a:rPr lang="en-GB" sz="1400" dirty="0">
                <a:solidFill>
                  <a:schemeClr val="tx1"/>
                </a:solidFill>
              </a:rPr>
              <a:t>A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relation which is true. No matter what values are chosen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Formula</a:t>
            </a:r>
          </a:p>
          <a:p>
            <a:pPr algn="ctr"/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Expression</a:t>
            </a:r>
          </a:p>
          <a:p>
            <a:pPr algn="ctr"/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Equation</a:t>
            </a:r>
          </a:p>
          <a:p>
            <a:pPr algn="ctr"/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Identity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4038421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63225" y="5782491"/>
            <a:ext cx="2073057" cy="949393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When expanding brackets be careful with negatives.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535280" y="5306966"/>
                <a:ext cx="5287990" cy="878224"/>
              </a:xfrm>
              <a:prstGeom prst="roundRect">
                <a:avLst/>
              </a:prstGeom>
              <a:noFill/>
              <a:ln w="38100">
                <a:solidFill>
                  <a:srgbClr val="FAB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Questions</a:t>
                </a:r>
              </a:p>
              <a:p>
                <a:r>
                  <a:rPr lang="en-GB" sz="1400" dirty="0" smtClean="0">
                    <a:solidFill>
                      <a:schemeClr val="tx1"/>
                    </a:solidFill>
                  </a:rPr>
                  <a:t>1) 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sz="1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+ 3</a:t>
                </a:r>
                <a:r>
                  <a:rPr lang="en-US" sz="1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2</a:t>
                </a:r>
                <a:r>
                  <a:rPr lang="en-US" sz="1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+ 4</a:t>
                </a:r>
                <a:r>
                  <a:rPr lang="en-US" sz="1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en-GB" sz="1400" dirty="0">
                    <a:solidFill>
                      <a:schemeClr val="tx1"/>
                    </a:solidFill>
                  </a:rPr>
                  <a:t>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    2)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2p</a:t>
                </a:r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6q + 2q 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      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  4) Factorise  a)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GB" sz="1400" dirty="0" smtClean="0">
                    <a:solidFill>
                      <a:schemeClr val="tx1"/>
                    </a:solidFill>
                  </a:rPr>
                  <a:t>          b)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chemeClr val="tx1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endParaRPr lang="en-GB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280" y="5306966"/>
                <a:ext cx="5287990" cy="87822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AB5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>
                <a:off x="4535280" y="6266054"/>
                <a:ext cx="5287990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ANSWERS:      1)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 smtClean="0"/>
                  <a:t>                  2)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200" dirty="0" smtClean="0"/>
                  <a:t>                  3)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−15</m:t>
                    </m:r>
                  </m:oMath>
                </a14:m>
                <a:r>
                  <a:rPr lang="en-GB" sz="1200" dirty="0" smtClean="0"/>
                  <a:t>       </a:t>
                </a:r>
              </a:p>
              <a:p>
                <a:r>
                  <a:rPr lang="en-GB" sz="1200" dirty="0"/>
                  <a:t> </a:t>
                </a:r>
                <a:r>
                  <a:rPr lang="en-GB" sz="1200" dirty="0" smtClean="0"/>
                  <a:t>                       4) a)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r>
                  <a:rPr lang="en-GB" sz="1200" dirty="0" smtClean="0"/>
                  <a:t>          b)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535280" y="6266054"/>
                <a:ext cx="5287990" cy="461665"/>
              </a:xfrm>
              <a:prstGeom prst="rect">
                <a:avLst/>
              </a:prstGeom>
              <a:blipFill>
                <a:blip r:embed="rId6"/>
                <a:stretch>
                  <a:fillRect t="-9211" r="-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125" y="1986926"/>
            <a:ext cx="1492110" cy="362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041" y="3476183"/>
            <a:ext cx="1659771" cy="372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r="27762" b="3007"/>
          <a:stretch/>
        </p:blipFill>
        <p:spPr>
          <a:xfrm>
            <a:off x="421600" y="2728029"/>
            <a:ext cx="1610515" cy="43888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7115718" y="1618362"/>
            <a:ext cx="0" cy="35768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35696" y="3317966"/>
            <a:ext cx="5100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35696" y="1661907"/>
            <a:ext cx="2034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Simplify:    </a:t>
            </a:r>
          </a:p>
          <a:p>
            <a:r>
              <a:rPr lang="en-GB" dirty="0"/>
              <a:t> </a:t>
            </a:r>
            <a:r>
              <a:rPr lang="en-GB" dirty="0" smtClean="0"/>
              <a:t>     </a:t>
            </a:r>
          </a:p>
          <a:p>
            <a:r>
              <a:rPr lang="en-GB" dirty="0"/>
              <a:t> </a:t>
            </a:r>
            <a:r>
              <a:rPr lang="en-GB" dirty="0" smtClean="0"/>
              <a:t>      4a + 3b – a + 2b</a:t>
            </a:r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5007429" y="2238794"/>
            <a:ext cx="348342" cy="3464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786075" y="2238793"/>
            <a:ext cx="353470" cy="3464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355771" y="2238793"/>
            <a:ext cx="430304" cy="346443"/>
          </a:xfrm>
          <a:prstGeom prst="rect">
            <a:avLst/>
          </a:prstGeom>
          <a:noFill/>
          <a:ln w="19050">
            <a:solidFill>
              <a:srgbClr val="33A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153186" y="2238793"/>
            <a:ext cx="430304" cy="346443"/>
          </a:xfrm>
          <a:prstGeom prst="rect">
            <a:avLst/>
          </a:prstGeom>
          <a:noFill/>
          <a:ln w="19050">
            <a:solidFill>
              <a:srgbClr val="33A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236028" y="2797642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= 3a </a:t>
            </a:r>
            <a:r>
              <a:rPr lang="en-GB" dirty="0"/>
              <a:t>+ 5</a:t>
            </a:r>
            <a:r>
              <a:rPr lang="en-GB" dirty="0" smtClean="0"/>
              <a:t>b</a:t>
            </a:r>
            <a:endParaRPr lang="en-GB" dirty="0"/>
          </a:p>
        </p:txBody>
      </p:sp>
      <p:cxnSp>
        <p:nvCxnSpPr>
          <p:cNvPr id="52" name="Straight Connector 51"/>
          <p:cNvCxnSpPr>
            <a:stCxn id="47" idx="4"/>
          </p:cNvCxnSpPr>
          <p:nvPr/>
        </p:nvCxnSpPr>
        <p:spPr>
          <a:xfrm flipH="1">
            <a:off x="5652961" y="2585236"/>
            <a:ext cx="309849" cy="2973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5" idx="4"/>
          </p:cNvCxnSpPr>
          <p:nvPr/>
        </p:nvCxnSpPr>
        <p:spPr>
          <a:xfrm>
            <a:off x="5181600" y="2585237"/>
            <a:ext cx="313509" cy="297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6" idx="2"/>
          </p:cNvCxnSpPr>
          <p:nvPr/>
        </p:nvCxnSpPr>
        <p:spPr>
          <a:xfrm>
            <a:off x="5570923" y="2585236"/>
            <a:ext cx="391887" cy="29730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2"/>
          </p:cNvCxnSpPr>
          <p:nvPr/>
        </p:nvCxnSpPr>
        <p:spPr>
          <a:xfrm flipH="1">
            <a:off x="6035040" y="2585236"/>
            <a:ext cx="333298" cy="29730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48831" y="1658650"/>
            <a:ext cx="223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Expand and simplify: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25903" y="2168399"/>
                <a:ext cx="1576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903" y="2168399"/>
                <a:ext cx="1576650" cy="276999"/>
              </a:xfrm>
              <a:prstGeom prst="rect">
                <a:avLst/>
              </a:prstGeom>
              <a:blipFill>
                <a:blip r:embed="rId10"/>
                <a:stretch>
                  <a:fillRect l="-310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637687" y="2544491"/>
                <a:ext cx="1256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33A7DF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solidFill>
                            <a:srgbClr val="33A7D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687" y="2544491"/>
                <a:ext cx="1256819" cy="276999"/>
              </a:xfrm>
              <a:prstGeom prst="rect">
                <a:avLst/>
              </a:prstGeom>
              <a:blipFill>
                <a:blip r:embed="rId11"/>
                <a:stretch>
                  <a:fillRect l="-4369" r="-388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954739" y="2988689"/>
                <a:ext cx="718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39" y="2988689"/>
                <a:ext cx="718978" cy="276999"/>
              </a:xfrm>
              <a:prstGeom prst="rect">
                <a:avLst/>
              </a:prstGeom>
              <a:blipFill>
                <a:blip r:embed="rId12"/>
                <a:stretch>
                  <a:fillRect l="-7627" r="-678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 64"/>
          <p:cNvSpPr/>
          <p:nvPr/>
        </p:nvSpPr>
        <p:spPr>
          <a:xfrm>
            <a:off x="8151223" y="2133558"/>
            <a:ext cx="304800" cy="78420"/>
          </a:xfrm>
          <a:custGeom>
            <a:avLst/>
            <a:gdLst>
              <a:gd name="connsiteX0" fmla="*/ 0 w 304800"/>
              <a:gd name="connsiteY0" fmla="*/ 78420 h 78420"/>
              <a:gd name="connsiteX1" fmla="*/ 148046 w 304800"/>
              <a:gd name="connsiteY1" fmla="*/ 43 h 78420"/>
              <a:gd name="connsiteX2" fmla="*/ 304800 w 304800"/>
              <a:gd name="connsiteY2" fmla="*/ 69711 h 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78420">
                <a:moveTo>
                  <a:pt x="0" y="78420"/>
                </a:moveTo>
                <a:cubicBezTo>
                  <a:pt x="48623" y="39957"/>
                  <a:pt x="97246" y="1495"/>
                  <a:pt x="148046" y="43"/>
                </a:cubicBezTo>
                <a:cubicBezTo>
                  <a:pt x="198846" y="-1409"/>
                  <a:pt x="251823" y="34151"/>
                  <a:pt x="304800" y="69711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>
            <a:off x="8133806" y="2002793"/>
            <a:ext cx="757645" cy="174350"/>
          </a:xfrm>
          <a:custGeom>
            <a:avLst/>
            <a:gdLst>
              <a:gd name="connsiteX0" fmla="*/ 0 w 757645"/>
              <a:gd name="connsiteY0" fmla="*/ 174350 h 174350"/>
              <a:gd name="connsiteX1" fmla="*/ 426720 w 757645"/>
              <a:gd name="connsiteY1" fmla="*/ 178 h 174350"/>
              <a:gd name="connsiteX2" fmla="*/ 757645 w 757645"/>
              <a:gd name="connsiteY2" fmla="*/ 148224 h 17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645" h="174350">
                <a:moveTo>
                  <a:pt x="0" y="174350"/>
                </a:moveTo>
                <a:cubicBezTo>
                  <a:pt x="150223" y="89441"/>
                  <a:pt x="300446" y="4532"/>
                  <a:pt x="426720" y="178"/>
                </a:cubicBezTo>
                <a:cubicBezTo>
                  <a:pt x="552994" y="-4176"/>
                  <a:pt x="655319" y="72024"/>
                  <a:pt x="757645" y="148224"/>
                </a:cubicBezTo>
              </a:path>
            </a:pathLst>
          </a:cu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642276" y="3404584"/>
            <a:ext cx="11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Factorise: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808468" y="3710666"/>
                <a:ext cx="958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468" y="3710666"/>
                <a:ext cx="958917" cy="276999"/>
              </a:xfrm>
              <a:prstGeom prst="rect">
                <a:avLst/>
              </a:prstGeom>
              <a:blipFill>
                <a:blip r:embed="rId13"/>
                <a:stretch>
                  <a:fillRect l="-5732" t="-4444" r="-445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705989" y="4712948"/>
                <a:ext cx="1178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989" y="4712948"/>
                <a:ext cx="1178015" cy="276999"/>
              </a:xfrm>
              <a:prstGeom prst="rect">
                <a:avLst/>
              </a:prstGeom>
              <a:blipFill>
                <a:blip r:embed="rId14"/>
                <a:stretch>
                  <a:fillRect l="-362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4713133" y="3963877"/>
            <a:ext cx="806688" cy="9002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Factorising is the opposite of expanding brackets</a:t>
            </a:r>
            <a:endParaRPr lang="en-GB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652961" y="4114317"/>
                <a:ext cx="1305188" cy="461665"/>
              </a:xfrm>
              <a:prstGeom prst="rect">
                <a:avLst/>
              </a:prstGeom>
              <a:noFill/>
              <a:ln w="19050">
                <a:solidFill>
                  <a:srgbClr val="FAB5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 smtClean="0"/>
                  <a:t> is common to both terms</a:t>
                </a:r>
                <a:endParaRPr lang="en-GB" sz="1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961" y="4114317"/>
                <a:ext cx="1305188" cy="461665"/>
              </a:xfrm>
              <a:prstGeom prst="rect">
                <a:avLst/>
              </a:prstGeom>
              <a:blipFill>
                <a:blip r:embed="rId15"/>
                <a:stretch>
                  <a:fillRect b="-6329"/>
                </a:stretch>
              </a:blipFill>
              <a:ln w="19050">
                <a:solidFill>
                  <a:srgbClr val="FAB5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7224279" y="3405440"/>
            <a:ext cx="223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Expand and simplify: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207347" y="3788897"/>
                <a:ext cx="2432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47" y="3788897"/>
                <a:ext cx="2432397" cy="276999"/>
              </a:xfrm>
              <a:prstGeom prst="rect">
                <a:avLst/>
              </a:prstGeom>
              <a:blipFill>
                <a:blip r:embed="rId16"/>
                <a:stretch>
                  <a:fillRect l="-17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403969" y="4236824"/>
                <a:ext cx="1920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969" y="4236824"/>
                <a:ext cx="1920975" cy="276999"/>
              </a:xfrm>
              <a:prstGeom prst="rect">
                <a:avLst/>
              </a:prstGeom>
              <a:blipFill>
                <a:blip r:embed="rId17"/>
                <a:stretch>
                  <a:fillRect l="-2540" r="-222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937860" y="4851447"/>
                <a:ext cx="849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860" y="4851447"/>
                <a:ext cx="849079" cy="276999"/>
              </a:xfrm>
              <a:prstGeom prst="rect">
                <a:avLst/>
              </a:prstGeom>
              <a:blipFill>
                <a:blip r:embed="rId18"/>
                <a:stretch>
                  <a:fillRect l="-5755" r="-575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7406627" y="4216592"/>
            <a:ext cx="348342" cy="3464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8262006" y="4216592"/>
            <a:ext cx="524933" cy="3464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777422" y="4222289"/>
            <a:ext cx="484584" cy="346443"/>
          </a:xfrm>
          <a:prstGeom prst="rect">
            <a:avLst/>
          </a:prstGeom>
          <a:noFill/>
          <a:ln w="19050">
            <a:solidFill>
              <a:srgbClr val="33A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8792898" y="4216592"/>
            <a:ext cx="532046" cy="346443"/>
          </a:xfrm>
          <a:prstGeom prst="rect">
            <a:avLst/>
          </a:prstGeom>
          <a:noFill/>
          <a:ln w="19050">
            <a:solidFill>
              <a:srgbClr val="33A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Connector 82"/>
          <p:cNvCxnSpPr/>
          <p:nvPr/>
        </p:nvCxnSpPr>
        <p:spPr>
          <a:xfrm>
            <a:off x="8154901" y="4566822"/>
            <a:ext cx="391887" cy="29730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8619018" y="4566822"/>
            <a:ext cx="333298" cy="29730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8161734" y="4566353"/>
            <a:ext cx="309849" cy="2973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9" idx="4"/>
          </p:cNvCxnSpPr>
          <p:nvPr/>
        </p:nvCxnSpPr>
        <p:spPr>
          <a:xfrm>
            <a:off x="7580798" y="4563035"/>
            <a:ext cx="423084" cy="3006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PLOTTING AND INTERPRETTING GRAPHS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363226" y="1200329"/>
            <a:ext cx="2063494" cy="3686634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Intercept:</a:t>
            </a:r>
            <a:r>
              <a:rPr lang="en-GB" sz="1400" dirty="0" smtClean="0">
                <a:solidFill>
                  <a:schemeClr val="tx1"/>
                </a:solidFill>
              </a:rPr>
              <a:t> Where two graphs cross. 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Gradient:</a:t>
            </a:r>
            <a:r>
              <a:rPr lang="en-GB" sz="1400" dirty="0" smtClean="0">
                <a:solidFill>
                  <a:schemeClr val="tx1"/>
                </a:solidFill>
              </a:rPr>
              <a:t> This describes the steepness of the line.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y-intercept:</a:t>
            </a:r>
            <a:r>
              <a:rPr lang="en-GB" sz="1400" dirty="0" smtClean="0">
                <a:solidFill>
                  <a:schemeClr val="tx1"/>
                </a:solidFill>
              </a:rPr>
              <a:t> Where the graph crosses the y-axis.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Linear:</a:t>
            </a:r>
            <a:r>
              <a:rPr lang="en-GB" sz="1400" dirty="0" smtClean="0">
                <a:solidFill>
                  <a:schemeClr val="tx1"/>
                </a:solidFill>
              </a:rPr>
              <a:t> A linear graph is a straight line.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Quadratic:</a:t>
            </a:r>
            <a:r>
              <a:rPr lang="en-GB" sz="1400" dirty="0" smtClean="0">
                <a:solidFill>
                  <a:schemeClr val="tx1"/>
                </a:solidFill>
              </a:rPr>
              <a:t> A quadratic graph is curved, u or n shape.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194559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Substitution – This is where you replace a number with a letter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If a = 5 and b = 2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9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2359372" y="5821506"/>
                <a:ext cx="2067348" cy="921742"/>
              </a:xfrm>
              <a:prstGeom prst="roundRect">
                <a:avLst/>
              </a:prstGeom>
              <a:noFill/>
              <a:ln w="38100">
                <a:solidFill>
                  <a:srgbClr val="860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Formula</a:t>
                </a:r>
              </a:p>
              <a:p>
                <a:pPr algn="ctr"/>
                <a:endParaRPr lang="en-GB" sz="900" b="1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𝑑𝑖𝑓𝑓𝑒𝑟𝑒𝑛𝑐𝑒</m:t>
                          </m:r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𝑑𝑖𝑓𝑓𝑒𝑟𝑒𝑛𝑐𝑒</m:t>
                          </m:r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72" y="5821506"/>
                <a:ext cx="2067348" cy="9217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86022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419053" y="120024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535280" y="1200329"/>
            <a:ext cx="5287990" cy="4038421"/>
          </a:xfrm>
          <a:prstGeom prst="roundRect">
            <a:avLst>
              <a:gd name="adj" fmla="val 7610"/>
            </a:avLst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6345" y="2780241"/>
          <a:ext cx="192568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830">
                  <a:extLst>
                    <a:ext uri="{9D8B030D-6E8A-4147-A177-3AD203B41FA5}">
                      <a16:colId xmlns:a16="http://schemas.microsoft.com/office/drawing/2014/main" val="57434862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3260279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+ b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+ 2 =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0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– b =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– 2 =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7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3a =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× 5 = 15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3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ab =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× 2 = 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1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a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baseline="0" dirty="0" smtClean="0"/>
                        <a:t> =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r>
                        <a:rPr lang="en-GB" baseline="30000" dirty="0" smtClean="0"/>
                        <a:t>2 </a:t>
                      </a:r>
                      <a:r>
                        <a:rPr lang="en-GB" baseline="0" dirty="0" smtClean="0"/>
                        <a:t>= 25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22538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353663" y="4986217"/>
            <a:ext cx="2073057" cy="736035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Parallel lines have the same gradient.</a:t>
            </a:r>
            <a:endParaRPr lang="en-GB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4535280" y="5306966"/>
            <a:ext cx="5287990" cy="1103359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1) What are the gradient and y-intercept of:</a:t>
            </a:r>
          </a:p>
          <a:p>
            <a:pPr marL="342900" indent="-342900">
              <a:buAutoNum type="alphaLcParenR"/>
            </a:pPr>
            <a:r>
              <a:rPr lang="en-GB" sz="1400" dirty="0" smtClean="0">
                <a:solidFill>
                  <a:schemeClr val="tx1"/>
                </a:solidFill>
              </a:rPr>
              <a:t>y = 4x – 3 		b) y = 4 + 6x		c) y = - 5x – 3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2) Draw the graph of y = 3x – 2 for x values from -3 to 3 using a table.</a:t>
            </a: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5696" y="6467161"/>
            <a:ext cx="502632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ANSWERS: 1) a) m = 4, c = -3		b) m = 6, c = 4		c) m = -5, c = -3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684" y="1798251"/>
            <a:ext cx="2290192" cy="226005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885562" y="2011192"/>
            <a:ext cx="1915288" cy="19494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85170" y="1730035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D</a:t>
            </a:r>
            <a:endParaRPr lang="en-GB" sz="16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962" y="2478313"/>
            <a:ext cx="2162343" cy="218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8858" y="1933138"/>
            <a:ext cx="2641272" cy="444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5562" y="4241074"/>
            <a:ext cx="19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A: y = 2	B: x = 1</a:t>
            </a:r>
          </a:p>
          <a:p>
            <a:r>
              <a:rPr lang="en-GB" dirty="0" smtClean="0"/>
              <a:t>C: y = -3	D: y = x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96474" y="1661907"/>
            <a:ext cx="0" cy="3388873"/>
          </a:xfrm>
          <a:prstGeom prst="line">
            <a:avLst/>
          </a:prstGeom>
          <a:ln w="28575">
            <a:solidFill>
              <a:srgbClr val="FAB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1225" y="1613628"/>
            <a:ext cx="276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Draw the graph of y = 2x - 1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638211" y="2112282"/>
            <a:ext cx="348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-5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062991" y="2116816"/>
            <a:ext cx="348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-3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487771" y="2115416"/>
            <a:ext cx="348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-1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922992" y="2115415"/>
            <a:ext cx="348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27341" y="2106672"/>
            <a:ext cx="348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948519" y="454583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8153173" y="414959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331701" y="375335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549407" y="336147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749706" y="296087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>
            <a:stCxn id="15" idx="3"/>
          </p:cNvCxnSpPr>
          <p:nvPr/>
        </p:nvCxnSpPr>
        <p:spPr>
          <a:xfrm flipV="1">
            <a:off x="7959063" y="2553817"/>
            <a:ext cx="1045600" cy="20534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87348" y="4542413"/>
            <a:ext cx="281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Notice this graph has a gradient</a:t>
            </a:r>
          </a:p>
          <a:p>
            <a:r>
              <a:rPr lang="en-GB" sz="1600" dirty="0" smtClean="0"/>
              <a:t>of 2 and a y-intercept of -1.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39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INTRODUCING PROBABILITY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734491" y="1200328"/>
            <a:ext cx="2211978" cy="4038421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Probability: </a:t>
            </a:r>
            <a:r>
              <a:rPr lang="en-GB" sz="1400" dirty="0" smtClean="0">
                <a:solidFill>
                  <a:schemeClr val="tx1"/>
                </a:solidFill>
              </a:rPr>
              <a:t>The chance of something happening as a numerical value.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Impossible: </a:t>
            </a:r>
            <a:r>
              <a:rPr lang="en-GB" sz="1400" dirty="0" smtClean="0">
                <a:solidFill>
                  <a:schemeClr val="tx1"/>
                </a:solidFill>
              </a:rPr>
              <a:t>The outcome cannot happen.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Certain:  </a:t>
            </a:r>
            <a:r>
              <a:rPr lang="en-GB" sz="1400" dirty="0" smtClean="0">
                <a:solidFill>
                  <a:schemeClr val="tx1"/>
                </a:solidFill>
              </a:rPr>
              <a:t>The outcome will definitely happen.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Even chance:</a:t>
            </a:r>
            <a:r>
              <a:rPr lang="en-GB" sz="1400" dirty="0" smtClean="0">
                <a:solidFill>
                  <a:schemeClr val="tx1"/>
                </a:solidFill>
              </a:rPr>
              <a:t> The are two different outcomes each with the same chance of happening.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Expectation:  </a:t>
            </a:r>
            <a:r>
              <a:rPr lang="en-GB" sz="1400" dirty="0" smtClean="0">
                <a:solidFill>
                  <a:schemeClr val="tx1"/>
                </a:solidFill>
              </a:rPr>
              <a:t>The amount of times you expect an outcome to happen based on probability.</a:t>
            </a: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577735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Chance</a:t>
            </a: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Probability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2359372" y="6122127"/>
                <a:ext cx="2067348" cy="621121"/>
              </a:xfrm>
              <a:prstGeom prst="roundRect">
                <a:avLst/>
              </a:prstGeom>
              <a:noFill/>
              <a:ln w="38100">
                <a:solidFill>
                  <a:srgbClr val="860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Formula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𝐸𝑥𝑝𝑒𝑐𝑡𝑎𝑡𝑖𝑜𝑛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𝑃𝑟𝑜𝑏𝑎𝑏𝑖𝑙𝑖𝑡𝑦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𝑡𝑟𝑖𝑎𝑙𝑠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72" y="6122127"/>
                <a:ext cx="2067348" cy="62112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86022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628059" y="118894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5033554" y="1200329"/>
                <a:ext cx="4789715" cy="4038421"/>
              </a:xfrm>
              <a:prstGeom prst="roundRect">
                <a:avLst>
                  <a:gd name="adj" fmla="val 7610"/>
                </a:avLst>
              </a:prstGeom>
              <a:noFill/>
              <a:ln w="38100">
                <a:solidFill>
                  <a:srgbClr val="2C27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54" y="1200329"/>
                <a:ext cx="4789715" cy="4038421"/>
              </a:xfrm>
              <a:prstGeom prst="roundRect">
                <a:avLst>
                  <a:gd name="adj" fmla="val 761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2C278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359372" y="5306966"/>
            <a:ext cx="2073057" cy="736035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Probabilities always add up to 1.</a:t>
            </a:r>
            <a:endParaRPr lang="en-GB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4535280" y="5306967"/>
            <a:ext cx="5287990" cy="1002634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 a bag of skittles there are 12 red, 9 yellow, 6 blue and 3 purple left.  Find:   a)  P(Red)   b) P(Yellow)   c) P(Red or purple)    d) P(Green)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>
                <a:off x="4521864" y="6377816"/>
                <a:ext cx="5287991" cy="370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ANSWERS: 1)  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dirty="0" smtClean="0"/>
                  <a:t>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dirty="0" smtClean="0"/>
                  <a:t>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 smtClean="0"/>
                  <a:t>    d) 0</a:t>
                </a:r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521864" y="6377816"/>
                <a:ext cx="5287991" cy="370999"/>
              </a:xfrm>
              <a:prstGeom prst="rect">
                <a:avLst/>
              </a:prstGeom>
              <a:blipFill>
                <a:blip r:embed="rId6"/>
                <a:stretch>
                  <a:fillRect r="-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76" y="2179065"/>
            <a:ext cx="2491321" cy="4784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71" y="3006458"/>
            <a:ext cx="2501426" cy="7992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910" y="3911302"/>
            <a:ext cx="2434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Probabilities can be written as: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- Fractions</a:t>
            </a:r>
          </a:p>
          <a:p>
            <a:r>
              <a:rPr lang="en-GB" sz="1400" dirty="0" smtClean="0"/>
              <a:t>    - Decimals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- Percentages</a:t>
            </a:r>
            <a:endParaRPr lang="en-GB" sz="1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836" y="1515050"/>
            <a:ext cx="975787" cy="111572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61167" y="1669398"/>
            <a:ext cx="376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1) What is the probability that a bead chosen will be </a:t>
            </a:r>
            <a:r>
              <a:rPr lang="en-GB" sz="1400" b="1" dirty="0" smtClean="0"/>
              <a:t>yellow</a:t>
            </a:r>
            <a:r>
              <a:rPr lang="en-GB" sz="1400" dirty="0" smtClean="0"/>
              <a:t>.  </a:t>
            </a:r>
            <a:endParaRPr lang="en-GB" sz="1400" dirty="0"/>
          </a:p>
          <a:p>
            <a:r>
              <a:rPr lang="en-GB" sz="1400" dirty="0" smtClean="0"/>
              <a:t>Show the answer on a number line.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191124" y="2609205"/>
                <a:ext cx="4267200" cy="53963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𝑃𝑟𝑜𝑏𝑎𝑏𝑖𝑙𝑖𝑡𝑦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𝑓𝑎𝑣𝑜𝑢𝑟𝑎𝑏𝑙𝑒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𝑜𝑢𝑡𝑐𝑜𝑚𝑒𝑠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𝑜𝑢𝑡𝑐𝑜𝑚𝑒𝑠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24" y="2609205"/>
                <a:ext cx="4267200" cy="539635"/>
              </a:xfrm>
              <a:prstGeom prst="rect">
                <a:avLst/>
              </a:prstGeom>
              <a:blipFill>
                <a:blip r:embed="rId10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89985" y="3217056"/>
                <a:ext cx="2191865" cy="404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𝑌𝑒𝑙𝑙𝑜𝑤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985" y="3217056"/>
                <a:ext cx="2191865" cy="404726"/>
              </a:xfrm>
              <a:prstGeom prst="rect">
                <a:avLst/>
              </a:prstGeom>
              <a:blipFill>
                <a:blip r:embed="rId11"/>
                <a:stretch>
                  <a:fillRect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5260" y="3678616"/>
            <a:ext cx="3378928" cy="70535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24844" y="4287907"/>
            <a:ext cx="467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</a:t>
            </a:r>
            <a:r>
              <a:rPr lang="en-GB" sz="1400" dirty="0" smtClean="0"/>
              <a:t>) How many </a:t>
            </a:r>
            <a:r>
              <a:rPr lang="en-GB" sz="1400" b="1" dirty="0" smtClean="0"/>
              <a:t>yellow</a:t>
            </a:r>
            <a:r>
              <a:rPr lang="en-GB" sz="1400" dirty="0" smtClean="0"/>
              <a:t> beads would you </a:t>
            </a:r>
            <a:r>
              <a:rPr lang="en-GB" sz="1400" b="1" dirty="0" smtClean="0"/>
              <a:t>expect </a:t>
            </a:r>
            <a:r>
              <a:rPr lang="en-GB" sz="1400" dirty="0" smtClean="0"/>
              <a:t>if you pulled a bead out and replaced it 40 times?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89985" y="4743100"/>
                <a:ext cx="2412275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985" y="4743100"/>
                <a:ext cx="2412275" cy="495649"/>
              </a:xfrm>
              <a:prstGeom prst="rect">
                <a:avLst/>
              </a:prstGeom>
              <a:blipFill>
                <a:blip r:embed="rId1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4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0" y="0"/>
            <a:ext cx="9501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600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Knowledge </a:t>
            </a:r>
            <a:r>
              <a:rPr lang="en-GB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</a:p>
          <a:p>
            <a:pPr algn="ctr"/>
            <a:r>
              <a:rPr lang="en-US" sz="3600" dirty="0" smtClean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CIRCLES AND COMPOUND AREA</a:t>
            </a:r>
            <a:endParaRPr lang="en-US" sz="3600" b="0" cap="none" spc="0" dirty="0">
              <a:ln w="0"/>
              <a:solidFill>
                <a:srgbClr val="2C27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70" y="69669"/>
            <a:ext cx="9753600" cy="1062445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734491" y="1200328"/>
            <a:ext cx="2211978" cy="4038421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Diameter: </a:t>
            </a:r>
            <a:r>
              <a:rPr lang="en-GB" sz="1400" dirty="0">
                <a:solidFill>
                  <a:schemeClr val="tx1"/>
                </a:solidFill>
              </a:rPr>
              <a:t>D</a:t>
            </a:r>
            <a:r>
              <a:rPr lang="en-GB" sz="1400" dirty="0" smtClean="0">
                <a:solidFill>
                  <a:schemeClr val="tx1"/>
                </a:solidFill>
              </a:rPr>
              <a:t>istance from one side of the circle to the other, going through the centre.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Radius: </a:t>
            </a:r>
            <a:r>
              <a:rPr lang="en-GB" sz="1400" dirty="0">
                <a:solidFill>
                  <a:schemeClr val="tx1"/>
                </a:solidFill>
              </a:rPr>
              <a:t>D</a:t>
            </a:r>
            <a:r>
              <a:rPr lang="en-GB" sz="1400" dirty="0" smtClean="0">
                <a:solidFill>
                  <a:schemeClr val="tx1"/>
                </a:solidFill>
              </a:rPr>
              <a:t>istance from the centre of a circle to the circumference.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Chord:  </a:t>
            </a:r>
            <a:r>
              <a:rPr lang="en-GB" sz="1400" dirty="0" smtClean="0">
                <a:solidFill>
                  <a:schemeClr val="tx1"/>
                </a:solidFill>
              </a:rPr>
              <a:t>A line that intersects the circle at two points.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Tangent: </a:t>
            </a:r>
            <a:r>
              <a:rPr lang="en-GB" sz="1400" dirty="0" smtClean="0">
                <a:solidFill>
                  <a:schemeClr val="tx1"/>
                </a:solidFill>
              </a:rPr>
              <a:t>A line that touches the circle at only one point.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Compound (shape):</a:t>
            </a:r>
            <a:r>
              <a:rPr lang="en-GB" sz="1400" dirty="0" smtClean="0">
                <a:solidFill>
                  <a:schemeClr val="tx1"/>
                </a:solidFill>
              </a:rPr>
              <a:t> More than one shape joined to make a different shape.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670" y="1200329"/>
            <a:ext cx="2577735" cy="3686633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Key Concepts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2359372" y="6185190"/>
                <a:ext cx="2067348" cy="558058"/>
              </a:xfrm>
              <a:prstGeom prst="roundRect">
                <a:avLst/>
              </a:prstGeom>
              <a:noFill/>
              <a:ln w="38100">
                <a:solidFill>
                  <a:srgbClr val="860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Formula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𝐶𝑖𝑟𝑐𝑙𝑒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𝐶𝑖𝑟𝑐𝑢𝑚𝑓𝑒𝑟𝑒𝑛𝑐𝑒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72" y="6185190"/>
                <a:ext cx="2067348" cy="558058"/>
              </a:xfrm>
              <a:prstGeom prst="roundRect">
                <a:avLst/>
              </a:prstGeom>
              <a:blipFill>
                <a:blip r:embed="rId4"/>
                <a:stretch>
                  <a:fillRect t="-8247" b="-9278"/>
                </a:stretch>
              </a:blipFill>
              <a:ln w="38100">
                <a:solidFill>
                  <a:srgbClr val="86022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628059" y="118894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Examples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5033554" y="1200329"/>
                <a:ext cx="4789715" cy="4038421"/>
              </a:xfrm>
              <a:prstGeom prst="roundRect">
                <a:avLst>
                  <a:gd name="adj" fmla="val 7610"/>
                </a:avLst>
              </a:prstGeom>
              <a:noFill/>
              <a:ln w="38100">
                <a:solidFill>
                  <a:srgbClr val="2C27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54" y="1200329"/>
                <a:ext cx="4789715" cy="4038421"/>
              </a:xfrm>
              <a:prstGeom prst="roundRect">
                <a:avLst>
                  <a:gd name="adj" fmla="val 761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2C278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359372" y="5306966"/>
            <a:ext cx="2073057" cy="810009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If you don’t have a calculator you can leave your answer in terms of </a:t>
            </a:r>
            <a:r>
              <a:rPr lang="en-GB" sz="1200" dirty="0" smtClean="0">
                <a:solidFill>
                  <a:schemeClr val="tx1"/>
                </a:solidFill>
                <a:sym typeface="Symbol" panose="05050102010706020507" pitchFamily="18" charset="2"/>
              </a:rPr>
              <a:t>.</a:t>
            </a:r>
            <a:endParaRPr lang="en-GB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4535280" y="5306967"/>
            <a:ext cx="5287990" cy="906401"/>
          </a:xfrm>
          <a:prstGeom prst="roundRect">
            <a:avLst/>
          </a:prstGeom>
          <a:noFill/>
          <a:ln w="38100"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Questions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1) Find to 1dp the area and circumference of a circle with: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a) Radius = 5cm      b) Diameter = 12mm            c) Radius = 9m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2) Find the area &amp; perimeter of a semi-circle with diameter of 15cm.</a:t>
            </a:r>
            <a:endParaRPr lang="en-GB" sz="1400" b="1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535278" y="6281583"/>
            <a:ext cx="528799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ANSWERS: 1)  a) A = 78.5cm</a:t>
            </a:r>
            <a:r>
              <a:rPr lang="en-GB" sz="1200" baseline="30000" dirty="0" smtClean="0"/>
              <a:t>2</a:t>
            </a:r>
            <a:r>
              <a:rPr lang="en-GB" sz="1200" dirty="0" smtClean="0"/>
              <a:t>, C = 31.4cm  b) </a:t>
            </a:r>
            <a:r>
              <a:rPr lang="en-GB" sz="1200" dirty="0"/>
              <a:t>A = </a:t>
            </a:r>
            <a:r>
              <a:rPr lang="en-GB" sz="1200" dirty="0" smtClean="0"/>
              <a:t>113.1mm</a:t>
            </a:r>
            <a:r>
              <a:rPr lang="en-GB" sz="1200" baseline="30000" dirty="0" smtClean="0"/>
              <a:t>2</a:t>
            </a:r>
            <a:r>
              <a:rPr lang="en-GB" sz="1200" dirty="0" smtClean="0"/>
              <a:t>, </a:t>
            </a:r>
            <a:r>
              <a:rPr lang="en-GB" sz="1200" dirty="0"/>
              <a:t>C = </a:t>
            </a:r>
            <a:r>
              <a:rPr lang="en-GB" sz="1200" dirty="0" smtClean="0"/>
              <a:t>37.7mm    </a:t>
            </a:r>
          </a:p>
          <a:p>
            <a:r>
              <a:rPr lang="en-GB" sz="1200" dirty="0" smtClean="0"/>
              <a:t>c) </a:t>
            </a:r>
            <a:r>
              <a:rPr lang="en-GB" sz="1200" dirty="0"/>
              <a:t>A = </a:t>
            </a:r>
            <a:r>
              <a:rPr lang="en-GB" sz="1200" dirty="0" smtClean="0"/>
              <a:t>254.5m</a:t>
            </a:r>
            <a:r>
              <a:rPr lang="en-GB" sz="1200" baseline="30000" dirty="0" smtClean="0"/>
              <a:t>2</a:t>
            </a:r>
            <a:r>
              <a:rPr lang="en-GB" sz="1200" dirty="0"/>
              <a:t>, C = </a:t>
            </a:r>
            <a:r>
              <a:rPr lang="en-GB" sz="1200" dirty="0" smtClean="0"/>
              <a:t>56.5m      2) A = 88.4cm</a:t>
            </a:r>
            <a:r>
              <a:rPr lang="en-GB" sz="1200" baseline="30000" dirty="0" smtClean="0"/>
              <a:t>2</a:t>
            </a:r>
            <a:r>
              <a:rPr lang="en-GB" sz="1200" dirty="0" smtClean="0"/>
              <a:t>,   P =  38.6cm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70" y="1727747"/>
            <a:ext cx="2007734" cy="1606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37" y="3448491"/>
            <a:ext cx="1828915" cy="1277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73" y="1912527"/>
            <a:ext cx="1389888" cy="1341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1666" y="2057897"/>
                <a:ext cx="42792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𝐶𝑖𝑟𝑐𝑢𝑚𝑓𝑒𝑟𝑒𝑛𝑐𝑒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600" b="0" dirty="0" smtClean="0">
                    <a:ea typeface="Cambria Math" panose="020405030504060302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×8=25.13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66" y="2057897"/>
                <a:ext cx="4279248" cy="492443"/>
              </a:xfrm>
              <a:prstGeom prst="rect">
                <a:avLst/>
              </a:prstGeom>
              <a:blipFill>
                <a:blip r:embed="rId10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44532" y="1638858"/>
            <a:ext cx="309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Find the area and circumference to 2dp.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34147" y="2613033"/>
                <a:ext cx="36278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600" b="0" dirty="0" smtClean="0">
                    <a:ea typeface="Cambria Math" panose="020405030504060302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=50.27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47" y="2613033"/>
                <a:ext cx="3627853" cy="492443"/>
              </a:xfrm>
              <a:prstGeom prst="rect">
                <a:avLst/>
              </a:prstGeom>
              <a:blipFill>
                <a:blip r:embed="rId11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6183" y="3618760"/>
            <a:ext cx="1175895" cy="115740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44532" y="3287371"/>
            <a:ext cx="199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Find shaded area to 2dp.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56061" y="4638126"/>
            <a:ext cx="68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92897" y="3533360"/>
                <a:ext cx="22801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𝑆𝑞𝑢𝑎𝑟𝑒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=10×10</m:t>
                      </m:r>
                    </m:oMath>
                  </m:oMathPara>
                </a14:m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600" b="0" dirty="0" smtClean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897" y="3533360"/>
                <a:ext cx="2280176" cy="492443"/>
              </a:xfrm>
              <a:prstGeom prst="rect">
                <a:avLst/>
              </a:prstGeom>
              <a:blipFill>
                <a:blip r:embed="rId1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20449" y="4069352"/>
                <a:ext cx="25104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𝐶𝑖𝑟𝑐𝑙𝑒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600" b="0" dirty="0" smtClean="0">
                    <a:ea typeface="Cambria Math" panose="0204050305040603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600" b="0" dirty="0" smtClean="0">
                    <a:ea typeface="Cambria Math" panose="0204050305040603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=78.54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49" y="4069352"/>
                <a:ext cx="2510431" cy="738664"/>
              </a:xfrm>
              <a:prstGeom prst="rect">
                <a:avLst/>
              </a:prstGeom>
              <a:blipFill>
                <a:blip r:embed="rId14"/>
                <a:stretch>
                  <a:fillRect r="-973" b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36625" y="4892084"/>
                <a:ext cx="35936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𝑆h𝑎𝑑𝑒𝑑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=100−78.54=21.46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625" y="4892084"/>
                <a:ext cx="3593676" cy="246221"/>
              </a:xfrm>
              <a:prstGeom prst="rect">
                <a:avLst/>
              </a:prstGeom>
              <a:blipFill>
                <a:blip r:embed="rId15"/>
                <a:stretch>
                  <a:fillRect l="-849" t="-2500" r="-17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</TotalTime>
  <Words>4314</Words>
  <Application>Microsoft Office PowerPoint</Application>
  <PresentationFormat>A4 Paper (210x297 mm)</PresentationFormat>
  <Paragraphs>637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Delta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Gray</dc:creator>
  <cp:lastModifiedBy>Oliver Littlewood</cp:lastModifiedBy>
  <cp:revision>157</cp:revision>
  <cp:lastPrinted>2019-06-30T20:47:53Z</cp:lastPrinted>
  <dcterms:created xsi:type="dcterms:W3CDTF">2018-11-29T08:55:46Z</dcterms:created>
  <dcterms:modified xsi:type="dcterms:W3CDTF">2023-03-16T12:20:03Z</dcterms:modified>
</cp:coreProperties>
</file>