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21" r:id="rId3"/>
    <p:sldId id="270" r:id="rId4"/>
    <p:sldId id="263" r:id="rId5"/>
    <p:sldId id="279" r:id="rId6"/>
    <p:sldId id="322" r:id="rId7"/>
    <p:sldId id="324" r:id="rId8"/>
    <p:sldId id="323" r:id="rId9"/>
    <p:sldId id="325" r:id="rId10"/>
    <p:sldId id="326" r:id="rId11"/>
    <p:sldId id="331" r:id="rId12"/>
    <p:sldId id="330" r:id="rId13"/>
    <p:sldId id="332" r:id="rId14"/>
    <p:sldId id="328" r:id="rId15"/>
    <p:sldId id="329" r:id="rId16"/>
    <p:sldId id="327" r:id="rId17"/>
    <p:sldId id="333" r:id="rId18"/>
    <p:sldId id="334" r:id="rId19"/>
    <p:sldId id="335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66"/>
    <a:srgbClr val="0066CC"/>
    <a:srgbClr val="0099CC"/>
    <a:srgbClr val="0000FF"/>
    <a:srgbClr val="006600"/>
    <a:srgbClr val="66FF99"/>
    <a:srgbClr val="FFFFCC"/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61" d="100"/>
          <a:sy n="61" d="100"/>
        </p:scale>
        <p:origin x="14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E9412-0DB8-4F63-806B-E9D8F126202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EEF0-088D-40CD-8828-125A7616C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1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0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4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6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1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6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6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3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0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3D43-AF38-48A9-98DE-26A864B9577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1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XOVGl--I8&amp;safe=true" TargetMode="External"/><Relationship Id="rId2" Type="http://schemas.openxmlformats.org/officeDocument/2006/relationships/hyperlink" Target="https://www.youtube.com/watch?v=j-bDDeWzSQY&amp;safe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ZYFbmUTrf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E55F43-C1AF-4DDB-B9BE-670335616B0C}"/>
              </a:ext>
            </a:extLst>
          </p:cNvPr>
          <p:cNvSpPr txBox="1"/>
          <p:nvPr/>
        </p:nvSpPr>
        <p:spPr>
          <a:xfrm>
            <a:off x="746673" y="3750371"/>
            <a:ext cx="3970868" cy="1015663"/>
          </a:xfrm>
          <a:prstGeom prst="rect">
            <a:avLst/>
          </a:prstGeom>
          <a:solidFill>
            <a:srgbClr val="FFCCFF"/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800080"/>
                </a:solidFill>
              </a:rPr>
              <a:t>Please complete the RAG sheet.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DDEFA-C708-4966-9354-9FB552812CE7}"/>
              </a:ext>
            </a:extLst>
          </p:cNvPr>
          <p:cNvSpPr txBox="1"/>
          <p:nvPr/>
        </p:nvSpPr>
        <p:spPr>
          <a:xfrm>
            <a:off x="601132" y="1286376"/>
            <a:ext cx="3970868" cy="19389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</a:rPr>
              <a:t>This term we are focusing on Relationships and Wellbeing.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62F1E-6184-40CE-8AE8-1FB0D95DE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02" t="25977" r="7284" b="42069"/>
          <a:stretch/>
        </p:blipFill>
        <p:spPr>
          <a:xfrm>
            <a:off x="4889281" y="2453509"/>
            <a:ext cx="3823193" cy="25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3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F122-9D0D-4737-85D5-E0BFE21D68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/>
              <a:t>Different Types of Peer Pressure: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7643D-710C-4B51-8C82-9D3994E15BE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In groups – can you work out what these might mean?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Negative Peer Pressure = </a:t>
            </a:r>
          </a:p>
          <a:p>
            <a:pPr marL="0" indent="0">
              <a:buNone/>
            </a:pPr>
            <a:r>
              <a:rPr lang="en-GB" dirty="0"/>
              <a:t>Positive Peer Pressure = </a:t>
            </a:r>
          </a:p>
          <a:p>
            <a:pPr marL="0" indent="0">
              <a:buNone/>
            </a:pPr>
            <a:r>
              <a:rPr lang="en-GB" dirty="0"/>
              <a:t>Verbal Peer Pressure = </a:t>
            </a:r>
          </a:p>
          <a:p>
            <a:pPr marL="0" indent="0">
              <a:buNone/>
            </a:pPr>
            <a:r>
              <a:rPr lang="en-GB" dirty="0"/>
              <a:t>Non-verbal Pressure =</a:t>
            </a:r>
          </a:p>
        </p:txBody>
      </p:sp>
    </p:spTree>
    <p:extLst>
      <p:ext uri="{BB962C8B-B14F-4D97-AF65-F5344CB8AC3E}">
        <p14:creationId xmlns:p14="http://schemas.microsoft.com/office/powerpoint/2010/main" val="281212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F122-9D0D-4737-85D5-E0BFE21D68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/>
              <a:t>Different Types of Peer Pressure: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7643D-710C-4B51-8C82-9D3994E15BE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/>
              <a:t>As you look at the answers, discuss as a class, some possible real examples.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CC0000"/>
                </a:solidFill>
              </a:rPr>
              <a:t>Negative Peer Pressure </a:t>
            </a:r>
            <a:r>
              <a:rPr lang="en-GB" sz="2800" dirty="0">
                <a:solidFill>
                  <a:srgbClr val="CC0000"/>
                </a:solidFill>
              </a:rPr>
              <a:t>= when someone is pressured to do something that will hurt themselves or others.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6600"/>
                </a:solidFill>
              </a:rPr>
              <a:t>Positive Peer Pressure </a:t>
            </a:r>
            <a:r>
              <a:rPr lang="en-GB" sz="2800" dirty="0">
                <a:solidFill>
                  <a:srgbClr val="006600"/>
                </a:solidFill>
              </a:rPr>
              <a:t>= when someone is pressured to do something that is good for themselves or others. 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00FF"/>
                </a:solidFill>
              </a:rPr>
              <a:t>Verbal Peer Pressure = </a:t>
            </a:r>
            <a:r>
              <a:rPr lang="en-GB" sz="2800" dirty="0">
                <a:solidFill>
                  <a:srgbClr val="0000FF"/>
                </a:solidFill>
              </a:rPr>
              <a:t>when they are told to do it directly with the spoken voice.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66CC"/>
                </a:solidFill>
              </a:rPr>
              <a:t>Non-verbal Pressure </a:t>
            </a:r>
            <a:r>
              <a:rPr lang="en-GB" sz="2800" dirty="0">
                <a:solidFill>
                  <a:srgbClr val="0066CC"/>
                </a:solidFill>
              </a:rPr>
              <a:t>= when they are encouraged to do it more subtly, without the spoken voice.</a:t>
            </a:r>
          </a:p>
        </p:txBody>
      </p:sp>
    </p:spTree>
    <p:extLst>
      <p:ext uri="{BB962C8B-B14F-4D97-AF65-F5344CB8AC3E}">
        <p14:creationId xmlns:p14="http://schemas.microsoft.com/office/powerpoint/2010/main" val="28665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F122-9D0D-4737-85D5-E0BFE21D68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/>
              <a:t>Different Types of Peer Pressure: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7643D-710C-4B51-8C82-9D3994E15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800" dirty="0"/>
              <a:t>As a group, look at the table (on A3 sheet.)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Cut up and sort the cards into the correct boxes, see example.   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EXT:  Now add your own examples to the table.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AA6545-4DBF-4DDC-AFDB-43076AB45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19367"/>
              </p:ext>
            </p:extLst>
          </p:nvPr>
        </p:nvGraphicFramePr>
        <p:xfrm>
          <a:off x="1763688" y="2348880"/>
          <a:ext cx="6096000" cy="265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5755599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3972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235970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8466955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/>
                        <a:t>Verbal Peer Pressure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Non-verbal Peer Pressure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61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Positive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0925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6EC219-80B0-45AA-8743-AEAC2082BC55}"/>
              </a:ext>
            </a:extLst>
          </p:cNvPr>
          <p:cNvSpPr txBox="1"/>
          <p:nvPr/>
        </p:nvSpPr>
        <p:spPr>
          <a:xfrm>
            <a:off x="1763688" y="3212976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Example – </a:t>
            </a:r>
          </a:p>
          <a:p>
            <a:r>
              <a:rPr lang="en-GB" b="1" i="1" dirty="0"/>
              <a:t>Someone</a:t>
            </a:r>
          </a:p>
          <a:p>
            <a:r>
              <a:rPr lang="en-GB" b="1" i="1" dirty="0"/>
              <a:t>tells you to</a:t>
            </a:r>
          </a:p>
          <a:p>
            <a:r>
              <a:rPr lang="en-GB" b="1" i="1" dirty="0"/>
              <a:t>steal a chocolate bar.</a:t>
            </a:r>
          </a:p>
        </p:txBody>
      </p:sp>
    </p:spTree>
    <p:extLst>
      <p:ext uri="{BB962C8B-B14F-4D97-AF65-F5344CB8AC3E}">
        <p14:creationId xmlns:p14="http://schemas.microsoft.com/office/powerpoint/2010/main" val="298191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F122-9D0D-4737-85D5-E0BFE21D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7643D-710C-4B51-8C82-9D3994E15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endParaRPr lang="en-GB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AA6545-4DBF-4DDC-AFDB-43076AB45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5189"/>
              </p:ext>
            </p:extLst>
          </p:nvPr>
        </p:nvGraphicFramePr>
        <p:xfrm>
          <a:off x="251520" y="1268760"/>
          <a:ext cx="8496944" cy="525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1575559915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123972809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32359708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1984669559"/>
                    </a:ext>
                  </a:extLst>
                </a:gridCol>
              </a:tblGrid>
              <a:tr h="733710">
                <a:tc gridSpan="2">
                  <a:txBody>
                    <a:bodyPr/>
                    <a:lstStyle/>
                    <a:p>
                      <a:r>
                        <a:rPr lang="en-GB" dirty="0"/>
                        <a:t>Verbal Peer Pressure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Non-verbal Peer Pressure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613416"/>
                  </a:ext>
                </a:extLst>
              </a:tr>
              <a:tr h="4522874">
                <a:tc>
                  <a:txBody>
                    <a:bodyPr/>
                    <a:lstStyle/>
                    <a:p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Positive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09258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09072E7-1F30-47D5-ABC0-1235AFC61849}"/>
              </a:ext>
            </a:extLst>
          </p:cNvPr>
          <p:cNvSpPr/>
          <p:nvPr/>
        </p:nvSpPr>
        <p:spPr>
          <a:xfrm>
            <a:off x="6732240" y="2420888"/>
            <a:ext cx="187220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 does </a:t>
            </a:r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well in a test </a:t>
            </a:r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they revised</a:t>
            </a:r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really hard. </a:t>
            </a: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FCC486-4F57-42C4-8BDD-97F5407EB89E}"/>
              </a:ext>
            </a:extLst>
          </p:cNvPr>
          <p:cNvSpPr/>
          <p:nvPr/>
        </p:nvSpPr>
        <p:spPr>
          <a:xfrm>
            <a:off x="6814592" y="3483006"/>
            <a:ext cx="187220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 offers to help </a:t>
            </a:r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teacher tidy their classroom. </a:t>
            </a:r>
            <a:endParaRPr lang="en-GB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CBC3E-948F-4BE5-BE12-8071F11BF8F1}"/>
              </a:ext>
            </a:extLst>
          </p:cNvPr>
          <p:cNvSpPr/>
          <p:nvPr/>
        </p:nvSpPr>
        <p:spPr>
          <a:xfrm>
            <a:off x="4644008" y="2465891"/>
            <a:ext cx="156592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friends are vaping.  You’re stood with them.  They are all laughing, and don’t seem to be talking to you very much.</a:t>
            </a:r>
            <a:endParaRPr lang="en-GB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21FDFD-88A9-4FD9-BEE0-ECDB9A38DA57}"/>
              </a:ext>
            </a:extLst>
          </p:cNvPr>
          <p:cNvSpPr/>
          <p:nvPr/>
        </p:nvSpPr>
        <p:spPr>
          <a:xfrm>
            <a:off x="425124" y="2465891"/>
            <a:ext cx="156591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 dares you to play chicken and run across a dangerous road. </a:t>
            </a:r>
            <a:endParaRPr lang="en-GB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C86946-8B1C-4D68-869A-4504AE6A48AD}"/>
              </a:ext>
            </a:extLst>
          </p:cNvPr>
          <p:cNvSpPr/>
          <p:nvPr/>
        </p:nvSpPr>
        <p:spPr>
          <a:xfrm>
            <a:off x="4230840" y="4450521"/>
            <a:ext cx="2468989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added to a WhatsApp group and realise everyone is talking about one of your other friends (who they don’t like) in a nasty way. </a:t>
            </a:r>
            <a:endParaRPr lang="en-GB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E2B880-3337-41F2-82A1-320CA905A2C9}"/>
              </a:ext>
            </a:extLst>
          </p:cNvPr>
          <p:cNvSpPr/>
          <p:nvPr/>
        </p:nvSpPr>
        <p:spPr>
          <a:xfrm>
            <a:off x="318350" y="3668889"/>
            <a:ext cx="221399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You’ve fallen out with someone.  After school, a gang have appeared with the person and they are chanting “fight” at you both. </a:t>
            </a:r>
            <a:endParaRPr lang="en-GB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333424-9F60-437C-8300-29B0252CF54E}"/>
              </a:ext>
            </a:extLst>
          </p:cNvPr>
          <p:cNvSpPr/>
          <p:nvPr/>
        </p:nvSpPr>
        <p:spPr>
          <a:xfrm>
            <a:off x="2397459" y="2482421"/>
            <a:ext cx="206997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like acting and drama but you are shy.  Your friend encourages you to sign up. </a:t>
            </a:r>
            <a:endParaRPr lang="en-GB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67BD52-6829-4944-AA25-593CFCF6A6EC}"/>
              </a:ext>
            </a:extLst>
          </p:cNvPr>
          <p:cNvSpPr/>
          <p:nvPr/>
        </p:nvSpPr>
        <p:spPr>
          <a:xfrm>
            <a:off x="6889954" y="4547143"/>
            <a:ext cx="1816709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 walks over to a person, that no one seems to like in school, and starts being friendly to them. </a:t>
            </a:r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219C3-5F20-4479-A119-55917C1B300C}"/>
              </a:ext>
            </a:extLst>
          </p:cNvPr>
          <p:cNvSpPr/>
          <p:nvPr/>
        </p:nvSpPr>
        <p:spPr>
          <a:xfrm>
            <a:off x="2649487" y="3804719"/>
            <a:ext cx="1565919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 says they are not going to skive a lesson with you.</a:t>
            </a:r>
            <a:endParaRPr lang="en-GB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26B15-4B53-413E-8D93-3642EA34B500}"/>
              </a:ext>
            </a:extLst>
          </p:cNvPr>
          <p:cNvSpPr/>
          <p:nvPr/>
        </p:nvSpPr>
        <p:spPr>
          <a:xfrm>
            <a:off x="622792" y="5140349"/>
            <a:ext cx="158526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 tells you they have tried cannabis and offers to share some with you after school. </a:t>
            </a:r>
            <a:endParaRPr lang="en-GB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BFE0D9-321D-4EF8-8C68-9E48510674EC}"/>
              </a:ext>
            </a:extLst>
          </p:cNvPr>
          <p:cNvSpPr/>
          <p:nvPr/>
        </p:nvSpPr>
        <p:spPr>
          <a:xfrm>
            <a:off x="4112483" y="5781914"/>
            <a:ext cx="2574032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friends are laughing at an embarrassing image, on social media, of a girl in your class</a:t>
            </a:r>
            <a:endParaRPr lang="en-GB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8105D0-E07A-4748-8D22-45083F119F0A}"/>
              </a:ext>
            </a:extLst>
          </p:cNvPr>
          <p:cNvSpPr/>
          <p:nvPr/>
        </p:nvSpPr>
        <p:spPr>
          <a:xfrm>
            <a:off x="2422731" y="5138644"/>
            <a:ext cx="170993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 tells you it doesn’t matter that you haven’t got a girlfriend yet.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FD13A-4341-41D6-80F0-DD8301A37745}"/>
              </a:ext>
            </a:extLst>
          </p:cNvPr>
          <p:cNvSpPr txBox="1"/>
          <p:nvPr/>
        </p:nvSpPr>
        <p:spPr>
          <a:xfrm>
            <a:off x="6805361" y="6009327"/>
            <a:ext cx="2146542" cy="646331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Now share your own.</a:t>
            </a:r>
          </a:p>
        </p:txBody>
      </p:sp>
    </p:spTree>
    <p:extLst>
      <p:ext uri="{BB962C8B-B14F-4D97-AF65-F5344CB8AC3E}">
        <p14:creationId xmlns:p14="http://schemas.microsoft.com/office/powerpoint/2010/main" val="211304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68E1-D2B8-428A-88EF-3E741D0ED3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Why do people peer pressure others?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01AD0-F1B1-4C96-8135-9800A5BE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Some people use peer pressure as a way of feeling powerful or ‘cool’. Peer pressure is used as a way of feeling like you are forming a group, you all belong.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CA3CD-6B34-4100-BF44-0C0A09962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75" t="23400" r="5901" b="34045"/>
          <a:stretch/>
        </p:blipFill>
        <p:spPr>
          <a:xfrm>
            <a:off x="5004048" y="4163379"/>
            <a:ext cx="2736304" cy="2188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676B11-2EB8-4750-BA37-FFBEFC08F4EE}"/>
              </a:ext>
            </a:extLst>
          </p:cNvPr>
          <p:cNvSpPr txBox="1"/>
          <p:nvPr/>
        </p:nvSpPr>
        <p:spPr>
          <a:xfrm>
            <a:off x="827584" y="4365104"/>
            <a:ext cx="3960440" cy="1200329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Wanting to belong is part of nature, it is a natural thing we all want to feel.</a:t>
            </a:r>
          </a:p>
        </p:txBody>
      </p:sp>
    </p:spTree>
    <p:extLst>
      <p:ext uri="{BB962C8B-B14F-4D97-AF65-F5344CB8AC3E}">
        <p14:creationId xmlns:p14="http://schemas.microsoft.com/office/powerpoint/2010/main" val="226373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64B3-F436-46AB-AB85-8D11855614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5F2B-C40C-4C88-9BBA-641EE3C885A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Negative peer pressure can lead someone to doing things they really don’t want to do.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Good friends (healthy relationships) would respect your FREEDOM  to choose for yourself.  In unhealthy relationships, people often negatively peer pressure and control.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4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F122-9D0D-4737-85D5-E0BFE21D68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Role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7643D-710C-4B51-8C82-9D3994E15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/>
              <a:t>In groups, choose an example of negative peer pressure, either verbal or non-verbal, from your table (it can be your own example.)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Act out this situation. 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Now add on to the end, how someone could resist negative peer pressure.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Show examples to class and discuss how they try to resist the peer pressure, make notes on the whiteboard.  </a:t>
            </a:r>
          </a:p>
        </p:txBody>
      </p:sp>
    </p:spTree>
    <p:extLst>
      <p:ext uri="{BB962C8B-B14F-4D97-AF65-F5344CB8AC3E}">
        <p14:creationId xmlns:p14="http://schemas.microsoft.com/office/powerpoint/2010/main" val="7814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C804-CDA4-4081-A06B-56D1C370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Here is an acronym to help you resist peer pressure: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B53A7-6602-4C7F-848B-FF30A2CE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1844824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S =  SAY NO!</a:t>
            </a:r>
          </a:p>
          <a:p>
            <a:pPr marL="0" indent="0">
              <a:buNone/>
            </a:pPr>
            <a:r>
              <a:rPr lang="en-GB" dirty="0"/>
              <a:t>T =  TELL REASON WHY</a:t>
            </a:r>
          </a:p>
          <a:p>
            <a:pPr marL="0" indent="0">
              <a:buNone/>
            </a:pPr>
            <a:r>
              <a:rPr lang="en-GB" dirty="0"/>
              <a:t>O = OFFER AN ALTERNATIVE</a:t>
            </a:r>
          </a:p>
          <a:p>
            <a:pPr marL="0" indent="0">
              <a:buNone/>
            </a:pPr>
            <a:r>
              <a:rPr lang="en-GB" dirty="0"/>
              <a:t>P =  PROMPTLY LEAVE (if they carry 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Challenge – re-do your play and the method above to resist negative peer pressure.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43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14980-14F0-4B8C-9368-C666FB565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27600" r="68112" b="33200"/>
          <a:stretch/>
        </p:blipFill>
        <p:spPr>
          <a:xfrm>
            <a:off x="755576" y="404664"/>
            <a:ext cx="7355658" cy="572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8EC8F2-59A0-4A74-86E7-776F1334FE2E}"/>
              </a:ext>
            </a:extLst>
          </p:cNvPr>
          <p:cNvSpPr txBox="1"/>
          <p:nvPr/>
        </p:nvSpPr>
        <p:spPr>
          <a:xfrm>
            <a:off x="2705213" y="2492896"/>
            <a:ext cx="3456384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Let’s watch some examples and discuss how they resisted peer pressure after each one.  </a:t>
            </a:r>
          </a:p>
        </p:txBody>
      </p:sp>
    </p:spTree>
    <p:extLst>
      <p:ext uri="{BB962C8B-B14F-4D97-AF65-F5344CB8AC3E}">
        <p14:creationId xmlns:p14="http://schemas.microsoft.com/office/powerpoint/2010/main" val="2480372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A922-DA74-4C42-941B-C06BC3967E6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Learning Check: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81B75-1159-4D11-A571-46D0DAE42BDE}"/>
              </a:ext>
            </a:extLst>
          </p:cNvPr>
          <p:cNvSpPr/>
          <p:nvPr/>
        </p:nvSpPr>
        <p:spPr>
          <a:xfrm>
            <a:off x="2411760" y="2132856"/>
            <a:ext cx="4572000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GB" sz="3600" dirty="0"/>
              <a:t>Can you name the four different types of peer pressure?</a:t>
            </a:r>
          </a:p>
          <a:p>
            <a:r>
              <a:rPr lang="en-GB" sz="3600" dirty="0"/>
              <a:t>You can suggest four ways to resist peer pressure?</a:t>
            </a:r>
          </a:p>
        </p:txBody>
      </p:sp>
    </p:spTree>
    <p:extLst>
      <p:ext uri="{BB962C8B-B14F-4D97-AF65-F5344CB8AC3E}">
        <p14:creationId xmlns:p14="http://schemas.microsoft.com/office/powerpoint/2010/main" val="22775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43C3B-B662-4449-83BF-A1E8C7DEF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-182460" y="-99392"/>
            <a:ext cx="9387281" cy="7488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6F900E-658C-40D1-9685-BB7EEA1A49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>
                <a:latin typeface="Alegreya Sans SC" panose="00000500000000000000" pitchFamily="2" charset="0"/>
              </a:rPr>
              <a:t>Class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A2FA-348B-4A51-B8EF-0A5F2A2BAD8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289322" indent="-289322">
              <a:buAutoNum type="arabicParenR"/>
            </a:pPr>
            <a:r>
              <a:rPr lang="en-GB" dirty="0"/>
              <a:t>No put downs of self or others.</a:t>
            </a:r>
          </a:p>
          <a:p>
            <a:pPr marL="289322" indent="-289322">
              <a:buAutoNum type="arabicParenR"/>
            </a:pPr>
            <a:r>
              <a:rPr lang="en-GB" dirty="0"/>
              <a:t>Listen well.</a:t>
            </a:r>
          </a:p>
          <a:p>
            <a:pPr marL="289322" indent="-289322">
              <a:buAutoNum type="arabicParenR"/>
            </a:pPr>
            <a:r>
              <a:rPr lang="en-GB" dirty="0"/>
              <a:t>Be willing to try new things.</a:t>
            </a:r>
          </a:p>
          <a:p>
            <a:pPr marL="289322" indent="-289322">
              <a:buAutoNum type="arabicParenR"/>
            </a:pPr>
            <a:r>
              <a:rPr lang="en-GB" dirty="0"/>
              <a:t>Participate fully (but you have a right to PASS if you don’t want to share something.)</a:t>
            </a:r>
          </a:p>
          <a:p>
            <a:pPr marL="289322" indent="-289322">
              <a:buAutoNum type="arabicParenR"/>
            </a:pPr>
            <a:r>
              <a:rPr lang="en-GB" dirty="0"/>
              <a:t>No gossip about anyone in the classroom, or outside.  This includes not telling us stories/information about people we may know.  </a:t>
            </a:r>
          </a:p>
          <a:p>
            <a:pPr marL="289322" indent="-289322">
              <a:buAutoNum type="arabicParenR"/>
            </a:pPr>
            <a:r>
              <a:rPr lang="en-GB" dirty="0"/>
              <a:t>No gossip following the lesson. </a:t>
            </a:r>
          </a:p>
          <a:p>
            <a:pPr marL="0" indent="0">
              <a:buNone/>
            </a:pPr>
            <a:r>
              <a:rPr lang="en-GB" dirty="0"/>
              <a:t>Others?   Questions about any?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b="1" dirty="0"/>
              <a:t>Please put thumbs up if you agree to this.</a:t>
            </a:r>
          </a:p>
        </p:txBody>
      </p:sp>
    </p:spTree>
    <p:extLst>
      <p:ext uri="{BB962C8B-B14F-4D97-AF65-F5344CB8AC3E}">
        <p14:creationId xmlns:p14="http://schemas.microsoft.com/office/powerpoint/2010/main" val="20475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516A-499A-4060-BB12-D6BF79CAA3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Where can you get help if peer pressured or with anything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F51C8-F740-40EB-964A-2D5B7F88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If you are still peer pressured badly or need help with anything else this info will help.  Jot this in GNB if helpful for you or someone else.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could:</a:t>
            </a:r>
          </a:p>
          <a:p>
            <a:pPr marL="0" indent="0">
              <a:buNone/>
            </a:pPr>
            <a:r>
              <a:rPr lang="en-GB" dirty="0"/>
              <a:t>Call Childline 0800 1111 (free and confidential)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https://www.youtube.com/watch?v=j-bDDeWzSQY&amp;safe=true</a:t>
            </a:r>
            <a:endParaRPr lang="en-GB" dirty="0"/>
          </a:p>
          <a:p>
            <a:pPr marL="0" indent="0">
              <a:buNone/>
            </a:pPr>
            <a:r>
              <a:rPr lang="en-GB" sz="3000" dirty="0"/>
              <a:t>(Google Childline and you can also email or send a message or question on their website and get a reply in 24 hours.)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dirty="0"/>
              <a:t>Shout  8525 (free text service for anyone in crisis)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WYSA – an app which gives AI support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hlinkClick r:id="rId3"/>
              </a:rPr>
              <a:t>https://www.youtube.com/watch?v=AwXOVGl--I8&amp;safe=true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15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0B676-0C55-47B8-8D91-87A778C6C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0" y="-99392"/>
            <a:ext cx="9212624" cy="7344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/>
              <a:t>Drama Game:  Initiator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z="2700" dirty="0"/>
              <a:t>The group stands in a circle. One goes out. </a:t>
            </a:r>
          </a:p>
          <a:p>
            <a:pPr marL="0" indent="0">
              <a:buNone/>
            </a:pPr>
            <a:r>
              <a:rPr lang="en-GB" sz="2700" dirty="0"/>
              <a:t>Then an initiator is chosen to start a movement for everyone to copy. </a:t>
            </a:r>
          </a:p>
          <a:p>
            <a:pPr marL="0" indent="0">
              <a:buNone/>
            </a:pPr>
            <a:r>
              <a:rPr lang="en-GB" sz="2700" dirty="0"/>
              <a:t>The person comes back in the room and stands in the middle until they have worked out who the ‘Initiator’ is. </a:t>
            </a:r>
          </a:p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r>
              <a:rPr lang="en-GB" sz="2700" dirty="0"/>
              <a:t>Then it’s someone else’s turn.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9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0" y="-99392"/>
            <a:ext cx="9212624" cy="7272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110" y="1048694"/>
            <a:ext cx="6858000" cy="65989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Drama Game :  Let’s!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0628"/>
            <a:ext cx="7488620" cy="420065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100" dirty="0">
                <a:solidFill>
                  <a:schemeClr val="tx1"/>
                </a:solidFill>
              </a:rPr>
              <a:t>The teacher will call an instructions such as..</a:t>
            </a:r>
          </a:p>
          <a:p>
            <a:endParaRPr lang="en-GB" sz="2100" dirty="0">
              <a:solidFill>
                <a:schemeClr val="tx1"/>
              </a:solidFill>
            </a:endParaRPr>
          </a:p>
          <a:p>
            <a:r>
              <a:rPr lang="en-GB" sz="2100" dirty="0">
                <a:solidFill>
                  <a:schemeClr val="tx1"/>
                </a:solidFill>
              </a:rPr>
              <a:t>“Let’s all pretend we’re at a disco and dance!”</a:t>
            </a:r>
          </a:p>
          <a:p>
            <a:endParaRPr lang="en-GB" sz="2100" dirty="0">
              <a:solidFill>
                <a:schemeClr val="tx1"/>
              </a:solidFill>
            </a:endParaRPr>
          </a:p>
          <a:p>
            <a:r>
              <a:rPr lang="en-GB" sz="2100" dirty="0">
                <a:solidFill>
                  <a:schemeClr val="tx1"/>
                </a:solidFill>
              </a:rPr>
              <a:t>Everyone replies, “yes let’s!” then you all mime dancing at a disco (the mime must be energetic and enthusiastic even if pretending to pick up dog poo!)</a:t>
            </a:r>
          </a:p>
          <a:p>
            <a:r>
              <a:rPr lang="en-GB" sz="2100" dirty="0">
                <a:solidFill>
                  <a:schemeClr val="tx1"/>
                </a:solidFill>
              </a:rPr>
              <a:t>Some suggestions – let’s all pretend to be trying to swim in really high waves/walk in a spacesuit/skate on an icy day.)</a:t>
            </a:r>
          </a:p>
          <a:p>
            <a:endParaRPr lang="en-GB" sz="2100" dirty="0">
              <a:solidFill>
                <a:schemeClr val="tx1"/>
              </a:solidFill>
            </a:endParaRPr>
          </a:p>
          <a:p>
            <a:r>
              <a:rPr lang="en-GB" sz="2100" dirty="0">
                <a:solidFill>
                  <a:schemeClr val="tx1"/>
                </a:solidFill>
              </a:rPr>
              <a:t>Other people can take over and call “Let’s!” with an instruction.  </a:t>
            </a:r>
          </a:p>
        </p:txBody>
      </p:sp>
    </p:spTree>
    <p:extLst>
      <p:ext uri="{BB962C8B-B14F-4D97-AF65-F5344CB8AC3E}">
        <p14:creationId xmlns:p14="http://schemas.microsoft.com/office/powerpoint/2010/main" val="193756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E6159F-77BA-421F-B1F6-90956A13F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0" y="-99392"/>
            <a:ext cx="9212624" cy="73448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BB6A0-3F1B-4F32-BF93-43903EDDB0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Mirror </a:t>
            </a:r>
            <a:r>
              <a:rPr lang="en-GB" dirty="0" err="1"/>
              <a:t>Mirror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ACFF-B2ED-46FF-94AC-ECCE2789DE4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Stand opposite someone in a pair.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One of you is going to do movements, the other is going to copy.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Decide who is going to do the movements.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Now swap over.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did that feel?</a:t>
            </a:r>
          </a:p>
        </p:txBody>
      </p:sp>
    </p:spTree>
    <p:extLst>
      <p:ext uri="{BB962C8B-B14F-4D97-AF65-F5344CB8AC3E}">
        <p14:creationId xmlns:p14="http://schemas.microsoft.com/office/powerpoint/2010/main" val="406236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4A6119-A3EE-4CF2-9CF6-F4F3BCFE0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0" y="-99392"/>
            <a:ext cx="9212624" cy="73448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D14B9-AA14-482E-9FE9-F924CE830B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1C9F-A74C-466F-8EC7-2BD609EE745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What did our drama games have in common today?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They all involved copying others.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links to our main objective today – Peer Pressure.</a:t>
            </a:r>
          </a:p>
        </p:txBody>
      </p:sp>
    </p:spTree>
    <p:extLst>
      <p:ext uri="{BB962C8B-B14F-4D97-AF65-F5344CB8AC3E}">
        <p14:creationId xmlns:p14="http://schemas.microsoft.com/office/powerpoint/2010/main" val="32256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FD11-FACA-4310-9BD7-5171D2D799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L.O:  What is Peer Pressure?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B21B7-B44A-475B-86D5-ADDA369F553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Success criteria:  </a:t>
            </a:r>
          </a:p>
          <a:p>
            <a:pPr marL="0" indent="0">
              <a:buNone/>
            </a:pPr>
            <a:r>
              <a:rPr lang="en-GB" dirty="0"/>
              <a:t>You know four different types of peer pressure.</a:t>
            </a:r>
          </a:p>
          <a:p>
            <a:pPr marL="0" indent="0">
              <a:buNone/>
            </a:pPr>
            <a:r>
              <a:rPr lang="en-GB" dirty="0"/>
              <a:t>You can suggest ways to resist peer pressure.</a:t>
            </a:r>
          </a:p>
        </p:txBody>
      </p:sp>
    </p:spTree>
    <p:extLst>
      <p:ext uri="{BB962C8B-B14F-4D97-AF65-F5344CB8AC3E}">
        <p14:creationId xmlns:p14="http://schemas.microsoft.com/office/powerpoint/2010/main" val="200101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C93-B266-4AF1-A752-EEACF42E0F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How would you explain the term Peer pressure to someone else?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25597-F3A1-4AB0-97EE-850E86801FD4}"/>
              </a:ext>
            </a:extLst>
          </p:cNvPr>
          <p:cNvSpPr/>
          <p:nvPr/>
        </p:nvSpPr>
        <p:spPr>
          <a:xfrm>
            <a:off x="461142" y="1700808"/>
            <a:ext cx="4572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https://www.youtube.com/watch?v=ZYFbmUTrfcE</a:t>
            </a:r>
            <a:endParaRPr lang="en-GB" dirty="0"/>
          </a:p>
          <a:p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CDAC0C1-8F5D-45E0-9989-DE8989DBF781}"/>
              </a:ext>
            </a:extLst>
          </p:cNvPr>
          <p:cNvSpPr txBox="1">
            <a:spLocks/>
          </p:cNvSpPr>
          <p:nvPr/>
        </p:nvSpPr>
        <p:spPr>
          <a:xfrm>
            <a:off x="1259632" y="4941168"/>
            <a:ext cx="6400800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play did we act out last week linked to smoking?</a:t>
            </a:r>
          </a:p>
          <a:p>
            <a:r>
              <a:rPr lang="en-GB" dirty="0"/>
              <a:t>What peer pressure did Tom face?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057F7-0F31-4E11-899B-9072DC07F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70" y="2646084"/>
            <a:ext cx="2971872" cy="1977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178899-75AC-46D5-92D4-3CD2EF4D77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t="44811" r="44286" b="23716"/>
          <a:stretch/>
        </p:blipFill>
        <p:spPr>
          <a:xfrm>
            <a:off x="5353017" y="2837633"/>
            <a:ext cx="2073748" cy="20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E0E8-A72A-4AD0-8283-CBFEFE5950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Dictionary definition: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798B0-514A-40A6-82C0-869ABA4EF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62" t="20601" r="2750" b="50000"/>
          <a:stretch/>
        </p:blipFill>
        <p:spPr>
          <a:xfrm>
            <a:off x="0" y="1916832"/>
            <a:ext cx="8964294" cy="37431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6E7A-E60E-44C2-ABF9-789E3BF6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492896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A feeling that you must do the </a:t>
            </a:r>
          </a:p>
          <a:p>
            <a:pPr marL="0" indent="0" algn="ctr">
              <a:buNone/>
            </a:pPr>
            <a:r>
              <a:rPr lang="en-GB" b="1" dirty="0"/>
              <a:t>same things as other people </a:t>
            </a:r>
          </a:p>
          <a:p>
            <a:pPr marL="0" indent="0" algn="ctr">
              <a:buNone/>
            </a:pPr>
            <a:r>
              <a:rPr lang="en-GB" b="1" dirty="0"/>
              <a:t>who are your age/social group </a:t>
            </a:r>
          </a:p>
          <a:p>
            <a:pPr marL="0" indent="0" algn="ctr">
              <a:buNone/>
            </a:pPr>
            <a:r>
              <a:rPr lang="en-GB" b="1" dirty="0"/>
              <a:t>in order to be liked or respected by them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531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1278</Words>
  <Application>Microsoft Office PowerPoint</Application>
  <PresentationFormat>On-screen Show (4:3)</PresentationFormat>
  <Paragraphs>169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Alegreya Sans SC</vt:lpstr>
      <vt:lpstr>Arial</vt:lpstr>
      <vt:lpstr>Calibri</vt:lpstr>
      <vt:lpstr>Office Theme</vt:lpstr>
      <vt:lpstr>PowerPoint Presentation</vt:lpstr>
      <vt:lpstr>Class Agreements</vt:lpstr>
      <vt:lpstr>Drama Game:  Initiator </vt:lpstr>
      <vt:lpstr>Drama Game :  Let’s!</vt:lpstr>
      <vt:lpstr>Mirror Mirror</vt:lpstr>
      <vt:lpstr>Discuss</vt:lpstr>
      <vt:lpstr>L.O:  What is Peer Pressure?</vt:lpstr>
      <vt:lpstr>How would you explain the term Peer pressure to someone else?</vt:lpstr>
      <vt:lpstr>Dictionary definition:</vt:lpstr>
      <vt:lpstr>Different Types of Peer Pressure:</vt:lpstr>
      <vt:lpstr>Different Types of Peer Pressure:</vt:lpstr>
      <vt:lpstr>Different Types of Peer Pressure:</vt:lpstr>
      <vt:lpstr>Answers:</vt:lpstr>
      <vt:lpstr>Why do people peer pressure others?</vt:lpstr>
      <vt:lpstr>But…</vt:lpstr>
      <vt:lpstr>Role Play</vt:lpstr>
      <vt:lpstr>Here is an acronym to help you resist peer pressure:</vt:lpstr>
      <vt:lpstr>PowerPoint Presentation</vt:lpstr>
      <vt:lpstr>Learning Check:</vt:lpstr>
      <vt:lpstr>Where can you get help if peer pressured or with anything else?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so important to be healthy?</dc:title>
  <dc:creator>Annelies</dc:creator>
  <cp:keywords>peer pressure pshe</cp:keywords>
  <cp:lastModifiedBy>Jennifer Howell</cp:lastModifiedBy>
  <cp:revision>217</cp:revision>
  <dcterms:created xsi:type="dcterms:W3CDTF">2019-12-03T19:18:48Z</dcterms:created>
  <dcterms:modified xsi:type="dcterms:W3CDTF">2023-12-14T15:43:42Z</dcterms:modified>
</cp:coreProperties>
</file>