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1" r:id="rId2"/>
    <p:sldId id="294" r:id="rId3"/>
    <p:sldId id="277" r:id="rId4"/>
    <p:sldId id="295" r:id="rId5"/>
    <p:sldId id="296" r:id="rId6"/>
    <p:sldId id="297" r:id="rId7"/>
    <p:sldId id="281" r:id="rId8"/>
    <p:sldId id="282" r:id="rId9"/>
    <p:sldId id="283" r:id="rId10"/>
    <p:sldId id="256" r:id="rId11"/>
    <p:sldId id="257" r:id="rId12"/>
    <p:sldId id="322" r:id="rId13"/>
    <p:sldId id="323" r:id="rId14"/>
    <p:sldId id="290" r:id="rId15"/>
    <p:sldId id="300" r:id="rId16"/>
    <p:sldId id="301" r:id="rId17"/>
    <p:sldId id="302" r:id="rId18"/>
    <p:sldId id="280" r:id="rId19"/>
    <p:sldId id="324" r:id="rId20"/>
    <p:sldId id="325" r:id="rId21"/>
    <p:sldId id="326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6600"/>
    <a:srgbClr val="FF3399"/>
    <a:srgbClr val="990099"/>
    <a:srgbClr val="660066"/>
    <a:srgbClr val="000066"/>
    <a:srgbClr val="000099"/>
    <a:srgbClr val="003366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2771" autoAdjust="0"/>
  </p:normalViewPr>
  <p:slideViewPr>
    <p:cSldViewPr>
      <p:cViewPr varScale="1">
        <p:scale>
          <a:sx n="67" d="100"/>
          <a:sy n="67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55FBB-6489-49C8-B654-125B3D737A31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DE052-F9BA-4051-9248-C1AC099B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7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0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4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6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1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6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6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3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0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3D43-AF38-48A9-98DE-26A864B9577C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1E7B-E240-43A0-827C-F95850F1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1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7ew6herS7G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43C3B-B662-4449-83BF-A1E8C7DEF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-182460" y="-171400"/>
            <a:ext cx="9387281" cy="7200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6F900E-658C-40D1-9685-BB7EEA1A49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>
                <a:latin typeface="Alegreya Sans SC" panose="00000500000000000000" pitchFamily="2" charset="0"/>
              </a:rPr>
              <a:t>Class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A2FA-348B-4A51-B8EF-0A5F2A2BAD8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289322" indent="-289322">
              <a:buAutoNum type="arabicParenR"/>
            </a:pPr>
            <a:r>
              <a:rPr lang="en-GB" dirty="0"/>
              <a:t>No put downs of self or others.</a:t>
            </a:r>
          </a:p>
          <a:p>
            <a:pPr marL="289322" indent="-289322">
              <a:buAutoNum type="arabicParenR"/>
            </a:pPr>
            <a:r>
              <a:rPr lang="en-GB" dirty="0"/>
              <a:t>Listen well.</a:t>
            </a:r>
          </a:p>
          <a:p>
            <a:pPr marL="289322" indent="-289322">
              <a:buAutoNum type="arabicParenR"/>
            </a:pPr>
            <a:r>
              <a:rPr lang="en-GB" dirty="0"/>
              <a:t>Be willing to try new things.</a:t>
            </a:r>
          </a:p>
          <a:p>
            <a:pPr marL="289322" indent="-289322">
              <a:buAutoNum type="arabicParenR"/>
            </a:pPr>
            <a:r>
              <a:rPr lang="en-GB" dirty="0"/>
              <a:t>Participate fully (but you have a right to PASS if you don’t want to share something.)</a:t>
            </a:r>
          </a:p>
          <a:p>
            <a:pPr marL="289322" indent="-289322">
              <a:buAutoNum type="arabicParenR"/>
            </a:pPr>
            <a:r>
              <a:rPr lang="en-GB" dirty="0"/>
              <a:t>No gossip about anyone in the classroom, or outside.  This includes not telling us stories/information about people we may know.  </a:t>
            </a:r>
          </a:p>
          <a:p>
            <a:pPr marL="289322" indent="-289322">
              <a:buAutoNum type="arabicParenR"/>
            </a:pPr>
            <a:r>
              <a:rPr lang="en-GB" dirty="0"/>
              <a:t>No gossip following the lesson. </a:t>
            </a:r>
          </a:p>
          <a:p>
            <a:pPr marL="0" indent="0">
              <a:buNone/>
            </a:pPr>
            <a:r>
              <a:rPr lang="en-GB" dirty="0"/>
              <a:t>Others?   Questions about any?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b="1" dirty="0"/>
              <a:t>Please put thumbs up if you agree to this.</a:t>
            </a:r>
          </a:p>
        </p:txBody>
      </p:sp>
    </p:spTree>
    <p:extLst>
      <p:ext uri="{BB962C8B-B14F-4D97-AF65-F5344CB8AC3E}">
        <p14:creationId xmlns:p14="http://schemas.microsoft.com/office/powerpoint/2010/main" val="20475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7F787F-B7BC-416F-AA67-904398868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-182460" y="-171400"/>
            <a:ext cx="9387281" cy="7200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5F99D9-405F-42A7-AC21-30569CF3CD82}"/>
              </a:ext>
            </a:extLst>
          </p:cNvPr>
          <p:cNvSpPr txBox="1"/>
          <p:nvPr/>
        </p:nvSpPr>
        <p:spPr>
          <a:xfrm>
            <a:off x="993913" y="1443841"/>
            <a:ext cx="3578087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One of the big differences you will </a:t>
            </a:r>
          </a:p>
          <a:p>
            <a:r>
              <a:rPr lang="en-GB" sz="2800" dirty="0"/>
              <a:t>go through is being given more independence and responsibility.</a:t>
            </a:r>
          </a:p>
          <a:p>
            <a:endParaRPr lang="en-GB" sz="2800" dirty="0"/>
          </a:p>
          <a:p>
            <a:r>
              <a:rPr lang="en-GB" sz="2800" dirty="0"/>
              <a:t>We are going to explore that today.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DF726-493A-4946-8B5A-8348F4E46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30390" r="43156" b="34593"/>
          <a:stretch/>
        </p:blipFill>
        <p:spPr>
          <a:xfrm>
            <a:off x="4788024" y="2636912"/>
            <a:ext cx="3578087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1F8B20-1BF0-4152-AC29-1EAAA4F43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-182460" y="-171400"/>
            <a:ext cx="9387281" cy="7200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732227-57CD-457C-B00E-77268C61BEC2}"/>
              </a:ext>
            </a:extLst>
          </p:cNvPr>
          <p:cNvSpPr txBox="1"/>
          <p:nvPr/>
        </p:nvSpPr>
        <p:spPr>
          <a:xfrm>
            <a:off x="1520956" y="1307418"/>
            <a:ext cx="6377332" cy="50783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L.O:  What does it mean to be independent and responsible?</a:t>
            </a:r>
          </a:p>
          <a:p>
            <a:endParaRPr lang="en-GB" sz="3600" dirty="0"/>
          </a:p>
          <a:p>
            <a:r>
              <a:rPr lang="en-GB" sz="3600" dirty="0"/>
              <a:t>Success criteria:</a:t>
            </a:r>
          </a:p>
          <a:p>
            <a:endParaRPr lang="en-GB" sz="3600" dirty="0"/>
          </a:p>
          <a:p>
            <a:r>
              <a:rPr lang="en-GB" sz="3600" dirty="0"/>
              <a:t>You can give examples of how you will be more independent and responsible as you grow older.</a:t>
            </a:r>
          </a:p>
        </p:txBody>
      </p:sp>
    </p:spTree>
    <p:extLst>
      <p:ext uri="{BB962C8B-B14F-4D97-AF65-F5344CB8AC3E}">
        <p14:creationId xmlns:p14="http://schemas.microsoft.com/office/powerpoint/2010/main" val="345501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6EE4-0A32-4AC1-B689-A88C24C677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Can you match the word and its meaning?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153CE9-A2AF-4EB0-9FE1-24FB0F637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6118"/>
              </p:ext>
            </p:extLst>
          </p:nvPr>
        </p:nvGraphicFramePr>
        <p:xfrm>
          <a:off x="457200" y="1700808"/>
          <a:ext cx="8363271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val="25143476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254750648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val="27626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/>
                        <a:t>Key word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9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3366"/>
                          </a:solidFill>
                        </a:rPr>
                        <a:t>1) Dependent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2200" dirty="0"/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90099"/>
                          </a:solidFill>
                        </a:rPr>
                        <a:t>A) Being trusted with doing something important.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7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2) Independence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660066"/>
                          </a:solidFill>
                        </a:rPr>
                        <a:t>B) The opposite of being responsible.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93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99"/>
                          </a:solidFill>
                        </a:rPr>
                        <a:t>3) Responsibility</a:t>
                      </a:r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660033"/>
                          </a:solidFill>
                        </a:rPr>
                        <a:t>C) Needing other people to do things for you.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91627"/>
                  </a:ext>
                </a:extLst>
              </a:tr>
              <a:tr h="38856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66"/>
                          </a:solidFill>
                        </a:rPr>
                        <a:t>4) Irresponsible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660066"/>
                          </a:solidFill>
                        </a:rPr>
                        <a:t>D) Being able to do things without the help of other people.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19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12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6EE4-0A32-4AC1-B689-A88C24C677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/>
              <a:t>Answers: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153CE9-A2AF-4EB0-9FE1-24FB0F637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0080"/>
              </p:ext>
            </p:extLst>
          </p:nvPr>
        </p:nvGraphicFramePr>
        <p:xfrm>
          <a:off x="457200" y="1700808"/>
          <a:ext cx="8363271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val="25143476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254750648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val="276263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/>
                        <a:t>Key word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9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3366"/>
                          </a:solidFill>
                        </a:rPr>
                        <a:t>1) Dependent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2200" dirty="0"/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660033"/>
                          </a:solidFill>
                        </a:rPr>
                        <a:t>C) Needing other people to do things for you.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7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2) Independence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660066"/>
                          </a:solidFill>
                        </a:rPr>
                        <a:t>D) Being able to do things without the help of other people.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93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99"/>
                          </a:solidFill>
                        </a:rPr>
                        <a:t>3) Responsibility</a:t>
                      </a:r>
                    </a:p>
                    <a:p>
                      <a:endParaRPr lang="en-GB" sz="2400" dirty="0"/>
                    </a:p>
                    <a:p>
                      <a:endParaRPr lang="en-GB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990099"/>
                          </a:solidFill>
                        </a:rPr>
                        <a:t>A) Being trusted with doing something important.</a:t>
                      </a:r>
                    </a:p>
                    <a:p>
                      <a:endParaRPr lang="en-GB" sz="2400" b="1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91627"/>
                  </a:ext>
                </a:extLst>
              </a:tr>
              <a:tr h="38856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66"/>
                          </a:solidFill>
                        </a:rPr>
                        <a:t>4)  Irresponsible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660066"/>
                          </a:solidFill>
                        </a:rPr>
                        <a:t>B) The opposite of being responsible.</a:t>
                      </a:r>
                    </a:p>
                    <a:p>
                      <a:endParaRPr lang="en-GB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19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96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F13344-DA4D-4942-89C2-5A522C8E8523}"/>
              </a:ext>
            </a:extLst>
          </p:cNvPr>
          <p:cNvSpPr txBox="1"/>
          <p:nvPr/>
        </p:nvSpPr>
        <p:spPr>
          <a:xfrm>
            <a:off x="251520" y="1290533"/>
            <a:ext cx="4842994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Write this sentence starter…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When I was a baby my parents/</a:t>
            </a:r>
            <a:r>
              <a:rPr lang="en-US" sz="2000" b="1" dirty="0" err="1">
                <a:latin typeface="Comic Sans MS" panose="030F0702030302020204" pitchFamily="66" charset="0"/>
              </a:rPr>
              <a:t>carers</a:t>
            </a:r>
            <a:r>
              <a:rPr lang="en-US" sz="2000" b="1" dirty="0">
                <a:latin typeface="Comic Sans MS" panose="030F0702030302020204" pitchFamily="66" charset="0"/>
              </a:rPr>
              <a:t>…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(Now list all of the things they did for you.)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Now…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Put a tick to show what they still do.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Put a cross to show what they don’t need to do anymore.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What does this task show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0C576-1D9A-4338-B3DC-95229D110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30390" r="43156" b="34593"/>
          <a:stretch/>
        </p:blipFill>
        <p:spPr>
          <a:xfrm>
            <a:off x="5724128" y="2924944"/>
            <a:ext cx="2713991" cy="14401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0E1309-1336-4709-B8EE-5D74B8D2BA0A}"/>
              </a:ext>
            </a:extLst>
          </p:cNvPr>
          <p:cNvSpPr/>
          <p:nvPr/>
        </p:nvSpPr>
        <p:spPr>
          <a:xfrm>
            <a:off x="1306462" y="188640"/>
            <a:ext cx="6348534" cy="923330"/>
          </a:xfrm>
          <a:prstGeom prst="rect">
            <a:avLst/>
          </a:prstGeom>
          <a:solidFill>
            <a:srgbClr val="FF33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Writing (SEE SHEET)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D26DFA-97F0-46E3-8E71-D75C176E6378}"/>
              </a:ext>
            </a:extLst>
          </p:cNvPr>
          <p:cNvSpPr/>
          <p:nvPr/>
        </p:nvSpPr>
        <p:spPr>
          <a:xfrm>
            <a:off x="4320480" y="5085184"/>
            <a:ext cx="45720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Hopefully, this task has shown you that the older you become the less dependent you are on your family.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You are becoming more and more independent! </a:t>
            </a:r>
          </a:p>
        </p:txBody>
      </p:sp>
    </p:spTree>
    <p:extLst>
      <p:ext uri="{BB962C8B-B14F-4D97-AF65-F5344CB8AC3E}">
        <p14:creationId xmlns:p14="http://schemas.microsoft.com/office/powerpoint/2010/main" val="21717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F13344-DA4D-4942-89C2-5A522C8E8523}"/>
              </a:ext>
            </a:extLst>
          </p:cNvPr>
          <p:cNvSpPr txBox="1"/>
          <p:nvPr/>
        </p:nvSpPr>
        <p:spPr>
          <a:xfrm>
            <a:off x="560448" y="1415648"/>
            <a:ext cx="4842994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Add to the list…</a:t>
            </a:r>
          </a:p>
          <a:p>
            <a:r>
              <a:rPr lang="en-US" sz="2200" b="1" dirty="0">
                <a:latin typeface="Comic Sans MS" panose="030F0702030302020204" pitchFamily="66" charset="0"/>
              </a:rPr>
              <a:t>Things my parents now ask me to do…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e.g. make my bed etc.</a:t>
            </a:r>
          </a:p>
          <a:p>
            <a:endParaRPr lang="en-US" sz="2200" b="1" dirty="0">
              <a:latin typeface="Comic Sans MS" panose="030F0702030302020204" pitchFamily="66" charset="0"/>
            </a:endParaRPr>
          </a:p>
          <a:p>
            <a:r>
              <a:rPr lang="en-US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What does this task show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0C29D-4A8A-4A7A-ACC9-FB0EAFF8E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30390" r="43156" b="34593"/>
          <a:stretch/>
        </p:blipFill>
        <p:spPr>
          <a:xfrm>
            <a:off x="5652120" y="2712982"/>
            <a:ext cx="3284810" cy="1652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1EB1D2-B11E-4AAA-9DCE-390957807C91}"/>
              </a:ext>
            </a:extLst>
          </p:cNvPr>
          <p:cNvSpPr/>
          <p:nvPr/>
        </p:nvSpPr>
        <p:spPr>
          <a:xfrm>
            <a:off x="3147249" y="188640"/>
            <a:ext cx="2666949" cy="923330"/>
          </a:xfrm>
          <a:prstGeom prst="rect">
            <a:avLst/>
          </a:prstGeom>
          <a:solidFill>
            <a:srgbClr val="FF33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Reflect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C9757-BE3B-4EFB-A720-C967C3C46B45}"/>
              </a:ext>
            </a:extLst>
          </p:cNvPr>
          <p:cNvSpPr/>
          <p:nvPr/>
        </p:nvSpPr>
        <p:spPr>
          <a:xfrm>
            <a:off x="1217641" y="4221088"/>
            <a:ext cx="4572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Hopefully, this task has shown you that the older you are, the more you are given responsibilities.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Responsibility = being trusted with something that is important.</a:t>
            </a:r>
          </a:p>
        </p:txBody>
      </p:sp>
    </p:spTree>
    <p:extLst>
      <p:ext uri="{BB962C8B-B14F-4D97-AF65-F5344CB8AC3E}">
        <p14:creationId xmlns:p14="http://schemas.microsoft.com/office/powerpoint/2010/main" val="28604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F13344-DA4D-4942-89C2-5A522C8E8523}"/>
              </a:ext>
            </a:extLst>
          </p:cNvPr>
          <p:cNvSpPr txBox="1"/>
          <p:nvPr/>
        </p:nvSpPr>
        <p:spPr>
          <a:xfrm>
            <a:off x="683568" y="1382286"/>
            <a:ext cx="4842994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Now think about becoming a teenager.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Now add to your list: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b="1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Things I will be trusted WITH when I’m a teenager.   </a:t>
            </a:r>
          </a:p>
          <a:p>
            <a:endParaRPr lang="en-US" sz="2000" b="1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Things I will be trusted TO DO when I’m a teenager.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What does this show?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2C902-B5A4-45AE-B52E-A7D09E38D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30390" r="43156" b="34593"/>
          <a:stretch/>
        </p:blipFill>
        <p:spPr>
          <a:xfrm>
            <a:off x="5652120" y="2712982"/>
            <a:ext cx="3284810" cy="1652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1E6A0E-56B2-4CB9-9B7F-D87C5A55BDE4}"/>
              </a:ext>
            </a:extLst>
          </p:cNvPr>
          <p:cNvSpPr/>
          <p:nvPr/>
        </p:nvSpPr>
        <p:spPr>
          <a:xfrm>
            <a:off x="3147249" y="188640"/>
            <a:ext cx="2666949" cy="923330"/>
          </a:xfrm>
          <a:prstGeom prst="rect">
            <a:avLst/>
          </a:prstGeom>
          <a:solidFill>
            <a:srgbClr val="FF33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Reflect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77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F13344-DA4D-4942-89C2-5A522C8E8523}"/>
              </a:ext>
            </a:extLst>
          </p:cNvPr>
          <p:cNvSpPr txBox="1"/>
          <p:nvPr/>
        </p:nvSpPr>
        <p:spPr>
          <a:xfrm>
            <a:off x="560448" y="1415648"/>
            <a:ext cx="4842994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This shows you that during your years as a teenager you will be given more responsibility and independence.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Responsibility = Things I will be </a:t>
            </a:r>
            <a:r>
              <a:rPr lang="en-US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trusted with </a:t>
            </a:r>
            <a:r>
              <a:rPr lang="en-US" sz="2400" dirty="0">
                <a:latin typeface="Comic Sans MS" panose="030F0702030302020204" pitchFamily="66" charset="0"/>
              </a:rPr>
              <a:t>when I’m a teenager.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Independence = Things I will be </a:t>
            </a:r>
            <a:r>
              <a:rPr lang="en-US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trusted TO DO </a:t>
            </a:r>
            <a:r>
              <a:rPr lang="en-US" sz="2400" dirty="0">
                <a:latin typeface="Comic Sans MS" panose="030F0702030302020204" pitchFamily="66" charset="0"/>
              </a:rPr>
              <a:t>when I’m a teenager.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11D29-6C2F-4A62-8614-187B87E2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30390" r="43156" b="34593"/>
          <a:stretch/>
        </p:blipFill>
        <p:spPr>
          <a:xfrm>
            <a:off x="5652120" y="2712982"/>
            <a:ext cx="3284810" cy="1652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BA6F69-AA61-4BA3-926B-EE83C6BA0120}"/>
              </a:ext>
            </a:extLst>
          </p:cNvPr>
          <p:cNvSpPr/>
          <p:nvPr/>
        </p:nvSpPr>
        <p:spPr>
          <a:xfrm>
            <a:off x="3147249" y="188640"/>
            <a:ext cx="2666949" cy="923330"/>
          </a:xfrm>
          <a:prstGeom prst="rect">
            <a:avLst/>
          </a:prstGeom>
          <a:solidFill>
            <a:srgbClr val="FF33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Reflect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754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148D462-6777-44DC-A435-610D2AB9BED8}"/>
              </a:ext>
            </a:extLst>
          </p:cNvPr>
          <p:cNvSpPr txBox="1"/>
          <p:nvPr/>
        </p:nvSpPr>
        <p:spPr>
          <a:xfrm>
            <a:off x="6570984" y="421195"/>
            <a:ext cx="1565920" cy="40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Video link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EB5A6-74AC-4DD3-A981-88F29C7A02F9}"/>
              </a:ext>
            </a:extLst>
          </p:cNvPr>
          <p:cNvSpPr txBox="1"/>
          <p:nvPr/>
        </p:nvSpPr>
        <p:spPr>
          <a:xfrm>
            <a:off x="617935" y="270417"/>
            <a:ext cx="49459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>
                <a:latin typeface="Comic Sans MS" panose="030F0702030302020204" pitchFamily="66" charset="0"/>
              </a:rPr>
              <a:t>Why is responsibility so important and how is it linked to independence?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0696A2-D115-4922-BB11-A97A8C7EB675}"/>
              </a:ext>
            </a:extLst>
          </p:cNvPr>
          <p:cNvSpPr txBox="1"/>
          <p:nvPr/>
        </p:nvSpPr>
        <p:spPr>
          <a:xfrm>
            <a:off x="1167507" y="1268760"/>
            <a:ext cx="445894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Watch the clip then discuss these questions, in pairs, then as a class.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72693F-90D4-4AF2-A2E9-75EB8E262824}"/>
              </a:ext>
            </a:extLst>
          </p:cNvPr>
          <p:cNvSpPr/>
          <p:nvPr/>
        </p:nvSpPr>
        <p:spPr>
          <a:xfrm>
            <a:off x="804911" y="2587739"/>
            <a:ext cx="4572000" cy="355578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 ONE example of being responsible.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can being responsible help you to be independent?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be independent and not responsible?  Give an example.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this a good idea?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responsible person your age like?  At school?  At home?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D6C37-65D1-4A82-AE0F-570B6E751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30390" r="43156" b="34593"/>
          <a:stretch/>
        </p:blipFill>
        <p:spPr>
          <a:xfrm>
            <a:off x="5652120" y="2712982"/>
            <a:ext cx="3284810" cy="16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3F42-F4F4-4BC5-97E7-2B6D8467F8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What is the opposite of being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B8E70-1BFA-42A7-BE05-E2DC54942AA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The opposite is called being </a:t>
            </a:r>
            <a:r>
              <a:rPr lang="en-GB" b="1" dirty="0"/>
              <a:t>irresponsible.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Irresponsible = when you are trusted with doing something important, you do not do it well.  You may do silly or dangerous things instead.</a:t>
            </a:r>
          </a:p>
        </p:txBody>
      </p:sp>
    </p:spTree>
    <p:extLst>
      <p:ext uri="{BB962C8B-B14F-4D97-AF65-F5344CB8AC3E}">
        <p14:creationId xmlns:p14="http://schemas.microsoft.com/office/powerpoint/2010/main" val="273211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89A025C1-56DF-45DD-B31B-24850938E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456"/>
            <a:ext cx="9144000" cy="7533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CD438-441F-426F-A444-ADB3FE696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035" y="857250"/>
            <a:ext cx="6858000" cy="14212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3300" dirty="0"/>
              <a:t>Can you remember what the </a:t>
            </a:r>
            <a:r>
              <a:rPr lang="en-GB" sz="3300"/>
              <a:t>term wellbeing means?</a:t>
            </a:r>
            <a:endParaRPr lang="en-GB" sz="3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4A838-2399-4207-91C8-7B68C8B0A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035" y="2425147"/>
            <a:ext cx="6858000" cy="7846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660033"/>
                </a:solidFill>
              </a:rPr>
              <a:t>Re-cap: Wellbeing is to do with how well you are.  There are two types.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62BF114-89AA-4CB4-B1F8-B583CE4BA7CB}"/>
              </a:ext>
            </a:extLst>
          </p:cNvPr>
          <p:cNvSpPr txBox="1">
            <a:spLocks/>
          </p:cNvSpPr>
          <p:nvPr/>
        </p:nvSpPr>
        <p:spPr>
          <a:xfrm>
            <a:off x="313082" y="3563178"/>
            <a:ext cx="6858000" cy="4845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Physical wellbeing = how well is my body?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A2BE9E3-EF20-45DB-8296-D46EBAC3BE71}"/>
              </a:ext>
            </a:extLst>
          </p:cNvPr>
          <p:cNvSpPr txBox="1">
            <a:spLocks/>
          </p:cNvSpPr>
          <p:nvPr/>
        </p:nvSpPr>
        <p:spPr>
          <a:xfrm>
            <a:off x="313082" y="4539698"/>
            <a:ext cx="6858000" cy="4845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Mental wellbeing = how well is my mind?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1008C-5AF4-4D4D-B5A0-C9484FE53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06" y="4808053"/>
            <a:ext cx="1546012" cy="1623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CE679-930D-48F9-88A9-90C2ECA13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97" y="3386473"/>
            <a:ext cx="1244876" cy="1244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AEC2F-80F7-460D-A240-102AA345F4AC}"/>
              </a:ext>
            </a:extLst>
          </p:cNvPr>
          <p:cNvSpPr txBox="1"/>
          <p:nvPr/>
        </p:nvSpPr>
        <p:spPr>
          <a:xfrm>
            <a:off x="139148" y="5213723"/>
            <a:ext cx="6858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Tell the person next you what can have a negative effect on our wellbeing?  Share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13838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A23C-3D3B-4EEF-8BE1-9E660C5858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Let’s look at tis example…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C1B5-799E-484F-A208-B1342BB2D0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Role play in pairs –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David’s parents ask him to walk his younger brother to school in the morning.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6600"/>
                </a:solidFill>
              </a:rPr>
              <a:t>Think about how David will do this responsibly (then role play it.)</a:t>
            </a:r>
          </a:p>
          <a:p>
            <a:pPr marL="0" indent="0">
              <a:buNone/>
            </a:pPr>
            <a:endParaRPr lang="en-GB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Now think about how David could do this irresponsibly  (then role play it.)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Let’s watch some examples…</a:t>
            </a:r>
          </a:p>
        </p:txBody>
      </p:sp>
    </p:spTree>
    <p:extLst>
      <p:ext uri="{BB962C8B-B14F-4D97-AF65-F5344CB8AC3E}">
        <p14:creationId xmlns:p14="http://schemas.microsoft.com/office/powerpoint/2010/main" val="37987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C2C0-1FEE-4AD0-8E77-65E7EA3E6F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FB60-ECF0-433F-AB64-79471E7F7CB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/>
              <a:t>Teacher – give each group a different case study.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Role play it.  Then make notes and act out responsible, then irresponsible behaviour.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Let’s watch some as a class.  Can we guess which is responsible and which is irresponsible?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Can we add any more ideas?</a:t>
            </a:r>
          </a:p>
        </p:txBody>
      </p:sp>
    </p:spTree>
    <p:extLst>
      <p:ext uri="{BB962C8B-B14F-4D97-AF65-F5344CB8AC3E}">
        <p14:creationId xmlns:p14="http://schemas.microsoft.com/office/powerpoint/2010/main" val="33054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107154-248B-4A75-AFA2-83931DB1B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-182460" y="-171400"/>
            <a:ext cx="9387281" cy="7200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5D50A-4B17-4FAC-AE5F-94786ECDD39F}"/>
              </a:ext>
            </a:extLst>
          </p:cNvPr>
          <p:cNvSpPr txBox="1"/>
          <p:nvPr/>
        </p:nvSpPr>
        <p:spPr>
          <a:xfrm>
            <a:off x="1457112" y="2488449"/>
            <a:ext cx="6211232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dirty="0">
                <a:latin typeface="Comic Sans MS" panose="030F0702030302020204" pitchFamily="66" charset="0"/>
              </a:rPr>
              <a:t>Identify opportunities and responsibilities that you may experience as you become older and more independent.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1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dirty="0">
                <a:latin typeface="Comic Sans MS" panose="030F0702030302020204" pitchFamily="66" charset="0"/>
              </a:rPr>
              <a:t>Describe how being responsible can help you to take control of your life, and describe how we can take advantage of new opportunities.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1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dirty="0">
                <a:latin typeface="Comic Sans MS" panose="030F0702030302020204" pitchFamily="66" charset="0"/>
              </a:rPr>
              <a:t>Explain why it is important to take ownership of your decisions and explain how responsibility is linked to independence.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64409-4416-4CE8-B414-641E0BD12938}"/>
              </a:ext>
            </a:extLst>
          </p:cNvPr>
          <p:cNvSpPr txBox="1"/>
          <p:nvPr/>
        </p:nvSpPr>
        <p:spPr>
          <a:xfrm>
            <a:off x="1475656" y="747501"/>
            <a:ext cx="6377332" cy="52629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Tell the person next to you:</a:t>
            </a:r>
          </a:p>
          <a:p>
            <a:endParaRPr lang="en-GB" sz="3200" dirty="0"/>
          </a:p>
          <a:p>
            <a:r>
              <a:rPr lang="en-GB" sz="3200" dirty="0"/>
              <a:t>What does it mean to be independent?</a:t>
            </a:r>
          </a:p>
          <a:p>
            <a:endParaRPr lang="en-GB" sz="3200" dirty="0"/>
          </a:p>
          <a:p>
            <a:r>
              <a:rPr lang="en-GB" sz="3200" dirty="0"/>
              <a:t>What does it mean to be responsible?</a:t>
            </a:r>
          </a:p>
          <a:p>
            <a:endParaRPr lang="en-GB" sz="3200" dirty="0"/>
          </a:p>
          <a:p>
            <a:r>
              <a:rPr lang="en-GB" sz="2000" dirty="0"/>
              <a:t>Say one way you will be given more responsibility as a teenager.</a:t>
            </a:r>
          </a:p>
          <a:p>
            <a:r>
              <a:rPr lang="en-GB" sz="2000" dirty="0"/>
              <a:t>Say one may you will be more independent when a teenager.</a:t>
            </a:r>
          </a:p>
        </p:txBody>
      </p:sp>
    </p:spTree>
    <p:extLst>
      <p:ext uri="{BB962C8B-B14F-4D97-AF65-F5344CB8AC3E}">
        <p14:creationId xmlns:p14="http://schemas.microsoft.com/office/powerpoint/2010/main" val="264014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89A025C1-56DF-45DD-B31B-24850938E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3488"/>
            <a:ext cx="9144000" cy="7821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CD438-441F-426F-A444-ADB3FE696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620688"/>
            <a:ext cx="6858000" cy="142129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3300" dirty="0"/>
              <a:t>Something that may have a negative effect on our mental wellbeing is not knowing how to handle changes.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4A838-2399-4207-91C8-7B68C8B0A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5059806" cy="23539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So this term we are going to explore some of the </a:t>
            </a:r>
          </a:p>
          <a:p>
            <a:r>
              <a:rPr lang="en-GB" dirty="0">
                <a:solidFill>
                  <a:schemeClr val="tx1"/>
                </a:solidFill>
              </a:rPr>
              <a:t>changes you are, or will, be going through.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1008C-5AF4-4D4D-B5A0-C9484FE53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74379"/>
            <a:ext cx="1705018" cy="17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49098-900F-4A1B-B233-057B2217A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480"/>
            <a:ext cx="9144000" cy="8640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A8319-0A7B-45A3-8CB9-9AAAA0CB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0437"/>
            <a:ext cx="7886700" cy="278124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GB" dirty="0"/>
              <a:t>Please complete your RAG sheet on the section which says BEFORE TOPIC.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A8685-4D1F-4148-B4BA-3AAF46633BE0}"/>
              </a:ext>
            </a:extLst>
          </p:cNvPr>
          <p:cNvSpPr/>
          <p:nvPr/>
        </p:nvSpPr>
        <p:spPr>
          <a:xfrm>
            <a:off x="2987824" y="3873356"/>
            <a:ext cx="2740366" cy="1800493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2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</a:t>
            </a:r>
            <a:r>
              <a:rPr lang="en-US" sz="112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r>
              <a:rPr lang="en-US" sz="112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57312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67" t="31120" r="39583" b="30339"/>
          <a:stretch/>
        </p:blipFill>
        <p:spPr>
          <a:xfrm rot="5400000">
            <a:off x="-57150" y="1666875"/>
            <a:ext cx="2484866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833" t="21614" r="13438" b="26562"/>
          <a:stretch/>
        </p:blipFill>
        <p:spPr>
          <a:xfrm rot="5400000">
            <a:off x="1426406" y="2654297"/>
            <a:ext cx="3395663" cy="1858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438" t="46224" r="26459" b="11198"/>
          <a:stretch/>
        </p:blipFill>
        <p:spPr>
          <a:xfrm rot="5400000">
            <a:off x="4185947" y="1672006"/>
            <a:ext cx="2114550" cy="143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0937" t="10027" r="25417" b="6640"/>
          <a:stretch/>
        </p:blipFill>
        <p:spPr>
          <a:xfrm rot="5400000">
            <a:off x="5054814" y="3114950"/>
            <a:ext cx="2744764" cy="3410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005" y="3774282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5496" y="1396769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Toddler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5496" y="5332217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8861" y="877893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Teenager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1880" y="3672319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Adult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7155" y="2947935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Elder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81D8B4-798A-4FA8-8BC6-DD3AB8C2216A}"/>
              </a:ext>
            </a:extLst>
          </p:cNvPr>
          <p:cNvSpPr txBox="1"/>
          <p:nvPr/>
        </p:nvSpPr>
        <p:spPr>
          <a:xfrm>
            <a:off x="6520070" y="1105729"/>
            <a:ext cx="1861640" cy="1708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500" dirty="0"/>
              <a:t>Look at these people.</a:t>
            </a:r>
          </a:p>
          <a:p>
            <a:r>
              <a:rPr lang="en-GB" sz="1500" dirty="0"/>
              <a:t>How are they different?</a:t>
            </a:r>
          </a:p>
          <a:p>
            <a:r>
              <a:rPr lang="en-GB" sz="1500" dirty="0"/>
              <a:t>In pairs try to label each image, the first has been done for you.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82CC6-50FB-4415-A083-367B66958C63}"/>
              </a:ext>
            </a:extLst>
          </p:cNvPr>
          <p:cNvSpPr txBox="1"/>
          <p:nvPr/>
        </p:nvSpPr>
        <p:spPr>
          <a:xfrm>
            <a:off x="1302027" y="3063737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1D92D-DA30-492D-AF13-DAC0836F19EE}"/>
              </a:ext>
            </a:extLst>
          </p:cNvPr>
          <p:cNvSpPr txBox="1"/>
          <p:nvPr/>
        </p:nvSpPr>
        <p:spPr>
          <a:xfrm>
            <a:off x="2411380" y="3047722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69938D-7BA1-4EF7-B80C-8502E43AF075}"/>
              </a:ext>
            </a:extLst>
          </p:cNvPr>
          <p:cNvSpPr txBox="1"/>
          <p:nvPr/>
        </p:nvSpPr>
        <p:spPr>
          <a:xfrm>
            <a:off x="3575402" y="4781762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4018E-0ED1-4ABF-86DC-B91E182F1A2D}"/>
              </a:ext>
            </a:extLst>
          </p:cNvPr>
          <p:cNvSpPr txBox="1"/>
          <p:nvPr/>
        </p:nvSpPr>
        <p:spPr>
          <a:xfrm>
            <a:off x="5522291" y="2954326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61AFF8-D7DA-4DAE-8DCA-CFD4C9A2332B}"/>
              </a:ext>
            </a:extLst>
          </p:cNvPr>
          <p:cNvSpPr txBox="1"/>
          <p:nvPr/>
        </p:nvSpPr>
        <p:spPr>
          <a:xfrm>
            <a:off x="4939165" y="5484241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BFA571-0EB6-4718-9129-D8D0FA388279}"/>
              </a:ext>
            </a:extLst>
          </p:cNvPr>
          <p:cNvSpPr txBox="1"/>
          <p:nvPr/>
        </p:nvSpPr>
        <p:spPr>
          <a:xfrm>
            <a:off x="7668463" y="4992559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343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FC46E8-6073-4A94-A481-CD14C9CA2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3488"/>
            <a:ext cx="9144000" cy="7821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082F3-4600-4608-AF43-3F715CF2D2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Drama Game – Simon 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E1878-5C1C-438C-826E-7F3280314E8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 volunteer stands at the front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They will call out Simon says be a…(choose)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baby    toddler     child    teenager      adult     elder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Stay in role until they call the next instruction.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If they don’t say Simon says and you do it, you’re out!</a:t>
            </a:r>
          </a:p>
        </p:txBody>
      </p:sp>
    </p:spTree>
    <p:extLst>
      <p:ext uri="{BB962C8B-B14F-4D97-AF65-F5344CB8AC3E}">
        <p14:creationId xmlns:p14="http://schemas.microsoft.com/office/powerpoint/2010/main" val="346181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AA83B8-64F1-4CFF-806C-7067FA856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3488"/>
            <a:ext cx="9144000" cy="7821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082F3-4600-4608-AF43-3F715CF2D2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Drama Game – Who is at my party?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E1878-5C1C-438C-826E-7F3280314E8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Choose person A.  It is their party.  They go out of the room.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Three more volunteers come to the front.  Each decide which age group you will be (all choose a different one.)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baby    toddler     child    teenager      adult     elder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When person A enters, role play being this age group at their party.  Person A has to guess which age group you are.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Now do this in groups of four on your own (whole class.)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46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67" t="31120" r="39583" b="30339"/>
          <a:stretch/>
        </p:blipFill>
        <p:spPr>
          <a:xfrm rot="5400000">
            <a:off x="-57150" y="1666875"/>
            <a:ext cx="2484866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833" t="21614" r="13438" b="26562"/>
          <a:stretch/>
        </p:blipFill>
        <p:spPr>
          <a:xfrm rot="5400000">
            <a:off x="1426406" y="2654297"/>
            <a:ext cx="3395663" cy="1858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438" t="46224" r="26459" b="11198"/>
          <a:stretch/>
        </p:blipFill>
        <p:spPr>
          <a:xfrm rot="5400000">
            <a:off x="4185947" y="1672006"/>
            <a:ext cx="2114550" cy="143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0937" t="10027" r="25417" b="6640"/>
          <a:stretch/>
        </p:blipFill>
        <p:spPr>
          <a:xfrm rot="5400000">
            <a:off x="5054814" y="3114950"/>
            <a:ext cx="2744764" cy="3410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005" y="3774282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5496" y="1396769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Toddler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5496" y="5332217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8861" y="877893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Teenager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1880" y="3672319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Adult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7155" y="2947935"/>
            <a:ext cx="1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Elder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81D8B4-798A-4FA8-8BC6-DD3AB8C2216A}"/>
              </a:ext>
            </a:extLst>
          </p:cNvPr>
          <p:cNvSpPr txBox="1"/>
          <p:nvPr/>
        </p:nvSpPr>
        <p:spPr>
          <a:xfrm>
            <a:off x="2352535" y="2359661"/>
            <a:ext cx="4102844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300" dirty="0"/>
              <a:t>Today we are exploring changes that we will go through as we grow older.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82CC6-50FB-4415-A083-367B66958C63}"/>
              </a:ext>
            </a:extLst>
          </p:cNvPr>
          <p:cNvSpPr txBox="1"/>
          <p:nvPr/>
        </p:nvSpPr>
        <p:spPr>
          <a:xfrm>
            <a:off x="1302027" y="3063737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1D92D-DA30-492D-AF13-DAC0836F19EE}"/>
              </a:ext>
            </a:extLst>
          </p:cNvPr>
          <p:cNvSpPr txBox="1"/>
          <p:nvPr/>
        </p:nvSpPr>
        <p:spPr>
          <a:xfrm>
            <a:off x="2411380" y="3047722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69938D-7BA1-4EF7-B80C-8502E43AF075}"/>
              </a:ext>
            </a:extLst>
          </p:cNvPr>
          <p:cNvSpPr txBox="1"/>
          <p:nvPr/>
        </p:nvSpPr>
        <p:spPr>
          <a:xfrm>
            <a:off x="3575402" y="4781762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4018E-0ED1-4ABF-86DC-B91E182F1A2D}"/>
              </a:ext>
            </a:extLst>
          </p:cNvPr>
          <p:cNvSpPr txBox="1"/>
          <p:nvPr/>
        </p:nvSpPr>
        <p:spPr>
          <a:xfrm>
            <a:off x="5522291" y="2954326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61AFF8-D7DA-4DAE-8DCA-CFD4C9A2332B}"/>
              </a:ext>
            </a:extLst>
          </p:cNvPr>
          <p:cNvSpPr txBox="1"/>
          <p:nvPr/>
        </p:nvSpPr>
        <p:spPr>
          <a:xfrm>
            <a:off x="4939165" y="5484241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BFA571-0EB6-4718-9129-D8D0FA388279}"/>
              </a:ext>
            </a:extLst>
          </p:cNvPr>
          <p:cNvSpPr txBox="1"/>
          <p:nvPr/>
        </p:nvSpPr>
        <p:spPr>
          <a:xfrm>
            <a:off x="7668463" y="4992559"/>
            <a:ext cx="334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764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4A63-2ABF-40CB-966B-A63B889B50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err="1"/>
              <a:t>Wordstorm</a:t>
            </a:r>
            <a:r>
              <a:rPr lang="en-GB" dirty="0"/>
              <a:t> in groups..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2AE2-DFC2-4F01-BBAC-1767E5CB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2355118"/>
            <a:ext cx="4440307" cy="1093304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/>
              <a:t>Changes we will go through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B5C76-C0B2-4C7D-888F-F7B355376471}"/>
              </a:ext>
            </a:extLst>
          </p:cNvPr>
          <p:cNvSpPr txBox="1"/>
          <p:nvPr/>
        </p:nvSpPr>
        <p:spPr>
          <a:xfrm>
            <a:off x="824948" y="4574485"/>
            <a:ext cx="51683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Share ideas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357717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1207</Words>
  <Application>Microsoft Office PowerPoint</Application>
  <PresentationFormat>On-screen Show (4:3)</PresentationFormat>
  <Paragraphs>184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Alegreya Sans SC</vt:lpstr>
      <vt:lpstr>Arial</vt:lpstr>
      <vt:lpstr>Calibri</vt:lpstr>
      <vt:lpstr>Comic Sans MS</vt:lpstr>
      <vt:lpstr>Times New Roman</vt:lpstr>
      <vt:lpstr>Office Theme</vt:lpstr>
      <vt:lpstr>Class Agreements</vt:lpstr>
      <vt:lpstr>Can you remember what the term wellbeing means?</vt:lpstr>
      <vt:lpstr>Something that may have a negative effect on our mental wellbeing is not knowing how to handle changes.</vt:lpstr>
      <vt:lpstr>Please complete your RAG sheet on the section which says BEFORE TOPIC.</vt:lpstr>
      <vt:lpstr>PowerPoint Presentation</vt:lpstr>
      <vt:lpstr>Drama Game – Simon Says</vt:lpstr>
      <vt:lpstr>Drama Game – Who is at my party?</vt:lpstr>
      <vt:lpstr>PowerPoint Presentation</vt:lpstr>
      <vt:lpstr>Wordstorm in groups..</vt:lpstr>
      <vt:lpstr>PowerPoint Presentation</vt:lpstr>
      <vt:lpstr>PowerPoint Presentation</vt:lpstr>
      <vt:lpstr>Can you match the word and its meaning?</vt:lpstr>
      <vt:lpstr>Answers: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opposite of being responsible?</vt:lpstr>
      <vt:lpstr>Let’s look at tis example…</vt:lpstr>
      <vt:lpstr>Case Studies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so important to be healthy?</dc:title>
  <dc:creator>Annelies</dc:creator>
  <cp:lastModifiedBy>Jennifer Howell</cp:lastModifiedBy>
  <cp:revision>183</cp:revision>
  <dcterms:created xsi:type="dcterms:W3CDTF">2019-12-03T19:18:48Z</dcterms:created>
  <dcterms:modified xsi:type="dcterms:W3CDTF">2022-12-23T18:17:43Z</dcterms:modified>
</cp:coreProperties>
</file>