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8" r:id="rId2"/>
    <p:sldId id="309" r:id="rId3"/>
    <p:sldId id="256" r:id="rId4"/>
    <p:sldId id="267" r:id="rId5"/>
    <p:sldId id="269" r:id="rId6"/>
    <p:sldId id="258" r:id="rId7"/>
    <p:sldId id="299" r:id="rId8"/>
    <p:sldId id="260" r:id="rId9"/>
    <p:sldId id="261" r:id="rId10"/>
    <p:sldId id="306" r:id="rId11"/>
    <p:sldId id="262" r:id="rId12"/>
    <p:sldId id="263" r:id="rId13"/>
    <p:sldId id="264" r:id="rId14"/>
    <p:sldId id="305" r:id="rId15"/>
    <p:sldId id="265"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CCECFF"/>
    <a:srgbClr val="CC66FF"/>
    <a:srgbClr val="CC99FF"/>
    <a:srgbClr val="9966FF"/>
    <a:srgbClr val="FF99CC"/>
    <a:srgbClr val="FF99FF"/>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6" d="100"/>
          <a:sy n="66" d="100"/>
        </p:scale>
        <p:origin x="59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3F46-1EA9-4439-8B29-C29CB5EFE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707A4B-3D57-4AF4-ACBA-3FA0B9211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5DA2D8-8AC2-4150-BCF3-4B669DCF35C6}"/>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5" name="Footer Placeholder 4">
            <a:extLst>
              <a:ext uri="{FF2B5EF4-FFF2-40B4-BE49-F238E27FC236}">
                <a16:creationId xmlns:a16="http://schemas.microsoft.com/office/drawing/2014/main" id="{7FE64580-2182-4420-87E7-3FCF2DF5B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59A0F-F661-4408-92A9-1007008C8526}"/>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295444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CF59-7599-42D2-A1B3-C05E96E1CB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8820A-CB2D-4043-B0AA-541C13944D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4B7BA-43DB-46D5-9318-F03EDE4D61EF}"/>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5" name="Footer Placeholder 4">
            <a:extLst>
              <a:ext uri="{FF2B5EF4-FFF2-40B4-BE49-F238E27FC236}">
                <a16:creationId xmlns:a16="http://schemas.microsoft.com/office/drawing/2014/main" id="{A899BC46-FC6D-428F-9379-2470FBFA06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A36962-0ADD-4D9F-AD41-D9978C0C0127}"/>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99850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A8395-EB37-4942-B7C1-479446A176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FE0145-BA15-4820-A5A3-F01534868D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E6FFC-1844-432B-B692-D3ABCB500BBB}"/>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5" name="Footer Placeholder 4">
            <a:extLst>
              <a:ext uri="{FF2B5EF4-FFF2-40B4-BE49-F238E27FC236}">
                <a16:creationId xmlns:a16="http://schemas.microsoft.com/office/drawing/2014/main" id="{E785AE27-38B5-43E6-B879-310CDB2ABB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823EF-5E55-4E79-BCF2-BAC785193520}"/>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108687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F1A7-917F-475E-8F88-B14135110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6804B-B359-4F47-A7E4-6B4C8D0F1F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9B75C-AF85-49FE-BC51-6D9192784964}"/>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5" name="Footer Placeholder 4">
            <a:extLst>
              <a:ext uri="{FF2B5EF4-FFF2-40B4-BE49-F238E27FC236}">
                <a16:creationId xmlns:a16="http://schemas.microsoft.com/office/drawing/2014/main" id="{BA184D45-499C-4E87-A130-0E3D09867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41D4A-0EAC-4FDF-BD9E-975BBE379AFB}"/>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75414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ADAC-8175-4EC8-B678-6B9C355B9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DA570D-2AD6-421C-B9AA-AE18AB18D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B32075-CC23-4B32-9D74-0ABB55B8EE60}"/>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5" name="Footer Placeholder 4">
            <a:extLst>
              <a:ext uri="{FF2B5EF4-FFF2-40B4-BE49-F238E27FC236}">
                <a16:creationId xmlns:a16="http://schemas.microsoft.com/office/drawing/2014/main" id="{E077857D-2562-4F0F-9179-720DD951F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392C5-02BA-4673-B625-83FB3E154F02}"/>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18210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784E-29A8-4A2F-9140-F1A9E71E2B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CCA3E-86FA-4522-9759-DEA78DD684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2F599A-DFE7-4CE4-A406-06E83A489F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B53992-2E55-4845-9E3E-F43C6DD0B0EB}"/>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6" name="Footer Placeholder 5">
            <a:extLst>
              <a:ext uri="{FF2B5EF4-FFF2-40B4-BE49-F238E27FC236}">
                <a16:creationId xmlns:a16="http://schemas.microsoft.com/office/drawing/2014/main" id="{D5F3E370-DAA0-45BF-AA4F-1B21187969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393B65-E7D3-45BF-B333-6F67B0761082}"/>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251020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A784-FD50-4E54-9488-063D84C9A8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E0EBDE-E50D-4437-BED1-1D059CEC5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F136DF-24D4-4EF2-9E58-FB9FBD4CBA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5E765E-C049-4F40-A917-B8F52631D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2D6F6C-64FF-46EA-B5AF-C477C7F548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844FB6-34DE-47CF-9E8F-2BF341381AE2}"/>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8" name="Footer Placeholder 7">
            <a:extLst>
              <a:ext uri="{FF2B5EF4-FFF2-40B4-BE49-F238E27FC236}">
                <a16:creationId xmlns:a16="http://schemas.microsoft.com/office/drawing/2014/main" id="{4F16A0BC-AAE3-4606-B510-249E8D5F32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811D38-E102-430C-8C7D-5CE57C02A9C0}"/>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319714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B160-346D-4D60-B2A8-88E0C54F6D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3E0FA6-CB85-4BEE-AA70-0BB3CB3470D5}"/>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4" name="Footer Placeholder 3">
            <a:extLst>
              <a:ext uri="{FF2B5EF4-FFF2-40B4-BE49-F238E27FC236}">
                <a16:creationId xmlns:a16="http://schemas.microsoft.com/office/drawing/2014/main" id="{DD969D83-50B2-41F7-92E0-4ABB3B8993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94FD00-7EB7-45CF-A992-70D6D00D7CC8}"/>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37518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6F499-B6DA-4BCB-92C5-5DA0E4E22A57}"/>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3" name="Footer Placeholder 2">
            <a:extLst>
              <a:ext uri="{FF2B5EF4-FFF2-40B4-BE49-F238E27FC236}">
                <a16:creationId xmlns:a16="http://schemas.microsoft.com/office/drawing/2014/main" id="{0DDD00A0-26D3-47EA-A487-9FCE3F86D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ECCECD-E819-4673-8E3F-941B038118E8}"/>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251007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18AF-4127-4D40-8842-AA68E074B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C6039B-085C-4715-8B8E-E64E47C45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0E6245-CB04-4E2C-B2C7-7123F3984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6E0BE0-DF9A-4A28-A7BA-27CB7F229F04}"/>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6" name="Footer Placeholder 5">
            <a:extLst>
              <a:ext uri="{FF2B5EF4-FFF2-40B4-BE49-F238E27FC236}">
                <a16:creationId xmlns:a16="http://schemas.microsoft.com/office/drawing/2014/main" id="{74BAF85D-067E-4AC0-A959-F7AA510F6F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1C10D-AC24-4FCB-897E-CE353F4920B3}"/>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201149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C542-7921-4140-BF41-9FE227CFA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13A78A-5FD3-420F-B77F-084454BBC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69003C-A706-4098-ACD7-0E834902C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19C55D-BD39-45C9-8BA6-098A1299642B}"/>
              </a:ext>
            </a:extLst>
          </p:cNvPr>
          <p:cNvSpPr>
            <a:spLocks noGrp="1"/>
          </p:cNvSpPr>
          <p:nvPr>
            <p:ph type="dt" sz="half" idx="10"/>
          </p:nvPr>
        </p:nvSpPr>
        <p:spPr/>
        <p:txBody>
          <a:bodyPr/>
          <a:lstStyle/>
          <a:p>
            <a:fld id="{53EC25BE-51C8-4B1D-A2BE-D1861844E250}" type="datetimeFigureOut">
              <a:rPr lang="en-GB" smtClean="0"/>
              <a:t>18/04/2024</a:t>
            </a:fld>
            <a:endParaRPr lang="en-GB"/>
          </a:p>
        </p:txBody>
      </p:sp>
      <p:sp>
        <p:nvSpPr>
          <p:cNvPr id="6" name="Footer Placeholder 5">
            <a:extLst>
              <a:ext uri="{FF2B5EF4-FFF2-40B4-BE49-F238E27FC236}">
                <a16:creationId xmlns:a16="http://schemas.microsoft.com/office/drawing/2014/main" id="{68EFD7AC-26ED-4679-8C54-75EBF76ED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93865-3363-4C7D-A3E7-72021EEF73C9}"/>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389378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F34D5-A2A7-4260-B14C-3E49AA1F6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689800-994A-40F9-9448-DD1855B7E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F2823E-7680-4D7D-A779-2FBA817C4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C25BE-51C8-4B1D-A2BE-D1861844E250}" type="datetimeFigureOut">
              <a:rPr lang="en-GB" smtClean="0"/>
              <a:t>18/04/2024</a:t>
            </a:fld>
            <a:endParaRPr lang="en-GB"/>
          </a:p>
        </p:txBody>
      </p:sp>
      <p:sp>
        <p:nvSpPr>
          <p:cNvPr id="5" name="Footer Placeholder 4">
            <a:extLst>
              <a:ext uri="{FF2B5EF4-FFF2-40B4-BE49-F238E27FC236}">
                <a16:creationId xmlns:a16="http://schemas.microsoft.com/office/drawing/2014/main" id="{2965F6DC-7697-4970-960E-54258351D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05F235-33EB-432A-8224-9F69555AE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5E915-A03E-4132-BCAF-5E8BECD1DFCF}" type="slidenum">
              <a:rPr lang="en-GB" smtClean="0"/>
              <a:t>‹#›</a:t>
            </a:fld>
            <a:endParaRPr lang="en-GB"/>
          </a:p>
        </p:txBody>
      </p:sp>
    </p:spTree>
    <p:extLst>
      <p:ext uri="{BB962C8B-B14F-4D97-AF65-F5344CB8AC3E}">
        <p14:creationId xmlns:p14="http://schemas.microsoft.com/office/powerpoint/2010/main" val="2918443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hyperlink" Target="https://naturaldispensary.co.uk/"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uk.linkedin.com/posts/joe-wicks-aa2726106_the-body-coach-app-free-access-for-teachers-activity-6970696816472293376-nwyF?trk=public_profile_like_view" TargetMode="External"/><Relationship Id="rId4" Type="http://schemas.openxmlformats.org/officeDocument/2006/relationships/hyperlink" Target="https://www.youtube.com/watch?v=TXU591OYOHA&amp;list=PLui6Eyny-UzwxbWCWDbTzEwsZnnROBTI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youtube.com/watch?v=Xk4Q6mED2c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2C46-546E-4473-A493-88D0DF25A176}"/>
              </a:ext>
            </a:extLst>
          </p:cNvPr>
          <p:cNvSpPr>
            <a:spLocks noGrp="1"/>
          </p:cNvSpPr>
          <p:nvPr>
            <p:ph type="ctrTitle"/>
          </p:nvPr>
        </p:nvSpPr>
        <p:spPr/>
        <p:txBody>
          <a:bodyPr/>
          <a:lstStyle/>
          <a:p>
            <a:r>
              <a:rPr lang="en-GB" dirty="0"/>
              <a:t>The concept I am learning is…</a:t>
            </a:r>
          </a:p>
        </p:txBody>
      </p:sp>
      <p:sp>
        <p:nvSpPr>
          <p:cNvPr id="3" name="Subtitle 2">
            <a:extLst>
              <a:ext uri="{FF2B5EF4-FFF2-40B4-BE49-F238E27FC236}">
                <a16:creationId xmlns:a16="http://schemas.microsoft.com/office/drawing/2014/main" id="{18CEB7BD-E95D-4E96-83E7-65D9733940C2}"/>
              </a:ext>
            </a:extLst>
          </p:cNvPr>
          <p:cNvSpPr>
            <a:spLocks noGrp="1"/>
          </p:cNvSpPr>
          <p:nvPr>
            <p:ph type="subTitle" idx="1"/>
          </p:nvPr>
        </p:nvSpPr>
        <p:spPr>
          <a:xfrm>
            <a:off x="87744" y="129292"/>
            <a:ext cx="3255820" cy="1320802"/>
          </a:xfrm>
        </p:spPr>
        <p:txBody>
          <a:bodyPr/>
          <a:lstStyle/>
          <a:p>
            <a:r>
              <a:rPr lang="en-GB" dirty="0"/>
              <a:t>Last lesson I learnt about… and the key learning was…</a:t>
            </a:r>
          </a:p>
        </p:txBody>
      </p:sp>
      <p:pic>
        <p:nvPicPr>
          <p:cNvPr id="4" name="Picture 2">
            <a:extLst>
              <a:ext uri="{FF2B5EF4-FFF2-40B4-BE49-F238E27FC236}">
                <a16:creationId xmlns:a16="http://schemas.microsoft.com/office/drawing/2014/main" id="{6786A7CA-FE7D-4219-94A0-4DF4D504F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08066" y="0"/>
            <a:ext cx="2683933" cy="1362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A21709A8-B418-44BC-A55D-4DD4882EBFAC}"/>
              </a:ext>
            </a:extLst>
          </p:cNvPr>
          <p:cNvSpPr txBox="1">
            <a:spLocks/>
          </p:cNvSpPr>
          <p:nvPr/>
        </p:nvSpPr>
        <p:spPr>
          <a:xfrm>
            <a:off x="87744" y="5546402"/>
            <a:ext cx="3255820" cy="13208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dirty="0"/>
              <a:t>This lesson I am learning about…</a:t>
            </a:r>
          </a:p>
        </p:txBody>
      </p:sp>
      <p:sp>
        <p:nvSpPr>
          <p:cNvPr id="6" name="Subtitle 2">
            <a:extLst>
              <a:ext uri="{FF2B5EF4-FFF2-40B4-BE49-F238E27FC236}">
                <a16:creationId xmlns:a16="http://schemas.microsoft.com/office/drawing/2014/main" id="{32CA1A54-B774-40D6-8617-C8DD0B1A6DD6}"/>
              </a:ext>
            </a:extLst>
          </p:cNvPr>
          <p:cNvSpPr txBox="1">
            <a:spLocks/>
          </p:cNvSpPr>
          <p:nvPr/>
        </p:nvSpPr>
        <p:spPr>
          <a:xfrm>
            <a:off x="8848438" y="5532545"/>
            <a:ext cx="3255820" cy="13208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dirty="0"/>
              <a:t>This is so I can…</a:t>
            </a:r>
          </a:p>
        </p:txBody>
      </p:sp>
    </p:spTree>
    <p:extLst>
      <p:ext uri="{BB962C8B-B14F-4D97-AF65-F5344CB8AC3E}">
        <p14:creationId xmlns:p14="http://schemas.microsoft.com/office/powerpoint/2010/main" val="305992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712-C169-4627-81E6-8584BDF383E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218801-B383-46C8-9D89-8968FDF7C77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0514232-7197-43C6-AB6A-F4B64062738E}"/>
              </a:ext>
            </a:extLst>
          </p:cNvPr>
          <p:cNvPicPr>
            <a:picLocks noChangeAspect="1"/>
          </p:cNvPicPr>
          <p:nvPr/>
        </p:nvPicPr>
        <p:blipFill rotWithShape="1">
          <a:blip r:embed="rId2"/>
          <a:srcRect l="67138" t="14833" r="8697" b="14956"/>
          <a:stretch/>
        </p:blipFill>
        <p:spPr>
          <a:xfrm>
            <a:off x="0" y="0"/>
            <a:ext cx="12742843" cy="7393858"/>
          </a:xfrm>
          <a:prstGeom prst="rect">
            <a:avLst/>
          </a:prstGeom>
        </p:spPr>
      </p:pic>
      <p:sp>
        <p:nvSpPr>
          <p:cNvPr id="5" name="TextBox 4">
            <a:extLst>
              <a:ext uri="{FF2B5EF4-FFF2-40B4-BE49-F238E27FC236}">
                <a16:creationId xmlns:a16="http://schemas.microsoft.com/office/drawing/2014/main" id="{C2E19174-F8E0-46DB-A9BE-6CD1B4C576C7}"/>
              </a:ext>
            </a:extLst>
          </p:cNvPr>
          <p:cNvSpPr txBox="1"/>
          <p:nvPr/>
        </p:nvSpPr>
        <p:spPr>
          <a:xfrm>
            <a:off x="1324762" y="432593"/>
            <a:ext cx="10243657" cy="1477328"/>
          </a:xfrm>
          <a:prstGeom prst="rect">
            <a:avLst/>
          </a:prstGeom>
          <a:solidFill>
            <a:srgbClr val="CC99FF"/>
          </a:solidFill>
        </p:spPr>
        <p:txBody>
          <a:bodyPr wrap="square" rtlCol="0">
            <a:spAutoFit/>
          </a:bodyPr>
          <a:lstStyle/>
          <a:p>
            <a:r>
              <a:rPr lang="en-US" sz="4500" dirty="0"/>
              <a:t>Studies have shown that it can affect the way the brain experiences joy.</a:t>
            </a:r>
            <a:endParaRPr lang="en-GB" sz="4500" dirty="0"/>
          </a:p>
        </p:txBody>
      </p:sp>
      <p:pic>
        <p:nvPicPr>
          <p:cNvPr id="10" name="Picture 9">
            <a:extLst>
              <a:ext uri="{FF2B5EF4-FFF2-40B4-BE49-F238E27FC236}">
                <a16:creationId xmlns:a16="http://schemas.microsoft.com/office/drawing/2014/main" id="{91DFE9F6-3876-488D-8AA1-5574F6FE23C3}"/>
              </a:ext>
            </a:extLst>
          </p:cNvPr>
          <p:cNvPicPr>
            <a:picLocks noChangeAspect="1"/>
          </p:cNvPicPr>
          <p:nvPr/>
        </p:nvPicPr>
        <p:blipFill>
          <a:blip r:embed="rId3"/>
          <a:stretch>
            <a:fillRect/>
          </a:stretch>
        </p:blipFill>
        <p:spPr>
          <a:xfrm>
            <a:off x="2263664" y="2276952"/>
            <a:ext cx="5311595" cy="4034947"/>
          </a:xfrm>
          <a:prstGeom prst="rect">
            <a:avLst/>
          </a:prstGeom>
        </p:spPr>
      </p:pic>
    </p:spTree>
    <p:extLst>
      <p:ext uri="{BB962C8B-B14F-4D97-AF65-F5344CB8AC3E}">
        <p14:creationId xmlns:p14="http://schemas.microsoft.com/office/powerpoint/2010/main" val="319875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82758" y="1725766"/>
            <a:ext cx="10158678" cy="707886"/>
          </a:xfrm>
          <a:prstGeom prst="rect">
            <a:avLst/>
          </a:prstGeom>
          <a:noFill/>
        </p:spPr>
        <p:txBody>
          <a:bodyPr wrap="square" rtlCol="0">
            <a:spAutoFit/>
          </a:bodyPr>
          <a:lstStyle/>
          <a:p>
            <a:r>
              <a:rPr lang="en-GB" sz="4000" dirty="0">
                <a:solidFill>
                  <a:srgbClr val="6600FF"/>
                </a:solidFill>
              </a:rPr>
              <a:t>= oxygen (am I using any breathing techniques?)</a:t>
            </a:r>
          </a:p>
        </p:txBody>
      </p:sp>
      <p:sp>
        <p:nvSpPr>
          <p:cNvPr id="2" name="Rectangle 1"/>
          <p:cNvSpPr/>
          <p:nvPr/>
        </p:nvSpPr>
        <p:spPr>
          <a:xfrm>
            <a:off x="4941408" y="277582"/>
            <a:ext cx="6096000" cy="1015663"/>
          </a:xfrm>
          <a:prstGeom prst="rect">
            <a:avLst/>
          </a:prstGeom>
          <a:solidFill>
            <a:srgbClr val="FF99FF"/>
          </a:solidFill>
        </p:spPr>
        <p:txBody>
          <a:bodyPr>
            <a:spAutoFit/>
          </a:bodyPr>
          <a:lstStyle/>
          <a:p>
            <a:r>
              <a:rPr lang="en-GB" sz="2000" b="1" i="0" u="none" strike="noStrike" dirty="0">
                <a:solidFill>
                  <a:srgbClr val="222222"/>
                </a:solidFill>
                <a:effectLst/>
                <a:latin typeface="arial" panose="020B0604020202020204" pitchFamily="34" charset="0"/>
              </a:rPr>
              <a:t>Breathing</a:t>
            </a:r>
            <a:r>
              <a:rPr lang="en-GB" sz="2000" b="0" i="0" u="none" strike="noStrike" dirty="0">
                <a:solidFill>
                  <a:srgbClr val="222222"/>
                </a:solidFill>
                <a:effectLst/>
                <a:latin typeface="arial" panose="020B0604020202020204" pitchFamily="34" charset="0"/>
              </a:rPr>
              <a:t> exercises are a type of mediation that can improve how you feel.  They can relax/balance or energise you.  See next slide for examples.</a:t>
            </a:r>
            <a:endParaRPr lang="en-GB" sz="2000" dirty="0"/>
          </a:p>
        </p:txBody>
      </p:sp>
      <p:sp>
        <p:nvSpPr>
          <p:cNvPr id="10" name="TextBox 9">
            <a:extLst>
              <a:ext uri="{FF2B5EF4-FFF2-40B4-BE49-F238E27FC236}">
                <a16:creationId xmlns:a16="http://schemas.microsoft.com/office/drawing/2014/main" id="{AEFFBD7E-92BE-439A-A639-D75358335392}"/>
              </a:ext>
            </a:extLst>
          </p:cNvPr>
          <p:cNvSpPr txBox="1"/>
          <p:nvPr/>
        </p:nvSpPr>
        <p:spPr>
          <a:xfrm>
            <a:off x="2828041" y="2433652"/>
            <a:ext cx="9213395" cy="43088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2200" b="1" dirty="0"/>
              <a:t>T</a:t>
            </a:r>
            <a:r>
              <a:rPr lang="en-GB" sz="2200" b="1" dirty="0" err="1"/>
              <a:t>hings</a:t>
            </a:r>
            <a:r>
              <a:rPr lang="en-GB" sz="2200" b="1" dirty="0"/>
              <a:t> that can help!</a:t>
            </a:r>
          </a:p>
        </p:txBody>
      </p:sp>
      <p:pic>
        <p:nvPicPr>
          <p:cNvPr id="7" name="Picture 6">
            <a:extLst>
              <a:ext uri="{FF2B5EF4-FFF2-40B4-BE49-F238E27FC236}">
                <a16:creationId xmlns:a16="http://schemas.microsoft.com/office/drawing/2014/main" id="{E1E0C4F2-DDCE-49E5-BB44-AF2B72D8B286}"/>
              </a:ext>
            </a:extLst>
          </p:cNvPr>
          <p:cNvPicPr>
            <a:picLocks noChangeAspect="1"/>
          </p:cNvPicPr>
          <p:nvPr/>
        </p:nvPicPr>
        <p:blipFill>
          <a:blip r:embed="rId3"/>
          <a:stretch>
            <a:fillRect/>
          </a:stretch>
        </p:blipFill>
        <p:spPr>
          <a:xfrm>
            <a:off x="4029075" y="2938194"/>
            <a:ext cx="6934300" cy="3919806"/>
          </a:xfrm>
          <a:prstGeom prst="rect">
            <a:avLst/>
          </a:prstGeom>
        </p:spPr>
      </p:pic>
    </p:spTree>
    <p:extLst>
      <p:ext uri="{BB962C8B-B14F-4D97-AF65-F5344CB8AC3E}">
        <p14:creationId xmlns:p14="http://schemas.microsoft.com/office/powerpoint/2010/main" val="1695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 y="-65988"/>
            <a:ext cx="12192000" cy="7170291"/>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60724" y="2496946"/>
            <a:ext cx="10158678" cy="1323439"/>
          </a:xfrm>
          <a:prstGeom prst="rect">
            <a:avLst/>
          </a:prstGeom>
          <a:noFill/>
        </p:spPr>
        <p:txBody>
          <a:bodyPr wrap="square" rtlCol="0">
            <a:spAutoFit/>
          </a:bodyPr>
          <a:lstStyle/>
          <a:p>
            <a:r>
              <a:rPr lang="en-GB" sz="4000" dirty="0">
                <a:solidFill>
                  <a:srgbClr val="6600FF"/>
                </a:solidFill>
              </a:rPr>
              <a:t>= people (do I have good support? Good connections?  Kindness/empathy?  )</a:t>
            </a:r>
          </a:p>
        </p:txBody>
      </p:sp>
      <p:sp>
        <p:nvSpPr>
          <p:cNvPr id="4" name="Rectangle 3">
            <a:extLst>
              <a:ext uri="{FF2B5EF4-FFF2-40B4-BE49-F238E27FC236}">
                <a16:creationId xmlns:a16="http://schemas.microsoft.com/office/drawing/2014/main" id="{8706875E-AE9A-4E0A-80F6-2D63257B6C47}"/>
              </a:ext>
            </a:extLst>
          </p:cNvPr>
          <p:cNvSpPr/>
          <p:nvPr/>
        </p:nvSpPr>
        <p:spPr>
          <a:xfrm>
            <a:off x="4235276" y="3903362"/>
            <a:ext cx="6096000" cy="1477328"/>
          </a:xfrm>
          <a:prstGeom prst="rect">
            <a:avLst/>
          </a:prstGeom>
          <a:solidFill>
            <a:schemeClr val="accent1">
              <a:lumMod val="20000"/>
              <a:lumOff val="80000"/>
            </a:schemeClr>
          </a:solidFill>
        </p:spPr>
        <p:txBody>
          <a:bodyPr>
            <a:spAutoFit/>
          </a:bodyPr>
          <a:lstStyle/>
          <a:p>
            <a:r>
              <a:rPr lang="en-GB" b="1" dirty="0"/>
              <a:t>Suggestion:</a:t>
            </a:r>
          </a:p>
          <a:p>
            <a:r>
              <a:rPr lang="en-GB" dirty="0"/>
              <a:t>Discuss – how could we improve the way our tutor group treats each other, so we are even nicer.</a:t>
            </a:r>
          </a:p>
          <a:p>
            <a:endParaRPr lang="en-GB" dirty="0"/>
          </a:p>
          <a:p>
            <a:r>
              <a:rPr lang="en-GB" dirty="0"/>
              <a:t>E.g. a secret buddy system.</a:t>
            </a:r>
          </a:p>
        </p:txBody>
      </p:sp>
    </p:spTree>
    <p:extLst>
      <p:ext uri="{BB962C8B-B14F-4D97-AF65-F5344CB8AC3E}">
        <p14:creationId xmlns:p14="http://schemas.microsoft.com/office/powerpoint/2010/main" val="193356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4248628"/>
            <a:ext cx="10158678" cy="707886"/>
          </a:xfrm>
          <a:prstGeom prst="rect">
            <a:avLst/>
          </a:prstGeom>
          <a:noFill/>
        </p:spPr>
        <p:txBody>
          <a:bodyPr wrap="square" rtlCol="0">
            <a:spAutoFit/>
          </a:bodyPr>
          <a:lstStyle/>
          <a:p>
            <a:r>
              <a:rPr lang="en-GB" sz="4000" dirty="0">
                <a:solidFill>
                  <a:srgbClr val="6600FF"/>
                </a:solidFill>
              </a:rPr>
              <a:t>= nutrition (am I eating healthy food?)</a:t>
            </a:r>
          </a:p>
        </p:txBody>
      </p:sp>
      <p:sp>
        <p:nvSpPr>
          <p:cNvPr id="2" name="Rectangle 1"/>
          <p:cNvSpPr/>
          <p:nvPr/>
        </p:nvSpPr>
        <p:spPr>
          <a:xfrm>
            <a:off x="5361541" y="385525"/>
            <a:ext cx="6096000" cy="193899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r>
              <a:rPr lang="en-GB" sz="2400" b="1" dirty="0"/>
              <a:t>Things that help:</a:t>
            </a:r>
          </a:p>
          <a:p>
            <a:endParaRPr lang="en-GB" sz="2400" b="1" dirty="0"/>
          </a:p>
          <a:p>
            <a:r>
              <a:rPr lang="en-GB" sz="2400" b="1" dirty="0"/>
              <a:t>The </a:t>
            </a:r>
            <a:r>
              <a:rPr lang="en-GB" sz="2400" b="1" dirty="0" err="1"/>
              <a:t>sugarsmart</a:t>
            </a:r>
            <a:r>
              <a:rPr lang="en-GB" sz="2400" b="1" dirty="0"/>
              <a:t> app.</a:t>
            </a:r>
          </a:p>
          <a:p>
            <a:endParaRPr lang="en-GB" sz="2400" b="1" dirty="0"/>
          </a:p>
          <a:p>
            <a:r>
              <a:rPr lang="en-GB" sz="2400" b="1" dirty="0"/>
              <a:t>Discuss other ideas.</a:t>
            </a:r>
            <a:endParaRPr lang="en-GB"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3390" y="4443412"/>
            <a:ext cx="2029063" cy="20290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03" y="905419"/>
            <a:ext cx="2593796" cy="3084854"/>
          </a:xfrm>
          <a:prstGeom prst="rect">
            <a:avLst/>
          </a:prstGeom>
        </p:spPr>
      </p:pic>
    </p:spTree>
    <p:extLst>
      <p:ext uri="{BB962C8B-B14F-4D97-AF65-F5344CB8AC3E}">
        <p14:creationId xmlns:p14="http://schemas.microsoft.com/office/powerpoint/2010/main" val="5966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ACFD-5E0B-45D3-BC29-DA4BE65639A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582A498-5F5E-415C-886C-D752457CF837}"/>
              </a:ext>
            </a:extLst>
          </p:cNvPr>
          <p:cNvSpPr>
            <a:spLocks noGrp="1"/>
          </p:cNvSpPr>
          <p:nvPr>
            <p:ph idx="1"/>
          </p:nvPr>
        </p:nvSpPr>
        <p:spPr/>
        <p:txBody>
          <a:bodyPr/>
          <a:lstStyle/>
          <a:p>
            <a:endParaRPr lang="en-GB"/>
          </a:p>
        </p:txBody>
      </p:sp>
      <p:pic>
        <p:nvPicPr>
          <p:cNvPr id="4" name="Content Placeholder 3">
            <a:extLst>
              <a:ext uri="{FF2B5EF4-FFF2-40B4-BE49-F238E27FC236}">
                <a16:creationId xmlns:a16="http://schemas.microsoft.com/office/drawing/2014/main" id="{93E9A266-A1EF-4576-BA2C-DB66CF902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TextBox 4">
            <a:extLst>
              <a:ext uri="{FF2B5EF4-FFF2-40B4-BE49-F238E27FC236}">
                <a16:creationId xmlns:a16="http://schemas.microsoft.com/office/drawing/2014/main" id="{33EC95E0-1997-4C6B-9665-D151691A82FE}"/>
              </a:ext>
            </a:extLst>
          </p:cNvPr>
          <p:cNvSpPr txBox="1"/>
          <p:nvPr/>
        </p:nvSpPr>
        <p:spPr>
          <a:xfrm>
            <a:off x="2772076" y="115503"/>
            <a:ext cx="6217920" cy="707886"/>
          </a:xfrm>
          <a:prstGeom prst="rect">
            <a:avLst/>
          </a:prstGeom>
          <a:solidFill>
            <a:srgbClr val="CCCCFF"/>
          </a:solidFill>
        </p:spPr>
        <p:txBody>
          <a:bodyPr wrap="square" rtlCol="0">
            <a:spAutoFit/>
          </a:bodyPr>
          <a:lstStyle/>
          <a:p>
            <a:r>
              <a:rPr lang="en-US" sz="4000" dirty="0"/>
              <a:t>Supplements…</a:t>
            </a:r>
            <a:endParaRPr lang="en-GB" sz="4000" dirty="0"/>
          </a:p>
        </p:txBody>
      </p:sp>
      <p:sp>
        <p:nvSpPr>
          <p:cNvPr id="6" name="TextBox 5">
            <a:extLst>
              <a:ext uri="{FF2B5EF4-FFF2-40B4-BE49-F238E27FC236}">
                <a16:creationId xmlns:a16="http://schemas.microsoft.com/office/drawing/2014/main" id="{20402B6B-7B97-489F-8D08-FD4D4C04745B}"/>
              </a:ext>
            </a:extLst>
          </p:cNvPr>
          <p:cNvSpPr txBox="1"/>
          <p:nvPr/>
        </p:nvSpPr>
        <p:spPr>
          <a:xfrm>
            <a:off x="86628" y="896343"/>
            <a:ext cx="7892716" cy="1246495"/>
          </a:xfrm>
          <a:prstGeom prst="rect">
            <a:avLst/>
          </a:prstGeom>
          <a:solidFill>
            <a:srgbClr val="FFCCFF"/>
          </a:solidFill>
        </p:spPr>
        <p:txBody>
          <a:bodyPr wrap="square" rtlCol="0">
            <a:spAutoFit/>
          </a:bodyPr>
          <a:lstStyle/>
          <a:p>
            <a:r>
              <a:rPr lang="en-US" sz="2500" dirty="0"/>
              <a:t>If someone is feeling low in energy or mood it could be to do with vitamin deficiency, especially in the darkest months.  </a:t>
            </a:r>
            <a:endParaRPr lang="en-GB" sz="2500" dirty="0"/>
          </a:p>
        </p:txBody>
      </p:sp>
      <p:sp>
        <p:nvSpPr>
          <p:cNvPr id="7" name="TextBox 6">
            <a:extLst>
              <a:ext uri="{FF2B5EF4-FFF2-40B4-BE49-F238E27FC236}">
                <a16:creationId xmlns:a16="http://schemas.microsoft.com/office/drawing/2014/main" id="{2A89BCE1-5CF0-4F25-82C7-796AFE886246}"/>
              </a:ext>
            </a:extLst>
          </p:cNvPr>
          <p:cNvSpPr txBox="1"/>
          <p:nvPr/>
        </p:nvSpPr>
        <p:spPr>
          <a:xfrm>
            <a:off x="394636" y="2276589"/>
            <a:ext cx="10414534" cy="4431983"/>
          </a:xfrm>
          <a:prstGeom prst="rect">
            <a:avLst/>
          </a:prstGeom>
          <a:solidFill>
            <a:srgbClr val="CCECFF"/>
          </a:solidFill>
        </p:spPr>
        <p:txBody>
          <a:bodyPr wrap="square" rtlCol="0">
            <a:spAutoFit/>
          </a:bodyPr>
          <a:lstStyle/>
          <a:p>
            <a:r>
              <a:rPr lang="en-US" sz="2400" b="1" dirty="0"/>
              <a:t>Some notes…</a:t>
            </a:r>
          </a:p>
          <a:p>
            <a:r>
              <a:rPr lang="en-US" sz="2400" dirty="0"/>
              <a:t>Not all supplements are equal.  It may be worth investing in higher quality supplements found in wholefood shops or on websites such as </a:t>
            </a:r>
            <a:r>
              <a:rPr lang="en-US" sz="2400" dirty="0">
                <a:hlinkClick r:id="rId3"/>
              </a:rPr>
              <a:t>https://naturaldispensary.co.uk/</a:t>
            </a:r>
            <a:endParaRPr lang="en-US" sz="2400" dirty="0"/>
          </a:p>
          <a:p>
            <a:endParaRPr lang="en-US" sz="2400" dirty="0"/>
          </a:p>
          <a:p>
            <a:r>
              <a:rPr lang="en-US" sz="2400" dirty="0"/>
              <a:t>You may need to take vitamins separately to get a higher dose, but good quality multivitamins can be helpful.</a:t>
            </a:r>
          </a:p>
          <a:p>
            <a:endParaRPr lang="en-US" sz="2400" dirty="0"/>
          </a:p>
          <a:p>
            <a:r>
              <a:rPr lang="en-US" sz="2400" dirty="0"/>
              <a:t>Vitamin D and C are particularly helpful during the darker months.</a:t>
            </a:r>
          </a:p>
          <a:p>
            <a:endParaRPr lang="en-US" sz="2400" dirty="0"/>
          </a:p>
          <a:p>
            <a:r>
              <a:rPr lang="en-US" sz="2400" dirty="0"/>
              <a:t>Supplements don’t  replace a healthy diet/lifestyle.  </a:t>
            </a:r>
          </a:p>
          <a:p>
            <a:endParaRPr lang="en-GB" dirty="0"/>
          </a:p>
        </p:txBody>
      </p:sp>
      <p:pic>
        <p:nvPicPr>
          <p:cNvPr id="9" name="Picture 8">
            <a:extLst>
              <a:ext uri="{FF2B5EF4-FFF2-40B4-BE49-F238E27FC236}">
                <a16:creationId xmlns:a16="http://schemas.microsoft.com/office/drawing/2014/main" id="{C06004C1-A4C1-4170-BE4A-866B02D4052E}"/>
              </a:ext>
            </a:extLst>
          </p:cNvPr>
          <p:cNvPicPr>
            <a:picLocks noChangeAspect="1"/>
          </p:cNvPicPr>
          <p:nvPr/>
        </p:nvPicPr>
        <p:blipFill rotWithShape="1">
          <a:blip r:embed="rId4"/>
          <a:srcRect l="25482" t="4420" r="44673"/>
          <a:stretch/>
        </p:blipFill>
        <p:spPr>
          <a:xfrm>
            <a:off x="10421753" y="3274606"/>
            <a:ext cx="1078831" cy="3353321"/>
          </a:xfrm>
          <a:prstGeom prst="rect">
            <a:avLst/>
          </a:prstGeom>
        </p:spPr>
      </p:pic>
      <p:pic>
        <p:nvPicPr>
          <p:cNvPr id="11" name="Picture 10">
            <a:extLst>
              <a:ext uri="{FF2B5EF4-FFF2-40B4-BE49-F238E27FC236}">
                <a16:creationId xmlns:a16="http://schemas.microsoft.com/office/drawing/2014/main" id="{1C068391-42A2-4B8F-922A-A2E89CE40771}"/>
              </a:ext>
            </a:extLst>
          </p:cNvPr>
          <p:cNvPicPr>
            <a:picLocks noChangeAspect="1"/>
          </p:cNvPicPr>
          <p:nvPr/>
        </p:nvPicPr>
        <p:blipFill>
          <a:blip r:embed="rId5"/>
          <a:stretch>
            <a:fillRect/>
          </a:stretch>
        </p:blipFill>
        <p:spPr>
          <a:xfrm>
            <a:off x="8881150" y="4720745"/>
            <a:ext cx="1164817" cy="1907182"/>
          </a:xfrm>
          <a:prstGeom prst="rect">
            <a:avLst/>
          </a:prstGeom>
        </p:spPr>
      </p:pic>
    </p:spTree>
    <p:extLst>
      <p:ext uri="{BB962C8B-B14F-4D97-AF65-F5344CB8AC3E}">
        <p14:creationId xmlns:p14="http://schemas.microsoft.com/office/powerpoint/2010/main" val="15764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5019809"/>
            <a:ext cx="10158678" cy="707886"/>
          </a:xfrm>
          <a:prstGeom prst="rect">
            <a:avLst/>
          </a:prstGeom>
          <a:noFill/>
        </p:spPr>
        <p:txBody>
          <a:bodyPr wrap="square" rtlCol="0">
            <a:spAutoFit/>
          </a:bodyPr>
          <a:lstStyle/>
          <a:p>
            <a:r>
              <a:rPr lang="en-GB" sz="4000" dirty="0">
                <a:solidFill>
                  <a:srgbClr val="6600FF"/>
                </a:solidFill>
              </a:rPr>
              <a:t>= outdoors and exercise (Am I getting enough?)</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4141"/>
          <a:stretch/>
        </p:blipFill>
        <p:spPr>
          <a:xfrm>
            <a:off x="2258272" y="2063679"/>
            <a:ext cx="3516859" cy="3019524"/>
          </a:xfrm>
          <a:prstGeom prst="rect">
            <a:avLst/>
          </a:prstGeom>
        </p:spPr>
      </p:pic>
      <p:sp>
        <p:nvSpPr>
          <p:cNvPr id="11" name="Rectangle 10">
            <a:extLst>
              <a:ext uri="{FF2B5EF4-FFF2-40B4-BE49-F238E27FC236}">
                <a16:creationId xmlns:a16="http://schemas.microsoft.com/office/drawing/2014/main" id="{3B3DF1FF-2EB6-4532-880E-10694EB87B64}"/>
              </a:ext>
            </a:extLst>
          </p:cNvPr>
          <p:cNvSpPr/>
          <p:nvPr/>
        </p:nvSpPr>
        <p:spPr>
          <a:xfrm>
            <a:off x="5935565" y="100704"/>
            <a:ext cx="6096000" cy="483209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a:spAutoFit/>
          </a:bodyPr>
          <a:lstStyle/>
          <a:p>
            <a:r>
              <a:rPr lang="en-GB" sz="2300" b="1" dirty="0"/>
              <a:t>Resources:</a:t>
            </a:r>
          </a:p>
          <a:p>
            <a:endParaRPr lang="en-GB" sz="2300" dirty="0"/>
          </a:p>
          <a:p>
            <a:r>
              <a:rPr lang="en-GB" sz="2300" dirty="0"/>
              <a:t>*NHS Couch to 5K</a:t>
            </a:r>
          </a:p>
          <a:p>
            <a:r>
              <a:rPr lang="en-GB" sz="2300" dirty="0"/>
              <a:t>*Free apps – Nike Training App     -Learn Dance</a:t>
            </a:r>
          </a:p>
          <a:p>
            <a:r>
              <a:rPr lang="en-GB" sz="2300" dirty="0"/>
              <a:t>*30 days of Yoga with Adrienne on YouTube </a:t>
            </a:r>
            <a:r>
              <a:rPr lang="en-GB" sz="2300" dirty="0">
                <a:hlinkClick r:id="rId4"/>
              </a:rPr>
              <a:t>https://www.youtube.com/watch?v=TXU591OYOHA&amp;list=PLui6Eyny-UzwxbWCWDbTzEwsZnnROBTIL</a:t>
            </a:r>
            <a:endParaRPr lang="en-GB" sz="2300" dirty="0"/>
          </a:p>
          <a:p>
            <a:r>
              <a:rPr lang="en-GB" sz="2300" dirty="0"/>
              <a:t>*Free Joe Wicks app</a:t>
            </a:r>
          </a:p>
          <a:p>
            <a:r>
              <a:rPr lang="en-GB" sz="2300" dirty="0">
                <a:hlinkClick r:id="rId5"/>
              </a:rPr>
              <a:t>https://uk.linkedin.com/posts/joe-wicks-aa2726106_the-body-coach-app-free-access-for-teachers-activity-6970696816472293376-nwyF?trk=public_profile_like_view</a:t>
            </a:r>
            <a:endParaRPr lang="en-GB" sz="2300" dirty="0"/>
          </a:p>
        </p:txBody>
      </p:sp>
      <p:sp>
        <p:nvSpPr>
          <p:cNvPr id="9" name="TextBox 8">
            <a:extLst>
              <a:ext uri="{FF2B5EF4-FFF2-40B4-BE49-F238E27FC236}">
                <a16:creationId xmlns:a16="http://schemas.microsoft.com/office/drawing/2014/main" id="{31C25D20-B3E8-4ACA-8D9A-7CEBAA0A573F}"/>
              </a:ext>
            </a:extLst>
          </p:cNvPr>
          <p:cNvSpPr txBox="1"/>
          <p:nvPr/>
        </p:nvSpPr>
        <p:spPr>
          <a:xfrm>
            <a:off x="2474074" y="385793"/>
            <a:ext cx="3085253" cy="1323439"/>
          </a:xfrm>
          <a:prstGeom prst="rect">
            <a:avLst/>
          </a:prstGeom>
          <a:solidFill>
            <a:srgbClr val="FFCCFF"/>
          </a:solidFill>
        </p:spPr>
        <p:txBody>
          <a:bodyPr wrap="square" rtlCol="0">
            <a:spAutoFit/>
          </a:bodyPr>
          <a:lstStyle/>
          <a:p>
            <a:r>
              <a:rPr lang="en-GB" sz="2000" dirty="0"/>
              <a:t>The NHS recommend 150 minutes a week or 20 minutes a day.  At least two strength sessions.</a:t>
            </a:r>
          </a:p>
        </p:txBody>
      </p:sp>
    </p:spTree>
    <p:extLst>
      <p:ext uri="{BB962C8B-B14F-4D97-AF65-F5344CB8AC3E}">
        <p14:creationId xmlns:p14="http://schemas.microsoft.com/office/powerpoint/2010/main" val="25168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5914290"/>
            <a:ext cx="10158678" cy="707886"/>
          </a:xfrm>
          <a:prstGeom prst="rect">
            <a:avLst/>
          </a:prstGeom>
          <a:noFill/>
        </p:spPr>
        <p:txBody>
          <a:bodyPr wrap="square" rtlCol="0">
            <a:spAutoFit/>
          </a:bodyPr>
          <a:lstStyle/>
          <a:p>
            <a:r>
              <a:rPr lang="en-GB" sz="4000" dirty="0">
                <a:solidFill>
                  <a:srgbClr val="6600FF"/>
                </a:solidFill>
              </a:rPr>
              <a:t>= water (am I getting enough?)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380" y="1865105"/>
            <a:ext cx="5075349" cy="3806512"/>
          </a:xfrm>
          <a:prstGeom prst="rect">
            <a:avLst/>
          </a:prstGeom>
        </p:spPr>
      </p:pic>
      <p:sp>
        <p:nvSpPr>
          <p:cNvPr id="2" name="TextBox 1">
            <a:extLst>
              <a:ext uri="{FF2B5EF4-FFF2-40B4-BE49-F238E27FC236}">
                <a16:creationId xmlns:a16="http://schemas.microsoft.com/office/drawing/2014/main" id="{B61E6B1C-D4F5-493C-9945-4D6DCA35367B}"/>
              </a:ext>
            </a:extLst>
          </p:cNvPr>
          <p:cNvSpPr txBox="1"/>
          <p:nvPr/>
        </p:nvSpPr>
        <p:spPr>
          <a:xfrm>
            <a:off x="8433184" y="1371206"/>
            <a:ext cx="2828925" cy="201593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GB" sz="2500" b="1" dirty="0"/>
              <a:t>Resources:</a:t>
            </a:r>
          </a:p>
          <a:p>
            <a:endParaRPr lang="en-GB" sz="2500" dirty="0"/>
          </a:p>
          <a:p>
            <a:r>
              <a:rPr lang="en-GB" sz="2500" dirty="0"/>
              <a:t>Free apps:</a:t>
            </a:r>
          </a:p>
          <a:p>
            <a:r>
              <a:rPr lang="en-GB" sz="2500" dirty="0" err="1"/>
              <a:t>Aqualert</a:t>
            </a:r>
            <a:endParaRPr lang="en-GB" sz="2500" dirty="0"/>
          </a:p>
          <a:p>
            <a:r>
              <a:rPr lang="en-GB" sz="2500" dirty="0" err="1"/>
              <a:t>Watertracker</a:t>
            </a:r>
            <a:endParaRPr lang="en-GB" sz="2500" dirty="0"/>
          </a:p>
        </p:txBody>
      </p:sp>
      <p:sp>
        <p:nvSpPr>
          <p:cNvPr id="7" name="TextBox 6">
            <a:extLst>
              <a:ext uri="{FF2B5EF4-FFF2-40B4-BE49-F238E27FC236}">
                <a16:creationId xmlns:a16="http://schemas.microsoft.com/office/drawing/2014/main" id="{C3295F8A-7D29-416C-9D4C-A27E34C649C2}"/>
              </a:ext>
            </a:extLst>
          </p:cNvPr>
          <p:cNvSpPr txBox="1"/>
          <p:nvPr/>
        </p:nvSpPr>
        <p:spPr>
          <a:xfrm>
            <a:off x="2046952" y="160811"/>
            <a:ext cx="2828925" cy="150810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GB" sz="2300" dirty="0"/>
              <a:t>Research found only 1 in 10 Britons are sufficiently hydrated each day. </a:t>
            </a:r>
          </a:p>
        </p:txBody>
      </p:sp>
    </p:spTree>
    <p:extLst>
      <p:ext uri="{BB962C8B-B14F-4D97-AF65-F5344CB8AC3E}">
        <p14:creationId xmlns:p14="http://schemas.microsoft.com/office/powerpoint/2010/main" val="332993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231354" y="434278"/>
            <a:ext cx="11960646" cy="3093154"/>
          </a:xfrm>
          <a:prstGeom prst="rect">
            <a:avLst/>
          </a:prstGeom>
          <a:noFill/>
        </p:spPr>
        <p:txBody>
          <a:bodyPr wrap="none" lIns="91440" tIns="45720" rIns="91440" bIns="45720">
            <a:spAutoFit/>
          </a:bodyPr>
          <a:lstStyle/>
          <a:p>
            <a:pPr algn="ctr"/>
            <a:r>
              <a:rPr lang="en-US" sz="6500" b="1" cap="none" spc="0"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Now look at the information</a:t>
            </a:r>
          </a:p>
          <a:p>
            <a:pPr algn="ctr"/>
            <a:r>
              <a:rPr lang="en-US" sz="65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You have collected.</a:t>
            </a:r>
          </a:p>
          <a:p>
            <a:pPr algn="ctr"/>
            <a:r>
              <a:rPr lang="en-US" sz="6500" b="1" cap="none" spc="0"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Present this in any chosen format.</a:t>
            </a:r>
            <a:endParaRPr lang="en-US" sz="65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endParaRPr>
          </a:p>
        </p:txBody>
      </p:sp>
      <p:sp>
        <p:nvSpPr>
          <p:cNvPr id="6" name="TextBox 5">
            <a:extLst>
              <a:ext uri="{FF2B5EF4-FFF2-40B4-BE49-F238E27FC236}">
                <a16:creationId xmlns:a16="http://schemas.microsoft.com/office/drawing/2014/main" id="{247FC1B1-58BB-467E-8EBA-1953AEAA2FD3}"/>
              </a:ext>
            </a:extLst>
          </p:cNvPr>
          <p:cNvSpPr txBox="1"/>
          <p:nvPr/>
        </p:nvSpPr>
        <p:spPr>
          <a:xfrm>
            <a:off x="1848052" y="3946358"/>
            <a:ext cx="2887578" cy="1938992"/>
          </a:xfrm>
          <a:prstGeom prst="rect">
            <a:avLst/>
          </a:prstGeom>
          <a:solidFill>
            <a:srgbClr val="FFCCFF"/>
          </a:solidFill>
        </p:spPr>
        <p:txBody>
          <a:bodyPr wrap="square" rtlCol="0">
            <a:spAutoFit/>
          </a:bodyPr>
          <a:lstStyle/>
          <a:p>
            <a:r>
              <a:rPr lang="en-US" sz="3000" dirty="0"/>
              <a:t>A bookmark</a:t>
            </a:r>
          </a:p>
          <a:p>
            <a:r>
              <a:rPr lang="en-US" sz="3000" dirty="0"/>
              <a:t>A poster</a:t>
            </a:r>
          </a:p>
          <a:p>
            <a:r>
              <a:rPr lang="en-US" sz="3000" dirty="0"/>
              <a:t>A leaflet</a:t>
            </a:r>
          </a:p>
          <a:p>
            <a:r>
              <a:rPr lang="en-US" sz="3000" dirty="0"/>
              <a:t>A YouTube clip</a:t>
            </a:r>
            <a:endParaRPr lang="en-GB" sz="3000" dirty="0"/>
          </a:p>
        </p:txBody>
      </p:sp>
    </p:spTree>
    <p:extLst>
      <p:ext uri="{BB962C8B-B14F-4D97-AF65-F5344CB8AC3E}">
        <p14:creationId xmlns:p14="http://schemas.microsoft.com/office/powerpoint/2010/main" val="79694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2C46-546E-4473-A493-88D0DF25A176}"/>
              </a:ext>
            </a:extLst>
          </p:cNvPr>
          <p:cNvSpPr>
            <a:spLocks noGrp="1"/>
          </p:cNvSpPr>
          <p:nvPr>
            <p:ph type="ctrTitle"/>
          </p:nvPr>
        </p:nvSpPr>
        <p:spPr>
          <a:xfrm>
            <a:off x="2594743" y="3559565"/>
            <a:ext cx="6815669" cy="1515533"/>
          </a:xfrm>
        </p:spPr>
        <p:txBody>
          <a:bodyPr>
            <a:normAutofit fontScale="90000"/>
          </a:bodyPr>
          <a:lstStyle/>
          <a:p>
            <a:r>
              <a:rPr lang="en-GB" dirty="0"/>
              <a:t>The concept I am learning is </a:t>
            </a:r>
            <a:br>
              <a:rPr lang="en-GB" dirty="0"/>
            </a:br>
            <a:r>
              <a:rPr lang="en-GB" dirty="0"/>
              <a:t>to learn to be well </a:t>
            </a:r>
            <a:r>
              <a:rPr lang="en-GB"/>
              <a:t>and safe.</a:t>
            </a:r>
            <a:endParaRPr lang="en-GB" dirty="0"/>
          </a:p>
        </p:txBody>
      </p:sp>
      <p:sp>
        <p:nvSpPr>
          <p:cNvPr id="3" name="Subtitle 2">
            <a:extLst>
              <a:ext uri="{FF2B5EF4-FFF2-40B4-BE49-F238E27FC236}">
                <a16:creationId xmlns:a16="http://schemas.microsoft.com/office/drawing/2014/main" id="{18CEB7BD-E95D-4E96-83E7-65D9733940C2}"/>
              </a:ext>
            </a:extLst>
          </p:cNvPr>
          <p:cNvSpPr>
            <a:spLocks noGrp="1"/>
          </p:cNvSpPr>
          <p:nvPr>
            <p:ph type="subTitle" idx="1"/>
          </p:nvPr>
        </p:nvSpPr>
        <p:spPr>
          <a:xfrm>
            <a:off x="87744" y="129292"/>
            <a:ext cx="3255820" cy="1320802"/>
          </a:xfrm>
        </p:spPr>
        <p:txBody>
          <a:bodyPr>
            <a:normAutofit lnSpcReduction="10000"/>
          </a:bodyPr>
          <a:lstStyle/>
          <a:p>
            <a:r>
              <a:rPr lang="en-GB" dirty="0"/>
              <a:t>Last lesson I learnt about…</a:t>
            </a:r>
            <a:r>
              <a:rPr lang="en-GB" u="sng" dirty="0"/>
              <a:t>how to look after ourselves</a:t>
            </a:r>
            <a:r>
              <a:rPr lang="en-US" sz="2400" b="1" u="sng"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rPr>
              <a:t> </a:t>
            </a:r>
            <a:r>
              <a:rPr lang="en-GB" dirty="0"/>
              <a:t>and the key learning was wellbeing</a:t>
            </a:r>
          </a:p>
        </p:txBody>
      </p:sp>
      <p:pic>
        <p:nvPicPr>
          <p:cNvPr id="4" name="Picture 2">
            <a:extLst>
              <a:ext uri="{FF2B5EF4-FFF2-40B4-BE49-F238E27FC236}">
                <a16:creationId xmlns:a16="http://schemas.microsoft.com/office/drawing/2014/main" id="{6786A7CA-FE7D-4219-94A0-4DF4D504F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08066" y="0"/>
            <a:ext cx="2683933" cy="1362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A21709A8-B418-44BC-A55D-4DD4882EBFAC}"/>
              </a:ext>
            </a:extLst>
          </p:cNvPr>
          <p:cNvSpPr txBox="1">
            <a:spLocks/>
          </p:cNvSpPr>
          <p:nvPr/>
        </p:nvSpPr>
        <p:spPr>
          <a:xfrm>
            <a:off x="87744" y="5546402"/>
            <a:ext cx="3255820" cy="13208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dirty="0"/>
              <a:t>This lesson I am learning about STOP NOW</a:t>
            </a:r>
          </a:p>
        </p:txBody>
      </p:sp>
      <p:sp>
        <p:nvSpPr>
          <p:cNvPr id="6" name="Subtitle 2">
            <a:extLst>
              <a:ext uri="{FF2B5EF4-FFF2-40B4-BE49-F238E27FC236}">
                <a16:creationId xmlns:a16="http://schemas.microsoft.com/office/drawing/2014/main" id="{32CA1A54-B774-40D6-8617-C8DD0B1A6DD6}"/>
              </a:ext>
            </a:extLst>
          </p:cNvPr>
          <p:cNvSpPr txBox="1">
            <a:spLocks/>
          </p:cNvSpPr>
          <p:nvPr/>
        </p:nvSpPr>
        <p:spPr>
          <a:xfrm>
            <a:off x="8848438" y="5532545"/>
            <a:ext cx="3255820" cy="13208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dirty="0"/>
              <a:t>This is so I can be healthy human being</a:t>
            </a:r>
          </a:p>
        </p:txBody>
      </p:sp>
    </p:spTree>
    <p:extLst>
      <p:ext uri="{BB962C8B-B14F-4D97-AF65-F5344CB8AC3E}">
        <p14:creationId xmlns:p14="http://schemas.microsoft.com/office/powerpoint/2010/main" val="130602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AE2971-D409-4871-9172-C937145ED1BA}"/>
              </a:ext>
            </a:extLst>
          </p:cNvPr>
          <p:cNvPicPr>
            <a:picLocks noChangeAspect="1"/>
          </p:cNvPicPr>
          <p:nvPr/>
        </p:nvPicPr>
        <p:blipFill rotWithShape="1">
          <a:blip r:embed="rId2"/>
          <a:srcRect l="67138" t="14833" r="8697" b="14956"/>
          <a:stretch/>
        </p:blipFill>
        <p:spPr>
          <a:xfrm>
            <a:off x="0" y="-52330"/>
            <a:ext cx="12742843" cy="6962660"/>
          </a:xfrm>
          <a:prstGeom prst="rect">
            <a:avLst/>
          </a:prstGeom>
        </p:spPr>
      </p:pic>
      <p:sp>
        <p:nvSpPr>
          <p:cNvPr id="4" name="Rectangle 3"/>
          <p:cNvSpPr/>
          <p:nvPr/>
        </p:nvSpPr>
        <p:spPr>
          <a:xfrm>
            <a:off x="498229" y="356781"/>
            <a:ext cx="12167113" cy="3631763"/>
          </a:xfrm>
          <a:prstGeom prst="rect">
            <a:avLst/>
          </a:prstGeom>
          <a:solidFill>
            <a:srgbClr val="CCECFF"/>
          </a:solidFill>
          <a:ln>
            <a:noFill/>
          </a:ln>
        </p:spPr>
        <p:txBody>
          <a:bodyPr wrap="none" lIns="91440" tIns="45720" rIns="91440" bIns="45720">
            <a:spAutoFit/>
          </a:bodyPr>
          <a:lstStyle/>
          <a:p>
            <a:pPr algn="ctr"/>
            <a:r>
              <a:rPr lang="en-US" sz="4600" b="1"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rPr>
              <a:t>This term we are continuing to explore how</a:t>
            </a:r>
          </a:p>
          <a:p>
            <a:pPr algn="ctr"/>
            <a:r>
              <a:rPr lang="en-US" sz="4600" b="1"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rPr>
              <a:t>to look after ourselves.  Last term we looked</a:t>
            </a:r>
          </a:p>
          <a:p>
            <a:pPr algn="ctr"/>
            <a:r>
              <a:rPr lang="en-US" sz="4600" b="1"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rPr>
              <a:t>At how to support our inner world or emotions.</a:t>
            </a:r>
          </a:p>
          <a:p>
            <a:pPr algn="ctr"/>
            <a:r>
              <a:rPr lang="en-US" sz="4600" b="1"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rPr>
              <a:t>This term we are exploring how to look after our </a:t>
            </a:r>
          </a:p>
          <a:p>
            <a:pPr algn="ctr"/>
            <a:r>
              <a:rPr lang="en-US" sz="4600" b="1"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rPr>
              <a:t>Inner and outer world. </a:t>
            </a:r>
            <a:endParaRPr lang="en-US" sz="4600" b="1" cap="none" spc="0" dirty="0">
              <a:ln w="9525">
                <a:solidFill>
                  <a:schemeClr val="bg1"/>
                </a:solidFill>
                <a:prstDash val="solid"/>
              </a:ln>
              <a:solidFill>
                <a:srgbClr val="6600FF"/>
              </a:solidFill>
              <a:effectLst>
                <a:glow rad="63500">
                  <a:schemeClr val="accent2">
                    <a:satMod val="175000"/>
                    <a:alpha val="40000"/>
                  </a:schemeClr>
                </a:glow>
                <a:outerShdw blurRad="12700" dist="38100" dir="2700000" algn="tl" rotWithShape="0">
                  <a:schemeClr val="bg2"/>
                </a:outerShdw>
              </a:effectLst>
            </a:endParaRPr>
          </a:p>
        </p:txBody>
      </p:sp>
      <p:sp>
        <p:nvSpPr>
          <p:cNvPr id="3" name="TextBox 2">
            <a:extLst>
              <a:ext uri="{FF2B5EF4-FFF2-40B4-BE49-F238E27FC236}">
                <a16:creationId xmlns:a16="http://schemas.microsoft.com/office/drawing/2014/main" id="{6004834E-5ADD-45AC-90C1-3D23475E618C}"/>
              </a:ext>
            </a:extLst>
          </p:cNvPr>
          <p:cNvSpPr txBox="1"/>
          <p:nvPr/>
        </p:nvSpPr>
        <p:spPr>
          <a:xfrm>
            <a:off x="1028700" y="4371975"/>
            <a:ext cx="5486400" cy="1477328"/>
          </a:xfrm>
          <a:prstGeom prst="rect">
            <a:avLst/>
          </a:prstGeom>
          <a:solidFill>
            <a:srgbClr val="FFFF00"/>
          </a:solidFill>
        </p:spPr>
        <p:txBody>
          <a:bodyPr wrap="square" rtlCol="0">
            <a:spAutoFit/>
          </a:bodyPr>
          <a:lstStyle/>
          <a:p>
            <a:r>
              <a:rPr lang="en-US" sz="3000" dirty="0"/>
              <a:t>Complete the RAG sheet for this topic – How do we keep ourselves well and happy?</a:t>
            </a:r>
            <a:endParaRPr lang="en-GB" sz="3000" dirty="0"/>
          </a:p>
        </p:txBody>
      </p:sp>
    </p:spTree>
    <p:extLst>
      <p:ext uri="{BB962C8B-B14F-4D97-AF65-F5344CB8AC3E}">
        <p14:creationId xmlns:p14="http://schemas.microsoft.com/office/powerpoint/2010/main" val="330309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67138" t="14833" r="8697" b="14956"/>
          <a:stretch/>
        </p:blipFill>
        <p:spPr>
          <a:xfrm>
            <a:off x="0" y="-104660"/>
            <a:ext cx="12742843" cy="6962660"/>
          </a:xfrm>
          <a:prstGeom prst="rect">
            <a:avLst/>
          </a:prstGeom>
        </p:spPr>
      </p:pic>
      <p:sp>
        <p:nvSpPr>
          <p:cNvPr id="5" name="Rectangle 4"/>
          <p:cNvSpPr/>
          <p:nvPr/>
        </p:nvSpPr>
        <p:spPr>
          <a:xfrm>
            <a:off x="2497965" y="374626"/>
            <a:ext cx="7043018" cy="938719"/>
          </a:xfrm>
          <a:prstGeom prst="rect">
            <a:avLst/>
          </a:prstGeom>
          <a:solidFill>
            <a:srgbClr val="6600FF"/>
          </a:solidFill>
        </p:spPr>
        <p:txBody>
          <a:bodyPr wrap="none" lIns="91440" tIns="45720" rIns="91440" bIns="45720">
            <a:spAutoFit/>
          </a:bodyPr>
          <a:lstStyle/>
          <a:p>
            <a:pPr algn="ctr"/>
            <a:r>
              <a:rPr lang="en-US" sz="5500" b="1" dirty="0">
                <a:ln w="9525">
                  <a:solidFill>
                    <a:schemeClr val="bg1"/>
                  </a:solidFill>
                  <a:prstDash val="solid"/>
                </a:ln>
                <a:solidFill>
                  <a:srgbClr val="FFCCFF"/>
                </a:solidFill>
                <a:effectLst>
                  <a:innerShdw blurRad="63500" dist="50800" dir="13500000">
                    <a:prstClr val="black">
                      <a:alpha val="50000"/>
                    </a:prstClr>
                  </a:innerShdw>
                </a:effectLst>
                <a:latin typeface="Accord Light SF" pitchFamily="2" charset="0"/>
              </a:rPr>
              <a:t>Types of Wellbeing…</a:t>
            </a:r>
            <a:endParaRPr lang="en-US" sz="5500" b="1" cap="none" spc="0" dirty="0">
              <a:ln w="9525">
                <a:solidFill>
                  <a:schemeClr val="bg1"/>
                </a:solidFill>
                <a:prstDash val="solid"/>
              </a:ln>
              <a:solidFill>
                <a:srgbClr val="FFCCFF"/>
              </a:solidFill>
              <a:effectLst>
                <a:innerShdw blurRad="63500" dist="50800" dir="13500000">
                  <a:prstClr val="black">
                    <a:alpha val="50000"/>
                  </a:prstClr>
                </a:innerShdw>
              </a:effectLst>
              <a:latin typeface="Accord Light SF" pitchFamily="2" charset="0"/>
            </a:endParaRPr>
          </a:p>
        </p:txBody>
      </p:sp>
      <p:sp>
        <p:nvSpPr>
          <p:cNvPr id="6" name="Rectangle 5"/>
          <p:cNvSpPr/>
          <p:nvPr/>
        </p:nvSpPr>
        <p:spPr>
          <a:xfrm>
            <a:off x="1282045" y="4167355"/>
            <a:ext cx="9417939" cy="1846659"/>
          </a:xfrm>
          <a:prstGeom prst="rect">
            <a:avLst/>
          </a:prstGeom>
          <a:solidFill>
            <a:srgbClr val="6600FF"/>
          </a:solidFill>
          <a:effectLst/>
        </p:spPr>
        <p:txBody>
          <a:bodyPr wrap="square" lIns="91440" tIns="45720" rIns="91440" bIns="45720">
            <a:spAutoFit/>
          </a:bodyPr>
          <a:lstStyle/>
          <a:p>
            <a:pPr algn="ctr"/>
            <a:r>
              <a:rPr lang="en-US" sz="3800" b="1" dirty="0">
                <a:ln w="9525">
                  <a:solidFill>
                    <a:schemeClr val="bg1"/>
                  </a:solidFill>
                  <a:prstDash val="solid"/>
                </a:ln>
                <a:solidFill>
                  <a:srgbClr val="FF6699"/>
                </a:solidFill>
                <a:latin typeface="Accord Light SF" pitchFamily="2" charset="0"/>
              </a:rPr>
              <a:t>Physical Wellbeing – how well do I look</a:t>
            </a:r>
          </a:p>
          <a:p>
            <a:pPr algn="ctr"/>
            <a:r>
              <a:rPr lang="en-US" sz="3800" b="1" dirty="0">
                <a:ln w="9525">
                  <a:solidFill>
                    <a:schemeClr val="bg1"/>
                  </a:solidFill>
                  <a:prstDash val="solid"/>
                </a:ln>
                <a:solidFill>
                  <a:srgbClr val="FF6699"/>
                </a:solidFill>
                <a:latin typeface="Accord Light SF" pitchFamily="2" charset="0"/>
              </a:rPr>
              <a:t>after my </a:t>
            </a:r>
            <a:r>
              <a:rPr lang="en-US" sz="3800" b="1" dirty="0">
                <a:ln w="9525">
                  <a:solidFill>
                    <a:schemeClr val="bg1"/>
                  </a:solidFill>
                  <a:prstDash val="solid"/>
                </a:ln>
                <a:solidFill>
                  <a:schemeClr val="bg1"/>
                </a:solidFill>
                <a:latin typeface="Accord Light SF" pitchFamily="2" charset="0"/>
              </a:rPr>
              <a:t>physical health?</a:t>
            </a:r>
            <a:endParaRPr lang="en-US" sz="3800" b="1" cap="none" spc="0" dirty="0">
              <a:ln w="9525">
                <a:solidFill>
                  <a:schemeClr val="bg1"/>
                </a:solidFill>
                <a:prstDash val="solid"/>
              </a:ln>
              <a:solidFill>
                <a:schemeClr val="bg1"/>
              </a:solidFill>
              <a:latin typeface="Accord Light SF" pitchFamily="2" charset="0"/>
            </a:endParaRPr>
          </a:p>
        </p:txBody>
      </p:sp>
      <p:sp>
        <p:nvSpPr>
          <p:cNvPr id="7" name="Rectangle 6"/>
          <p:cNvSpPr/>
          <p:nvPr/>
        </p:nvSpPr>
        <p:spPr>
          <a:xfrm>
            <a:off x="1602557" y="1995633"/>
            <a:ext cx="8479469" cy="1261884"/>
          </a:xfrm>
          <a:prstGeom prst="rect">
            <a:avLst/>
          </a:prstGeom>
          <a:solidFill>
            <a:srgbClr val="6600FF"/>
          </a:solidFill>
        </p:spPr>
        <p:txBody>
          <a:bodyPr wrap="square" lIns="91440" tIns="45720" rIns="91440" bIns="45720">
            <a:spAutoFit/>
          </a:bodyPr>
          <a:lstStyle/>
          <a:p>
            <a:pPr algn="ctr"/>
            <a:r>
              <a:rPr lang="en-US" sz="3800" b="1" dirty="0">
                <a:ln w="9525">
                  <a:solidFill>
                    <a:schemeClr val="bg1"/>
                  </a:solidFill>
                  <a:prstDash val="solid"/>
                </a:ln>
                <a:solidFill>
                  <a:srgbClr val="FF6699"/>
                </a:solidFill>
                <a:latin typeface="Accord Light SF" pitchFamily="2" charset="0"/>
              </a:rPr>
              <a:t>Mental Wellbeing – how well do I </a:t>
            </a:r>
          </a:p>
          <a:p>
            <a:pPr algn="ctr"/>
            <a:r>
              <a:rPr lang="en-US" sz="3800" b="1" dirty="0">
                <a:ln w="9525">
                  <a:solidFill>
                    <a:schemeClr val="bg1"/>
                  </a:solidFill>
                  <a:prstDash val="solid"/>
                </a:ln>
                <a:solidFill>
                  <a:srgbClr val="FF6699"/>
                </a:solidFill>
                <a:latin typeface="Accord Light SF" pitchFamily="2" charset="0"/>
              </a:rPr>
              <a:t>look after my </a:t>
            </a:r>
            <a:r>
              <a:rPr lang="en-US" sz="3800" b="1" dirty="0">
                <a:ln w="9525">
                  <a:solidFill>
                    <a:schemeClr val="bg1"/>
                  </a:solidFill>
                  <a:prstDash val="solid"/>
                </a:ln>
                <a:solidFill>
                  <a:schemeClr val="bg1"/>
                </a:solidFill>
                <a:latin typeface="Accord Light SF" pitchFamily="2" charset="0"/>
              </a:rPr>
              <a:t>mental health?</a:t>
            </a:r>
            <a:endParaRPr lang="en-US" sz="3800" b="1" cap="none" spc="0" dirty="0">
              <a:ln w="9525">
                <a:solidFill>
                  <a:schemeClr val="bg1"/>
                </a:solidFill>
                <a:prstDash val="solid"/>
              </a:ln>
              <a:solidFill>
                <a:schemeClr val="bg1"/>
              </a:solidFill>
              <a:latin typeface="Accord Light SF" pitchFamily="2" charset="0"/>
            </a:endParaRPr>
          </a:p>
        </p:txBody>
      </p:sp>
    </p:spTree>
    <p:extLst>
      <p:ext uri="{BB962C8B-B14F-4D97-AF65-F5344CB8AC3E}">
        <p14:creationId xmlns:p14="http://schemas.microsoft.com/office/powerpoint/2010/main" val="67723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67138" t="14833" r="8697" b="14956"/>
          <a:stretch/>
        </p:blipFill>
        <p:spPr>
          <a:xfrm>
            <a:off x="0" y="0"/>
            <a:ext cx="12742843" cy="7393858"/>
          </a:xfrm>
          <a:prstGeom prst="rect">
            <a:avLst/>
          </a:prstGeom>
        </p:spPr>
      </p:pic>
      <p:sp>
        <p:nvSpPr>
          <p:cNvPr id="6" name="Rectangle 5"/>
          <p:cNvSpPr/>
          <p:nvPr/>
        </p:nvSpPr>
        <p:spPr>
          <a:xfrm>
            <a:off x="1117457" y="1967251"/>
            <a:ext cx="9957085" cy="2939266"/>
          </a:xfrm>
          <a:prstGeom prst="rect">
            <a:avLst/>
          </a:prstGeom>
          <a:solidFill>
            <a:srgbClr val="6600FF"/>
          </a:solidFill>
          <a:effectLst>
            <a:outerShdw blurRad="50800" dist="38100" algn="l" rotWithShape="0">
              <a:prstClr val="black">
                <a:alpha val="40000"/>
              </a:prstClr>
            </a:outerShdw>
          </a:effectLst>
        </p:spPr>
        <p:txBody>
          <a:bodyPr wrap="none" lIns="91440" tIns="45720" rIns="91440" bIns="45720">
            <a:spAutoFit/>
          </a:bodyPr>
          <a:lstStyle/>
          <a:p>
            <a:pPr algn="ctr"/>
            <a:r>
              <a:rPr lang="en-US" sz="3700" b="1" dirty="0">
                <a:ln w="9525">
                  <a:solidFill>
                    <a:schemeClr val="bg1"/>
                  </a:solidFill>
                  <a:prstDash val="solid"/>
                </a:ln>
                <a:solidFill>
                  <a:srgbClr val="FF99FF"/>
                </a:solidFill>
                <a:effectLst>
                  <a:innerShdw blurRad="63500" dist="50800" dir="13500000">
                    <a:prstClr val="black">
                      <a:alpha val="50000"/>
                    </a:prstClr>
                  </a:innerShdw>
                </a:effectLst>
                <a:latin typeface="Accord Light SF" pitchFamily="2" charset="0"/>
              </a:rPr>
              <a:t>Wellbeing = How well do I look after</a:t>
            </a:r>
          </a:p>
          <a:p>
            <a:pPr algn="ctr"/>
            <a:r>
              <a:rPr lang="en-US" sz="3700" b="1" dirty="0">
                <a:ln w="9525">
                  <a:solidFill>
                    <a:schemeClr val="bg1"/>
                  </a:solidFill>
                  <a:prstDash val="solid"/>
                </a:ln>
                <a:solidFill>
                  <a:srgbClr val="FF99FF"/>
                </a:solidFill>
                <a:effectLst>
                  <a:innerShdw blurRad="63500" dist="50800" dir="13500000">
                    <a:prstClr val="black">
                      <a:alpha val="50000"/>
                    </a:prstClr>
                  </a:innerShdw>
                </a:effectLst>
                <a:latin typeface="Accord Light SF" pitchFamily="2" charset="0"/>
              </a:rPr>
              <a:t>my mental and physical health?</a:t>
            </a:r>
          </a:p>
          <a:p>
            <a:pPr algn="ctr"/>
            <a:r>
              <a:rPr lang="en-US" sz="3700" b="1" dirty="0">
                <a:ln w="9525">
                  <a:solidFill>
                    <a:schemeClr val="bg1"/>
                  </a:solidFill>
                  <a:prstDash val="solid"/>
                </a:ln>
                <a:solidFill>
                  <a:srgbClr val="CCCCFF"/>
                </a:solidFill>
                <a:effectLst>
                  <a:innerShdw blurRad="63500" dist="50800" dir="13500000">
                    <a:prstClr val="black">
                      <a:alpha val="50000"/>
                    </a:prstClr>
                  </a:innerShdw>
                </a:effectLst>
                <a:latin typeface="Accord Light SF" pitchFamily="2" charset="0"/>
              </a:rPr>
              <a:t>(so that I become well, healthy, confident, </a:t>
            </a:r>
          </a:p>
          <a:p>
            <a:pPr algn="ctr"/>
            <a:r>
              <a:rPr lang="en-US" sz="3700" b="1" dirty="0">
                <a:ln w="9525">
                  <a:solidFill>
                    <a:schemeClr val="bg1"/>
                  </a:solidFill>
                  <a:prstDash val="solid"/>
                </a:ln>
                <a:solidFill>
                  <a:srgbClr val="CCCCFF"/>
                </a:solidFill>
                <a:effectLst>
                  <a:innerShdw blurRad="63500" dist="50800" dir="13500000">
                    <a:prstClr val="black">
                      <a:alpha val="50000"/>
                    </a:prstClr>
                  </a:innerShdw>
                </a:effectLst>
                <a:latin typeface="Accord Light SF" pitchFamily="2" charset="0"/>
              </a:rPr>
              <a:t>have a sense of purpose and </a:t>
            </a:r>
          </a:p>
          <a:p>
            <a:pPr algn="ctr"/>
            <a:r>
              <a:rPr lang="en-US" sz="3700" b="1" dirty="0">
                <a:ln w="9525">
                  <a:solidFill>
                    <a:schemeClr val="bg1"/>
                  </a:solidFill>
                  <a:prstDash val="solid"/>
                </a:ln>
                <a:solidFill>
                  <a:srgbClr val="CCCCFF"/>
                </a:solidFill>
                <a:effectLst>
                  <a:innerShdw blurRad="63500" dist="50800" dir="13500000">
                    <a:prstClr val="black">
                      <a:alpha val="50000"/>
                    </a:prstClr>
                  </a:innerShdw>
                </a:effectLst>
                <a:latin typeface="Accord Light SF" pitchFamily="2" charset="0"/>
              </a:rPr>
              <a:t>be able to manage stress.)</a:t>
            </a:r>
          </a:p>
        </p:txBody>
      </p:sp>
      <p:sp>
        <p:nvSpPr>
          <p:cNvPr id="7" name="Rectangle 6">
            <a:extLst>
              <a:ext uri="{FF2B5EF4-FFF2-40B4-BE49-F238E27FC236}">
                <a16:creationId xmlns:a16="http://schemas.microsoft.com/office/drawing/2014/main" id="{0B4BDF76-A175-4183-B32E-40FA793AF068}"/>
              </a:ext>
            </a:extLst>
          </p:cNvPr>
          <p:cNvSpPr/>
          <p:nvPr/>
        </p:nvSpPr>
        <p:spPr>
          <a:xfrm>
            <a:off x="1807421" y="482889"/>
            <a:ext cx="8577156" cy="938719"/>
          </a:xfrm>
          <a:prstGeom prst="rect">
            <a:avLst/>
          </a:prstGeom>
          <a:solidFill>
            <a:srgbClr val="6600FF"/>
          </a:solidFill>
        </p:spPr>
        <p:txBody>
          <a:bodyPr wrap="none" lIns="91440" tIns="45720" rIns="91440" bIns="45720">
            <a:spAutoFit/>
          </a:bodyPr>
          <a:lstStyle/>
          <a:p>
            <a:pPr algn="ctr"/>
            <a:r>
              <a:rPr lang="en-US" sz="5500" b="1" dirty="0">
                <a:ln w="9525">
                  <a:solidFill>
                    <a:schemeClr val="bg1"/>
                  </a:solidFill>
                  <a:prstDash val="solid"/>
                </a:ln>
                <a:solidFill>
                  <a:srgbClr val="FFCCFF"/>
                </a:solidFill>
                <a:effectLst>
                  <a:innerShdw blurRad="63500" dist="50800" dir="13500000">
                    <a:prstClr val="black">
                      <a:alpha val="50000"/>
                    </a:prstClr>
                  </a:innerShdw>
                </a:effectLst>
                <a:latin typeface="Accord Light SF" pitchFamily="2" charset="0"/>
              </a:rPr>
              <a:t>Definition of Wellbeing…</a:t>
            </a:r>
            <a:endParaRPr lang="en-US" sz="5500" b="1" cap="none" spc="0" dirty="0">
              <a:ln w="9525">
                <a:solidFill>
                  <a:schemeClr val="bg1"/>
                </a:solidFill>
                <a:prstDash val="solid"/>
              </a:ln>
              <a:solidFill>
                <a:srgbClr val="FFCCFF"/>
              </a:solidFill>
              <a:effectLst>
                <a:innerShdw blurRad="63500" dist="50800" dir="13500000">
                  <a:prstClr val="black">
                    <a:alpha val="50000"/>
                  </a:prstClr>
                </a:innerShdw>
              </a:effectLst>
              <a:latin typeface="Accord Light SF" pitchFamily="2" charset="0"/>
            </a:endParaRPr>
          </a:p>
        </p:txBody>
      </p:sp>
    </p:spTree>
    <p:extLst>
      <p:ext uri="{BB962C8B-B14F-4D97-AF65-F5344CB8AC3E}">
        <p14:creationId xmlns:p14="http://schemas.microsoft.com/office/powerpoint/2010/main" val="59096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304304" y="1690688"/>
            <a:ext cx="7326216" cy="1569660"/>
          </a:xfrm>
          <a:prstGeom prst="rect">
            <a:avLst/>
          </a:prstGeom>
          <a:solidFill>
            <a:srgbClr val="FF99FF"/>
          </a:solidFill>
        </p:spPr>
        <p:txBody>
          <a:bodyPr wrap="square" rtlCol="0">
            <a:spAutoFit/>
          </a:bodyPr>
          <a:lstStyle/>
          <a:p>
            <a:pPr algn="ctr"/>
            <a:r>
              <a:rPr lang="en-GB" sz="4800" dirty="0">
                <a:solidFill>
                  <a:srgbClr val="6600FF"/>
                </a:solidFill>
                <a:latin typeface="Accord Light SF" pitchFamily="2" charset="0"/>
              </a:rPr>
              <a:t>L.O:  To Re-cap what STOP NOW means.</a:t>
            </a:r>
          </a:p>
        </p:txBody>
      </p:sp>
      <p:sp>
        <p:nvSpPr>
          <p:cNvPr id="3" name="TextBox 2">
            <a:extLst>
              <a:ext uri="{FF2B5EF4-FFF2-40B4-BE49-F238E27FC236}">
                <a16:creationId xmlns:a16="http://schemas.microsoft.com/office/drawing/2014/main" id="{C2FB6FA6-2018-4C07-B7DA-9CC304E5B9A3}"/>
              </a:ext>
            </a:extLst>
          </p:cNvPr>
          <p:cNvSpPr txBox="1"/>
          <p:nvPr/>
        </p:nvSpPr>
        <p:spPr>
          <a:xfrm>
            <a:off x="990600" y="3695700"/>
            <a:ext cx="9601200" cy="2862322"/>
          </a:xfrm>
          <a:prstGeom prst="rect">
            <a:avLst/>
          </a:prstGeom>
          <a:solidFill>
            <a:srgbClr val="CCCCFF"/>
          </a:solidFill>
        </p:spPr>
        <p:txBody>
          <a:bodyPr wrap="square" rtlCol="0">
            <a:spAutoFit/>
          </a:bodyPr>
          <a:lstStyle/>
          <a:p>
            <a:r>
              <a:rPr lang="en-US" sz="3000" dirty="0"/>
              <a:t>On a piece of rough paper, write the letters STOP NOW down the page.  Try to write down what each letter stands for when thinking about how to look after our wellbeing.  Share.</a:t>
            </a:r>
          </a:p>
          <a:p>
            <a:endParaRPr lang="en-US" sz="3000" dirty="0"/>
          </a:p>
          <a:p>
            <a:r>
              <a:rPr lang="en-US" sz="3000" dirty="0"/>
              <a:t>Now watch the film made by the silver ambassadors 2 years ago to check.</a:t>
            </a:r>
            <a:endParaRPr lang="en-GB" sz="3000" dirty="0"/>
          </a:p>
        </p:txBody>
      </p:sp>
    </p:spTree>
    <p:extLst>
      <p:ext uri="{BB962C8B-B14F-4D97-AF65-F5344CB8AC3E}">
        <p14:creationId xmlns:p14="http://schemas.microsoft.com/office/powerpoint/2010/main" val="10603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0121" y="2226469"/>
            <a:ext cx="4891761" cy="3263504"/>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210"/>
            <a:ext cx="12714136" cy="7533455"/>
          </a:xfrm>
          <a:prstGeom prst="rect">
            <a:avLst/>
          </a:prstGeom>
        </p:spPr>
      </p:pic>
      <p:sp>
        <p:nvSpPr>
          <p:cNvPr id="5" name="Rectangle 4"/>
          <p:cNvSpPr/>
          <p:nvPr/>
        </p:nvSpPr>
        <p:spPr>
          <a:xfrm>
            <a:off x="384605" y="1572345"/>
            <a:ext cx="4572000" cy="5078313"/>
          </a:xfrm>
          <a:prstGeom prst="rect">
            <a:avLst/>
          </a:prstGeom>
        </p:spPr>
        <p:txBody>
          <a:bodyPr>
            <a:spAutoFit/>
          </a:bodyPr>
          <a:lstStyle/>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405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2907126" y="1642229"/>
            <a:ext cx="6833557" cy="553998"/>
          </a:xfrm>
          <a:prstGeom prst="rect">
            <a:avLst/>
          </a:prstGeom>
          <a:noFill/>
        </p:spPr>
        <p:txBody>
          <a:bodyPr wrap="square" rtlCol="0">
            <a:spAutoFit/>
          </a:bodyPr>
          <a:lstStyle/>
          <a:p>
            <a:r>
              <a:rPr lang="en-GB" sz="3000" dirty="0">
                <a:solidFill>
                  <a:srgbClr val="7030A0"/>
                </a:solidFill>
              </a:rPr>
              <a:t>= sleep (am I getting enough sleep?)</a:t>
            </a:r>
          </a:p>
        </p:txBody>
      </p:sp>
      <p:sp>
        <p:nvSpPr>
          <p:cNvPr id="8" name="TextBox 7">
            <a:extLst>
              <a:ext uri="{FF2B5EF4-FFF2-40B4-BE49-F238E27FC236}">
                <a16:creationId xmlns:a16="http://schemas.microsoft.com/office/drawing/2014/main" id="{388F68B4-1221-40A2-B65F-DBB7FF8BC8E8}"/>
              </a:ext>
            </a:extLst>
          </p:cNvPr>
          <p:cNvSpPr txBox="1"/>
          <p:nvPr/>
        </p:nvSpPr>
        <p:spPr>
          <a:xfrm>
            <a:off x="2907126" y="2277661"/>
            <a:ext cx="6833557" cy="553998"/>
          </a:xfrm>
          <a:prstGeom prst="rect">
            <a:avLst/>
          </a:prstGeom>
          <a:noFill/>
        </p:spPr>
        <p:txBody>
          <a:bodyPr wrap="square" rtlCol="0">
            <a:spAutoFit/>
          </a:bodyPr>
          <a:lstStyle/>
          <a:p>
            <a:r>
              <a:rPr lang="en-GB" sz="3000" dirty="0">
                <a:solidFill>
                  <a:srgbClr val="7030A0"/>
                </a:solidFill>
              </a:rPr>
              <a:t>= tech (am I using too much?)</a:t>
            </a:r>
          </a:p>
        </p:txBody>
      </p:sp>
      <p:sp>
        <p:nvSpPr>
          <p:cNvPr id="11" name="TextBox 10">
            <a:extLst>
              <a:ext uri="{FF2B5EF4-FFF2-40B4-BE49-F238E27FC236}">
                <a16:creationId xmlns:a16="http://schemas.microsoft.com/office/drawing/2014/main" id="{A6EE9B81-4908-4F9E-B51C-EF122703EE2C}"/>
              </a:ext>
            </a:extLst>
          </p:cNvPr>
          <p:cNvSpPr txBox="1"/>
          <p:nvPr/>
        </p:nvSpPr>
        <p:spPr>
          <a:xfrm>
            <a:off x="2907126" y="2875002"/>
            <a:ext cx="6833557" cy="553998"/>
          </a:xfrm>
          <a:prstGeom prst="rect">
            <a:avLst/>
          </a:prstGeom>
          <a:noFill/>
        </p:spPr>
        <p:txBody>
          <a:bodyPr wrap="square" rtlCol="0">
            <a:spAutoFit/>
          </a:bodyPr>
          <a:lstStyle/>
          <a:p>
            <a:r>
              <a:rPr lang="en-GB" sz="3000" dirty="0">
                <a:solidFill>
                  <a:srgbClr val="7030A0"/>
                </a:solidFill>
              </a:rPr>
              <a:t>= outdoors and exercise.</a:t>
            </a:r>
          </a:p>
        </p:txBody>
      </p:sp>
      <p:sp>
        <p:nvSpPr>
          <p:cNvPr id="12" name="TextBox 11">
            <a:extLst>
              <a:ext uri="{FF2B5EF4-FFF2-40B4-BE49-F238E27FC236}">
                <a16:creationId xmlns:a16="http://schemas.microsoft.com/office/drawing/2014/main" id="{276CEB83-C38A-4C0F-AC1D-481E010C1909}"/>
              </a:ext>
            </a:extLst>
          </p:cNvPr>
          <p:cNvSpPr txBox="1"/>
          <p:nvPr/>
        </p:nvSpPr>
        <p:spPr>
          <a:xfrm>
            <a:off x="2907126" y="3530057"/>
            <a:ext cx="6833557" cy="1015663"/>
          </a:xfrm>
          <a:prstGeom prst="rect">
            <a:avLst/>
          </a:prstGeom>
          <a:noFill/>
        </p:spPr>
        <p:txBody>
          <a:bodyPr wrap="square" rtlCol="0">
            <a:spAutoFit/>
          </a:bodyPr>
          <a:lstStyle/>
          <a:p>
            <a:r>
              <a:rPr lang="en-GB" sz="3000" dirty="0">
                <a:solidFill>
                  <a:srgbClr val="7030A0"/>
                </a:solidFill>
              </a:rPr>
              <a:t>= People (do I have support?  Good  </a:t>
            </a:r>
          </a:p>
          <a:p>
            <a:r>
              <a:rPr lang="en-GB" sz="3000" dirty="0">
                <a:solidFill>
                  <a:srgbClr val="7030A0"/>
                </a:solidFill>
              </a:rPr>
              <a:t>   connections?)</a:t>
            </a:r>
          </a:p>
        </p:txBody>
      </p:sp>
      <p:sp>
        <p:nvSpPr>
          <p:cNvPr id="13" name="TextBox 12">
            <a:extLst>
              <a:ext uri="{FF2B5EF4-FFF2-40B4-BE49-F238E27FC236}">
                <a16:creationId xmlns:a16="http://schemas.microsoft.com/office/drawing/2014/main" id="{7A4CE522-2F6D-470B-96C9-37409A8D452A}"/>
              </a:ext>
            </a:extLst>
          </p:cNvPr>
          <p:cNvSpPr txBox="1"/>
          <p:nvPr/>
        </p:nvSpPr>
        <p:spPr>
          <a:xfrm>
            <a:off x="2980013" y="4687044"/>
            <a:ext cx="6833557" cy="553998"/>
          </a:xfrm>
          <a:prstGeom prst="rect">
            <a:avLst/>
          </a:prstGeom>
          <a:noFill/>
        </p:spPr>
        <p:txBody>
          <a:bodyPr wrap="square" rtlCol="0">
            <a:spAutoFit/>
          </a:bodyPr>
          <a:lstStyle/>
          <a:p>
            <a:r>
              <a:rPr lang="en-GB" sz="3000" dirty="0">
                <a:solidFill>
                  <a:srgbClr val="7030A0"/>
                </a:solidFill>
              </a:rPr>
              <a:t>= Nutrition (am I eating healthily?)</a:t>
            </a:r>
          </a:p>
        </p:txBody>
      </p:sp>
      <p:sp>
        <p:nvSpPr>
          <p:cNvPr id="14" name="TextBox 13">
            <a:extLst>
              <a:ext uri="{FF2B5EF4-FFF2-40B4-BE49-F238E27FC236}">
                <a16:creationId xmlns:a16="http://schemas.microsoft.com/office/drawing/2014/main" id="{F1399A93-CD01-46FB-90F6-B99D5EDBE02E}"/>
              </a:ext>
            </a:extLst>
          </p:cNvPr>
          <p:cNvSpPr txBox="1"/>
          <p:nvPr/>
        </p:nvSpPr>
        <p:spPr>
          <a:xfrm>
            <a:off x="2980012" y="5332139"/>
            <a:ext cx="6833557" cy="553998"/>
          </a:xfrm>
          <a:prstGeom prst="rect">
            <a:avLst/>
          </a:prstGeom>
          <a:noFill/>
        </p:spPr>
        <p:txBody>
          <a:bodyPr wrap="square" rtlCol="0">
            <a:spAutoFit/>
          </a:bodyPr>
          <a:lstStyle/>
          <a:p>
            <a:r>
              <a:rPr lang="en-GB" sz="3000" dirty="0">
                <a:solidFill>
                  <a:srgbClr val="7030A0"/>
                </a:solidFill>
              </a:rPr>
              <a:t>= Oxygen (breathing techniques) </a:t>
            </a:r>
          </a:p>
        </p:txBody>
      </p:sp>
      <p:sp>
        <p:nvSpPr>
          <p:cNvPr id="15" name="TextBox 14">
            <a:extLst>
              <a:ext uri="{FF2B5EF4-FFF2-40B4-BE49-F238E27FC236}">
                <a16:creationId xmlns:a16="http://schemas.microsoft.com/office/drawing/2014/main" id="{BA723E5A-4A26-4C6F-9834-4D6C24A07150}"/>
              </a:ext>
            </a:extLst>
          </p:cNvPr>
          <p:cNvSpPr txBox="1"/>
          <p:nvPr/>
        </p:nvSpPr>
        <p:spPr>
          <a:xfrm>
            <a:off x="3094705" y="5985043"/>
            <a:ext cx="6833557" cy="553998"/>
          </a:xfrm>
          <a:prstGeom prst="rect">
            <a:avLst/>
          </a:prstGeom>
          <a:noFill/>
        </p:spPr>
        <p:txBody>
          <a:bodyPr wrap="square" rtlCol="0">
            <a:spAutoFit/>
          </a:bodyPr>
          <a:lstStyle/>
          <a:p>
            <a:r>
              <a:rPr lang="en-GB" sz="3000" dirty="0">
                <a:solidFill>
                  <a:srgbClr val="7030A0"/>
                </a:solidFill>
              </a:rPr>
              <a:t>= water (am I getting enough?)</a:t>
            </a:r>
          </a:p>
        </p:txBody>
      </p:sp>
      <p:sp>
        <p:nvSpPr>
          <p:cNvPr id="16" name="Rectangle 15">
            <a:extLst>
              <a:ext uri="{FF2B5EF4-FFF2-40B4-BE49-F238E27FC236}">
                <a16:creationId xmlns:a16="http://schemas.microsoft.com/office/drawing/2014/main" id="{5F8A02E6-EE87-4805-916C-7269F7385199}"/>
              </a:ext>
            </a:extLst>
          </p:cNvPr>
          <p:cNvSpPr/>
          <p:nvPr/>
        </p:nvSpPr>
        <p:spPr>
          <a:xfrm>
            <a:off x="1221411" y="444697"/>
            <a:ext cx="9485225" cy="923330"/>
          </a:xfrm>
          <a:prstGeom prst="rect">
            <a:avLst/>
          </a:prstGeom>
          <a:solidFill>
            <a:srgbClr val="CC99FF"/>
          </a:solidFill>
        </p:spPr>
        <p:txBody>
          <a:bodyPr wrap="none" lIns="91440" tIns="45720" rIns="91440" bIns="45720">
            <a:spAutoFit/>
          </a:bodyPr>
          <a:lstStyle/>
          <a:p>
            <a:pPr algn="ctr"/>
            <a:r>
              <a:rPr lang="en-US" sz="5400" b="0" cap="none" spc="0" dirty="0">
                <a:ln w="0"/>
                <a:solidFill>
                  <a:srgbClr val="6600FF"/>
                </a:solidFill>
                <a:effectLst>
                  <a:outerShdw blurRad="38100" dist="25400" dir="5400000" algn="ctr" rotWithShape="0">
                    <a:srgbClr val="6E747A">
                      <a:alpha val="43000"/>
                    </a:srgbClr>
                  </a:outerShdw>
                </a:effectLst>
              </a:rPr>
              <a:t>What does STOP NOW stand for?</a:t>
            </a:r>
          </a:p>
        </p:txBody>
      </p:sp>
    </p:spTree>
    <p:extLst>
      <p:ext uri="{BB962C8B-B14F-4D97-AF65-F5344CB8AC3E}">
        <p14:creationId xmlns:p14="http://schemas.microsoft.com/office/powerpoint/2010/main" val="85336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826" y="1825625"/>
            <a:ext cx="6522348" cy="4351338"/>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4442" y="110169"/>
            <a:ext cx="9111409" cy="707886"/>
          </a:xfrm>
          <a:prstGeom prst="rect">
            <a:avLst/>
          </a:prstGeom>
          <a:noFill/>
        </p:spPr>
        <p:txBody>
          <a:bodyPr wrap="square" rtlCol="0">
            <a:spAutoFit/>
          </a:bodyPr>
          <a:lstStyle/>
          <a:p>
            <a:r>
              <a:rPr lang="en-GB" sz="4000" dirty="0">
                <a:solidFill>
                  <a:srgbClr val="6600FF"/>
                </a:solidFill>
              </a:rPr>
              <a:t>= sleep (am I getting enough sleep?)</a:t>
            </a:r>
          </a:p>
        </p:txBody>
      </p:sp>
      <p:sp>
        <p:nvSpPr>
          <p:cNvPr id="7" name="TextBox 6"/>
          <p:cNvSpPr txBox="1"/>
          <p:nvPr/>
        </p:nvSpPr>
        <p:spPr>
          <a:xfrm>
            <a:off x="2438581" y="1116413"/>
            <a:ext cx="6918593" cy="124649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a:r>
              <a:rPr lang="en-GB" sz="2500" dirty="0">
                <a:solidFill>
                  <a:srgbClr val="6600FF"/>
                </a:solidFill>
              </a:rPr>
              <a:t>Sleep deprivation can lead to many health issues e.g. high blood pressure/diabetes.  One in seven Brits survive on under five hours a night.</a:t>
            </a:r>
          </a:p>
        </p:txBody>
      </p:sp>
      <p:sp>
        <p:nvSpPr>
          <p:cNvPr id="3" name="TextBox 2">
            <a:extLst>
              <a:ext uri="{FF2B5EF4-FFF2-40B4-BE49-F238E27FC236}">
                <a16:creationId xmlns:a16="http://schemas.microsoft.com/office/drawing/2014/main" id="{C70F0D8B-558C-47FF-A8F0-EB2CFA6FBB2E}"/>
              </a:ext>
            </a:extLst>
          </p:cNvPr>
          <p:cNvSpPr txBox="1"/>
          <p:nvPr/>
        </p:nvSpPr>
        <p:spPr>
          <a:xfrm>
            <a:off x="2834826" y="2694600"/>
            <a:ext cx="8638037" cy="184665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GB" sz="1900" b="1" dirty="0"/>
              <a:t>Things that can help:</a:t>
            </a:r>
          </a:p>
          <a:p>
            <a:endParaRPr lang="en-GB" sz="1900" b="1" dirty="0"/>
          </a:p>
          <a:p>
            <a:r>
              <a:rPr lang="en-GB" sz="1900" b="1" dirty="0"/>
              <a:t>*Getting a good sleep routine 30 minutes to an hour before bed.</a:t>
            </a:r>
          </a:p>
          <a:p>
            <a:r>
              <a:rPr lang="en-GB" sz="1900" b="1" dirty="0"/>
              <a:t>*Use sleep music on YouTube.</a:t>
            </a:r>
          </a:p>
          <a:p>
            <a:r>
              <a:rPr lang="en-GB" sz="1900" dirty="0"/>
              <a:t>*Try a </a:t>
            </a:r>
            <a:r>
              <a:rPr lang="en-GB" sz="1900" b="1" dirty="0"/>
              <a:t>brain dump</a:t>
            </a:r>
            <a:r>
              <a:rPr lang="en-GB" sz="1900" dirty="0"/>
              <a:t>.  Explained in this clip: </a:t>
            </a:r>
            <a:r>
              <a:rPr lang="en-GB" sz="1900" dirty="0">
                <a:hlinkClick r:id="rId4"/>
              </a:rPr>
              <a:t>https://www.youtube.com/watch?v=Xk4Q6mED2cs</a:t>
            </a:r>
            <a:endParaRPr lang="en-GB" sz="1900" dirty="0"/>
          </a:p>
        </p:txBody>
      </p:sp>
    </p:spTree>
    <p:extLst>
      <p:ext uri="{BB962C8B-B14F-4D97-AF65-F5344CB8AC3E}">
        <p14:creationId xmlns:p14="http://schemas.microsoft.com/office/powerpoint/2010/main" val="9925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929578"/>
            <a:ext cx="9111409" cy="707886"/>
          </a:xfrm>
          <a:prstGeom prst="rect">
            <a:avLst/>
          </a:prstGeom>
          <a:noFill/>
        </p:spPr>
        <p:txBody>
          <a:bodyPr wrap="square" rtlCol="0">
            <a:spAutoFit/>
          </a:bodyPr>
          <a:lstStyle/>
          <a:p>
            <a:r>
              <a:rPr lang="en-GB" sz="4000" dirty="0">
                <a:solidFill>
                  <a:srgbClr val="6600FF"/>
                </a:solidFill>
              </a:rPr>
              <a:t>= tech (am I using too much tech?)</a:t>
            </a:r>
          </a:p>
        </p:txBody>
      </p:sp>
      <p:sp>
        <p:nvSpPr>
          <p:cNvPr id="2" name="TextBox 1">
            <a:extLst>
              <a:ext uri="{FF2B5EF4-FFF2-40B4-BE49-F238E27FC236}">
                <a16:creationId xmlns:a16="http://schemas.microsoft.com/office/drawing/2014/main" id="{89A3062D-6A79-45DF-AF3C-0276C8A73044}"/>
              </a:ext>
            </a:extLst>
          </p:cNvPr>
          <p:cNvSpPr txBox="1"/>
          <p:nvPr/>
        </p:nvSpPr>
        <p:spPr>
          <a:xfrm>
            <a:off x="3672182" y="1988882"/>
            <a:ext cx="6700837" cy="201593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GB" sz="2500" b="1" dirty="0"/>
              <a:t>Things that can help:</a:t>
            </a:r>
          </a:p>
          <a:p>
            <a:endParaRPr lang="en-GB" sz="2500" b="1" dirty="0"/>
          </a:p>
          <a:p>
            <a:r>
              <a:rPr lang="en-GB" sz="2500" b="1" dirty="0"/>
              <a:t>*Create rules for yourself e.g. 1 hour a day.</a:t>
            </a:r>
          </a:p>
          <a:p>
            <a:r>
              <a:rPr lang="en-GB" sz="2500" b="1" dirty="0"/>
              <a:t>*Put a hair band around your phone.</a:t>
            </a:r>
          </a:p>
          <a:p>
            <a:r>
              <a:rPr lang="en-GB" sz="2500" b="1" dirty="0"/>
              <a:t>Other ideas?</a:t>
            </a:r>
            <a:endParaRPr lang="en-GB" sz="2500" dirty="0"/>
          </a:p>
        </p:txBody>
      </p:sp>
    </p:spTree>
    <p:extLst>
      <p:ext uri="{BB962C8B-B14F-4D97-AF65-F5344CB8AC3E}">
        <p14:creationId xmlns:p14="http://schemas.microsoft.com/office/powerpoint/2010/main" val="824323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850</TotalTime>
  <Words>909</Words>
  <Application>Microsoft Office PowerPoint</Application>
  <PresentationFormat>Widescreen</PresentationFormat>
  <Paragraphs>163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Accord Light SF</vt:lpstr>
      <vt:lpstr>Arial</vt:lpstr>
      <vt:lpstr>Arial</vt:lpstr>
      <vt:lpstr>Calibri</vt:lpstr>
      <vt:lpstr>Calibri Light</vt:lpstr>
      <vt:lpstr>Office Theme</vt:lpstr>
      <vt:lpstr>The concept I am learning is…</vt:lpstr>
      <vt:lpstr>The concept I am learning is  to learn to be well and safe.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Selwood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Jennifer Howell</cp:lastModifiedBy>
  <cp:revision>67</cp:revision>
  <dcterms:created xsi:type="dcterms:W3CDTF">2020-10-01T09:05:51Z</dcterms:created>
  <dcterms:modified xsi:type="dcterms:W3CDTF">2024-04-18T07:48:27Z</dcterms:modified>
</cp:coreProperties>
</file>