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257" r:id="rId4"/>
    <p:sldId id="303" r:id="rId5"/>
    <p:sldId id="298" r:id="rId6"/>
    <p:sldId id="258" r:id="rId7"/>
    <p:sldId id="304" r:id="rId8"/>
    <p:sldId id="305" r:id="rId9"/>
    <p:sldId id="261" r:id="rId10"/>
    <p:sldId id="262" r:id="rId11"/>
    <p:sldId id="263" r:id="rId12"/>
    <p:sldId id="264" r:id="rId13"/>
    <p:sldId id="274" r:id="rId14"/>
    <p:sldId id="265" r:id="rId15"/>
    <p:sldId id="267" r:id="rId16"/>
    <p:sldId id="268" r:id="rId17"/>
    <p:sldId id="269" r:id="rId18"/>
    <p:sldId id="270" r:id="rId19"/>
    <p:sldId id="271" r:id="rId20"/>
    <p:sldId id="272" r:id="rId21"/>
    <p:sldId id="273" r:id="rId22"/>
    <p:sldId id="275" r:id="rId23"/>
    <p:sldId id="306" r:id="rId24"/>
    <p:sldId id="276"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4B0E-C707-414E-822F-0E5A11573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2EA72F-3B61-480C-B549-12A0844B3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0EB08F-ADC9-4FA9-B091-000989C7751B}"/>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D1793F2E-F223-4C35-B236-350220DD3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15570-3FFC-44BC-9E5F-0287AD8EA589}"/>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426610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C7FC-58F9-4CE9-BA79-A65579DAFC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1124C7-4C8A-4CED-B171-558ACF0401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9132B-9070-44B1-AB4A-895928C836BE}"/>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0F486278-8E97-4FD6-BD3F-BAF90819F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ABBFF1-51F9-41CE-B8A3-488D541585EF}"/>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264006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8DAFE3-879C-4113-A8F1-51004EEF8B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E27B59-2C4D-4944-BB63-509E4A53E4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A6514-8EB6-4F82-8ED5-8B9101BAB3A6}"/>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9F7456E4-FD7A-48C2-86E8-E0AC1135A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4FB80-E028-433A-956E-8EAAF8934185}"/>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10895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89F-7BFB-4D66-8F19-90DBA27517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B7B71E-1CB8-4779-88F3-B7677D8C60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26284-6913-45EB-BC89-D78E7B59E1C3}"/>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1F9E0561-114A-44A8-8BAF-BE48BA193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D4DCD1-BD12-409B-8A17-70D90D433289}"/>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93356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D6BA-8746-44D3-A762-560416D45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430A07-ECE3-4BA2-9DF3-AA7E693BF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82F1B5-F6FC-47B4-A0DA-AFD871C6676A}"/>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C9569076-91F5-42F8-B150-41E36957FE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9E7AA-8C4E-410E-8D27-5EB40EF772B6}"/>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43505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556B-6614-412E-8C32-F497298984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CB3145-BB6F-4FE8-9149-29B3F50408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8E3F90-266B-4852-9C40-06C5C09EBD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10498B-518D-4305-B759-21B4134CFF84}"/>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6" name="Footer Placeholder 5">
            <a:extLst>
              <a:ext uri="{FF2B5EF4-FFF2-40B4-BE49-F238E27FC236}">
                <a16:creationId xmlns:a16="http://schemas.microsoft.com/office/drawing/2014/main" id="{72FC1A88-1E5A-4643-ADB2-C9F66380CE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EE1EDE-9091-48DB-B93B-B1DD5DB9A2BE}"/>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157534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816E-B9BD-445C-998A-66824F0E64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7FBA26-B767-47C1-AC89-E0DA24B99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52704-9255-4A84-BBCF-3D0A6EB867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8C5C41-78C4-4299-A56F-A24CAC60B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8A58C1-F6A1-4A24-8FF1-9403C185CA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4B2D94-1588-472C-BB8F-BE969C20EAC8}"/>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8" name="Footer Placeholder 7">
            <a:extLst>
              <a:ext uri="{FF2B5EF4-FFF2-40B4-BE49-F238E27FC236}">
                <a16:creationId xmlns:a16="http://schemas.microsoft.com/office/drawing/2014/main" id="{21B785C6-90D3-45AE-A9A4-7113A0383F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EE5733-9709-4BEC-8343-6EEA0C0550C7}"/>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210570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DC4E-E9CD-49CF-88E9-7EB713ECAB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2BA576-0940-49B6-A5D5-4FDF83E9859C}"/>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4" name="Footer Placeholder 3">
            <a:extLst>
              <a:ext uri="{FF2B5EF4-FFF2-40B4-BE49-F238E27FC236}">
                <a16:creationId xmlns:a16="http://schemas.microsoft.com/office/drawing/2014/main" id="{E623610E-3146-433C-AB3F-A4298E3595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80297B-BF62-4E37-9B3F-A8F761C3C388}"/>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399228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0188E-0353-4EFE-A78D-E68F25DB89A0}"/>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3" name="Footer Placeholder 2">
            <a:extLst>
              <a:ext uri="{FF2B5EF4-FFF2-40B4-BE49-F238E27FC236}">
                <a16:creationId xmlns:a16="http://schemas.microsoft.com/office/drawing/2014/main" id="{58F3200A-8A46-429E-A124-0B8C5D4EC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A0D430-4612-41EC-A2B9-33047BE139DA}"/>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426769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7C9F-EF39-44C5-8151-2316C3627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43519E-C5C3-456E-8064-9D0D648FF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396584-4954-4527-81FA-4699B1FB1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5296A0-D205-4306-931E-7A48CFCB82CE}"/>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6" name="Footer Placeholder 5">
            <a:extLst>
              <a:ext uri="{FF2B5EF4-FFF2-40B4-BE49-F238E27FC236}">
                <a16:creationId xmlns:a16="http://schemas.microsoft.com/office/drawing/2014/main" id="{F5F16319-6DE9-435B-9D8C-44FC4C34E4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0A95A-45F9-432C-B233-4495C3164341}"/>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298361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60F0-A59B-4075-B74E-46DA00F99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4D44D6-4826-4DE8-A2D4-7248508CD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4F2E7-412B-445B-84A9-499F01A45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CCDEE7-CA8B-482D-81A8-5298EEFA1069}"/>
              </a:ext>
            </a:extLst>
          </p:cNvPr>
          <p:cNvSpPr>
            <a:spLocks noGrp="1"/>
          </p:cNvSpPr>
          <p:nvPr>
            <p:ph type="dt" sz="half" idx="10"/>
          </p:nvPr>
        </p:nvSpPr>
        <p:spPr/>
        <p:txBody>
          <a:bodyPr/>
          <a:lstStyle/>
          <a:p>
            <a:fld id="{59256D15-9B40-4E23-8233-5D12532F94CE}" type="datetimeFigureOut">
              <a:rPr lang="en-GB" smtClean="0"/>
              <a:t>18/04/2023</a:t>
            </a:fld>
            <a:endParaRPr lang="en-GB"/>
          </a:p>
        </p:txBody>
      </p:sp>
      <p:sp>
        <p:nvSpPr>
          <p:cNvPr id="6" name="Footer Placeholder 5">
            <a:extLst>
              <a:ext uri="{FF2B5EF4-FFF2-40B4-BE49-F238E27FC236}">
                <a16:creationId xmlns:a16="http://schemas.microsoft.com/office/drawing/2014/main" id="{AA13520F-5351-46D2-8EC8-C53DA5C1B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9C92E8-36FE-4FE3-B344-9037DAF45B15}"/>
              </a:ext>
            </a:extLst>
          </p:cNvPr>
          <p:cNvSpPr>
            <a:spLocks noGrp="1"/>
          </p:cNvSpPr>
          <p:nvPr>
            <p:ph type="sldNum" sz="quarter" idx="12"/>
          </p:nvPr>
        </p:nvSpPr>
        <p:spPr/>
        <p:txBody>
          <a:bodyPr/>
          <a:lstStyle/>
          <a:p>
            <a:fld id="{86BA1B97-478C-425A-9CED-289F15A0C457}" type="slidenum">
              <a:rPr lang="en-GB" smtClean="0"/>
              <a:t>‹#›</a:t>
            </a:fld>
            <a:endParaRPr lang="en-GB"/>
          </a:p>
        </p:txBody>
      </p:sp>
    </p:spTree>
    <p:extLst>
      <p:ext uri="{BB962C8B-B14F-4D97-AF65-F5344CB8AC3E}">
        <p14:creationId xmlns:p14="http://schemas.microsoft.com/office/powerpoint/2010/main" val="222567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C268E-35EB-4D95-8F17-9FC283291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025AF7-2828-4D1C-853E-B00F35CEA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54C268-2A2E-40F1-AD23-D21DE46CA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56D15-9B40-4E23-8233-5D12532F94CE}" type="datetimeFigureOut">
              <a:rPr lang="en-GB" smtClean="0"/>
              <a:t>18/04/2023</a:t>
            </a:fld>
            <a:endParaRPr lang="en-GB"/>
          </a:p>
        </p:txBody>
      </p:sp>
      <p:sp>
        <p:nvSpPr>
          <p:cNvPr id="5" name="Footer Placeholder 4">
            <a:extLst>
              <a:ext uri="{FF2B5EF4-FFF2-40B4-BE49-F238E27FC236}">
                <a16:creationId xmlns:a16="http://schemas.microsoft.com/office/drawing/2014/main" id="{B58C622C-7797-4836-A519-B1701DF00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DA04B7-149A-4C93-89C8-EDE571B6A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A1B97-478C-425A-9CED-289F15A0C457}" type="slidenum">
              <a:rPr lang="en-GB" smtClean="0"/>
              <a:t>‹#›</a:t>
            </a:fld>
            <a:endParaRPr lang="en-GB"/>
          </a:p>
        </p:txBody>
      </p:sp>
    </p:spTree>
    <p:extLst>
      <p:ext uri="{BB962C8B-B14F-4D97-AF65-F5344CB8AC3E}">
        <p14:creationId xmlns:p14="http://schemas.microsoft.com/office/powerpoint/2010/main" val="222012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youtube.com/watch?v=x__NgnMBHV0&amp;feature=shar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CD2F-B1B1-48F7-BA20-89DA6D8578F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044BE5-55D8-45CA-A8F4-36A1ED49239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615F480-0DDE-47FB-805D-602ECBAF4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762C0D1-8F14-41ED-8EB2-6FC961B8FBFB}"/>
              </a:ext>
            </a:extLst>
          </p:cNvPr>
          <p:cNvSpPr txBox="1"/>
          <p:nvPr/>
        </p:nvSpPr>
        <p:spPr>
          <a:xfrm>
            <a:off x="940904" y="901148"/>
            <a:ext cx="9925879" cy="4216539"/>
          </a:xfrm>
          <a:prstGeom prst="rect">
            <a:avLst/>
          </a:prstGeom>
          <a:solidFill>
            <a:srgbClr val="FFFF00"/>
          </a:solidFill>
        </p:spPr>
        <p:txBody>
          <a:bodyPr wrap="square" rtlCol="0">
            <a:spAutoFit/>
          </a:bodyPr>
          <a:lstStyle/>
          <a:p>
            <a:r>
              <a:rPr lang="en-GB" sz="4000" b="1" dirty="0"/>
              <a:t>Learning objectives:</a:t>
            </a:r>
          </a:p>
          <a:p>
            <a:r>
              <a:rPr lang="en-GB" sz="4000" dirty="0"/>
              <a:t>In today’s lesson, we are going to explore…</a:t>
            </a:r>
          </a:p>
          <a:p>
            <a:endParaRPr lang="en-GB" sz="4000" dirty="0"/>
          </a:p>
          <a:p>
            <a:pPr algn="ctr"/>
            <a:r>
              <a:rPr lang="en-GB" sz="5400" b="1" dirty="0"/>
              <a:t>What will help me deal with stress?</a:t>
            </a:r>
          </a:p>
          <a:p>
            <a:pPr algn="ctr"/>
            <a:endParaRPr lang="en-GB" sz="4000" dirty="0"/>
          </a:p>
        </p:txBody>
      </p:sp>
    </p:spTree>
    <p:extLst>
      <p:ext uri="{BB962C8B-B14F-4D97-AF65-F5344CB8AC3E}">
        <p14:creationId xmlns:p14="http://schemas.microsoft.com/office/powerpoint/2010/main" val="186671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CA09E-6379-443D-A187-7FCD4DE8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0C5D12A3-78AF-45B1-A1A5-7EFE38F0352D}"/>
              </a:ext>
            </a:extLst>
          </p:cNvPr>
          <p:cNvSpPr>
            <a:spLocks noGrp="1"/>
          </p:cNvSpPr>
          <p:nvPr>
            <p:ph idx="1"/>
          </p:nvPr>
        </p:nvSpPr>
        <p:spPr>
          <a:xfrm>
            <a:off x="745435" y="513658"/>
            <a:ext cx="10515600" cy="6032915"/>
          </a:xfrm>
          <a:solidFill>
            <a:srgbClr val="FFFF00"/>
          </a:solidFill>
        </p:spPr>
        <p:txBody>
          <a:bodyPr>
            <a:noAutofit/>
          </a:bodyPr>
          <a:lstStyle/>
          <a:p>
            <a:pPr marL="0" indent="0" algn="ctr">
              <a:buNone/>
            </a:pPr>
            <a:r>
              <a:rPr lang="en-GB" sz="3000" dirty="0"/>
              <a:t>We all know that we need to do certain things each day to stay physically healthy such as eating healthily, exercising and keeping good hygiene.</a:t>
            </a:r>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r>
              <a:rPr lang="en-GB" sz="3000" dirty="0"/>
              <a:t>But we also need to do certain things each day to stay mentally healthy.</a:t>
            </a:r>
          </a:p>
          <a:p>
            <a:pPr marL="0" indent="0" algn="ctr">
              <a:buNone/>
            </a:pPr>
            <a:r>
              <a:rPr lang="en-GB" sz="3000" dirty="0"/>
              <a:t>This will help our overall mood each day, but it will also mean that we will be mentally stronger when we are faced with tough times.</a:t>
            </a:r>
          </a:p>
        </p:txBody>
      </p:sp>
      <p:pic>
        <p:nvPicPr>
          <p:cNvPr id="5" name="Picture 4">
            <a:extLst>
              <a:ext uri="{FF2B5EF4-FFF2-40B4-BE49-F238E27FC236}">
                <a16:creationId xmlns:a16="http://schemas.microsoft.com/office/drawing/2014/main" id="{58E39F02-BA07-4724-A754-E4D37BBA479A}"/>
              </a:ext>
            </a:extLst>
          </p:cNvPr>
          <p:cNvPicPr>
            <a:picLocks noChangeAspect="1"/>
          </p:cNvPicPr>
          <p:nvPr/>
        </p:nvPicPr>
        <p:blipFill rotWithShape="1">
          <a:blip r:embed="rId3"/>
          <a:srcRect l="56077" t="67906" r="32384" b="14239"/>
          <a:stretch/>
        </p:blipFill>
        <p:spPr>
          <a:xfrm>
            <a:off x="3263705" y="2349845"/>
            <a:ext cx="2053883" cy="1786878"/>
          </a:xfrm>
          <a:prstGeom prst="rect">
            <a:avLst/>
          </a:prstGeom>
        </p:spPr>
      </p:pic>
      <p:pic>
        <p:nvPicPr>
          <p:cNvPr id="6" name="Picture 5">
            <a:extLst>
              <a:ext uri="{FF2B5EF4-FFF2-40B4-BE49-F238E27FC236}">
                <a16:creationId xmlns:a16="http://schemas.microsoft.com/office/drawing/2014/main" id="{F21932E4-2792-42C3-BDDA-3AFF53835604}"/>
              </a:ext>
            </a:extLst>
          </p:cNvPr>
          <p:cNvPicPr>
            <a:picLocks noChangeAspect="1"/>
          </p:cNvPicPr>
          <p:nvPr/>
        </p:nvPicPr>
        <p:blipFill rotWithShape="1">
          <a:blip r:embed="rId4"/>
          <a:srcRect l="43846" t="27065" r="18654" b="9455"/>
          <a:stretch/>
        </p:blipFill>
        <p:spPr>
          <a:xfrm>
            <a:off x="6095999" y="2396188"/>
            <a:ext cx="2053883" cy="1740535"/>
          </a:xfrm>
          <a:prstGeom prst="rect">
            <a:avLst/>
          </a:prstGeom>
        </p:spPr>
      </p:pic>
    </p:spTree>
    <p:extLst>
      <p:ext uri="{BB962C8B-B14F-4D97-AF65-F5344CB8AC3E}">
        <p14:creationId xmlns:p14="http://schemas.microsoft.com/office/powerpoint/2010/main" val="309737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A8681-C067-4789-BCA4-CFA089B14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087993B-170B-4E8B-B7ED-9CD1B4AC16A9}"/>
              </a:ext>
            </a:extLst>
          </p:cNvPr>
          <p:cNvSpPr>
            <a:spLocks noGrp="1"/>
          </p:cNvSpPr>
          <p:nvPr>
            <p:ph type="title"/>
          </p:nvPr>
        </p:nvSpPr>
        <p:spPr>
          <a:xfrm>
            <a:off x="649930" y="482731"/>
            <a:ext cx="10515600" cy="1325563"/>
          </a:xfrm>
          <a:solidFill>
            <a:srgbClr val="FFFF00"/>
          </a:solidFill>
        </p:spPr>
        <p:txBody>
          <a:bodyPr>
            <a:normAutofit fontScale="90000"/>
          </a:bodyPr>
          <a:lstStyle/>
          <a:p>
            <a:r>
              <a:rPr lang="en-GB" dirty="0"/>
              <a:t>If you look after your mental health on a daily basis, you will be better able to cope with stress.</a:t>
            </a:r>
          </a:p>
        </p:txBody>
      </p:sp>
      <p:pic>
        <p:nvPicPr>
          <p:cNvPr id="5" name="Picture 4">
            <a:extLst>
              <a:ext uri="{FF2B5EF4-FFF2-40B4-BE49-F238E27FC236}">
                <a16:creationId xmlns:a16="http://schemas.microsoft.com/office/drawing/2014/main" id="{EE4FF8E7-D096-49B0-91A1-A589AC720DDD}"/>
              </a:ext>
            </a:extLst>
          </p:cNvPr>
          <p:cNvPicPr>
            <a:picLocks noChangeAspect="1"/>
          </p:cNvPicPr>
          <p:nvPr/>
        </p:nvPicPr>
        <p:blipFill rotWithShape="1">
          <a:blip r:embed="rId3"/>
          <a:srcRect l="43846" t="27065" r="18654" b="9455"/>
          <a:stretch/>
        </p:blipFill>
        <p:spPr>
          <a:xfrm>
            <a:off x="3963469" y="2261676"/>
            <a:ext cx="2453040" cy="2334647"/>
          </a:xfrm>
          <a:prstGeom prst="rect">
            <a:avLst/>
          </a:prstGeom>
        </p:spPr>
      </p:pic>
      <p:sp>
        <p:nvSpPr>
          <p:cNvPr id="6" name="Title 1">
            <a:extLst>
              <a:ext uri="{FF2B5EF4-FFF2-40B4-BE49-F238E27FC236}">
                <a16:creationId xmlns:a16="http://schemas.microsoft.com/office/drawing/2014/main" id="{5344E567-A0D3-4C11-AE4B-CC7C56F0407F}"/>
              </a:ext>
            </a:extLst>
          </p:cNvPr>
          <p:cNvSpPr txBox="1">
            <a:spLocks/>
          </p:cNvSpPr>
          <p:nvPr/>
        </p:nvSpPr>
        <p:spPr>
          <a:xfrm>
            <a:off x="649930" y="5049705"/>
            <a:ext cx="10515600" cy="1325563"/>
          </a:xfrm>
          <a:prstGeom prst="rect">
            <a:avLst/>
          </a:prstGeom>
          <a:solidFill>
            <a:srgbClr val="FFFF00"/>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But when you are in a stressful situation, like exams, the following things will help you feel less stressed too.</a:t>
            </a:r>
          </a:p>
        </p:txBody>
      </p:sp>
    </p:spTree>
    <p:extLst>
      <p:ext uri="{BB962C8B-B14F-4D97-AF65-F5344CB8AC3E}">
        <p14:creationId xmlns:p14="http://schemas.microsoft.com/office/powerpoint/2010/main" val="57678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solidFill>
            <a:srgbClr val="FFFF00"/>
          </a:solidFill>
        </p:spPr>
        <p:txBody>
          <a:bodyPr/>
          <a:lstStyle/>
          <a:p>
            <a:r>
              <a:rPr lang="en-GB" dirty="0"/>
              <a:t>Task – Each person needs a </a:t>
            </a:r>
            <a:r>
              <a:rPr lang="en-GB"/>
              <a:t>blank bookmark.</a:t>
            </a:r>
            <a:endParaRPr lang="en-GB" dirty="0"/>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solidFill>
            <a:schemeClr val="accent4">
              <a:lumMod val="20000"/>
              <a:lumOff val="80000"/>
            </a:schemeClr>
          </a:solidFill>
        </p:spPr>
        <p:txBody>
          <a:bodyPr>
            <a:normAutofit fontScale="85000" lnSpcReduction="20000"/>
          </a:bodyPr>
          <a:lstStyle/>
          <a:p>
            <a:pPr marL="0" indent="0">
              <a:buNone/>
            </a:pPr>
            <a:r>
              <a:rPr lang="en-GB" dirty="0"/>
              <a:t>Re-cap the emotions that you explored then turn the bookmark over.</a:t>
            </a:r>
          </a:p>
          <a:p>
            <a:pPr marL="0" indent="0">
              <a:buNone/>
            </a:pPr>
            <a:r>
              <a:rPr lang="en-GB" dirty="0"/>
              <a:t>Now write these letters going down the left side of your book mark.</a:t>
            </a:r>
          </a:p>
          <a:p>
            <a:pPr marL="0" indent="0">
              <a:buNone/>
            </a:pPr>
            <a:endParaRPr lang="en-GB" dirty="0"/>
          </a:p>
          <a:p>
            <a:pPr marL="0" indent="0">
              <a:buNone/>
            </a:pPr>
            <a:r>
              <a:rPr lang="en-GB" dirty="0"/>
              <a:t>S</a:t>
            </a:r>
          </a:p>
          <a:p>
            <a:pPr marL="0" indent="0">
              <a:buNone/>
            </a:pPr>
            <a:r>
              <a:rPr lang="en-GB" dirty="0"/>
              <a:t>T</a:t>
            </a:r>
          </a:p>
          <a:p>
            <a:pPr marL="0" indent="0">
              <a:buNone/>
            </a:pPr>
            <a:r>
              <a:rPr lang="en-GB" dirty="0"/>
              <a:t>O</a:t>
            </a:r>
          </a:p>
          <a:p>
            <a:pPr marL="0" indent="0">
              <a:buNone/>
            </a:pPr>
            <a:r>
              <a:rPr lang="en-GB" dirty="0"/>
              <a:t>P</a:t>
            </a:r>
          </a:p>
          <a:p>
            <a:pPr marL="0" indent="0">
              <a:buNone/>
            </a:pPr>
            <a:endParaRPr lang="en-GB" dirty="0"/>
          </a:p>
          <a:p>
            <a:pPr marL="0" indent="0">
              <a:buNone/>
            </a:pPr>
            <a:r>
              <a:rPr lang="en-GB" dirty="0"/>
              <a:t>N</a:t>
            </a:r>
          </a:p>
          <a:p>
            <a:pPr marL="0" indent="0">
              <a:buNone/>
            </a:pPr>
            <a:r>
              <a:rPr lang="en-GB" dirty="0"/>
              <a:t>O</a:t>
            </a:r>
          </a:p>
          <a:p>
            <a:pPr marL="0" indent="0">
              <a:buNone/>
            </a:pPr>
            <a:r>
              <a:rPr lang="en-GB" dirty="0"/>
              <a:t>W</a:t>
            </a:r>
          </a:p>
        </p:txBody>
      </p:sp>
      <p:sp>
        <p:nvSpPr>
          <p:cNvPr id="5" name="TextBox 4">
            <a:extLst>
              <a:ext uri="{FF2B5EF4-FFF2-40B4-BE49-F238E27FC236}">
                <a16:creationId xmlns:a16="http://schemas.microsoft.com/office/drawing/2014/main" id="{0A42FECA-598A-4A95-ACE1-19BB873C3AC0}"/>
              </a:ext>
            </a:extLst>
          </p:cNvPr>
          <p:cNvSpPr txBox="1"/>
          <p:nvPr/>
        </p:nvSpPr>
        <p:spPr>
          <a:xfrm>
            <a:off x="6493565" y="3233530"/>
            <a:ext cx="3962400" cy="2308324"/>
          </a:xfrm>
          <a:prstGeom prst="rect">
            <a:avLst/>
          </a:prstGeom>
          <a:solidFill>
            <a:srgbClr val="FFFF00"/>
          </a:solidFill>
        </p:spPr>
        <p:txBody>
          <a:bodyPr wrap="square" rtlCol="0">
            <a:spAutoFit/>
          </a:bodyPr>
          <a:lstStyle/>
          <a:p>
            <a:r>
              <a:rPr lang="en-GB" sz="2400" dirty="0"/>
              <a:t>Now watch the STOP NOW film created by Selwood Academy students.</a:t>
            </a:r>
          </a:p>
          <a:p>
            <a:r>
              <a:rPr lang="en-GB" sz="2400" dirty="0"/>
              <a:t>As you watch it, try to write down what each letter stands for.</a:t>
            </a:r>
          </a:p>
        </p:txBody>
      </p:sp>
    </p:spTree>
    <p:extLst>
      <p:ext uri="{BB962C8B-B14F-4D97-AF65-F5344CB8AC3E}">
        <p14:creationId xmlns:p14="http://schemas.microsoft.com/office/powerpoint/2010/main" val="166744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lstStyle/>
          <a:p>
            <a:r>
              <a:rPr lang="en-GB" dirty="0"/>
              <a:t>Answers:</a:t>
            </a:r>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xfrm>
            <a:off x="821635" y="968409"/>
            <a:ext cx="10515600" cy="5889591"/>
          </a:xfrm>
          <a:solidFill>
            <a:schemeClr val="accent4">
              <a:lumMod val="20000"/>
              <a:lumOff val="80000"/>
            </a:schemeClr>
          </a:solidFill>
        </p:spPr>
        <p:txBody>
          <a:bodyPr>
            <a:noAutofit/>
          </a:bodyPr>
          <a:lstStyle/>
          <a:p>
            <a:pPr marL="0" indent="0">
              <a:buNone/>
            </a:pPr>
            <a:r>
              <a:rPr lang="en-GB" sz="3000" dirty="0"/>
              <a:t>Fill this in on your bookmark, then make notes as you we go through each one now.</a:t>
            </a:r>
          </a:p>
          <a:p>
            <a:pPr marL="0" indent="0">
              <a:buNone/>
            </a:pPr>
            <a:endParaRPr lang="en-GB" sz="3000" dirty="0"/>
          </a:p>
          <a:p>
            <a:pPr marL="0" indent="0">
              <a:buNone/>
            </a:pPr>
            <a:r>
              <a:rPr lang="en-GB" sz="3000" dirty="0"/>
              <a:t>S = sleep</a:t>
            </a:r>
          </a:p>
          <a:p>
            <a:pPr marL="0" indent="0">
              <a:buNone/>
            </a:pPr>
            <a:r>
              <a:rPr lang="en-GB" sz="3000" dirty="0"/>
              <a:t>T = Tech (am I using too much?)</a:t>
            </a:r>
          </a:p>
          <a:p>
            <a:pPr marL="0" indent="0">
              <a:buNone/>
            </a:pPr>
            <a:r>
              <a:rPr lang="en-GB" sz="3000" dirty="0"/>
              <a:t>O = Outdoors/exercise</a:t>
            </a:r>
          </a:p>
          <a:p>
            <a:pPr marL="0" indent="0">
              <a:buNone/>
            </a:pPr>
            <a:r>
              <a:rPr lang="en-GB" sz="3000" dirty="0"/>
              <a:t>P = People (am I a good friend/do I have good friends?)</a:t>
            </a:r>
          </a:p>
          <a:p>
            <a:pPr marL="0" indent="0">
              <a:buNone/>
            </a:pPr>
            <a:endParaRPr lang="en-GB" sz="3000" dirty="0"/>
          </a:p>
          <a:p>
            <a:pPr marL="0" indent="0">
              <a:buNone/>
            </a:pPr>
            <a:r>
              <a:rPr lang="en-GB" sz="3000" dirty="0"/>
              <a:t>N = Nutrition</a:t>
            </a:r>
          </a:p>
          <a:p>
            <a:pPr marL="0" indent="0">
              <a:buNone/>
            </a:pPr>
            <a:r>
              <a:rPr lang="en-GB" sz="3000" dirty="0"/>
              <a:t>O = Oxygen (breathing techniques)</a:t>
            </a:r>
          </a:p>
          <a:p>
            <a:pPr marL="0" indent="0">
              <a:buNone/>
            </a:pPr>
            <a:r>
              <a:rPr lang="en-GB" sz="3000" dirty="0"/>
              <a:t>W = Water</a:t>
            </a:r>
          </a:p>
        </p:txBody>
      </p:sp>
    </p:spTree>
    <p:extLst>
      <p:ext uri="{BB962C8B-B14F-4D97-AF65-F5344CB8AC3E}">
        <p14:creationId xmlns:p14="http://schemas.microsoft.com/office/powerpoint/2010/main" val="81595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194353" y="1536174"/>
            <a:ext cx="7326216" cy="3046988"/>
          </a:xfrm>
          <a:prstGeom prst="rect">
            <a:avLst/>
          </a:prstGeom>
          <a:solidFill>
            <a:srgbClr val="FF99FF"/>
          </a:solidFill>
        </p:spPr>
        <p:txBody>
          <a:bodyPr wrap="square" rtlCol="0">
            <a:spAutoFit/>
          </a:bodyPr>
          <a:lstStyle/>
          <a:p>
            <a:pPr algn="ctr"/>
            <a:r>
              <a:rPr lang="en-GB" sz="4800" dirty="0">
                <a:solidFill>
                  <a:srgbClr val="6600FF"/>
                </a:solidFill>
              </a:rPr>
              <a:t>As we go through each letter, you can add tips to help you do these things (use words or images.)</a:t>
            </a:r>
          </a:p>
        </p:txBody>
      </p:sp>
    </p:spTree>
    <p:extLst>
      <p:ext uri="{BB962C8B-B14F-4D97-AF65-F5344CB8AC3E}">
        <p14:creationId xmlns:p14="http://schemas.microsoft.com/office/powerpoint/2010/main" val="106035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826" y="1825625"/>
            <a:ext cx="6522348" cy="4351338"/>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4442" y="110169"/>
            <a:ext cx="9111409" cy="707886"/>
          </a:xfrm>
          <a:prstGeom prst="rect">
            <a:avLst/>
          </a:prstGeom>
          <a:noFill/>
        </p:spPr>
        <p:txBody>
          <a:bodyPr wrap="square" rtlCol="0">
            <a:spAutoFit/>
          </a:bodyPr>
          <a:lstStyle/>
          <a:p>
            <a:r>
              <a:rPr lang="en-GB" sz="4000" dirty="0">
                <a:solidFill>
                  <a:srgbClr val="7030A0"/>
                </a:solidFill>
              </a:rPr>
              <a:t>= sleep (am I getting enough sleep?)</a:t>
            </a:r>
          </a:p>
        </p:txBody>
      </p:sp>
      <p:sp>
        <p:nvSpPr>
          <p:cNvPr id="7" name="TextBox 6"/>
          <p:cNvSpPr txBox="1"/>
          <p:nvPr/>
        </p:nvSpPr>
        <p:spPr>
          <a:xfrm>
            <a:off x="2402686" y="1338120"/>
            <a:ext cx="6918593" cy="2554545"/>
          </a:xfrm>
          <a:prstGeom prst="rect">
            <a:avLst/>
          </a:prstGeom>
          <a:noFill/>
        </p:spPr>
        <p:txBody>
          <a:bodyPr wrap="square" rtlCol="0">
            <a:spAutoFit/>
          </a:bodyPr>
          <a:lstStyle/>
          <a:p>
            <a:r>
              <a:rPr lang="en-GB" sz="2800" dirty="0">
                <a:solidFill>
                  <a:srgbClr val="800080"/>
                </a:solidFill>
              </a:rPr>
              <a:t>7-13 year olds should get 9-11 hours sleep each night. (If you get up at 7am go to bed between 8-10pm.)</a:t>
            </a:r>
            <a:endParaRPr lang="en-GB" sz="2400" dirty="0"/>
          </a:p>
          <a:p>
            <a:endParaRPr lang="en-GB" sz="2400" dirty="0">
              <a:solidFill>
                <a:srgbClr val="800080"/>
              </a:solidFill>
            </a:endParaRPr>
          </a:p>
          <a:p>
            <a:r>
              <a:rPr lang="en-GB" sz="2400" dirty="0">
                <a:solidFill>
                  <a:srgbClr val="CC00FF"/>
                </a:solidFill>
              </a:rPr>
              <a:t>(14-17 years old 8-10 hours)</a:t>
            </a:r>
          </a:p>
          <a:p>
            <a:r>
              <a:rPr lang="en-GB" sz="2400" dirty="0">
                <a:solidFill>
                  <a:srgbClr val="CC00FF"/>
                </a:solidFill>
              </a:rPr>
              <a:t>(Adults 7-9 hours)</a:t>
            </a:r>
            <a:endParaRPr lang="en-GB" sz="2800" dirty="0">
              <a:solidFill>
                <a:srgbClr val="CC00FF"/>
              </a:solidFill>
            </a:endParaRPr>
          </a:p>
        </p:txBody>
      </p:sp>
      <p:pic>
        <p:nvPicPr>
          <p:cNvPr id="8" name="Image" descr="Image"/>
          <p:cNvPicPr>
            <a:picLocks noChangeAspect="1"/>
          </p:cNvPicPr>
          <p:nvPr/>
        </p:nvPicPr>
        <p:blipFill>
          <a:blip r:embed="rId4"/>
          <a:stretch>
            <a:fillRect/>
          </a:stretch>
        </p:blipFill>
        <p:spPr>
          <a:xfrm>
            <a:off x="6191569" y="2641593"/>
            <a:ext cx="5812780" cy="3884561"/>
          </a:xfrm>
          <a:prstGeom prst="rect">
            <a:avLst/>
          </a:prstGeom>
          <a:ln w="12700">
            <a:miter lim="400000"/>
          </a:ln>
        </p:spPr>
      </p:pic>
      <p:sp>
        <p:nvSpPr>
          <p:cNvPr id="10" name="TextBox 9"/>
          <p:cNvSpPr txBox="1"/>
          <p:nvPr/>
        </p:nvSpPr>
        <p:spPr>
          <a:xfrm>
            <a:off x="6449480" y="2969335"/>
            <a:ext cx="1509311"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Difficulty concentrating</a:t>
            </a:r>
          </a:p>
          <a:p>
            <a:endParaRPr lang="en-GB" dirty="0"/>
          </a:p>
        </p:txBody>
      </p:sp>
      <p:sp>
        <p:nvSpPr>
          <p:cNvPr id="11" name="TextBox 10"/>
          <p:cNvSpPr txBox="1"/>
          <p:nvPr/>
        </p:nvSpPr>
        <p:spPr>
          <a:xfrm>
            <a:off x="6318678" y="4260709"/>
            <a:ext cx="1770916" cy="646331"/>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Makes you feel down/depressed</a:t>
            </a:r>
          </a:p>
        </p:txBody>
      </p:sp>
      <p:sp>
        <p:nvSpPr>
          <p:cNvPr id="12" name="TextBox 11"/>
          <p:cNvSpPr txBox="1"/>
          <p:nvPr/>
        </p:nvSpPr>
        <p:spPr>
          <a:xfrm>
            <a:off x="6252944" y="5144737"/>
            <a:ext cx="1902384"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Can increase worry/stress/bad temper</a:t>
            </a:r>
          </a:p>
        </p:txBody>
      </p:sp>
      <p:sp>
        <p:nvSpPr>
          <p:cNvPr id="13" name="TextBox 12"/>
          <p:cNvSpPr txBox="1"/>
          <p:nvPr/>
        </p:nvSpPr>
        <p:spPr>
          <a:xfrm>
            <a:off x="10060872" y="2800965"/>
            <a:ext cx="1509311" cy="1200329"/>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Difficulty remembering things</a:t>
            </a:r>
          </a:p>
          <a:p>
            <a:endParaRPr lang="en-GB" dirty="0"/>
          </a:p>
        </p:txBody>
      </p:sp>
      <p:sp>
        <p:nvSpPr>
          <p:cNvPr id="14" name="TextBox 13"/>
          <p:cNvSpPr txBox="1"/>
          <p:nvPr/>
        </p:nvSpPr>
        <p:spPr>
          <a:xfrm>
            <a:off x="10149416" y="3993988"/>
            <a:ext cx="1509311"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Body feels weaker, eyes sore</a:t>
            </a:r>
          </a:p>
        </p:txBody>
      </p:sp>
      <p:sp>
        <p:nvSpPr>
          <p:cNvPr id="15" name="TextBox 14"/>
          <p:cNvSpPr txBox="1"/>
          <p:nvPr/>
        </p:nvSpPr>
        <p:spPr>
          <a:xfrm>
            <a:off x="10081488" y="5129755"/>
            <a:ext cx="1509311" cy="1200329"/>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Long-term it can lead to physical health issues</a:t>
            </a:r>
          </a:p>
        </p:txBody>
      </p:sp>
      <p:sp>
        <p:nvSpPr>
          <p:cNvPr id="17" name="Left-Up Arrow 16"/>
          <p:cNvSpPr/>
          <p:nvPr/>
        </p:nvSpPr>
        <p:spPr>
          <a:xfrm rot="16200000">
            <a:off x="9352655" y="303340"/>
            <a:ext cx="2864632" cy="26846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1282388" y="629408"/>
            <a:ext cx="385591" cy="2308324"/>
          </a:xfrm>
          <a:prstGeom prst="rect">
            <a:avLst/>
          </a:prstGeom>
          <a:noFill/>
        </p:spPr>
        <p:txBody>
          <a:bodyPr wrap="square" rtlCol="0">
            <a:spAutoFit/>
          </a:bodyPr>
          <a:lstStyle/>
          <a:p>
            <a:pPr algn="ctr"/>
            <a:r>
              <a:rPr lang="en-GB" b="1" dirty="0">
                <a:solidFill>
                  <a:schemeClr val="bg1"/>
                </a:solidFill>
              </a:rPr>
              <a:t>S</a:t>
            </a:r>
          </a:p>
          <a:p>
            <a:pPr algn="ctr"/>
            <a:r>
              <a:rPr lang="en-GB" b="1" dirty="0">
                <a:solidFill>
                  <a:schemeClr val="bg1"/>
                </a:solidFill>
              </a:rPr>
              <a:t>Y</a:t>
            </a:r>
          </a:p>
          <a:p>
            <a:pPr algn="ctr"/>
            <a:r>
              <a:rPr lang="en-GB" b="1" dirty="0">
                <a:solidFill>
                  <a:schemeClr val="bg1"/>
                </a:solidFill>
              </a:rPr>
              <a:t>M</a:t>
            </a:r>
          </a:p>
          <a:p>
            <a:pPr algn="ctr"/>
            <a:r>
              <a:rPr lang="en-GB" b="1" dirty="0">
                <a:solidFill>
                  <a:schemeClr val="bg1"/>
                </a:solidFill>
              </a:rPr>
              <a:t>P</a:t>
            </a:r>
          </a:p>
          <a:p>
            <a:pPr algn="ctr"/>
            <a:r>
              <a:rPr lang="en-GB" b="1" dirty="0">
                <a:solidFill>
                  <a:schemeClr val="bg1"/>
                </a:solidFill>
              </a:rPr>
              <a:t>T</a:t>
            </a:r>
          </a:p>
          <a:p>
            <a:pPr algn="ctr"/>
            <a:r>
              <a:rPr lang="en-GB" b="1" dirty="0">
                <a:solidFill>
                  <a:schemeClr val="bg1"/>
                </a:solidFill>
              </a:rPr>
              <a:t>O</a:t>
            </a:r>
          </a:p>
          <a:p>
            <a:pPr algn="ctr"/>
            <a:r>
              <a:rPr lang="en-GB" b="1" dirty="0">
                <a:solidFill>
                  <a:schemeClr val="bg1"/>
                </a:solidFill>
              </a:rPr>
              <a:t>M</a:t>
            </a:r>
          </a:p>
          <a:p>
            <a:pPr algn="ctr"/>
            <a:r>
              <a:rPr lang="en-GB" b="1" dirty="0">
                <a:solidFill>
                  <a:schemeClr val="bg1"/>
                </a:solidFill>
              </a:rPr>
              <a:t>S</a:t>
            </a:r>
          </a:p>
        </p:txBody>
      </p:sp>
      <p:sp>
        <p:nvSpPr>
          <p:cNvPr id="16" name="TextBox 15">
            <a:extLst>
              <a:ext uri="{FF2B5EF4-FFF2-40B4-BE49-F238E27FC236}">
                <a16:creationId xmlns:a16="http://schemas.microsoft.com/office/drawing/2014/main" id="{29B6F81E-8042-432F-9B5D-87A3E5D8DCBE}"/>
              </a:ext>
            </a:extLst>
          </p:cNvPr>
          <p:cNvSpPr txBox="1"/>
          <p:nvPr/>
        </p:nvSpPr>
        <p:spPr>
          <a:xfrm>
            <a:off x="2279374" y="3993988"/>
            <a:ext cx="3625754" cy="2308324"/>
          </a:xfrm>
          <a:prstGeom prst="rect">
            <a:avLst/>
          </a:prstGeom>
          <a:solidFill>
            <a:srgbClr val="FFFF00"/>
          </a:solidFill>
        </p:spPr>
        <p:txBody>
          <a:bodyPr wrap="square" rtlCol="0">
            <a:spAutoFit/>
          </a:bodyPr>
          <a:lstStyle/>
          <a:p>
            <a:r>
              <a:rPr lang="en-GB" b="1" dirty="0"/>
              <a:t>Tips for better sleep:</a:t>
            </a:r>
          </a:p>
          <a:p>
            <a:r>
              <a:rPr lang="en-GB" dirty="0"/>
              <a:t>Avoid screen time for an hour before bed.</a:t>
            </a:r>
          </a:p>
          <a:p>
            <a:r>
              <a:rPr lang="en-GB" dirty="0"/>
              <a:t>Read to help you sleep.</a:t>
            </a:r>
          </a:p>
          <a:p>
            <a:r>
              <a:rPr lang="en-GB" dirty="0"/>
              <a:t>Avoid sugar/eating a </a:t>
            </a:r>
            <a:r>
              <a:rPr lang="en-GB" dirty="0" err="1"/>
              <a:t>a</a:t>
            </a:r>
            <a:r>
              <a:rPr lang="en-GB" dirty="0"/>
              <a:t> few hours before bed.</a:t>
            </a:r>
          </a:p>
          <a:p>
            <a:r>
              <a:rPr lang="en-GB" dirty="0"/>
              <a:t>Use YouTube or sleep apps to help you.</a:t>
            </a:r>
          </a:p>
        </p:txBody>
      </p:sp>
    </p:spTree>
    <p:extLst>
      <p:ext uri="{BB962C8B-B14F-4D97-AF65-F5344CB8AC3E}">
        <p14:creationId xmlns:p14="http://schemas.microsoft.com/office/powerpoint/2010/main" val="9925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P spid="17" grpId="0" animBg="1"/>
      <p:bldP spid="18"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929578"/>
            <a:ext cx="9111409" cy="707886"/>
          </a:xfrm>
          <a:prstGeom prst="rect">
            <a:avLst/>
          </a:prstGeom>
          <a:noFill/>
        </p:spPr>
        <p:txBody>
          <a:bodyPr wrap="square" rtlCol="0">
            <a:spAutoFit/>
          </a:bodyPr>
          <a:lstStyle/>
          <a:p>
            <a:r>
              <a:rPr lang="en-GB" sz="4000" dirty="0">
                <a:solidFill>
                  <a:srgbClr val="7030A0"/>
                </a:solidFill>
              </a:rPr>
              <a:t>= tech (am I using too much tech?)</a:t>
            </a:r>
          </a:p>
        </p:txBody>
      </p:sp>
      <p:sp>
        <p:nvSpPr>
          <p:cNvPr id="17" name="Left-Up Arrow 16"/>
          <p:cNvSpPr/>
          <p:nvPr/>
        </p:nvSpPr>
        <p:spPr>
          <a:xfrm rot="5400000">
            <a:off x="2323126" y="2086692"/>
            <a:ext cx="2864632" cy="26846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938792" y="2155883"/>
            <a:ext cx="385591" cy="2585323"/>
          </a:xfrm>
          <a:prstGeom prst="rect">
            <a:avLst/>
          </a:prstGeom>
          <a:noFill/>
        </p:spPr>
        <p:txBody>
          <a:bodyPr wrap="square" rtlCol="0">
            <a:spAutoFit/>
          </a:bodyPr>
          <a:lstStyle/>
          <a:p>
            <a:pPr algn="ctr"/>
            <a:r>
              <a:rPr lang="en-GB" b="1" dirty="0">
                <a:solidFill>
                  <a:srgbClr val="0000FF"/>
                </a:solidFill>
              </a:rPr>
              <a:t>F</a:t>
            </a:r>
          </a:p>
          <a:p>
            <a:pPr algn="ctr"/>
            <a:r>
              <a:rPr lang="en-GB" b="1" dirty="0">
                <a:solidFill>
                  <a:srgbClr val="0000FF"/>
                </a:solidFill>
              </a:rPr>
              <a:t>I</a:t>
            </a:r>
          </a:p>
          <a:p>
            <a:pPr algn="ctr"/>
            <a:r>
              <a:rPr lang="en-GB" b="1" dirty="0">
                <a:solidFill>
                  <a:srgbClr val="0000FF"/>
                </a:solidFill>
              </a:rPr>
              <a:t>N</a:t>
            </a:r>
          </a:p>
          <a:p>
            <a:pPr algn="ctr"/>
            <a:r>
              <a:rPr lang="en-GB" b="1" dirty="0">
                <a:solidFill>
                  <a:srgbClr val="0000FF"/>
                </a:solidFill>
              </a:rPr>
              <a:t>D</a:t>
            </a:r>
          </a:p>
          <a:p>
            <a:pPr algn="ctr"/>
            <a:r>
              <a:rPr lang="en-GB" b="1" dirty="0">
                <a:solidFill>
                  <a:srgbClr val="0000FF"/>
                </a:solidFill>
              </a:rPr>
              <a:t>I</a:t>
            </a:r>
          </a:p>
          <a:p>
            <a:pPr algn="ctr"/>
            <a:r>
              <a:rPr lang="en-GB" b="1" dirty="0">
                <a:solidFill>
                  <a:srgbClr val="0000FF"/>
                </a:solidFill>
              </a:rPr>
              <a:t>N</a:t>
            </a:r>
          </a:p>
          <a:p>
            <a:pPr algn="ctr"/>
            <a:r>
              <a:rPr lang="en-GB" b="1" dirty="0">
                <a:solidFill>
                  <a:srgbClr val="0000FF"/>
                </a:solidFill>
              </a:rPr>
              <a:t>G</a:t>
            </a:r>
          </a:p>
          <a:p>
            <a:pPr algn="ctr"/>
            <a:r>
              <a:rPr lang="en-GB" b="1" dirty="0">
                <a:solidFill>
                  <a:srgbClr val="0000FF"/>
                </a:solidFill>
              </a:rPr>
              <a:t>S</a:t>
            </a:r>
          </a:p>
          <a:p>
            <a:pPr algn="ctr"/>
            <a:endParaRPr lang="en-GB" b="1" dirty="0">
              <a:solidFill>
                <a:srgbClr val="0000FF"/>
              </a:solidFill>
            </a:endParaRPr>
          </a:p>
        </p:txBody>
      </p:sp>
      <p:sp>
        <p:nvSpPr>
          <p:cNvPr id="16" name="TextBox 15"/>
          <p:cNvSpPr txBox="1"/>
          <p:nvPr/>
        </p:nvSpPr>
        <p:spPr>
          <a:xfrm>
            <a:off x="4723745" y="1637464"/>
            <a:ext cx="6499952" cy="1200329"/>
          </a:xfrm>
          <a:prstGeom prst="rect">
            <a:avLst/>
          </a:prstGeom>
          <a:solidFill>
            <a:srgbClr val="9999FF"/>
          </a:solidFill>
        </p:spPr>
        <p:txBody>
          <a:bodyPr wrap="square" rtlCol="0">
            <a:spAutoFit/>
          </a:bodyPr>
          <a:lstStyle/>
          <a:p>
            <a:r>
              <a:rPr lang="en-GB" sz="2400" dirty="0"/>
              <a:t>It is recommended that young people should spend no more than two hours a day on their tech (screen time.)</a:t>
            </a:r>
          </a:p>
        </p:txBody>
      </p:sp>
      <p:sp>
        <p:nvSpPr>
          <p:cNvPr id="21" name="TextBox 20"/>
          <p:cNvSpPr txBox="1"/>
          <p:nvPr/>
        </p:nvSpPr>
        <p:spPr>
          <a:xfrm>
            <a:off x="5159565" y="2896823"/>
            <a:ext cx="6499952" cy="2246769"/>
          </a:xfrm>
          <a:prstGeom prst="rect">
            <a:avLst/>
          </a:prstGeom>
          <a:solidFill>
            <a:srgbClr val="CC99FF"/>
          </a:solidFill>
        </p:spPr>
        <p:txBody>
          <a:bodyPr wrap="square" rtlCol="0">
            <a:spAutoFit/>
          </a:bodyPr>
          <a:lstStyle/>
          <a:p>
            <a:r>
              <a:rPr lang="en-GB" sz="2000" b="1" dirty="0"/>
              <a:t>There are many good things about technology but studies have shown too much can lead to some serious problems…</a:t>
            </a:r>
          </a:p>
          <a:p>
            <a:r>
              <a:rPr lang="en-GB" sz="2000" dirty="0"/>
              <a:t>*Shorter attention-span</a:t>
            </a:r>
          </a:p>
          <a:p>
            <a:r>
              <a:rPr lang="en-GB" sz="2000" dirty="0"/>
              <a:t>*Eye problems and headaches</a:t>
            </a:r>
          </a:p>
          <a:p>
            <a:r>
              <a:rPr lang="en-GB" sz="2000" dirty="0"/>
              <a:t>*Difficulty handling emotions</a:t>
            </a:r>
          </a:p>
          <a:p>
            <a:r>
              <a:rPr lang="en-GB" sz="2000" dirty="0"/>
              <a:t>*Addiction to technology which can lead to lots of other problems</a:t>
            </a:r>
          </a:p>
        </p:txBody>
      </p:sp>
      <p:sp>
        <p:nvSpPr>
          <p:cNvPr id="9" name="TextBox 8">
            <a:extLst>
              <a:ext uri="{FF2B5EF4-FFF2-40B4-BE49-F238E27FC236}">
                <a16:creationId xmlns:a16="http://schemas.microsoft.com/office/drawing/2014/main" id="{5660D173-B65F-40D5-A90B-1E542234A45E}"/>
              </a:ext>
            </a:extLst>
          </p:cNvPr>
          <p:cNvSpPr txBox="1"/>
          <p:nvPr/>
        </p:nvSpPr>
        <p:spPr>
          <a:xfrm>
            <a:off x="2405537" y="5371301"/>
            <a:ext cx="3625754" cy="1323439"/>
          </a:xfrm>
          <a:prstGeom prst="rect">
            <a:avLst/>
          </a:prstGeom>
          <a:solidFill>
            <a:srgbClr val="FFFF00"/>
          </a:solidFill>
        </p:spPr>
        <p:txBody>
          <a:bodyPr wrap="square" rtlCol="0">
            <a:spAutoFit/>
          </a:bodyPr>
          <a:lstStyle/>
          <a:p>
            <a:r>
              <a:rPr lang="en-GB" sz="2000" b="1" dirty="0"/>
              <a:t>Tips for less tech:</a:t>
            </a:r>
          </a:p>
          <a:p>
            <a:r>
              <a:rPr lang="en-GB" sz="2000" dirty="0"/>
              <a:t>Set a timer each day.</a:t>
            </a:r>
          </a:p>
          <a:p>
            <a:r>
              <a:rPr lang="en-GB" sz="2000" dirty="0"/>
              <a:t>Try other, new things that don’t involve tech such as….</a:t>
            </a:r>
          </a:p>
        </p:txBody>
      </p:sp>
    </p:spTree>
    <p:extLst>
      <p:ext uri="{BB962C8B-B14F-4D97-AF65-F5344CB8AC3E}">
        <p14:creationId xmlns:p14="http://schemas.microsoft.com/office/powerpoint/2010/main" val="8243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82758" y="1725766"/>
            <a:ext cx="10158678" cy="707886"/>
          </a:xfrm>
          <a:prstGeom prst="rect">
            <a:avLst/>
          </a:prstGeom>
          <a:noFill/>
        </p:spPr>
        <p:txBody>
          <a:bodyPr wrap="square" rtlCol="0">
            <a:spAutoFit/>
          </a:bodyPr>
          <a:lstStyle/>
          <a:p>
            <a:r>
              <a:rPr lang="en-GB" sz="4000" dirty="0">
                <a:solidFill>
                  <a:srgbClr val="7030A0"/>
                </a:solidFill>
              </a:rPr>
              <a:t>= oxygen (am I using any breathing techniques?)</a:t>
            </a:r>
          </a:p>
        </p:txBody>
      </p:sp>
      <p:sp>
        <p:nvSpPr>
          <p:cNvPr id="2" name="Rectangle 1"/>
          <p:cNvSpPr/>
          <p:nvPr/>
        </p:nvSpPr>
        <p:spPr>
          <a:xfrm>
            <a:off x="2508173" y="2838275"/>
            <a:ext cx="6096000" cy="1938992"/>
          </a:xfrm>
          <a:prstGeom prst="rect">
            <a:avLst/>
          </a:prstGeom>
          <a:solidFill>
            <a:srgbClr val="FF99FF"/>
          </a:solidFill>
        </p:spPr>
        <p:txBody>
          <a:bodyPr>
            <a:spAutoFit/>
          </a:bodyPr>
          <a:lstStyle/>
          <a:p>
            <a:r>
              <a:rPr lang="en-GB" sz="2000" b="1" i="0" u="none" strike="noStrike" dirty="0">
                <a:solidFill>
                  <a:srgbClr val="222222"/>
                </a:solidFill>
                <a:effectLst/>
                <a:latin typeface="arial" panose="020B0604020202020204" pitchFamily="34" charset="0"/>
              </a:rPr>
              <a:t>Breathing</a:t>
            </a:r>
            <a:r>
              <a:rPr lang="en-GB" sz="2000" b="0" i="0" u="none" strike="noStrike" dirty="0">
                <a:solidFill>
                  <a:srgbClr val="222222"/>
                </a:solidFill>
                <a:effectLst/>
                <a:latin typeface="arial" panose="020B0604020202020204" pitchFamily="34" charset="0"/>
              </a:rPr>
              <a:t> exercises </a:t>
            </a:r>
            <a:r>
              <a:rPr lang="en-GB" sz="2000" b="1" i="0" u="none" strike="noStrike" dirty="0">
                <a:solidFill>
                  <a:srgbClr val="222222"/>
                </a:solidFill>
                <a:effectLst/>
                <a:latin typeface="arial" panose="020B0604020202020204" pitchFamily="34" charset="0"/>
              </a:rPr>
              <a:t>can</a:t>
            </a:r>
            <a:r>
              <a:rPr lang="en-GB" sz="2000" b="0" i="0" u="none" strike="noStrike" dirty="0">
                <a:solidFill>
                  <a:srgbClr val="222222"/>
                </a:solidFill>
                <a:effectLst/>
                <a:latin typeface="arial" panose="020B0604020202020204" pitchFamily="34" charset="0"/>
              </a:rPr>
              <a:t> help you relax, because they make your body feel like it </a:t>
            </a:r>
            <a:r>
              <a:rPr lang="en-GB" sz="2000" b="1" i="0" u="none" strike="noStrike" dirty="0">
                <a:solidFill>
                  <a:srgbClr val="222222"/>
                </a:solidFill>
                <a:effectLst/>
                <a:latin typeface="arial" panose="020B0604020202020204" pitchFamily="34" charset="0"/>
              </a:rPr>
              <a:t>does</a:t>
            </a:r>
            <a:r>
              <a:rPr lang="en-GB" sz="2000" b="0" i="0" u="none" strike="noStrike" dirty="0">
                <a:solidFill>
                  <a:srgbClr val="222222"/>
                </a:solidFill>
                <a:effectLst/>
                <a:latin typeface="arial" panose="020B0604020202020204" pitchFamily="34" charset="0"/>
              </a:rPr>
              <a:t> when you </a:t>
            </a:r>
            <a:r>
              <a:rPr lang="en-GB" sz="2000" b="1" i="0" u="none" strike="noStrike" dirty="0">
                <a:solidFill>
                  <a:srgbClr val="222222"/>
                </a:solidFill>
                <a:effectLst/>
                <a:latin typeface="arial" panose="020B0604020202020204" pitchFamily="34" charset="0"/>
              </a:rPr>
              <a:t>are</a:t>
            </a:r>
            <a:r>
              <a:rPr lang="en-GB" sz="2000" b="0" i="0" u="none" strike="noStrike" dirty="0">
                <a:solidFill>
                  <a:srgbClr val="222222"/>
                </a:solidFill>
                <a:effectLst/>
                <a:latin typeface="arial" panose="020B0604020202020204" pitchFamily="34" charset="0"/>
              </a:rPr>
              <a:t> already relaxed. </a:t>
            </a:r>
            <a:r>
              <a:rPr lang="en-GB" sz="2000" b="1" i="0" u="none" strike="noStrike" dirty="0">
                <a:solidFill>
                  <a:srgbClr val="222222"/>
                </a:solidFill>
                <a:effectLst/>
                <a:latin typeface="arial" panose="020B0604020202020204" pitchFamily="34" charset="0"/>
              </a:rPr>
              <a:t>Deep breathing</a:t>
            </a:r>
            <a:r>
              <a:rPr lang="en-GB" sz="2000" b="0" i="0" u="none" strike="noStrike" dirty="0">
                <a:solidFill>
                  <a:srgbClr val="222222"/>
                </a:solidFill>
                <a:effectLst/>
                <a:latin typeface="arial" panose="020B0604020202020204" pitchFamily="34" charset="0"/>
              </a:rPr>
              <a:t> is one of the best ways to lower stress in the body. This is because when you </a:t>
            </a:r>
            <a:r>
              <a:rPr lang="en-GB" sz="2000" b="1" i="0" u="none" strike="noStrike" dirty="0">
                <a:solidFill>
                  <a:srgbClr val="222222"/>
                </a:solidFill>
                <a:effectLst/>
                <a:latin typeface="arial" panose="020B0604020202020204" pitchFamily="34" charset="0"/>
              </a:rPr>
              <a:t>breathe deeply</a:t>
            </a:r>
            <a:r>
              <a:rPr lang="en-GB" sz="2000" b="0" i="0" u="none" strike="noStrike" dirty="0">
                <a:solidFill>
                  <a:srgbClr val="222222"/>
                </a:solidFill>
                <a:effectLst/>
                <a:latin typeface="arial" panose="020B0604020202020204" pitchFamily="34" charset="0"/>
              </a:rPr>
              <a:t>, it sends a message to your brain to </a:t>
            </a:r>
            <a:r>
              <a:rPr lang="en-GB" sz="2000" b="1" i="0" u="none" strike="noStrike" dirty="0">
                <a:solidFill>
                  <a:srgbClr val="222222"/>
                </a:solidFill>
                <a:effectLst/>
                <a:latin typeface="arial" panose="020B0604020202020204" pitchFamily="34" charset="0"/>
              </a:rPr>
              <a:t>calm down</a:t>
            </a:r>
            <a:r>
              <a:rPr lang="en-GB" sz="2000" b="0" i="0" u="none" strike="noStrike" dirty="0">
                <a:solidFill>
                  <a:srgbClr val="222222"/>
                </a:solidFill>
                <a:effectLst/>
                <a:latin typeface="arial" panose="020B0604020202020204" pitchFamily="34" charset="0"/>
              </a:rPr>
              <a:t> and relax.</a:t>
            </a:r>
            <a:endParaRPr lang="en-GB"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813" y="2690802"/>
            <a:ext cx="1737481" cy="2249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312" y="5114113"/>
            <a:ext cx="3017700" cy="14418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470" y="5181890"/>
            <a:ext cx="1750760" cy="13063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0861" y="5149147"/>
            <a:ext cx="3030507" cy="1399084"/>
          </a:xfrm>
          <a:prstGeom prst="rect">
            <a:avLst/>
          </a:prstGeom>
        </p:spPr>
      </p:pic>
      <p:sp>
        <p:nvSpPr>
          <p:cNvPr id="11" name="TextBox 10">
            <a:extLst>
              <a:ext uri="{FF2B5EF4-FFF2-40B4-BE49-F238E27FC236}">
                <a16:creationId xmlns:a16="http://schemas.microsoft.com/office/drawing/2014/main" id="{01E699C8-5FF7-42E8-903B-1139DD0E9464}"/>
              </a:ext>
            </a:extLst>
          </p:cNvPr>
          <p:cNvSpPr txBox="1"/>
          <p:nvPr/>
        </p:nvSpPr>
        <p:spPr>
          <a:xfrm>
            <a:off x="6596664" y="258081"/>
            <a:ext cx="3625754" cy="1015663"/>
          </a:xfrm>
          <a:prstGeom prst="rect">
            <a:avLst/>
          </a:prstGeom>
          <a:solidFill>
            <a:srgbClr val="FFFF00"/>
          </a:solidFill>
        </p:spPr>
        <p:txBody>
          <a:bodyPr wrap="square" rtlCol="0">
            <a:spAutoFit/>
          </a:bodyPr>
          <a:lstStyle/>
          <a:p>
            <a:r>
              <a:rPr lang="en-GB" sz="2000" b="1" dirty="0"/>
              <a:t>This is a very good one for STRESS. Breathing methods will calm you down.</a:t>
            </a:r>
            <a:endParaRPr lang="en-GB" sz="2000" dirty="0"/>
          </a:p>
        </p:txBody>
      </p:sp>
    </p:spTree>
    <p:extLst>
      <p:ext uri="{BB962C8B-B14F-4D97-AF65-F5344CB8AC3E}">
        <p14:creationId xmlns:p14="http://schemas.microsoft.com/office/powerpoint/2010/main" val="1695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60724" y="2496946"/>
            <a:ext cx="10158678" cy="1323439"/>
          </a:xfrm>
          <a:prstGeom prst="rect">
            <a:avLst/>
          </a:prstGeom>
          <a:noFill/>
        </p:spPr>
        <p:txBody>
          <a:bodyPr wrap="square" rtlCol="0">
            <a:spAutoFit/>
          </a:bodyPr>
          <a:lstStyle/>
          <a:p>
            <a:r>
              <a:rPr lang="en-GB" sz="4000" dirty="0">
                <a:solidFill>
                  <a:srgbClr val="7030A0"/>
                </a:solidFill>
              </a:rPr>
              <a:t>= people (am I being kind to others? How’s my friendships going?)</a:t>
            </a:r>
          </a:p>
        </p:txBody>
      </p:sp>
      <p:sp>
        <p:nvSpPr>
          <p:cNvPr id="2" name="Rectangle 1"/>
          <p:cNvSpPr/>
          <p:nvPr/>
        </p:nvSpPr>
        <p:spPr>
          <a:xfrm>
            <a:off x="5515778" y="4142429"/>
            <a:ext cx="6096000" cy="1938992"/>
          </a:xfrm>
          <a:prstGeom prst="rect">
            <a:avLst/>
          </a:prstGeom>
          <a:solidFill>
            <a:srgbClr val="FF99FF"/>
          </a:solidFill>
        </p:spPr>
        <p:txBody>
          <a:bodyPr>
            <a:spAutoFit/>
          </a:bodyPr>
          <a:lstStyle/>
          <a:p>
            <a:r>
              <a:rPr lang="en-GB" sz="2000" dirty="0"/>
              <a:t>The people that are in our life have a big effect on the way we feel.  It’s actually a self-kindness to be kind to others as it makes us feel good and make better friendships.  But it’s also good to ask, how are my friendships going?  Are we being nice to each other?  Would I like to make new friends?  How could I do this?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095" y="53327"/>
            <a:ext cx="3491439" cy="2309337"/>
          </a:xfrm>
          <a:prstGeom prst="rect">
            <a:avLst/>
          </a:prstGeom>
        </p:spPr>
      </p:pic>
      <p:sp>
        <p:nvSpPr>
          <p:cNvPr id="7" name="TextBox 6">
            <a:extLst>
              <a:ext uri="{FF2B5EF4-FFF2-40B4-BE49-F238E27FC236}">
                <a16:creationId xmlns:a16="http://schemas.microsoft.com/office/drawing/2014/main" id="{5AEC9281-8E23-4062-83FA-389E7CBA65E6}"/>
              </a:ext>
            </a:extLst>
          </p:cNvPr>
          <p:cNvSpPr txBox="1"/>
          <p:nvPr/>
        </p:nvSpPr>
        <p:spPr>
          <a:xfrm>
            <a:off x="2388133" y="4373261"/>
            <a:ext cx="2683298" cy="1631216"/>
          </a:xfrm>
          <a:prstGeom prst="rect">
            <a:avLst/>
          </a:prstGeom>
          <a:solidFill>
            <a:srgbClr val="FFFF00"/>
          </a:solidFill>
        </p:spPr>
        <p:txBody>
          <a:bodyPr wrap="square" rtlCol="0">
            <a:spAutoFit/>
          </a:bodyPr>
          <a:lstStyle/>
          <a:p>
            <a:r>
              <a:rPr lang="en-GB" sz="2000" b="1" dirty="0"/>
              <a:t>Tips:</a:t>
            </a:r>
          </a:p>
          <a:p>
            <a:r>
              <a:rPr lang="en-GB" sz="2000" b="1" dirty="0"/>
              <a:t>*Try new hobbies to meet new people.</a:t>
            </a:r>
          </a:p>
          <a:p>
            <a:r>
              <a:rPr lang="en-GB" sz="2000" b="1" dirty="0"/>
              <a:t>*Speak to one new person every day.</a:t>
            </a:r>
            <a:endParaRPr lang="en-GB" sz="2000" dirty="0"/>
          </a:p>
        </p:txBody>
      </p:sp>
    </p:spTree>
    <p:extLst>
      <p:ext uri="{BB962C8B-B14F-4D97-AF65-F5344CB8AC3E}">
        <p14:creationId xmlns:p14="http://schemas.microsoft.com/office/powerpoint/2010/main" val="19335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4248628"/>
            <a:ext cx="10158678" cy="707886"/>
          </a:xfrm>
          <a:prstGeom prst="rect">
            <a:avLst/>
          </a:prstGeom>
          <a:noFill/>
        </p:spPr>
        <p:txBody>
          <a:bodyPr wrap="square" rtlCol="0">
            <a:spAutoFit/>
          </a:bodyPr>
          <a:lstStyle/>
          <a:p>
            <a:r>
              <a:rPr lang="en-GB" sz="4000" dirty="0">
                <a:solidFill>
                  <a:srgbClr val="7030A0"/>
                </a:solidFill>
              </a:rPr>
              <a:t>= nutrition (am I eating healthy food?)</a:t>
            </a:r>
          </a:p>
        </p:txBody>
      </p:sp>
      <p:sp>
        <p:nvSpPr>
          <p:cNvPr id="2" name="Rectangle 1"/>
          <p:cNvSpPr/>
          <p:nvPr/>
        </p:nvSpPr>
        <p:spPr>
          <a:xfrm>
            <a:off x="5291768" y="597199"/>
            <a:ext cx="6096000" cy="2308324"/>
          </a:xfrm>
          <a:prstGeom prst="rect">
            <a:avLst/>
          </a:prstGeom>
          <a:solidFill>
            <a:srgbClr val="FF99FF"/>
          </a:solidFill>
        </p:spPr>
        <p:txBody>
          <a:bodyPr>
            <a:spAutoFit/>
          </a:bodyPr>
          <a:lstStyle/>
          <a:p>
            <a:r>
              <a:rPr lang="en-GB" sz="2400" dirty="0"/>
              <a:t>Making healthy food choices is one of the kindest you can do for your body and mind.  It helps you fight off illness, be strong, gives you more energy and it’s been recently discovered massively helps you feel happier and more awake.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390" y="3428999"/>
            <a:ext cx="2029063" cy="20290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03" y="905419"/>
            <a:ext cx="2593796" cy="3084854"/>
          </a:xfrm>
          <a:prstGeom prst="rect">
            <a:avLst/>
          </a:prstGeom>
        </p:spPr>
      </p:pic>
      <p:sp>
        <p:nvSpPr>
          <p:cNvPr id="8" name="TextBox 7">
            <a:extLst>
              <a:ext uri="{FF2B5EF4-FFF2-40B4-BE49-F238E27FC236}">
                <a16:creationId xmlns:a16="http://schemas.microsoft.com/office/drawing/2014/main" id="{B64BFE36-B527-45B5-827D-B676B18E7556}"/>
              </a:ext>
            </a:extLst>
          </p:cNvPr>
          <p:cNvSpPr txBox="1"/>
          <p:nvPr/>
        </p:nvSpPr>
        <p:spPr>
          <a:xfrm>
            <a:off x="2405537" y="5371301"/>
            <a:ext cx="3625754" cy="1323439"/>
          </a:xfrm>
          <a:prstGeom prst="rect">
            <a:avLst/>
          </a:prstGeom>
          <a:solidFill>
            <a:srgbClr val="FFFF00"/>
          </a:solidFill>
        </p:spPr>
        <p:txBody>
          <a:bodyPr wrap="square" rtlCol="0">
            <a:spAutoFit/>
          </a:bodyPr>
          <a:lstStyle/>
          <a:p>
            <a:r>
              <a:rPr lang="en-GB" sz="2000" b="1" dirty="0"/>
              <a:t>Tips:</a:t>
            </a:r>
          </a:p>
          <a:p>
            <a:r>
              <a:rPr lang="en-GB" sz="2000" b="1" dirty="0"/>
              <a:t>Try swapping one or two unhealthy snacks for a healthy snack each day.</a:t>
            </a:r>
            <a:endParaRPr lang="en-GB" sz="2000" dirty="0"/>
          </a:p>
        </p:txBody>
      </p:sp>
    </p:spTree>
    <p:extLst>
      <p:ext uri="{BB962C8B-B14F-4D97-AF65-F5344CB8AC3E}">
        <p14:creationId xmlns:p14="http://schemas.microsoft.com/office/powerpoint/2010/main" val="5966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617866"/>
            <a:ext cx="9144000" cy="1100575"/>
          </a:xfrm>
          <a:solidFill>
            <a:srgbClr val="FFFF00"/>
          </a:solidFill>
        </p:spPr>
        <p:txBody>
          <a:bodyPr/>
          <a:lstStyle/>
          <a:p>
            <a:r>
              <a:rPr lang="en-GB" b="1" dirty="0"/>
              <a:t>What are emotions?</a:t>
            </a:r>
          </a:p>
        </p:txBody>
      </p:sp>
      <p:sp>
        <p:nvSpPr>
          <p:cNvPr id="3" name="Subtitle 2"/>
          <p:cNvSpPr>
            <a:spLocks noGrp="1"/>
          </p:cNvSpPr>
          <p:nvPr>
            <p:ph type="subTitle" idx="1"/>
          </p:nvPr>
        </p:nvSpPr>
        <p:spPr>
          <a:xfrm>
            <a:off x="1524000" y="1915127"/>
            <a:ext cx="9144000" cy="1789770"/>
          </a:xfrm>
          <a:solidFill>
            <a:schemeClr val="accent4">
              <a:lumMod val="40000"/>
              <a:lumOff val="60000"/>
            </a:schemeClr>
          </a:solidFill>
        </p:spPr>
        <p:txBody>
          <a:bodyPr>
            <a:noAutofit/>
          </a:bodyPr>
          <a:lstStyle/>
          <a:p>
            <a:pPr algn="l"/>
            <a:r>
              <a:rPr lang="en-GB" sz="2800" b="1" dirty="0"/>
              <a:t>What are they?  </a:t>
            </a:r>
          </a:p>
          <a:p>
            <a:pPr algn="l"/>
            <a:r>
              <a:rPr lang="en-GB" sz="2800" dirty="0"/>
              <a:t>Dictionary definition = </a:t>
            </a:r>
            <a:r>
              <a:rPr lang="en-GB" sz="2800" b="1" dirty="0"/>
              <a:t>strong inner feelings</a:t>
            </a:r>
            <a:r>
              <a:rPr lang="en-GB" sz="2800" dirty="0"/>
              <a:t> (as anger, love, joy, or fear) often accompanied by a physical reaction ( for example – “She flushed with emotion.”</a:t>
            </a:r>
          </a:p>
        </p:txBody>
      </p:sp>
      <p:sp>
        <p:nvSpPr>
          <p:cNvPr id="4" name="TextBox 3"/>
          <p:cNvSpPr txBox="1"/>
          <p:nvPr/>
        </p:nvSpPr>
        <p:spPr>
          <a:xfrm>
            <a:off x="601717" y="3930258"/>
            <a:ext cx="10988565" cy="1384995"/>
          </a:xfrm>
          <a:prstGeom prst="rect">
            <a:avLst/>
          </a:prstGeom>
          <a:solidFill>
            <a:srgbClr val="FFC000"/>
          </a:solidFill>
        </p:spPr>
        <p:txBody>
          <a:bodyPr wrap="square" rtlCol="0">
            <a:spAutoFit/>
          </a:bodyPr>
          <a:lstStyle/>
          <a:p>
            <a:r>
              <a:rPr lang="en-GB" sz="2800" dirty="0"/>
              <a:t>One minute challenge:  Draw all the emoji's (that express emotions) that you know and write the emotion beneath them (e.g. the poo emoji doesn’t count!)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341" y="4989402"/>
            <a:ext cx="746617" cy="746617"/>
          </a:xfrm>
          <a:prstGeom prst="rect">
            <a:avLst/>
          </a:prstGeom>
        </p:spPr>
      </p:pic>
      <p:cxnSp>
        <p:nvCxnSpPr>
          <p:cNvPr id="7" name="Straight Connector 6"/>
          <p:cNvCxnSpPr/>
          <p:nvPr/>
        </p:nvCxnSpPr>
        <p:spPr>
          <a:xfrm>
            <a:off x="3021341" y="4989402"/>
            <a:ext cx="746617" cy="746617"/>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3068828" y="4989402"/>
            <a:ext cx="651642" cy="651703"/>
          </a:xfrm>
          <a:prstGeom prst="line">
            <a:avLst/>
          </a:prstGeom>
          <a:ln w="44450">
            <a:solidFill>
              <a:schemeClr val="accent2">
                <a:alpha val="88000"/>
              </a:schemeClr>
            </a:solidFill>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463143" y="5528818"/>
            <a:ext cx="6466114" cy="1015663"/>
          </a:xfrm>
          <a:prstGeom prst="rect">
            <a:avLst/>
          </a:prstGeom>
          <a:solidFill>
            <a:schemeClr val="accent4">
              <a:lumMod val="60000"/>
              <a:lumOff val="40000"/>
            </a:schemeClr>
          </a:solidFill>
        </p:spPr>
        <p:txBody>
          <a:bodyPr wrap="square" rtlCol="0">
            <a:spAutoFit/>
          </a:bodyPr>
          <a:lstStyle/>
          <a:p>
            <a:r>
              <a:rPr lang="en-GB" sz="2000" dirty="0"/>
              <a:t>Count your </a:t>
            </a:r>
            <a:r>
              <a:rPr lang="en-GB" sz="2000" dirty="0" err="1"/>
              <a:t>emojis</a:t>
            </a:r>
            <a:r>
              <a:rPr lang="en-GB" sz="2000" dirty="0"/>
              <a:t>.  Stand up.  The teacher will start counting from 1.  When you hear the number of </a:t>
            </a:r>
            <a:r>
              <a:rPr lang="en-GB" sz="2000" dirty="0" err="1"/>
              <a:t>emojis</a:t>
            </a:r>
            <a:r>
              <a:rPr lang="en-GB" sz="2000" dirty="0"/>
              <a:t> you have sit down.  The last person standing is the winner! </a:t>
            </a:r>
          </a:p>
        </p:txBody>
      </p:sp>
    </p:spTree>
    <p:extLst>
      <p:ext uri="{BB962C8B-B14F-4D97-AF65-F5344CB8AC3E}">
        <p14:creationId xmlns:p14="http://schemas.microsoft.com/office/powerpoint/2010/main" val="28908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1"/>
            <a:ext cx="12192000" cy="7403879"/>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019809"/>
            <a:ext cx="10158678" cy="707886"/>
          </a:xfrm>
          <a:prstGeom prst="rect">
            <a:avLst/>
          </a:prstGeom>
          <a:noFill/>
        </p:spPr>
        <p:txBody>
          <a:bodyPr wrap="square" rtlCol="0">
            <a:spAutoFit/>
          </a:bodyPr>
          <a:lstStyle/>
          <a:p>
            <a:r>
              <a:rPr lang="en-GB" sz="4000" dirty="0">
                <a:solidFill>
                  <a:srgbClr val="7030A0"/>
                </a:solidFill>
              </a:rPr>
              <a:t>= outdoors and exercise (Am I getting enough?)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676" y="100704"/>
            <a:ext cx="2916731" cy="18205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4554"/>
            <a:ext cx="5382396" cy="2932985"/>
          </a:xfrm>
          <a:prstGeom prst="rect">
            <a:avLst/>
          </a:prstGeom>
        </p:spPr>
      </p:pic>
      <p:sp>
        <p:nvSpPr>
          <p:cNvPr id="9" name="TextBox 8">
            <a:extLst>
              <a:ext uri="{FF2B5EF4-FFF2-40B4-BE49-F238E27FC236}">
                <a16:creationId xmlns:a16="http://schemas.microsoft.com/office/drawing/2014/main" id="{43EAD075-F59E-417F-A520-EA32BCEAECBF}"/>
              </a:ext>
            </a:extLst>
          </p:cNvPr>
          <p:cNvSpPr txBox="1"/>
          <p:nvPr/>
        </p:nvSpPr>
        <p:spPr>
          <a:xfrm>
            <a:off x="2332950" y="2278181"/>
            <a:ext cx="3625754" cy="2554545"/>
          </a:xfrm>
          <a:prstGeom prst="rect">
            <a:avLst/>
          </a:prstGeom>
          <a:solidFill>
            <a:srgbClr val="FFFF00"/>
          </a:solidFill>
        </p:spPr>
        <p:txBody>
          <a:bodyPr wrap="square" rtlCol="0">
            <a:spAutoFit/>
          </a:bodyPr>
          <a:lstStyle/>
          <a:p>
            <a:r>
              <a:rPr lang="en-GB" sz="2000" b="1" dirty="0"/>
              <a:t>Tips:</a:t>
            </a:r>
          </a:p>
          <a:p>
            <a:r>
              <a:rPr lang="en-GB" sz="2000" b="1" dirty="0"/>
              <a:t>*Aim to do 1 hour of exercise every day.</a:t>
            </a:r>
          </a:p>
          <a:p>
            <a:r>
              <a:rPr lang="en-GB" sz="2000" b="1" dirty="0"/>
              <a:t>*Make plans with friends to exercise/do sports together.</a:t>
            </a:r>
          </a:p>
          <a:p>
            <a:r>
              <a:rPr lang="en-GB" sz="2000" b="1" dirty="0"/>
              <a:t>*Join clubs</a:t>
            </a:r>
            <a:r>
              <a:rPr lang="en-GB" sz="2000" dirty="0"/>
              <a:t>.</a:t>
            </a:r>
          </a:p>
          <a:p>
            <a:r>
              <a:rPr lang="en-GB" sz="2000" b="1" dirty="0"/>
              <a:t>*Try things online e.g. Just Dance.</a:t>
            </a:r>
          </a:p>
        </p:txBody>
      </p:sp>
    </p:spTree>
    <p:extLst>
      <p:ext uri="{BB962C8B-B14F-4D97-AF65-F5344CB8AC3E}">
        <p14:creationId xmlns:p14="http://schemas.microsoft.com/office/powerpoint/2010/main" val="25168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0061"/>
            <a:ext cx="12192000" cy="7406477"/>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914290"/>
            <a:ext cx="10158678" cy="707886"/>
          </a:xfrm>
          <a:prstGeom prst="rect">
            <a:avLst/>
          </a:prstGeom>
          <a:noFill/>
        </p:spPr>
        <p:txBody>
          <a:bodyPr wrap="square" rtlCol="0">
            <a:spAutoFit/>
          </a:bodyPr>
          <a:lstStyle/>
          <a:p>
            <a:r>
              <a:rPr lang="en-GB" sz="4000" dirty="0">
                <a:solidFill>
                  <a:srgbClr val="7030A0"/>
                </a:solidFill>
              </a:rPr>
              <a:t>= water (am I getting enough?)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41" y="412109"/>
            <a:ext cx="6094276" cy="4570707"/>
          </a:xfrm>
          <a:prstGeom prst="rect">
            <a:avLst/>
          </a:prstGeom>
        </p:spPr>
      </p:pic>
      <p:sp>
        <p:nvSpPr>
          <p:cNvPr id="7" name="TextBox 6">
            <a:extLst>
              <a:ext uri="{FF2B5EF4-FFF2-40B4-BE49-F238E27FC236}">
                <a16:creationId xmlns:a16="http://schemas.microsoft.com/office/drawing/2014/main" id="{52A5D587-B945-4234-890C-0424E4546117}"/>
              </a:ext>
            </a:extLst>
          </p:cNvPr>
          <p:cNvSpPr txBox="1"/>
          <p:nvPr/>
        </p:nvSpPr>
        <p:spPr>
          <a:xfrm>
            <a:off x="2125096" y="2674492"/>
            <a:ext cx="3625754" cy="3170099"/>
          </a:xfrm>
          <a:prstGeom prst="rect">
            <a:avLst/>
          </a:prstGeom>
          <a:solidFill>
            <a:srgbClr val="FFFF00"/>
          </a:solidFill>
        </p:spPr>
        <p:txBody>
          <a:bodyPr wrap="square" rtlCol="0">
            <a:spAutoFit/>
          </a:bodyPr>
          <a:lstStyle/>
          <a:p>
            <a:r>
              <a:rPr lang="en-GB" sz="2000" b="1" dirty="0"/>
              <a:t>Tips for more water:</a:t>
            </a:r>
          </a:p>
          <a:p>
            <a:r>
              <a:rPr lang="en-GB" sz="2000" b="1" dirty="0"/>
              <a:t>*Buy a water bottle you like.</a:t>
            </a:r>
          </a:p>
          <a:p>
            <a:r>
              <a:rPr lang="en-GB" sz="2000" b="1" dirty="0"/>
              <a:t>*Take it with you everywhere you go.</a:t>
            </a:r>
          </a:p>
          <a:p>
            <a:r>
              <a:rPr lang="en-GB" sz="2000" b="1" dirty="0"/>
              <a:t>*Ask yourself halfway through the day if you have drunk enough.</a:t>
            </a:r>
            <a:endParaRPr lang="en-GB" sz="2000" dirty="0"/>
          </a:p>
          <a:p>
            <a:r>
              <a:rPr lang="en-GB" sz="2000" b="1" dirty="0"/>
              <a:t>*If you have a headache, feel low or sleepy check your water intake.</a:t>
            </a:r>
          </a:p>
        </p:txBody>
      </p:sp>
    </p:spTree>
    <p:extLst>
      <p:ext uri="{BB962C8B-B14F-4D97-AF65-F5344CB8AC3E}">
        <p14:creationId xmlns:p14="http://schemas.microsoft.com/office/powerpoint/2010/main" val="33299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lstStyle/>
          <a:p>
            <a:r>
              <a:rPr lang="en-GB" dirty="0"/>
              <a:t>Suggestion – what to do next?</a:t>
            </a:r>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xfrm>
            <a:off x="622852" y="968409"/>
            <a:ext cx="10714383" cy="5889591"/>
          </a:xfrm>
          <a:solidFill>
            <a:schemeClr val="accent4">
              <a:lumMod val="20000"/>
              <a:lumOff val="80000"/>
            </a:schemeClr>
          </a:solidFill>
        </p:spPr>
        <p:txBody>
          <a:bodyPr>
            <a:noAutofit/>
          </a:bodyPr>
          <a:lstStyle/>
          <a:p>
            <a:pPr marL="0" indent="0">
              <a:buNone/>
            </a:pPr>
            <a:r>
              <a:rPr lang="en-GB" sz="2300" dirty="0"/>
              <a:t>Keep this book mark.  At the end of each day, go through the letters and tick ones you have done well and cross those you haven’t, set a wellbeing target for the next day.  You could do this in a notebook instead.  Notice if your mental health/wellbeing improves?</a:t>
            </a:r>
          </a:p>
          <a:p>
            <a:pPr marL="0" indent="0">
              <a:buNone/>
            </a:pPr>
            <a:endParaRPr lang="en-GB" sz="3000" dirty="0"/>
          </a:p>
          <a:p>
            <a:pPr marL="0" indent="0">
              <a:buNone/>
            </a:pPr>
            <a:r>
              <a:rPr lang="en-GB" sz="3000" dirty="0"/>
              <a:t>S = sleep</a:t>
            </a:r>
          </a:p>
          <a:p>
            <a:pPr marL="0" indent="0">
              <a:buNone/>
            </a:pPr>
            <a:r>
              <a:rPr lang="en-GB" sz="3000" dirty="0"/>
              <a:t>T = Tech </a:t>
            </a:r>
          </a:p>
          <a:p>
            <a:pPr marL="0" indent="0">
              <a:buNone/>
            </a:pPr>
            <a:r>
              <a:rPr lang="en-GB" sz="3000" dirty="0"/>
              <a:t>O = Outdoors/exercise</a:t>
            </a:r>
          </a:p>
          <a:p>
            <a:pPr marL="0" indent="0">
              <a:buNone/>
            </a:pPr>
            <a:r>
              <a:rPr lang="en-GB" sz="3000" dirty="0"/>
              <a:t>P = People</a:t>
            </a:r>
          </a:p>
          <a:p>
            <a:pPr marL="0" indent="0">
              <a:buNone/>
            </a:pPr>
            <a:r>
              <a:rPr lang="en-GB" sz="3000" dirty="0"/>
              <a:t>N = Nutrition</a:t>
            </a:r>
          </a:p>
          <a:p>
            <a:pPr marL="0" indent="0">
              <a:buNone/>
            </a:pPr>
            <a:r>
              <a:rPr lang="en-GB" sz="3000" dirty="0"/>
              <a:t>O = Oxygen </a:t>
            </a:r>
          </a:p>
          <a:p>
            <a:pPr marL="0" indent="0">
              <a:buNone/>
            </a:pPr>
            <a:r>
              <a:rPr lang="en-GB" sz="3000" dirty="0"/>
              <a:t>W = Water</a:t>
            </a:r>
          </a:p>
        </p:txBody>
      </p:sp>
      <p:sp>
        <p:nvSpPr>
          <p:cNvPr id="5" name="Rectangle 4">
            <a:extLst>
              <a:ext uri="{FF2B5EF4-FFF2-40B4-BE49-F238E27FC236}">
                <a16:creationId xmlns:a16="http://schemas.microsoft.com/office/drawing/2014/main" id="{12AF1EA5-F955-4573-90CC-483478F4E7FB}"/>
              </a:ext>
            </a:extLst>
          </p:cNvPr>
          <p:cNvSpPr/>
          <p:nvPr/>
        </p:nvSpPr>
        <p:spPr>
          <a:xfrm>
            <a:off x="622852" y="2345635"/>
            <a:ext cx="3737113" cy="4214191"/>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148165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C3ED-95ED-47E7-890C-52B96A14A2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9A9844F-449B-40F5-BA33-47BFC8FF0A4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4AAF0B6-6318-4532-B334-EE2C348EB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FA09FE04-2311-4DA6-924C-EBAAE662FF46}"/>
              </a:ext>
            </a:extLst>
          </p:cNvPr>
          <p:cNvSpPr txBox="1"/>
          <p:nvPr/>
        </p:nvSpPr>
        <p:spPr>
          <a:xfrm>
            <a:off x="2273417" y="1157681"/>
            <a:ext cx="6988029" cy="2585323"/>
          </a:xfrm>
          <a:prstGeom prst="rect">
            <a:avLst/>
          </a:prstGeom>
          <a:solidFill>
            <a:srgbClr val="FFFF00"/>
          </a:solidFill>
        </p:spPr>
        <p:txBody>
          <a:bodyPr wrap="square" rtlCol="0">
            <a:spAutoFit/>
          </a:bodyPr>
          <a:lstStyle/>
          <a:p>
            <a:r>
              <a:rPr lang="en-GB" sz="5400" dirty="0"/>
              <a:t>Reaching for support </a:t>
            </a:r>
            <a:r>
              <a:rPr lang="en-GB" sz="5400"/>
              <a:t>will also </a:t>
            </a:r>
            <a:r>
              <a:rPr lang="en-GB" sz="5400" dirty="0"/>
              <a:t>help you when you are stressed…</a:t>
            </a:r>
          </a:p>
        </p:txBody>
      </p:sp>
    </p:spTree>
    <p:extLst>
      <p:ext uri="{BB962C8B-B14F-4D97-AF65-F5344CB8AC3E}">
        <p14:creationId xmlns:p14="http://schemas.microsoft.com/office/powerpoint/2010/main" val="292357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noAutofit/>
          </a:bodyPr>
          <a:lstStyle/>
          <a:p>
            <a:br>
              <a:rPr lang="en-GB" sz="2400" dirty="0"/>
            </a:br>
            <a:r>
              <a:rPr lang="en-GB" sz="2400" dirty="0"/>
              <a:t>Now turn the bookmark over.  Here are free services that you can access, make a note of any that interest you.  </a:t>
            </a:r>
            <a:br>
              <a:rPr lang="en-GB" sz="2400" dirty="0"/>
            </a:br>
            <a:endParaRPr lang="en-GB" sz="2400" dirty="0"/>
          </a:p>
        </p:txBody>
      </p:sp>
      <p:sp>
        <p:nvSpPr>
          <p:cNvPr id="5" name="Content Placeholder 4">
            <a:extLst>
              <a:ext uri="{FF2B5EF4-FFF2-40B4-BE49-F238E27FC236}">
                <a16:creationId xmlns:a16="http://schemas.microsoft.com/office/drawing/2014/main" id="{5436BE44-33CE-4F4D-B061-ABDEF97101BD}"/>
              </a:ext>
            </a:extLst>
          </p:cNvPr>
          <p:cNvSpPr txBox="1">
            <a:spLocks noGrp="1"/>
          </p:cNvSpPr>
          <p:nvPr>
            <p:ph idx="1"/>
          </p:nvPr>
        </p:nvSpPr>
        <p:spPr>
          <a:xfrm>
            <a:off x="821635" y="1165323"/>
            <a:ext cx="10515600" cy="5644109"/>
          </a:xfrm>
          <a:prstGeom prst="rect">
            <a:avLst/>
          </a:prstGeom>
          <a:solidFill>
            <a:schemeClr val="accent4">
              <a:lumMod val="20000"/>
              <a:lumOff val="80000"/>
            </a:schemeClr>
          </a:solidFill>
        </p:spPr>
        <p:txBody>
          <a:bodyPr wrap="square" rtlCol="0">
            <a:spAutoFit/>
          </a:bodyPr>
          <a:lstStyle/>
          <a:p>
            <a:pPr marL="0" indent="0">
              <a:buNone/>
            </a:pPr>
            <a:r>
              <a:rPr lang="en-GB" sz="2300" dirty="0"/>
              <a:t>If you are trying all of these things and your mental health still doesn’t feel good, remember all of the support service mentioned in this topic.</a:t>
            </a:r>
          </a:p>
          <a:p>
            <a:pPr marL="0" indent="0">
              <a:buNone/>
            </a:pPr>
            <a:r>
              <a:rPr lang="en-GB" sz="2300" b="1" dirty="0"/>
              <a:t>Wellbeing Apps:</a:t>
            </a:r>
          </a:p>
          <a:p>
            <a:pPr marL="0" indent="0">
              <a:buNone/>
            </a:pPr>
            <a:r>
              <a:rPr lang="en-GB" sz="2300" dirty="0"/>
              <a:t>*</a:t>
            </a:r>
            <a:r>
              <a:rPr lang="en-GB" sz="2300" dirty="0">
                <a:highlight>
                  <a:srgbClr val="00FF00"/>
                </a:highlight>
              </a:rPr>
              <a:t>Happify</a:t>
            </a:r>
            <a:r>
              <a:rPr lang="en-GB" sz="2300" dirty="0"/>
              <a:t> (wellbeing games etc.)</a:t>
            </a:r>
          </a:p>
          <a:p>
            <a:pPr marL="0" indent="0">
              <a:buNone/>
            </a:pPr>
            <a:r>
              <a:rPr lang="en-GB" sz="2300" dirty="0"/>
              <a:t>*</a:t>
            </a:r>
            <a:r>
              <a:rPr lang="en-GB" sz="2300" dirty="0">
                <a:highlight>
                  <a:srgbClr val="C0C0C0"/>
                </a:highlight>
              </a:rPr>
              <a:t>Catch it </a:t>
            </a:r>
            <a:r>
              <a:rPr lang="en-GB" sz="2300" dirty="0"/>
              <a:t>(app support)</a:t>
            </a:r>
            <a:endParaRPr lang="en-GB" sz="2300" b="1" dirty="0"/>
          </a:p>
          <a:p>
            <a:pPr marL="0" indent="0">
              <a:buNone/>
            </a:pPr>
            <a:r>
              <a:rPr lang="en-GB" sz="2300" dirty="0"/>
              <a:t>*</a:t>
            </a:r>
            <a:r>
              <a:rPr lang="en-GB" sz="2300" dirty="0">
                <a:highlight>
                  <a:srgbClr val="FFFF00"/>
                </a:highlight>
              </a:rPr>
              <a:t>Smiling minds </a:t>
            </a:r>
            <a:r>
              <a:rPr lang="en-GB" sz="2300" dirty="0"/>
              <a:t>(calming)</a:t>
            </a:r>
          </a:p>
          <a:p>
            <a:pPr marL="0" indent="0">
              <a:buNone/>
            </a:pPr>
            <a:r>
              <a:rPr lang="en-GB" sz="2300" dirty="0"/>
              <a:t>*</a:t>
            </a:r>
            <a:r>
              <a:rPr lang="en-GB" sz="2300" dirty="0" err="1">
                <a:highlight>
                  <a:srgbClr val="00FFFF"/>
                </a:highlight>
              </a:rPr>
              <a:t>Meetwo</a:t>
            </a:r>
            <a:r>
              <a:rPr lang="en-GB" sz="2300" dirty="0"/>
              <a:t> (securely share with others.)</a:t>
            </a:r>
          </a:p>
          <a:p>
            <a:pPr marL="0" indent="0">
              <a:buNone/>
            </a:pPr>
            <a:r>
              <a:rPr lang="en-GB" sz="2300" dirty="0"/>
              <a:t>*</a:t>
            </a:r>
            <a:r>
              <a:rPr lang="en-GB" sz="2300" dirty="0" err="1">
                <a:highlight>
                  <a:srgbClr val="FF00FF"/>
                </a:highlight>
              </a:rPr>
              <a:t>Daylio</a:t>
            </a:r>
            <a:r>
              <a:rPr lang="en-GB" sz="2300" dirty="0"/>
              <a:t> (journal)</a:t>
            </a:r>
          </a:p>
          <a:p>
            <a:pPr marL="0" indent="0">
              <a:buNone/>
            </a:pPr>
            <a:r>
              <a:rPr lang="en-GB" sz="2300" b="1" dirty="0"/>
              <a:t>Call/text:</a:t>
            </a:r>
          </a:p>
          <a:p>
            <a:pPr marL="0" indent="0">
              <a:buNone/>
            </a:pPr>
            <a:r>
              <a:rPr lang="en-GB" sz="2300" dirty="0"/>
              <a:t>*</a:t>
            </a:r>
            <a:r>
              <a:rPr lang="en-GB" sz="2300" b="1" dirty="0"/>
              <a:t>Childline</a:t>
            </a:r>
            <a:r>
              <a:rPr lang="en-GB" sz="2300" dirty="0"/>
              <a:t> 0800 1111. </a:t>
            </a:r>
          </a:p>
          <a:p>
            <a:pPr marL="0" indent="0">
              <a:buNone/>
            </a:pPr>
            <a:r>
              <a:rPr lang="en-GB" sz="2300" dirty="0"/>
              <a:t>*</a:t>
            </a:r>
            <a:r>
              <a:rPr lang="en-GB" sz="2000" b="1" dirty="0"/>
              <a:t>Winston’s Wish  </a:t>
            </a:r>
            <a:r>
              <a:rPr lang="en-GB" sz="2000" dirty="0"/>
              <a:t>text WW to </a:t>
            </a:r>
            <a:r>
              <a:rPr lang="en-GB" sz="2000" b="1" dirty="0"/>
              <a:t>85258</a:t>
            </a:r>
            <a:r>
              <a:rPr lang="en-GB" sz="2000" dirty="0"/>
              <a:t>. (Free number for anyone who has lost someone.)</a:t>
            </a:r>
            <a:endParaRPr lang="en-GB" sz="2300" dirty="0"/>
          </a:p>
          <a:p>
            <a:pPr marL="0" indent="0">
              <a:buNone/>
            </a:pPr>
            <a:r>
              <a:rPr lang="en-GB" sz="2300" dirty="0"/>
              <a:t>*</a:t>
            </a:r>
            <a:r>
              <a:rPr lang="en-GB" sz="2300" b="1" dirty="0"/>
              <a:t>SHOUT</a:t>
            </a:r>
            <a:r>
              <a:rPr lang="en-GB" sz="2300" dirty="0"/>
              <a:t>.  A free text service for anyone needing emotional help 85258.</a:t>
            </a:r>
          </a:p>
          <a:p>
            <a:pPr marL="0" indent="0">
              <a:buNone/>
            </a:pPr>
            <a:r>
              <a:rPr lang="en-GB" sz="2300" dirty="0"/>
              <a:t>*</a:t>
            </a:r>
            <a:r>
              <a:rPr lang="en-GB" sz="2300" b="1" dirty="0"/>
              <a:t>LGBTQ  free support </a:t>
            </a:r>
            <a:r>
              <a:rPr lang="en-GB" sz="2300" dirty="0"/>
              <a:t>10am-10pm 0300 330 0630</a:t>
            </a:r>
          </a:p>
        </p:txBody>
      </p:sp>
    </p:spTree>
    <p:extLst>
      <p:ext uri="{BB962C8B-B14F-4D97-AF65-F5344CB8AC3E}">
        <p14:creationId xmlns:p14="http://schemas.microsoft.com/office/powerpoint/2010/main" val="59412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AB755-582D-4BA9-AC0D-3D001B457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C5962374-F014-421E-B843-375A8C8EC431}"/>
              </a:ext>
            </a:extLst>
          </p:cNvPr>
          <p:cNvSpPr>
            <a:spLocks noGrp="1"/>
          </p:cNvSpPr>
          <p:nvPr>
            <p:ph type="ctrTitle"/>
          </p:nvPr>
        </p:nvSpPr>
        <p:spPr>
          <a:xfrm>
            <a:off x="1448499" y="1224792"/>
            <a:ext cx="9144000" cy="3212311"/>
          </a:xfrm>
          <a:solidFill>
            <a:srgbClr val="FFFF00"/>
          </a:solidFill>
        </p:spPr>
        <p:txBody>
          <a:bodyPr>
            <a:normAutofit fontScale="90000"/>
          </a:bodyPr>
          <a:lstStyle/>
          <a:p>
            <a:br>
              <a:rPr lang="en-GB" dirty="0"/>
            </a:br>
            <a:br>
              <a:rPr lang="en-GB" dirty="0"/>
            </a:br>
            <a:r>
              <a:rPr lang="en-GB" b="1" dirty="0"/>
              <a:t> Learning review:</a:t>
            </a:r>
            <a:br>
              <a:rPr lang="en-GB" b="1" dirty="0"/>
            </a:br>
            <a:r>
              <a:rPr lang="en-GB" b="1" dirty="0"/>
              <a:t>What re you going to do to help improve your mental health?</a:t>
            </a:r>
            <a:br>
              <a:rPr lang="en-GB" b="1" dirty="0"/>
            </a:br>
            <a:endParaRPr lang="en-GB" dirty="0"/>
          </a:p>
        </p:txBody>
      </p:sp>
    </p:spTree>
    <p:extLst>
      <p:ext uri="{BB962C8B-B14F-4D97-AF65-F5344CB8AC3E}">
        <p14:creationId xmlns:p14="http://schemas.microsoft.com/office/powerpoint/2010/main" val="222426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6"/>
            <a:ext cx="10515600" cy="1028246"/>
          </a:xfrm>
          <a:solidFill>
            <a:srgbClr val="FFFF00"/>
          </a:solidFill>
        </p:spPr>
        <p:txBody>
          <a:bodyPr/>
          <a:lstStyle/>
          <a:p>
            <a:r>
              <a:rPr lang="en-GB" b="1" dirty="0">
                <a:solidFill>
                  <a:srgbClr val="0033CC"/>
                </a:solidFill>
              </a:rPr>
              <a:t>Here are some possible answers…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93" t="13084" r="3263" b="3607"/>
          <a:stretch/>
        </p:blipFill>
        <p:spPr>
          <a:xfrm>
            <a:off x="631371" y="1719943"/>
            <a:ext cx="3200400" cy="4381312"/>
          </a:xfrm>
          <a:prstGeom prst="rect">
            <a:avLst/>
          </a:prstGeom>
        </p:spPr>
      </p:pic>
      <p:sp>
        <p:nvSpPr>
          <p:cNvPr id="7" name="TextBox 6"/>
          <p:cNvSpPr txBox="1"/>
          <p:nvPr/>
        </p:nvSpPr>
        <p:spPr>
          <a:xfrm>
            <a:off x="706909" y="4440998"/>
            <a:ext cx="1175657" cy="523220"/>
          </a:xfrm>
          <a:prstGeom prst="rect">
            <a:avLst/>
          </a:prstGeom>
          <a:noFill/>
        </p:spPr>
        <p:txBody>
          <a:bodyPr wrap="square" rtlCol="0">
            <a:spAutoFit/>
          </a:bodyPr>
          <a:lstStyle/>
          <a:p>
            <a:r>
              <a:rPr lang="en-GB" sz="2800" dirty="0">
                <a:solidFill>
                  <a:srgbClr val="0070C0"/>
                </a:solidFill>
              </a:rPr>
              <a:t>silly</a:t>
            </a:r>
          </a:p>
        </p:txBody>
      </p:sp>
      <p:sp>
        <p:nvSpPr>
          <p:cNvPr id="8" name="TextBox 7"/>
          <p:cNvSpPr txBox="1"/>
          <p:nvPr/>
        </p:nvSpPr>
        <p:spPr>
          <a:xfrm>
            <a:off x="1609337" y="4428212"/>
            <a:ext cx="1175657" cy="523220"/>
          </a:xfrm>
          <a:prstGeom prst="rect">
            <a:avLst/>
          </a:prstGeom>
          <a:noFill/>
        </p:spPr>
        <p:txBody>
          <a:bodyPr wrap="square" rtlCol="0">
            <a:spAutoFit/>
          </a:bodyPr>
          <a:lstStyle/>
          <a:p>
            <a:r>
              <a:rPr lang="en-GB" sz="2800" dirty="0">
                <a:solidFill>
                  <a:srgbClr val="0070C0"/>
                </a:solidFill>
              </a:rPr>
              <a:t>scared</a:t>
            </a:r>
          </a:p>
        </p:txBody>
      </p:sp>
      <p:sp>
        <p:nvSpPr>
          <p:cNvPr id="9" name="TextBox 8"/>
          <p:cNvSpPr txBox="1"/>
          <p:nvPr/>
        </p:nvSpPr>
        <p:spPr>
          <a:xfrm>
            <a:off x="2655946" y="4440998"/>
            <a:ext cx="1480457" cy="523220"/>
          </a:xfrm>
          <a:prstGeom prst="rect">
            <a:avLst/>
          </a:prstGeom>
          <a:noFill/>
        </p:spPr>
        <p:txBody>
          <a:bodyPr wrap="square" rtlCol="0">
            <a:spAutoFit/>
          </a:bodyPr>
          <a:lstStyle/>
          <a:p>
            <a:r>
              <a:rPr lang="en-GB" sz="2800" dirty="0">
                <a:solidFill>
                  <a:srgbClr val="0070C0"/>
                </a:solidFill>
              </a:rPr>
              <a:t>worried</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9820"/>
          <a:stretch/>
        </p:blipFill>
        <p:spPr>
          <a:xfrm>
            <a:off x="3946824" y="1719943"/>
            <a:ext cx="3745309" cy="4381312"/>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7936"/>
          <a:stretch/>
        </p:blipFill>
        <p:spPr>
          <a:xfrm>
            <a:off x="7845597" y="1719943"/>
            <a:ext cx="3508203" cy="4381312"/>
          </a:xfrm>
          <a:prstGeom prst="rect">
            <a:avLst/>
          </a:prstGeom>
        </p:spPr>
      </p:pic>
      <p:sp>
        <p:nvSpPr>
          <p:cNvPr id="12" name="TextBox 11"/>
          <p:cNvSpPr txBox="1"/>
          <p:nvPr/>
        </p:nvSpPr>
        <p:spPr>
          <a:xfrm>
            <a:off x="2708892" y="3385813"/>
            <a:ext cx="1480457" cy="523220"/>
          </a:xfrm>
          <a:prstGeom prst="rect">
            <a:avLst/>
          </a:prstGeom>
          <a:noFill/>
        </p:spPr>
        <p:txBody>
          <a:bodyPr wrap="square" rtlCol="0">
            <a:spAutoFit/>
          </a:bodyPr>
          <a:lstStyle/>
          <a:p>
            <a:r>
              <a:rPr lang="en-GB" sz="2800" dirty="0">
                <a:solidFill>
                  <a:srgbClr val="0070C0"/>
                </a:solidFill>
              </a:rPr>
              <a:t>cheerful</a:t>
            </a:r>
          </a:p>
        </p:txBody>
      </p:sp>
      <p:sp>
        <p:nvSpPr>
          <p:cNvPr id="13" name="TextBox 12"/>
          <p:cNvSpPr txBox="1"/>
          <p:nvPr/>
        </p:nvSpPr>
        <p:spPr>
          <a:xfrm>
            <a:off x="1636157" y="3363335"/>
            <a:ext cx="1480457" cy="523220"/>
          </a:xfrm>
          <a:prstGeom prst="rect">
            <a:avLst/>
          </a:prstGeom>
          <a:noFill/>
        </p:spPr>
        <p:txBody>
          <a:bodyPr wrap="square" rtlCol="0">
            <a:spAutoFit/>
          </a:bodyPr>
          <a:lstStyle/>
          <a:p>
            <a:r>
              <a:rPr lang="en-GB" sz="2800" dirty="0">
                <a:solidFill>
                  <a:srgbClr val="0070C0"/>
                </a:solidFill>
              </a:rPr>
              <a:t>happy</a:t>
            </a:r>
          </a:p>
        </p:txBody>
      </p:sp>
      <p:sp>
        <p:nvSpPr>
          <p:cNvPr id="14" name="TextBox 13"/>
          <p:cNvSpPr txBox="1"/>
          <p:nvPr/>
        </p:nvSpPr>
        <p:spPr>
          <a:xfrm>
            <a:off x="454337" y="3363335"/>
            <a:ext cx="1480457" cy="523220"/>
          </a:xfrm>
          <a:prstGeom prst="rect">
            <a:avLst/>
          </a:prstGeom>
          <a:noFill/>
        </p:spPr>
        <p:txBody>
          <a:bodyPr wrap="square" rtlCol="0">
            <a:spAutoFit/>
          </a:bodyPr>
          <a:lstStyle/>
          <a:p>
            <a:r>
              <a:rPr lang="en-GB" sz="2800" dirty="0">
                <a:solidFill>
                  <a:srgbClr val="0070C0"/>
                </a:solidFill>
              </a:rPr>
              <a:t>relaxed</a:t>
            </a:r>
          </a:p>
        </p:txBody>
      </p:sp>
    </p:spTree>
    <p:extLst>
      <p:ext uri="{BB962C8B-B14F-4D97-AF65-F5344CB8AC3E}">
        <p14:creationId xmlns:p14="http://schemas.microsoft.com/office/powerpoint/2010/main" val="323848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2CA1-B1F9-40EE-A186-B0621FBAA1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038832-E8A8-493E-961C-CE467EA28F1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43DDC0C-C717-40B1-B72A-5EA1CE180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724FD6D-0059-4F20-BD19-8F0D3BA52C06}"/>
              </a:ext>
            </a:extLst>
          </p:cNvPr>
          <p:cNvSpPr txBox="1"/>
          <p:nvPr/>
        </p:nvSpPr>
        <p:spPr>
          <a:xfrm>
            <a:off x="1537251" y="198391"/>
            <a:ext cx="9382539" cy="1754326"/>
          </a:xfrm>
          <a:prstGeom prst="rect">
            <a:avLst/>
          </a:prstGeom>
          <a:solidFill>
            <a:srgbClr val="FFFF00"/>
          </a:solidFill>
        </p:spPr>
        <p:txBody>
          <a:bodyPr wrap="square" rtlCol="0">
            <a:spAutoFit/>
          </a:bodyPr>
          <a:lstStyle/>
          <a:p>
            <a:pPr algn="ctr"/>
            <a:r>
              <a:rPr lang="en-GB" sz="5400" dirty="0"/>
              <a:t>What are the six main emotions we feel?</a:t>
            </a:r>
          </a:p>
        </p:txBody>
      </p:sp>
      <p:sp>
        <p:nvSpPr>
          <p:cNvPr id="6" name="TextBox 5">
            <a:extLst>
              <a:ext uri="{FF2B5EF4-FFF2-40B4-BE49-F238E27FC236}">
                <a16:creationId xmlns:a16="http://schemas.microsoft.com/office/drawing/2014/main" id="{DD3B1FC1-7D13-44E3-AE33-86FB30A0C0FA}"/>
              </a:ext>
            </a:extLst>
          </p:cNvPr>
          <p:cNvSpPr txBox="1"/>
          <p:nvPr/>
        </p:nvSpPr>
        <p:spPr>
          <a:xfrm>
            <a:off x="838200" y="2167659"/>
            <a:ext cx="10515600" cy="2308324"/>
          </a:xfrm>
          <a:prstGeom prst="rect">
            <a:avLst/>
          </a:prstGeom>
          <a:solidFill>
            <a:srgbClr val="66FFFF"/>
          </a:solidFill>
        </p:spPr>
        <p:txBody>
          <a:bodyPr wrap="square" rtlCol="0">
            <a:spAutoFit/>
          </a:bodyPr>
          <a:lstStyle/>
          <a:p>
            <a:pPr algn="ctr"/>
            <a:r>
              <a:rPr lang="en-GB" sz="4800" dirty="0"/>
              <a:t>Watch this to help you answer the question.</a:t>
            </a:r>
          </a:p>
          <a:p>
            <a:pPr algn="ctr"/>
            <a:r>
              <a:rPr lang="en-GB" sz="4800" dirty="0"/>
              <a:t>(NB: the film leaves one out.)</a:t>
            </a:r>
          </a:p>
        </p:txBody>
      </p:sp>
      <p:pic>
        <p:nvPicPr>
          <p:cNvPr id="7" name="Picture 6">
            <a:extLst>
              <a:ext uri="{FF2B5EF4-FFF2-40B4-BE49-F238E27FC236}">
                <a16:creationId xmlns:a16="http://schemas.microsoft.com/office/drawing/2014/main" id="{6F30CE70-8EDD-4AB8-838E-A1BF572A3F2B}"/>
              </a:ext>
            </a:extLst>
          </p:cNvPr>
          <p:cNvPicPr/>
          <p:nvPr/>
        </p:nvPicPr>
        <p:blipFill rotWithShape="1">
          <a:blip r:embed="rId3" cstate="print">
            <a:extLst>
              <a:ext uri="{28A0092B-C50C-407E-A947-70E740481C1C}">
                <a14:useLocalDpi xmlns:a14="http://schemas.microsoft.com/office/drawing/2010/main" val="0"/>
              </a:ext>
            </a:extLst>
          </a:blip>
          <a:srcRect l="5543" t="15007" r="36956" b="13798"/>
          <a:stretch/>
        </p:blipFill>
        <p:spPr>
          <a:xfrm>
            <a:off x="2466343" y="4782466"/>
            <a:ext cx="2547620" cy="1773555"/>
          </a:xfrm>
          <a:prstGeom prst="rect">
            <a:avLst/>
          </a:prstGeom>
        </p:spPr>
      </p:pic>
      <p:sp>
        <p:nvSpPr>
          <p:cNvPr id="9" name="TextBox 8">
            <a:extLst>
              <a:ext uri="{FF2B5EF4-FFF2-40B4-BE49-F238E27FC236}">
                <a16:creationId xmlns:a16="http://schemas.microsoft.com/office/drawing/2014/main" id="{22862523-C906-48FE-BA6B-7CD31BCE9AD9}"/>
              </a:ext>
            </a:extLst>
          </p:cNvPr>
          <p:cNvSpPr txBox="1"/>
          <p:nvPr/>
        </p:nvSpPr>
        <p:spPr>
          <a:xfrm>
            <a:off x="5257800" y="5003307"/>
            <a:ext cx="6096000" cy="646331"/>
          </a:xfrm>
          <a:prstGeom prst="rect">
            <a:avLst/>
          </a:prstGeom>
          <a:solidFill>
            <a:srgbClr val="FFFF00"/>
          </a:solidFill>
        </p:spPr>
        <p:txBody>
          <a:bodyPr wrap="square">
            <a:spAutoFit/>
          </a:bodyPr>
          <a:lstStyle/>
          <a:p>
            <a:r>
              <a:rPr lang="en-GB" b="0" i="0" dirty="0">
                <a:effectLst/>
                <a:latin typeface="Segoe UI" panose="020B0502040204020203" pitchFamily="34" charset="0"/>
                <a:hlinkClick r:id="rId4"/>
              </a:rPr>
              <a:t>https://youtube.com/watch?v=x__NgnMBHV0&amp;feature=share</a:t>
            </a:r>
            <a:endParaRPr lang="en-GB" dirty="0"/>
          </a:p>
        </p:txBody>
      </p:sp>
    </p:spTree>
    <p:extLst>
      <p:ext uri="{BB962C8B-B14F-4D97-AF65-F5344CB8AC3E}">
        <p14:creationId xmlns:p14="http://schemas.microsoft.com/office/powerpoint/2010/main" val="18251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1E2F-EE92-4B82-8AF7-06B8482A31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140B4B-165E-406C-B1E4-AE79063F899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385CAC0-1BD7-4BC7-B500-50DA95197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48E4CEF-221D-449D-9CC8-666D4C8128C9}"/>
              </a:ext>
            </a:extLst>
          </p:cNvPr>
          <p:cNvSpPr/>
          <p:nvPr/>
        </p:nvSpPr>
        <p:spPr>
          <a:xfrm>
            <a:off x="1461239" y="365125"/>
            <a:ext cx="9269524" cy="1708160"/>
          </a:xfrm>
          <a:prstGeom prst="rect">
            <a:avLst/>
          </a:prstGeom>
          <a:solidFill>
            <a:srgbClr val="FFFF00"/>
          </a:solidFill>
        </p:spPr>
        <p:txBody>
          <a:bodyPr wrap="none" lIns="91440" tIns="45720" rIns="91440" bIns="45720">
            <a:spAutoFit/>
          </a:bodyPr>
          <a:lstStyle/>
          <a:p>
            <a:pPr algn="ctr"/>
            <a:r>
              <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Although there are many emojis,</a:t>
            </a:r>
          </a:p>
          <a:p>
            <a:pPr algn="ctr"/>
            <a:r>
              <a:rPr lang="en-US" sz="3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It is widely accepted that these could be reduced</a:t>
            </a:r>
          </a:p>
          <a:p>
            <a:pPr algn="ctr"/>
            <a:r>
              <a:rPr lang="en-US" sz="3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SIX MAIN HUMAN EMOTIONS FELT BY ALL.</a:t>
            </a:r>
          </a:p>
        </p:txBody>
      </p:sp>
      <p:sp>
        <p:nvSpPr>
          <p:cNvPr id="6" name="TextBox 5">
            <a:extLst>
              <a:ext uri="{FF2B5EF4-FFF2-40B4-BE49-F238E27FC236}">
                <a16:creationId xmlns:a16="http://schemas.microsoft.com/office/drawing/2014/main" id="{6E8AB7E9-E287-4E68-AB83-FC9B6D28B4E6}"/>
              </a:ext>
            </a:extLst>
          </p:cNvPr>
          <p:cNvSpPr txBox="1"/>
          <p:nvPr/>
        </p:nvSpPr>
        <p:spPr>
          <a:xfrm>
            <a:off x="333493" y="2746969"/>
            <a:ext cx="10760765" cy="3046988"/>
          </a:xfrm>
          <a:prstGeom prst="rect">
            <a:avLst/>
          </a:prstGeom>
          <a:solidFill>
            <a:srgbClr val="66FFFF"/>
          </a:solidFill>
        </p:spPr>
        <p:txBody>
          <a:bodyPr wrap="square" rtlCol="0">
            <a:spAutoFit/>
          </a:bodyPr>
          <a:lstStyle/>
          <a:p>
            <a:r>
              <a:rPr lang="en-GB" sz="3200" b="1" dirty="0"/>
              <a:t>They are..</a:t>
            </a:r>
          </a:p>
          <a:p>
            <a:endParaRPr lang="en-GB" sz="3200" dirty="0"/>
          </a:p>
          <a:p>
            <a:pPr algn="ctr"/>
            <a:r>
              <a:rPr lang="en-GB" sz="3200" dirty="0"/>
              <a:t>ANGER       SADNESS        FEAR       JOY/HAPPINESS      </a:t>
            </a:r>
          </a:p>
          <a:p>
            <a:pPr algn="ctr"/>
            <a:endParaRPr lang="en-GB" sz="3200" dirty="0"/>
          </a:p>
          <a:p>
            <a:pPr algn="ctr"/>
            <a:r>
              <a:rPr lang="en-GB" sz="3200" dirty="0"/>
              <a:t>DISGUST             SURPRISE</a:t>
            </a:r>
          </a:p>
          <a:p>
            <a:pPr algn="ctr"/>
            <a:endParaRPr lang="en-GB" sz="3200" dirty="0"/>
          </a:p>
        </p:txBody>
      </p:sp>
    </p:spTree>
    <p:extLst>
      <p:ext uri="{BB962C8B-B14F-4D97-AF65-F5344CB8AC3E}">
        <p14:creationId xmlns:p14="http://schemas.microsoft.com/office/powerpoint/2010/main" val="30361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70857" y="154214"/>
            <a:ext cx="10515600" cy="636361"/>
          </a:xfrm>
          <a:solidFill>
            <a:srgbClr val="FFFF00"/>
          </a:solidFill>
        </p:spPr>
        <p:txBody>
          <a:bodyPr>
            <a:normAutofit fontScale="90000"/>
          </a:bodyPr>
          <a:lstStyle/>
          <a:p>
            <a:r>
              <a:rPr lang="en-GB" b="1" dirty="0"/>
              <a:t>Drama Game – The Emotion Gallery</a:t>
            </a:r>
          </a:p>
        </p:txBody>
      </p:sp>
      <p:sp>
        <p:nvSpPr>
          <p:cNvPr id="3" name="Content Placeholder 2"/>
          <p:cNvSpPr>
            <a:spLocks noGrp="1"/>
          </p:cNvSpPr>
          <p:nvPr>
            <p:ph idx="1"/>
          </p:nvPr>
        </p:nvSpPr>
        <p:spPr>
          <a:xfrm>
            <a:off x="283029" y="825970"/>
            <a:ext cx="11691257" cy="1675950"/>
          </a:xfrm>
          <a:solidFill>
            <a:schemeClr val="accent4">
              <a:lumMod val="20000"/>
              <a:lumOff val="80000"/>
            </a:schemeClr>
          </a:solidFill>
        </p:spPr>
        <p:txBody>
          <a:bodyPr>
            <a:normAutofit fontScale="92500" lnSpcReduction="20000"/>
          </a:bodyPr>
          <a:lstStyle/>
          <a:p>
            <a:pPr marL="0" indent="0">
              <a:buNone/>
            </a:pPr>
            <a:r>
              <a:rPr lang="en-GB" dirty="0"/>
              <a:t>Task 1:  In pairs, Person 1 gets into a position to express one of the six emotions.  Person 2 guesses it.  Swap a few times.</a:t>
            </a:r>
          </a:p>
          <a:p>
            <a:pPr marL="0" indent="0">
              <a:buNone/>
            </a:pPr>
            <a:r>
              <a:rPr lang="en-GB" dirty="0"/>
              <a:t>Task 2:  Person 1 (with permission) moves Person 2s body into a </a:t>
            </a:r>
            <a:r>
              <a:rPr lang="en-GB" dirty="0" err="1"/>
              <a:t>psotion</a:t>
            </a:r>
            <a:r>
              <a:rPr lang="en-GB" dirty="0"/>
              <a:t> to express one </a:t>
            </a:r>
            <a:r>
              <a:rPr lang="en-GB" dirty="0" err="1"/>
              <a:t>fo</a:t>
            </a:r>
            <a:r>
              <a:rPr lang="en-GB" dirty="0"/>
              <a:t> the emotions.  All the sculptors walk around the room, guessing the </a:t>
            </a:r>
            <a:r>
              <a:rPr lang="en-GB" dirty="0" err="1"/>
              <a:t>meotion</a:t>
            </a:r>
            <a:r>
              <a:rPr lang="en-GB" dirty="0"/>
              <a:t>.  Swap.  </a:t>
            </a:r>
          </a:p>
        </p:txBody>
      </p:sp>
      <p:graphicFrame>
        <p:nvGraphicFramePr>
          <p:cNvPr id="5" name="Table 4"/>
          <p:cNvGraphicFramePr>
            <a:graphicFrameLocks noGrp="1"/>
          </p:cNvGraphicFramePr>
          <p:nvPr>
            <p:extLst/>
          </p:nvPr>
        </p:nvGraphicFramePr>
        <p:xfrm>
          <a:off x="1481718" y="2574907"/>
          <a:ext cx="8730345" cy="1312639"/>
        </p:xfrm>
        <a:graphic>
          <a:graphicData uri="http://schemas.openxmlformats.org/drawingml/2006/table">
            <a:tbl>
              <a:tblPr firstRow="1" bandRow="1">
                <a:tableStyleId>{5940675A-B579-460E-94D1-54222C63F5DA}</a:tableStyleId>
              </a:tblPr>
              <a:tblGrid>
                <a:gridCol w="2910115">
                  <a:extLst>
                    <a:ext uri="{9D8B030D-6E8A-4147-A177-3AD203B41FA5}">
                      <a16:colId xmlns:a16="http://schemas.microsoft.com/office/drawing/2014/main" val="2507633787"/>
                    </a:ext>
                  </a:extLst>
                </a:gridCol>
                <a:gridCol w="2910115">
                  <a:extLst>
                    <a:ext uri="{9D8B030D-6E8A-4147-A177-3AD203B41FA5}">
                      <a16:colId xmlns:a16="http://schemas.microsoft.com/office/drawing/2014/main" val="3795331438"/>
                    </a:ext>
                  </a:extLst>
                </a:gridCol>
                <a:gridCol w="2910115">
                  <a:extLst>
                    <a:ext uri="{9D8B030D-6E8A-4147-A177-3AD203B41FA5}">
                      <a16:colId xmlns:a16="http://schemas.microsoft.com/office/drawing/2014/main" val="3808312280"/>
                    </a:ext>
                  </a:extLst>
                </a:gridCol>
              </a:tblGrid>
              <a:tr h="466072">
                <a:tc>
                  <a:txBody>
                    <a:bodyPr/>
                    <a:lstStyle/>
                    <a:p>
                      <a:pPr algn="ctr"/>
                      <a:r>
                        <a:rPr lang="en-GB" sz="2800" b="1" dirty="0"/>
                        <a:t>JOY</a:t>
                      </a:r>
                    </a:p>
                  </a:txBody>
                  <a:tcPr>
                    <a:solidFill>
                      <a:schemeClr val="bg1"/>
                    </a:solidFill>
                  </a:tcPr>
                </a:tc>
                <a:tc>
                  <a:txBody>
                    <a:bodyPr/>
                    <a:lstStyle/>
                    <a:p>
                      <a:pPr algn="ctr"/>
                      <a:r>
                        <a:rPr lang="en-GB" sz="2800" b="1" dirty="0"/>
                        <a:t>FEAR</a:t>
                      </a:r>
                    </a:p>
                    <a:p>
                      <a:pPr algn="ctr"/>
                      <a:endParaRPr lang="en-GB" sz="1200" b="1" dirty="0"/>
                    </a:p>
                  </a:txBody>
                  <a:tcPr>
                    <a:solidFill>
                      <a:schemeClr val="bg1"/>
                    </a:solidFill>
                  </a:tcPr>
                </a:tc>
                <a:tc>
                  <a:txBody>
                    <a:bodyPr/>
                    <a:lstStyle/>
                    <a:p>
                      <a:pPr algn="ctr"/>
                      <a:r>
                        <a:rPr lang="en-GB" sz="2800" b="1" dirty="0"/>
                        <a:t>ANGER</a:t>
                      </a:r>
                    </a:p>
                  </a:txBody>
                  <a:tcPr>
                    <a:solidFill>
                      <a:schemeClr val="bg1"/>
                    </a:solidFill>
                  </a:tcPr>
                </a:tc>
                <a:extLst>
                  <a:ext uri="{0D108BD9-81ED-4DB2-BD59-A6C34878D82A}">
                    <a16:rowId xmlns:a16="http://schemas.microsoft.com/office/drawing/2014/main" val="3566071188"/>
                  </a:ext>
                </a:extLst>
              </a:tr>
              <a:tr h="611599">
                <a:tc>
                  <a:txBody>
                    <a:bodyPr/>
                    <a:lstStyle/>
                    <a:p>
                      <a:pPr algn="ctr"/>
                      <a:r>
                        <a:rPr lang="en-GB" sz="2800" b="1" dirty="0"/>
                        <a:t>SADNESS</a:t>
                      </a:r>
                    </a:p>
                  </a:txBody>
                  <a:tcPr>
                    <a:solidFill>
                      <a:schemeClr val="bg1"/>
                    </a:solidFill>
                  </a:tcPr>
                </a:tc>
                <a:tc>
                  <a:txBody>
                    <a:bodyPr/>
                    <a:lstStyle/>
                    <a:p>
                      <a:pPr algn="ctr"/>
                      <a:r>
                        <a:rPr lang="en-GB" sz="2800" b="1" dirty="0"/>
                        <a:t>DISGUST</a:t>
                      </a:r>
                    </a:p>
                  </a:txBody>
                  <a:tcPr>
                    <a:solidFill>
                      <a:schemeClr val="bg1"/>
                    </a:solidFill>
                  </a:tcPr>
                </a:tc>
                <a:tc>
                  <a:txBody>
                    <a:bodyPr/>
                    <a:lstStyle/>
                    <a:p>
                      <a:pPr algn="ctr"/>
                      <a:r>
                        <a:rPr lang="en-GB" sz="2800" b="1" dirty="0"/>
                        <a:t>SURPRISE</a:t>
                      </a:r>
                    </a:p>
                  </a:txBody>
                  <a:tcPr>
                    <a:solidFill>
                      <a:schemeClr val="bg1"/>
                    </a:solidFill>
                  </a:tcPr>
                </a:tc>
                <a:extLst>
                  <a:ext uri="{0D108BD9-81ED-4DB2-BD59-A6C34878D82A}">
                    <a16:rowId xmlns:a16="http://schemas.microsoft.com/office/drawing/2014/main" val="2770634027"/>
                  </a:ext>
                </a:extLst>
              </a:tr>
            </a:tbl>
          </a:graphicData>
        </a:graphic>
      </p:graphicFrame>
      <p:sp>
        <p:nvSpPr>
          <p:cNvPr id="4" name="Rectangle 3"/>
          <p:cNvSpPr/>
          <p:nvPr/>
        </p:nvSpPr>
        <p:spPr>
          <a:xfrm>
            <a:off x="275770" y="4144935"/>
            <a:ext cx="11640460" cy="2308324"/>
          </a:xfrm>
          <a:prstGeom prst="rect">
            <a:avLst/>
          </a:prstGeom>
          <a:solidFill>
            <a:srgbClr val="FFFF00"/>
          </a:solidFill>
        </p:spPr>
        <p:txBody>
          <a:bodyPr wrap="square">
            <a:spAutoFit/>
          </a:bodyPr>
          <a:lstStyle/>
          <a:p>
            <a:pPr algn="ctr"/>
            <a:r>
              <a:rPr lang="en-US" sz="3600" dirty="0"/>
              <a:t>So we spot how others feel by the position of their body (body language.)</a:t>
            </a:r>
          </a:p>
          <a:p>
            <a:pPr algn="ctr"/>
            <a:r>
              <a:rPr lang="en-US" sz="3600" dirty="0"/>
              <a:t>But it can also be the tone of their voice and </a:t>
            </a:r>
            <a:r>
              <a:rPr lang="en-US" sz="3600" dirty="0" err="1"/>
              <a:t>ofcourse</a:t>
            </a:r>
            <a:r>
              <a:rPr lang="en-US" sz="3600" dirty="0"/>
              <a:t> what they say.  </a:t>
            </a:r>
          </a:p>
        </p:txBody>
      </p:sp>
    </p:spTree>
    <p:extLst>
      <p:ext uri="{BB962C8B-B14F-4D97-AF65-F5344CB8AC3E}">
        <p14:creationId xmlns:p14="http://schemas.microsoft.com/office/powerpoint/2010/main" val="40704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8DD67-C617-4833-AE22-FBA3E90CF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EC9E30-321A-4974-91A5-C9E600035E30}"/>
              </a:ext>
            </a:extLst>
          </p:cNvPr>
          <p:cNvSpPr>
            <a:spLocks noGrp="1"/>
          </p:cNvSpPr>
          <p:nvPr>
            <p:ph type="title"/>
          </p:nvPr>
        </p:nvSpPr>
        <p:spPr>
          <a:solidFill>
            <a:srgbClr val="FFFF00"/>
          </a:solidFill>
        </p:spPr>
        <p:txBody>
          <a:bodyPr/>
          <a:lstStyle/>
          <a:p>
            <a:r>
              <a:rPr lang="en-GB" dirty="0"/>
              <a:t>So what is stress?</a:t>
            </a:r>
          </a:p>
        </p:txBody>
      </p:sp>
      <p:sp>
        <p:nvSpPr>
          <p:cNvPr id="3" name="Content Placeholder 2">
            <a:extLst>
              <a:ext uri="{FF2B5EF4-FFF2-40B4-BE49-F238E27FC236}">
                <a16:creationId xmlns:a16="http://schemas.microsoft.com/office/drawing/2014/main" id="{1675A1F9-DBA2-4672-A2C6-9D079BA7F1C0}"/>
              </a:ext>
            </a:extLst>
          </p:cNvPr>
          <p:cNvSpPr>
            <a:spLocks noGrp="1"/>
          </p:cNvSpPr>
          <p:nvPr>
            <p:ph idx="1"/>
          </p:nvPr>
        </p:nvSpPr>
        <p:spPr>
          <a:solidFill>
            <a:schemeClr val="accent4">
              <a:lumMod val="20000"/>
              <a:lumOff val="80000"/>
            </a:schemeClr>
          </a:solidFill>
        </p:spPr>
        <p:txBody>
          <a:bodyPr/>
          <a:lstStyle/>
          <a:p>
            <a:pPr marL="0" indent="0">
              <a:buNone/>
            </a:pPr>
            <a:r>
              <a:rPr lang="en-GB" dirty="0"/>
              <a:t>Stress is when we are worried due to a difficult situation and when we feel under pressure.</a:t>
            </a:r>
          </a:p>
          <a:p>
            <a:pPr marL="0" indent="0">
              <a:buNone/>
            </a:pPr>
            <a:endParaRPr lang="en-GB" dirty="0"/>
          </a:p>
          <a:p>
            <a:pPr marL="0" indent="0">
              <a:buNone/>
            </a:pPr>
            <a:r>
              <a:rPr lang="en-GB" dirty="0"/>
              <a:t>Drama task – In pairs, Person 1 now sculpt Person 2 to show them stressed.  Swap over.  What do you notice happens to your body when stressed?  What else happens to you?  </a:t>
            </a:r>
          </a:p>
          <a:p>
            <a:pPr marL="0" indent="0">
              <a:buNone/>
            </a:pPr>
            <a:endParaRPr lang="en-GB" dirty="0"/>
          </a:p>
          <a:p>
            <a:pPr marL="0" indent="0">
              <a:buNone/>
            </a:pPr>
            <a:r>
              <a:rPr lang="en-GB" dirty="0"/>
              <a:t>Discuss – what are the reasons someone may get stressed?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472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AAF95-8BFF-4091-B2DE-C9EE2208379D}"/>
              </a:ext>
            </a:extLst>
          </p:cNvPr>
          <p:cNvSpPr>
            <a:spLocks noGrp="1"/>
          </p:cNvSpPr>
          <p:nvPr>
            <p:ph idx="1"/>
          </p:nvPr>
        </p:nvSpPr>
        <p:spPr>
          <a:xfrm>
            <a:off x="838200" y="1154506"/>
            <a:ext cx="10515600" cy="4351338"/>
          </a:xfrm>
          <a:solidFill>
            <a:srgbClr val="FFFF00"/>
          </a:solidFill>
        </p:spPr>
        <p:txBody>
          <a:bodyPr>
            <a:normAutofit/>
          </a:bodyPr>
          <a:lstStyle/>
          <a:p>
            <a:pPr marL="0" indent="0">
              <a:buNone/>
            </a:pPr>
            <a:r>
              <a:rPr lang="en-GB" sz="3600" dirty="0"/>
              <a:t>Some people say that a little bit of stress can be motivating and help us do something well.</a:t>
            </a:r>
          </a:p>
          <a:p>
            <a:pPr marL="0" indent="0">
              <a:buNone/>
            </a:pPr>
            <a:r>
              <a:rPr lang="en-GB" sz="3600" dirty="0"/>
              <a:t>Can you think of an example?  (Real or imagined?)</a:t>
            </a:r>
          </a:p>
          <a:p>
            <a:pPr marL="0" indent="0">
              <a:buNone/>
            </a:pPr>
            <a:endParaRPr lang="en-GB" sz="3600" dirty="0"/>
          </a:p>
          <a:p>
            <a:pPr marL="0" indent="0">
              <a:buNone/>
            </a:pPr>
            <a:r>
              <a:rPr lang="en-GB" sz="3600" dirty="0"/>
              <a:t>But when stress builds up, and you don’t know what to do to de-stress, this can affect your MENTAL HEALTH negatively.  </a:t>
            </a:r>
          </a:p>
        </p:txBody>
      </p:sp>
      <p:pic>
        <p:nvPicPr>
          <p:cNvPr id="4" name="Picture 3">
            <a:extLst>
              <a:ext uri="{FF2B5EF4-FFF2-40B4-BE49-F238E27FC236}">
                <a16:creationId xmlns:a16="http://schemas.microsoft.com/office/drawing/2014/main" id="{E805BCAC-2C45-4B70-82B8-DC341C5A4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8DA8FE8-0880-462C-A13C-7BBAA4EA8D8C}"/>
              </a:ext>
            </a:extLst>
          </p:cNvPr>
          <p:cNvSpPr txBox="1"/>
          <p:nvPr/>
        </p:nvSpPr>
        <p:spPr>
          <a:xfrm>
            <a:off x="1006678" y="1068017"/>
            <a:ext cx="9940954" cy="4524315"/>
          </a:xfrm>
          <a:prstGeom prst="rect">
            <a:avLst/>
          </a:prstGeom>
          <a:solidFill>
            <a:srgbClr val="FFFF00"/>
          </a:solidFill>
        </p:spPr>
        <p:txBody>
          <a:bodyPr wrap="square" rtlCol="0">
            <a:spAutoFit/>
          </a:bodyPr>
          <a:lstStyle/>
          <a:p>
            <a:r>
              <a:rPr lang="en-GB" sz="3600" dirty="0"/>
              <a:t>Some people say a little bit of stress is good for you and helps motivate you to do things well.</a:t>
            </a:r>
          </a:p>
          <a:p>
            <a:endParaRPr lang="en-GB" sz="3600" dirty="0"/>
          </a:p>
          <a:p>
            <a:r>
              <a:rPr lang="en-GB" sz="3600" dirty="0"/>
              <a:t>Can you give an example of this?  Real or imagined?</a:t>
            </a:r>
          </a:p>
          <a:p>
            <a:endParaRPr lang="en-GB" sz="3600" dirty="0"/>
          </a:p>
          <a:p>
            <a:r>
              <a:rPr lang="en-GB" sz="3600" dirty="0"/>
              <a:t>But when stress builds up, and you don’t know what to do about it, then it can affect your MENTAL HEALTH negatively.  </a:t>
            </a:r>
          </a:p>
        </p:txBody>
      </p:sp>
    </p:spTree>
    <p:extLst>
      <p:ext uri="{BB962C8B-B14F-4D97-AF65-F5344CB8AC3E}">
        <p14:creationId xmlns:p14="http://schemas.microsoft.com/office/powerpoint/2010/main" val="367192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90E86-A7B9-4ECE-BDE2-13076A751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77C46AF1-7A87-4FB3-B9DB-0924368B4A89}"/>
              </a:ext>
            </a:extLst>
          </p:cNvPr>
          <p:cNvSpPr>
            <a:spLocks noGrp="1"/>
          </p:cNvSpPr>
          <p:nvPr>
            <p:ph type="title"/>
          </p:nvPr>
        </p:nvSpPr>
        <p:spPr>
          <a:xfrm>
            <a:off x="815009" y="187327"/>
            <a:ext cx="10515600" cy="760290"/>
          </a:xfrm>
          <a:solidFill>
            <a:srgbClr val="FFFF00"/>
          </a:solidFill>
        </p:spPr>
        <p:txBody>
          <a:bodyPr/>
          <a:lstStyle/>
          <a:p>
            <a:pPr algn="ctr"/>
            <a:r>
              <a:rPr lang="en-GB" dirty="0"/>
              <a:t>So what is MENTAL HEALTH?</a:t>
            </a:r>
          </a:p>
        </p:txBody>
      </p:sp>
      <p:sp>
        <p:nvSpPr>
          <p:cNvPr id="3" name="Content Placeholder 2">
            <a:extLst>
              <a:ext uri="{FF2B5EF4-FFF2-40B4-BE49-F238E27FC236}">
                <a16:creationId xmlns:a16="http://schemas.microsoft.com/office/drawing/2014/main" id="{360C8BFD-685D-49EB-B5AB-B210AA30E15E}"/>
              </a:ext>
            </a:extLst>
          </p:cNvPr>
          <p:cNvSpPr>
            <a:spLocks noGrp="1"/>
          </p:cNvSpPr>
          <p:nvPr>
            <p:ph idx="1"/>
          </p:nvPr>
        </p:nvSpPr>
        <p:spPr>
          <a:xfrm>
            <a:off x="838200" y="1248450"/>
            <a:ext cx="10515600" cy="5236756"/>
          </a:xfrm>
          <a:solidFill>
            <a:schemeClr val="accent4">
              <a:lumMod val="20000"/>
              <a:lumOff val="80000"/>
            </a:schemeClr>
          </a:solidFill>
        </p:spPr>
        <p:txBody>
          <a:bodyPr>
            <a:normAutofit/>
          </a:bodyPr>
          <a:lstStyle/>
          <a:p>
            <a:pPr marL="0" indent="0" algn="ctr">
              <a:buNone/>
            </a:pPr>
            <a:r>
              <a:rPr lang="en-GB" sz="3000" b="1" dirty="0"/>
              <a:t>Physical health </a:t>
            </a:r>
            <a:r>
              <a:rPr lang="en-GB" sz="3000" dirty="0"/>
              <a:t>means the condition of our body (how well is our body?)</a:t>
            </a:r>
          </a:p>
          <a:p>
            <a:pPr marL="0" indent="0" algn="ctr">
              <a:buNone/>
            </a:pPr>
            <a:endParaRPr lang="en-GB" sz="3000" dirty="0"/>
          </a:p>
          <a:p>
            <a:pPr marL="0" indent="0" algn="ctr">
              <a:buNone/>
            </a:pPr>
            <a:endParaRPr lang="en-GB" sz="3000" dirty="0"/>
          </a:p>
          <a:p>
            <a:pPr marL="0" indent="0" algn="ctr">
              <a:buNone/>
            </a:pPr>
            <a:r>
              <a:rPr lang="en-GB" sz="3000" b="1" dirty="0"/>
              <a:t>Mental health </a:t>
            </a:r>
            <a:r>
              <a:rPr lang="en-GB" sz="3000" dirty="0"/>
              <a:t>means the condition of our mind (how well is our mind?)</a:t>
            </a:r>
          </a:p>
          <a:p>
            <a:pPr marL="0" indent="0" algn="ctr">
              <a:buNone/>
            </a:pPr>
            <a:endParaRPr lang="en-GB" sz="3000" dirty="0"/>
          </a:p>
          <a:p>
            <a:pPr marL="0" indent="0" algn="ctr">
              <a:buNone/>
            </a:pPr>
            <a:endParaRPr lang="en-GB" sz="3000" b="1" dirty="0"/>
          </a:p>
          <a:p>
            <a:pPr marL="0" indent="0" algn="ctr">
              <a:buNone/>
            </a:pPr>
            <a:r>
              <a:rPr lang="en-GB" sz="3000" b="1" dirty="0"/>
              <a:t>Wellbeing </a:t>
            </a:r>
            <a:r>
              <a:rPr lang="en-GB" sz="3000" dirty="0"/>
              <a:t>means the condition of your body and mind (how well is your body, how well is your mind?)</a:t>
            </a:r>
          </a:p>
        </p:txBody>
      </p:sp>
      <p:pic>
        <p:nvPicPr>
          <p:cNvPr id="6" name="Picture 5">
            <a:extLst>
              <a:ext uri="{FF2B5EF4-FFF2-40B4-BE49-F238E27FC236}">
                <a16:creationId xmlns:a16="http://schemas.microsoft.com/office/drawing/2014/main" id="{748FC3E8-B36D-4A7D-A6FF-337A4F7EC64D}"/>
              </a:ext>
            </a:extLst>
          </p:cNvPr>
          <p:cNvPicPr>
            <a:picLocks noChangeAspect="1"/>
          </p:cNvPicPr>
          <p:nvPr/>
        </p:nvPicPr>
        <p:blipFill rotWithShape="1">
          <a:blip r:embed="rId3"/>
          <a:srcRect l="43846" t="27065" r="18654" b="9455"/>
          <a:stretch/>
        </p:blipFill>
        <p:spPr>
          <a:xfrm>
            <a:off x="7188591" y="3714461"/>
            <a:ext cx="1406769" cy="1338873"/>
          </a:xfrm>
          <a:prstGeom prst="rect">
            <a:avLst/>
          </a:prstGeom>
        </p:spPr>
      </p:pic>
      <p:pic>
        <p:nvPicPr>
          <p:cNvPr id="8" name="Picture 7">
            <a:extLst>
              <a:ext uri="{FF2B5EF4-FFF2-40B4-BE49-F238E27FC236}">
                <a16:creationId xmlns:a16="http://schemas.microsoft.com/office/drawing/2014/main" id="{7FF0686C-E458-4CB6-B91A-96FB394A763D}"/>
              </a:ext>
            </a:extLst>
          </p:cNvPr>
          <p:cNvPicPr>
            <a:picLocks noChangeAspect="1"/>
          </p:cNvPicPr>
          <p:nvPr/>
        </p:nvPicPr>
        <p:blipFill rotWithShape="1">
          <a:blip r:embed="rId4"/>
          <a:srcRect l="56077" t="67906" r="32384" b="14239"/>
          <a:stretch/>
        </p:blipFill>
        <p:spPr>
          <a:xfrm>
            <a:off x="3924886" y="1885071"/>
            <a:ext cx="1406769" cy="1223889"/>
          </a:xfrm>
          <a:prstGeom prst="rect">
            <a:avLst/>
          </a:prstGeom>
        </p:spPr>
      </p:pic>
    </p:spTree>
    <p:extLst>
      <p:ext uri="{BB962C8B-B14F-4D97-AF65-F5344CB8AC3E}">
        <p14:creationId xmlns:p14="http://schemas.microsoft.com/office/powerpoint/2010/main" val="41539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1760</Words>
  <Application>Microsoft Office PowerPoint</Application>
  <PresentationFormat>Widescreen</PresentationFormat>
  <Paragraphs>245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vt:lpstr>
      <vt:lpstr>Calibri</vt:lpstr>
      <vt:lpstr>Calibri Light</vt:lpstr>
      <vt:lpstr>Segoe UI</vt:lpstr>
      <vt:lpstr>Office Theme</vt:lpstr>
      <vt:lpstr>PowerPoint Presentation</vt:lpstr>
      <vt:lpstr>What are emotions?</vt:lpstr>
      <vt:lpstr>Here are some possible answers…</vt:lpstr>
      <vt:lpstr>PowerPoint Presentation</vt:lpstr>
      <vt:lpstr>PowerPoint Presentation</vt:lpstr>
      <vt:lpstr>Drama Game – The Emotion Gallery</vt:lpstr>
      <vt:lpstr>So what is stress?</vt:lpstr>
      <vt:lpstr>PowerPoint Presentation</vt:lpstr>
      <vt:lpstr>So what is MENTAL HEALTH?</vt:lpstr>
      <vt:lpstr>PowerPoint Presentation</vt:lpstr>
      <vt:lpstr>If you look after your mental health on a daily basis, you will be better able to cope with stress.</vt:lpstr>
      <vt:lpstr>Task – Each person needs a blank bookmark.</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 – what to do next?</vt:lpstr>
      <vt:lpstr>PowerPoint Presentation</vt:lpstr>
      <vt:lpstr> Now turn the bookmark over.  Here are free services that you can access, make a note of any that interest you.   </vt:lpstr>
      <vt:lpstr>   Learning review: What re you going to do to help improve your mental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Jennifer Howell</cp:lastModifiedBy>
  <cp:revision>10</cp:revision>
  <dcterms:created xsi:type="dcterms:W3CDTF">2023-04-18T10:32:10Z</dcterms:created>
  <dcterms:modified xsi:type="dcterms:W3CDTF">2023-04-18T14:41:59Z</dcterms:modified>
</cp:coreProperties>
</file>