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67" r:id="rId7"/>
    <p:sldId id="268" r:id="rId8"/>
    <p:sldId id="269" r:id="rId9"/>
    <p:sldId id="271" r:id="rId10"/>
    <p:sldId id="291" r:id="rId11"/>
    <p:sldId id="293" r:id="rId12"/>
    <p:sldId id="294" r:id="rId13"/>
    <p:sldId id="292" r:id="rId14"/>
    <p:sldId id="290" r:id="rId15"/>
    <p:sldId id="272" r:id="rId16"/>
    <p:sldId id="296" r:id="rId17"/>
    <p:sldId id="270" r:id="rId18"/>
    <p:sldId id="295" r:id="rId19"/>
    <p:sldId id="262" r:id="rId20"/>
    <p:sldId id="274" r:id="rId21"/>
    <p:sldId id="275" r:id="rId22"/>
    <p:sldId id="276" r:id="rId23"/>
    <p:sldId id="283" r:id="rId24"/>
    <p:sldId id="289" r:id="rId25"/>
    <p:sldId id="284" r:id="rId26"/>
    <p:sldId id="285"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CCFF"/>
    <a:srgbClr val="00FF00"/>
    <a:srgbClr val="80008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6" d="100"/>
          <a:sy n="66" d="100"/>
        </p:scale>
        <p:origin x="62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EACD-A8AD-4AD5-8311-3CB5913BC3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05136F-C0B7-47A5-9DBC-884D2AB241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A4BD91-04B1-4695-99A7-358BF2BCDCC9}"/>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83D897B5-07B1-4903-8CBA-7661329220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38DF9F-95E3-4677-A189-2FCFD7019D84}"/>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213453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0A4B-83D8-41BC-82CC-B59D7DE100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CD1F65-9054-40F0-B4A5-F20EC94D75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16EF05-0595-42B0-BC3B-DCE98C5C83D4}"/>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5F356022-20A7-4C98-8B83-7E61A1521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BD7444-593B-4283-83D5-EDC18BF82959}"/>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306689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4C990-8BF5-4FA4-A192-8B06E0A4AF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D44788-3050-46B3-BCF4-FA77D9D4B6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9A241C-6DEC-4FEC-890F-6ECF0E06745D}"/>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E93998DF-3E0B-4DBF-A8F5-38C02D6B2D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B4278-773C-4F59-B006-556C1D8814BD}"/>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1695232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0500-28EC-4F6D-A41B-E9D26044CB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5964C-F50C-48A9-9D5B-57BBBD0A34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70CDBA-A93F-4A18-958D-61761C25B0FE}"/>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2579CACB-2738-40A5-B92E-64EFA6EAE5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20BF3D-E80A-462C-8566-2F04DF087654}"/>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308822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9763-B785-4630-9087-C47B4F4204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D07CB3-B703-4AC9-9EA0-8E6E177CB3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74B5F6-E7BE-4E9C-BEDF-73698C7F06A9}"/>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E19A3BB9-889B-4901-8D58-AEF83272EA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691379-BB3B-455C-96ED-0EC0CD76D382}"/>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2617815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BCDF-EDE0-4604-9F09-0785EBD3E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EB514E-DF9A-4F60-971E-88FD4AB57EA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8A1EC0-C225-4EEE-A28E-64E958D585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8CF57F-005A-40A9-A34B-A79D686DBDAA}"/>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6" name="Footer Placeholder 5">
            <a:extLst>
              <a:ext uri="{FF2B5EF4-FFF2-40B4-BE49-F238E27FC236}">
                <a16:creationId xmlns:a16="http://schemas.microsoft.com/office/drawing/2014/main" id="{1E056B1D-80B5-49B2-9CC0-61F6044D3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B2718B-91D3-4655-809F-3C7AD0F42C2D}"/>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2031454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095A-FA09-4961-ADA6-DCF72395E5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CFCD91-655F-4E02-B2A8-DE6557C3C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A79327-265E-43DF-9402-B82F2DCE36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E3DF35-AC0A-4A3F-8903-9202FDC26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ADE192-0663-47E9-9BD2-9DFC755362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F85859-CDF2-4C11-AD43-923A3481A8C1}"/>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8" name="Footer Placeholder 7">
            <a:extLst>
              <a:ext uri="{FF2B5EF4-FFF2-40B4-BE49-F238E27FC236}">
                <a16:creationId xmlns:a16="http://schemas.microsoft.com/office/drawing/2014/main" id="{DD0FFC53-47B7-4403-B65C-8CD4A92258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EB44AC-24EB-4331-99EC-E2FE6E216711}"/>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124496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02BD-7A4F-488B-B752-052FD4FA7D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5B74D5-3291-424B-A038-521DE6261D74}"/>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4" name="Footer Placeholder 3">
            <a:extLst>
              <a:ext uri="{FF2B5EF4-FFF2-40B4-BE49-F238E27FC236}">
                <a16:creationId xmlns:a16="http://schemas.microsoft.com/office/drawing/2014/main" id="{D31F7075-AC20-40C6-835A-DC3EC1BF6D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DBBF9F-93A9-4F77-A5CF-D8C01ED5D2D8}"/>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282029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A641F6-9142-47F8-AEDE-67735EEA0E85}"/>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3" name="Footer Placeholder 2">
            <a:extLst>
              <a:ext uri="{FF2B5EF4-FFF2-40B4-BE49-F238E27FC236}">
                <a16:creationId xmlns:a16="http://schemas.microsoft.com/office/drawing/2014/main" id="{664CC47B-3153-40D2-B725-7BF257CBE5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EFE3B6F-F8BB-41D7-A415-6FF0296E8E7C}"/>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37203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CA15-DB8E-44A8-987A-A871BEE03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39FE85-9675-4BEA-9A4D-7C7495FFF6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993334A-9F0B-4F3D-9ED9-6F35E93F4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57ED6B-DC5F-4C24-929C-AA98A08BBCCC}"/>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6" name="Footer Placeholder 5">
            <a:extLst>
              <a:ext uri="{FF2B5EF4-FFF2-40B4-BE49-F238E27FC236}">
                <a16:creationId xmlns:a16="http://schemas.microsoft.com/office/drawing/2014/main" id="{D32D4F5E-2182-4409-940F-6199F82C4D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DF8462-AEC8-49C3-BA7C-9AA15049E3F0}"/>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763129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C383-12F3-45C7-9EE4-DDA75836B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211681-82CB-4B9D-AB0D-5491CE7CB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32F2E3-A305-495A-BD38-99B8BF708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FCD687-D0F2-4234-9281-8F9D5446D477}"/>
              </a:ext>
            </a:extLst>
          </p:cNvPr>
          <p:cNvSpPr>
            <a:spLocks noGrp="1"/>
          </p:cNvSpPr>
          <p:nvPr>
            <p:ph type="dt" sz="half" idx="10"/>
          </p:nvPr>
        </p:nvSpPr>
        <p:spPr/>
        <p:txBody>
          <a:bodyPr/>
          <a:lstStyle/>
          <a:p>
            <a:fld id="{98CE6A46-93FD-429D-8D96-1945B6647488}" type="datetimeFigureOut">
              <a:rPr lang="en-GB" smtClean="0"/>
              <a:t>14/12/2023</a:t>
            </a:fld>
            <a:endParaRPr lang="en-GB"/>
          </a:p>
        </p:txBody>
      </p:sp>
      <p:sp>
        <p:nvSpPr>
          <p:cNvPr id="6" name="Footer Placeholder 5">
            <a:extLst>
              <a:ext uri="{FF2B5EF4-FFF2-40B4-BE49-F238E27FC236}">
                <a16:creationId xmlns:a16="http://schemas.microsoft.com/office/drawing/2014/main" id="{3E935C78-DB85-474C-8667-7BB87135A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30674A-1EDC-4A4D-A0D7-45F89DA730B1}"/>
              </a:ext>
            </a:extLst>
          </p:cNvPr>
          <p:cNvSpPr>
            <a:spLocks noGrp="1"/>
          </p:cNvSpPr>
          <p:nvPr>
            <p:ph type="sldNum" sz="quarter" idx="12"/>
          </p:nvPr>
        </p:nvSpPr>
        <p:spPr/>
        <p:txBody>
          <a:bodyPr/>
          <a:lstStyle/>
          <a:p>
            <a:fld id="{1973FFD0-6FD4-4096-BD1F-6A7B5CB47204}" type="slidenum">
              <a:rPr lang="en-GB" smtClean="0"/>
              <a:t>‹#›</a:t>
            </a:fld>
            <a:endParaRPr lang="en-GB"/>
          </a:p>
        </p:txBody>
      </p:sp>
    </p:spTree>
    <p:extLst>
      <p:ext uri="{BB962C8B-B14F-4D97-AF65-F5344CB8AC3E}">
        <p14:creationId xmlns:p14="http://schemas.microsoft.com/office/powerpoint/2010/main" val="197211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76715-CA3B-43AC-A289-E8BE09771F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CC9EF7-8F21-4B84-8B2B-DC90F9DD3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C5342-EF83-43D4-A693-38A8CDD10C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E6A46-93FD-429D-8D96-1945B6647488}" type="datetimeFigureOut">
              <a:rPr lang="en-GB" smtClean="0"/>
              <a:t>14/12/2023</a:t>
            </a:fld>
            <a:endParaRPr lang="en-GB"/>
          </a:p>
        </p:txBody>
      </p:sp>
      <p:sp>
        <p:nvSpPr>
          <p:cNvPr id="5" name="Footer Placeholder 4">
            <a:extLst>
              <a:ext uri="{FF2B5EF4-FFF2-40B4-BE49-F238E27FC236}">
                <a16:creationId xmlns:a16="http://schemas.microsoft.com/office/drawing/2014/main" id="{FF0F0A7A-0051-42DB-ADD1-D5EC71890A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3F90C4-F14C-473C-A9F1-2D98D39E7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3FFD0-6FD4-4096-BD1F-6A7B5CB47204}" type="slidenum">
              <a:rPr lang="en-GB" smtClean="0"/>
              <a:t>‹#›</a:t>
            </a:fld>
            <a:endParaRPr lang="en-GB"/>
          </a:p>
        </p:txBody>
      </p:sp>
    </p:spTree>
    <p:extLst>
      <p:ext uri="{BB962C8B-B14F-4D97-AF65-F5344CB8AC3E}">
        <p14:creationId xmlns:p14="http://schemas.microsoft.com/office/powerpoint/2010/main" val="54106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YPNCzXYy2CE"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Zm9vssgYcH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47AiatNvoM"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E55F43-C1AF-4DDB-B9BE-670335616B0C}"/>
              </a:ext>
            </a:extLst>
          </p:cNvPr>
          <p:cNvSpPr txBox="1"/>
          <p:nvPr/>
        </p:nvSpPr>
        <p:spPr>
          <a:xfrm>
            <a:off x="995564" y="3857495"/>
            <a:ext cx="5294490" cy="1323439"/>
          </a:xfrm>
          <a:prstGeom prst="rect">
            <a:avLst/>
          </a:prstGeom>
          <a:solidFill>
            <a:srgbClr val="FFCCFF"/>
          </a:solidFill>
          <a:ln>
            <a:solidFill>
              <a:srgbClr val="800080"/>
            </a:solidFill>
          </a:ln>
        </p:spPr>
        <p:txBody>
          <a:bodyPr wrap="square" rtlCol="0">
            <a:spAutoFit/>
          </a:bodyPr>
          <a:lstStyle/>
          <a:p>
            <a:pPr algn="ctr"/>
            <a:r>
              <a:rPr lang="en-GB" sz="4000" dirty="0">
                <a:solidFill>
                  <a:srgbClr val="800080"/>
                </a:solidFill>
              </a:rPr>
              <a:t>Please complete the RAG sheet.</a:t>
            </a:r>
          </a:p>
        </p:txBody>
      </p:sp>
      <p:sp>
        <p:nvSpPr>
          <p:cNvPr id="6" name="TextBox 5">
            <a:extLst>
              <a:ext uri="{FF2B5EF4-FFF2-40B4-BE49-F238E27FC236}">
                <a16:creationId xmlns:a16="http://schemas.microsoft.com/office/drawing/2014/main" id="{C17DDEFA-C708-4966-9354-9FB552812CE7}"/>
              </a:ext>
            </a:extLst>
          </p:cNvPr>
          <p:cNvSpPr txBox="1"/>
          <p:nvPr/>
        </p:nvSpPr>
        <p:spPr>
          <a:xfrm>
            <a:off x="801510" y="572167"/>
            <a:ext cx="5294490" cy="2554545"/>
          </a:xfrm>
          <a:prstGeom prst="rect">
            <a:avLst/>
          </a:prstGeom>
          <a:solidFill>
            <a:srgbClr val="7030A0"/>
          </a:solidFill>
        </p:spPr>
        <p:txBody>
          <a:bodyPr wrap="square" rtlCol="0">
            <a:spAutoFit/>
          </a:bodyPr>
          <a:lstStyle/>
          <a:p>
            <a:pPr algn="ctr"/>
            <a:r>
              <a:rPr lang="en-GB" sz="4000" dirty="0">
                <a:solidFill>
                  <a:schemeClr val="bg1"/>
                </a:solidFill>
              </a:rPr>
              <a:t>This term we are focusing on Relationships and Wellbeing.</a:t>
            </a:r>
          </a:p>
        </p:txBody>
      </p:sp>
      <p:pic>
        <p:nvPicPr>
          <p:cNvPr id="3" name="Picture 2">
            <a:extLst>
              <a:ext uri="{FF2B5EF4-FFF2-40B4-BE49-F238E27FC236}">
                <a16:creationId xmlns:a16="http://schemas.microsoft.com/office/drawing/2014/main" id="{4BF62F1E-6184-40CE-8AE8-1FB0D95DE394}"/>
              </a:ext>
            </a:extLst>
          </p:cNvPr>
          <p:cNvPicPr>
            <a:picLocks noChangeAspect="1"/>
          </p:cNvPicPr>
          <p:nvPr/>
        </p:nvPicPr>
        <p:blipFill rotWithShape="1">
          <a:blip r:embed="rId2"/>
          <a:srcRect l="65302" t="25977" r="7284" b="42069"/>
          <a:stretch/>
        </p:blipFill>
        <p:spPr>
          <a:xfrm>
            <a:off x="6519040" y="2128345"/>
            <a:ext cx="5097591" cy="3342290"/>
          </a:xfrm>
          <a:prstGeom prst="rect">
            <a:avLst/>
          </a:prstGeom>
        </p:spPr>
      </p:pic>
    </p:spTree>
    <p:extLst>
      <p:ext uri="{BB962C8B-B14F-4D97-AF65-F5344CB8AC3E}">
        <p14:creationId xmlns:p14="http://schemas.microsoft.com/office/powerpoint/2010/main" val="2626733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24BE-5783-4440-962F-F48781A2E310}"/>
              </a:ext>
            </a:extLst>
          </p:cNvPr>
          <p:cNvSpPr>
            <a:spLocks noGrp="1"/>
          </p:cNvSpPr>
          <p:nvPr>
            <p:ph type="title"/>
          </p:nvPr>
        </p:nvSpPr>
        <p:spPr>
          <a:solidFill>
            <a:srgbClr val="FFFF00"/>
          </a:solidFill>
        </p:spPr>
        <p:txBody>
          <a:bodyPr>
            <a:normAutofit fontScale="90000"/>
          </a:bodyPr>
          <a:lstStyle/>
          <a:p>
            <a:r>
              <a:rPr lang="en-GB" dirty="0"/>
              <a:t>It may be that the people in the family may choose to identify in other ways, such as non-binary/trans.</a:t>
            </a:r>
          </a:p>
        </p:txBody>
      </p:sp>
      <p:sp>
        <p:nvSpPr>
          <p:cNvPr id="4" name="TextBox 3">
            <a:extLst>
              <a:ext uri="{FF2B5EF4-FFF2-40B4-BE49-F238E27FC236}">
                <a16:creationId xmlns:a16="http://schemas.microsoft.com/office/drawing/2014/main" id="{8F6298FD-1E83-4179-8BBF-EE2FA521BA5D}"/>
              </a:ext>
            </a:extLst>
          </p:cNvPr>
          <p:cNvSpPr txBox="1"/>
          <p:nvPr/>
        </p:nvSpPr>
        <p:spPr>
          <a:xfrm>
            <a:off x="838200" y="5367130"/>
            <a:ext cx="10330069" cy="553998"/>
          </a:xfrm>
          <a:prstGeom prst="rect">
            <a:avLst/>
          </a:prstGeom>
          <a:solidFill>
            <a:srgbClr val="FFFF00"/>
          </a:solidFill>
        </p:spPr>
        <p:txBody>
          <a:bodyPr wrap="square" rtlCol="0">
            <a:spAutoFit/>
          </a:bodyPr>
          <a:lstStyle/>
          <a:p>
            <a:r>
              <a:rPr lang="en-GB" sz="3000" dirty="0"/>
              <a:t>We are now going to explore this more….</a:t>
            </a:r>
          </a:p>
        </p:txBody>
      </p:sp>
      <p:pic>
        <p:nvPicPr>
          <p:cNvPr id="5" name="Picture 4">
            <a:extLst>
              <a:ext uri="{FF2B5EF4-FFF2-40B4-BE49-F238E27FC236}">
                <a16:creationId xmlns:a16="http://schemas.microsoft.com/office/drawing/2014/main" id="{E86CC507-3178-461B-94DE-BD972C22A234}"/>
              </a:ext>
            </a:extLst>
          </p:cNvPr>
          <p:cNvPicPr>
            <a:picLocks noChangeAspect="1"/>
          </p:cNvPicPr>
          <p:nvPr/>
        </p:nvPicPr>
        <p:blipFill>
          <a:blip r:embed="rId2"/>
          <a:stretch>
            <a:fillRect/>
          </a:stretch>
        </p:blipFill>
        <p:spPr>
          <a:xfrm>
            <a:off x="3426593" y="2169939"/>
            <a:ext cx="2212611" cy="2695713"/>
          </a:xfrm>
          <a:prstGeom prst="rect">
            <a:avLst/>
          </a:prstGeom>
        </p:spPr>
      </p:pic>
      <p:pic>
        <p:nvPicPr>
          <p:cNvPr id="7" name="Picture 6">
            <a:extLst>
              <a:ext uri="{FF2B5EF4-FFF2-40B4-BE49-F238E27FC236}">
                <a16:creationId xmlns:a16="http://schemas.microsoft.com/office/drawing/2014/main" id="{88645FE5-9197-4B29-BFA3-3AABDB5FFB6D}"/>
              </a:ext>
            </a:extLst>
          </p:cNvPr>
          <p:cNvPicPr>
            <a:picLocks noChangeAspect="1"/>
          </p:cNvPicPr>
          <p:nvPr/>
        </p:nvPicPr>
        <p:blipFill>
          <a:blip r:embed="rId3"/>
          <a:stretch>
            <a:fillRect/>
          </a:stretch>
        </p:blipFill>
        <p:spPr>
          <a:xfrm>
            <a:off x="5994083" y="2192165"/>
            <a:ext cx="2413124" cy="2673487"/>
          </a:xfrm>
          <a:prstGeom prst="rect">
            <a:avLst/>
          </a:prstGeom>
        </p:spPr>
      </p:pic>
    </p:spTree>
    <p:extLst>
      <p:ext uri="{BB962C8B-B14F-4D97-AF65-F5344CB8AC3E}">
        <p14:creationId xmlns:p14="http://schemas.microsoft.com/office/powerpoint/2010/main" val="1888847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84F5897-43A7-4983-95DC-1E8DDD2F54B4}"/>
              </a:ext>
            </a:extLst>
          </p:cNvPr>
          <p:cNvSpPr>
            <a:spLocks noGrp="1"/>
          </p:cNvSpPr>
          <p:nvPr>
            <p:ph idx="1"/>
          </p:nvPr>
        </p:nvSpPr>
        <p:spPr>
          <a:xfrm>
            <a:off x="692426" y="394389"/>
            <a:ext cx="10515600" cy="6179665"/>
          </a:xfrm>
          <a:solidFill>
            <a:srgbClr val="FFFF00"/>
          </a:solidFill>
        </p:spPr>
        <p:txBody>
          <a:bodyPr/>
          <a:lstStyle/>
          <a:p>
            <a:pPr marL="0" indent="0">
              <a:buNone/>
            </a:pPr>
            <a:r>
              <a:rPr lang="en-US" dirty="0"/>
              <a:t>Here is a well-known image explaining gender and sexuality.  We are going to explore this now.  </a:t>
            </a:r>
            <a:endParaRPr lang="en-GB" dirty="0"/>
          </a:p>
        </p:txBody>
      </p:sp>
      <p:pic>
        <p:nvPicPr>
          <p:cNvPr id="5" name="Picture 4">
            <a:extLst>
              <a:ext uri="{FF2B5EF4-FFF2-40B4-BE49-F238E27FC236}">
                <a16:creationId xmlns:a16="http://schemas.microsoft.com/office/drawing/2014/main" id="{BB412D5C-463D-4B93-ACA7-9B05885E5DE6}"/>
              </a:ext>
            </a:extLst>
          </p:cNvPr>
          <p:cNvPicPr>
            <a:picLocks noChangeAspect="1"/>
          </p:cNvPicPr>
          <p:nvPr/>
        </p:nvPicPr>
        <p:blipFill rotWithShape="1">
          <a:blip r:embed="rId2"/>
          <a:srcRect l="18985" t="17004" r="8986" b="10532"/>
          <a:stretch/>
        </p:blipFill>
        <p:spPr>
          <a:xfrm>
            <a:off x="2885905" y="1407170"/>
            <a:ext cx="6586331" cy="4969567"/>
          </a:xfrm>
          <a:prstGeom prst="rect">
            <a:avLst/>
          </a:prstGeom>
        </p:spPr>
      </p:pic>
    </p:spTree>
    <p:extLst>
      <p:ext uri="{BB962C8B-B14F-4D97-AF65-F5344CB8AC3E}">
        <p14:creationId xmlns:p14="http://schemas.microsoft.com/office/powerpoint/2010/main" val="30383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1C2F-77D3-40C9-8C88-F69721E18A60}"/>
              </a:ext>
            </a:extLst>
          </p:cNvPr>
          <p:cNvSpPr>
            <a:spLocks noGrp="1"/>
          </p:cNvSpPr>
          <p:nvPr>
            <p:ph type="title"/>
          </p:nvPr>
        </p:nvSpPr>
        <p:spPr>
          <a:xfrm>
            <a:off x="649182" y="3692316"/>
            <a:ext cx="10515600" cy="1325563"/>
          </a:xfrm>
          <a:solidFill>
            <a:srgbClr val="FFCCFF"/>
          </a:solidFill>
        </p:spPr>
        <p:txBody>
          <a:bodyPr/>
          <a:lstStyle/>
          <a:p>
            <a:r>
              <a:rPr lang="en-GB" dirty="0"/>
              <a:t>Gender Identity</a:t>
            </a:r>
          </a:p>
        </p:txBody>
      </p:sp>
      <p:sp>
        <p:nvSpPr>
          <p:cNvPr id="4" name="Title 1">
            <a:extLst>
              <a:ext uri="{FF2B5EF4-FFF2-40B4-BE49-F238E27FC236}">
                <a16:creationId xmlns:a16="http://schemas.microsoft.com/office/drawing/2014/main" id="{E2506B10-88F0-4A38-A888-FA79D7C31D22}"/>
              </a:ext>
            </a:extLst>
          </p:cNvPr>
          <p:cNvSpPr txBox="1">
            <a:spLocks/>
          </p:cNvSpPr>
          <p:nvPr/>
        </p:nvSpPr>
        <p:spPr>
          <a:xfrm>
            <a:off x="649182" y="5147158"/>
            <a:ext cx="10515600" cy="1325563"/>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Gender Expression</a:t>
            </a:r>
          </a:p>
        </p:txBody>
      </p:sp>
      <p:sp>
        <p:nvSpPr>
          <p:cNvPr id="6" name="Title 1">
            <a:extLst>
              <a:ext uri="{FF2B5EF4-FFF2-40B4-BE49-F238E27FC236}">
                <a16:creationId xmlns:a16="http://schemas.microsoft.com/office/drawing/2014/main" id="{F3F05AE8-9BAA-4185-943F-701CD0062892}"/>
              </a:ext>
            </a:extLst>
          </p:cNvPr>
          <p:cNvSpPr txBox="1">
            <a:spLocks/>
          </p:cNvSpPr>
          <p:nvPr/>
        </p:nvSpPr>
        <p:spPr>
          <a:xfrm>
            <a:off x="649182" y="2237474"/>
            <a:ext cx="10515600" cy="1325563"/>
          </a:xfrm>
          <a:prstGeom prst="rect">
            <a:avLst/>
          </a:prstGeom>
          <a:solidFill>
            <a:srgbClr val="00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Assigned Sex (Biological sex)</a:t>
            </a:r>
          </a:p>
        </p:txBody>
      </p:sp>
      <p:sp>
        <p:nvSpPr>
          <p:cNvPr id="7" name="TextBox 6">
            <a:extLst>
              <a:ext uri="{FF2B5EF4-FFF2-40B4-BE49-F238E27FC236}">
                <a16:creationId xmlns:a16="http://schemas.microsoft.com/office/drawing/2014/main" id="{573939CD-2928-42D1-8E9F-52337B70C7E3}"/>
              </a:ext>
            </a:extLst>
          </p:cNvPr>
          <p:cNvSpPr txBox="1"/>
          <p:nvPr/>
        </p:nvSpPr>
        <p:spPr>
          <a:xfrm>
            <a:off x="1097280" y="240632"/>
            <a:ext cx="9432758" cy="1708160"/>
          </a:xfrm>
          <a:prstGeom prst="rect">
            <a:avLst/>
          </a:prstGeom>
          <a:solidFill>
            <a:srgbClr val="FFFF00"/>
          </a:solidFill>
        </p:spPr>
        <p:txBody>
          <a:bodyPr wrap="square" rtlCol="0">
            <a:spAutoFit/>
          </a:bodyPr>
          <a:lstStyle/>
          <a:p>
            <a:r>
              <a:rPr lang="en-US" sz="3500" dirty="0"/>
              <a:t>Do you know what these terms means?  As you watch the clip on the next slide, try to work out what they mean.</a:t>
            </a:r>
            <a:endParaRPr lang="en-GB" sz="3500" dirty="0"/>
          </a:p>
        </p:txBody>
      </p:sp>
    </p:spTree>
    <p:extLst>
      <p:ext uri="{BB962C8B-B14F-4D97-AF65-F5344CB8AC3E}">
        <p14:creationId xmlns:p14="http://schemas.microsoft.com/office/powerpoint/2010/main" val="60746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84F5897-43A7-4983-95DC-1E8DDD2F54B4}"/>
              </a:ext>
            </a:extLst>
          </p:cNvPr>
          <p:cNvSpPr>
            <a:spLocks noGrp="1"/>
          </p:cNvSpPr>
          <p:nvPr>
            <p:ph idx="1"/>
          </p:nvPr>
        </p:nvSpPr>
        <p:spPr>
          <a:xfrm>
            <a:off x="692426" y="394390"/>
            <a:ext cx="10515600" cy="4351338"/>
          </a:xfrm>
        </p:spPr>
        <p:txBody>
          <a:bodyPr/>
          <a:lstStyle/>
          <a:p>
            <a:pPr marL="0" indent="0">
              <a:buNone/>
            </a:pPr>
            <a:r>
              <a:rPr lang="en-GB" dirty="0">
                <a:hlinkClick r:id="rId2"/>
              </a:rPr>
              <a:t>Watch this clip:</a:t>
            </a:r>
          </a:p>
          <a:p>
            <a:r>
              <a:rPr lang="en-GB" dirty="0">
                <a:hlinkClick r:id="rId2"/>
              </a:rPr>
              <a:t>The Gender Unicorn | </a:t>
            </a:r>
            <a:r>
              <a:rPr lang="en-GB" dirty="0" err="1">
                <a:hlinkClick r:id="rId2"/>
              </a:rPr>
              <a:t>Pop'n'Olly</a:t>
            </a:r>
            <a:r>
              <a:rPr lang="en-GB" dirty="0">
                <a:hlinkClick r:id="rId2"/>
              </a:rPr>
              <a:t> | Olly Pike – YouTube</a:t>
            </a:r>
            <a:endParaRPr lang="en-GB" dirty="0"/>
          </a:p>
          <a:p>
            <a:pPr marL="0" indent="0">
              <a:buNone/>
            </a:pPr>
            <a:endParaRPr lang="en-GB" dirty="0"/>
          </a:p>
        </p:txBody>
      </p:sp>
      <p:pic>
        <p:nvPicPr>
          <p:cNvPr id="5" name="Picture 4">
            <a:extLst>
              <a:ext uri="{FF2B5EF4-FFF2-40B4-BE49-F238E27FC236}">
                <a16:creationId xmlns:a16="http://schemas.microsoft.com/office/drawing/2014/main" id="{BB412D5C-463D-4B93-ACA7-9B05885E5DE6}"/>
              </a:ext>
            </a:extLst>
          </p:cNvPr>
          <p:cNvPicPr>
            <a:picLocks noChangeAspect="1"/>
          </p:cNvPicPr>
          <p:nvPr/>
        </p:nvPicPr>
        <p:blipFill rotWithShape="1">
          <a:blip r:embed="rId3"/>
          <a:srcRect l="18985" t="17004" r="8986" b="10532"/>
          <a:stretch/>
        </p:blipFill>
        <p:spPr>
          <a:xfrm>
            <a:off x="1422865" y="1570800"/>
            <a:ext cx="6586331" cy="4969567"/>
          </a:xfrm>
          <a:prstGeom prst="rect">
            <a:avLst/>
          </a:prstGeom>
        </p:spPr>
      </p:pic>
    </p:spTree>
    <p:extLst>
      <p:ext uri="{BB962C8B-B14F-4D97-AF65-F5344CB8AC3E}">
        <p14:creationId xmlns:p14="http://schemas.microsoft.com/office/powerpoint/2010/main" val="222197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1C2F-77D3-40C9-8C88-F69721E18A60}"/>
              </a:ext>
            </a:extLst>
          </p:cNvPr>
          <p:cNvSpPr>
            <a:spLocks noGrp="1"/>
          </p:cNvSpPr>
          <p:nvPr>
            <p:ph type="title"/>
          </p:nvPr>
        </p:nvSpPr>
        <p:spPr>
          <a:xfrm>
            <a:off x="745435" y="2599050"/>
            <a:ext cx="10515600" cy="994087"/>
          </a:xfrm>
          <a:solidFill>
            <a:srgbClr val="FFCCFF"/>
          </a:solidFill>
        </p:spPr>
        <p:txBody>
          <a:bodyPr/>
          <a:lstStyle/>
          <a:p>
            <a:r>
              <a:rPr lang="en-GB" dirty="0"/>
              <a:t>Gender Identity</a:t>
            </a:r>
          </a:p>
        </p:txBody>
      </p:sp>
      <p:sp>
        <p:nvSpPr>
          <p:cNvPr id="3" name="Content Placeholder 2">
            <a:extLst>
              <a:ext uri="{FF2B5EF4-FFF2-40B4-BE49-F238E27FC236}">
                <a16:creationId xmlns:a16="http://schemas.microsoft.com/office/drawing/2014/main" id="{9C11E36D-AC83-49D8-86F5-F114DDA0F816}"/>
              </a:ext>
            </a:extLst>
          </p:cNvPr>
          <p:cNvSpPr>
            <a:spLocks noGrp="1"/>
          </p:cNvSpPr>
          <p:nvPr>
            <p:ph idx="1"/>
          </p:nvPr>
        </p:nvSpPr>
        <p:spPr>
          <a:xfrm>
            <a:off x="745435" y="3593307"/>
            <a:ext cx="10515600" cy="994086"/>
          </a:xfrm>
        </p:spPr>
        <p:txBody>
          <a:bodyPr/>
          <a:lstStyle/>
          <a:p>
            <a:pPr marL="0" indent="0">
              <a:buNone/>
            </a:pPr>
            <a:r>
              <a:rPr lang="en-GB" dirty="0"/>
              <a:t>The gender the inner world sense of being male/female/neither of these/both or another gender.</a:t>
            </a:r>
          </a:p>
        </p:txBody>
      </p:sp>
      <p:sp>
        <p:nvSpPr>
          <p:cNvPr id="4" name="Title 1">
            <a:extLst>
              <a:ext uri="{FF2B5EF4-FFF2-40B4-BE49-F238E27FC236}">
                <a16:creationId xmlns:a16="http://schemas.microsoft.com/office/drawing/2014/main" id="{E2506B10-88F0-4A38-A888-FA79D7C31D22}"/>
              </a:ext>
            </a:extLst>
          </p:cNvPr>
          <p:cNvSpPr txBox="1">
            <a:spLocks/>
          </p:cNvSpPr>
          <p:nvPr/>
        </p:nvSpPr>
        <p:spPr>
          <a:xfrm>
            <a:off x="745435" y="4587393"/>
            <a:ext cx="10515600" cy="1045203"/>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Gender Expression</a:t>
            </a:r>
          </a:p>
        </p:txBody>
      </p:sp>
      <p:sp>
        <p:nvSpPr>
          <p:cNvPr id="5" name="Rectangle 4">
            <a:extLst>
              <a:ext uri="{FF2B5EF4-FFF2-40B4-BE49-F238E27FC236}">
                <a16:creationId xmlns:a16="http://schemas.microsoft.com/office/drawing/2014/main" id="{F27ABB08-C4AD-4286-BD44-831A6D0EAD4A}"/>
              </a:ext>
            </a:extLst>
          </p:cNvPr>
          <p:cNvSpPr/>
          <p:nvPr/>
        </p:nvSpPr>
        <p:spPr>
          <a:xfrm>
            <a:off x="745435" y="5632596"/>
            <a:ext cx="10002078" cy="954107"/>
          </a:xfrm>
          <a:prstGeom prst="rect">
            <a:avLst/>
          </a:prstGeom>
        </p:spPr>
        <p:txBody>
          <a:bodyPr wrap="square">
            <a:spAutoFit/>
          </a:bodyPr>
          <a:lstStyle/>
          <a:p>
            <a:r>
              <a:rPr lang="en-GB" sz="2800" dirty="0"/>
              <a:t>The gender someone wants to express on their outer world through things such as clothes/voice.  It might be changeable.</a:t>
            </a:r>
          </a:p>
        </p:txBody>
      </p:sp>
      <p:sp>
        <p:nvSpPr>
          <p:cNvPr id="6" name="Title 1">
            <a:extLst>
              <a:ext uri="{FF2B5EF4-FFF2-40B4-BE49-F238E27FC236}">
                <a16:creationId xmlns:a16="http://schemas.microsoft.com/office/drawing/2014/main" id="{F3F05AE8-9BAA-4185-943F-701CD0062892}"/>
              </a:ext>
            </a:extLst>
          </p:cNvPr>
          <p:cNvSpPr txBox="1">
            <a:spLocks/>
          </p:cNvSpPr>
          <p:nvPr/>
        </p:nvSpPr>
        <p:spPr>
          <a:xfrm>
            <a:off x="745435" y="89621"/>
            <a:ext cx="10515600" cy="1018142"/>
          </a:xfrm>
          <a:prstGeom prst="rect">
            <a:avLst/>
          </a:prstGeom>
          <a:solidFill>
            <a:srgbClr val="00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Assigned Sex (Biological sex)</a:t>
            </a:r>
          </a:p>
        </p:txBody>
      </p:sp>
      <p:sp>
        <p:nvSpPr>
          <p:cNvPr id="9" name="TextBox 8">
            <a:extLst>
              <a:ext uri="{FF2B5EF4-FFF2-40B4-BE49-F238E27FC236}">
                <a16:creationId xmlns:a16="http://schemas.microsoft.com/office/drawing/2014/main" id="{F610EAF9-C6A1-49D1-9FBD-0B00CB956C8A}"/>
              </a:ext>
            </a:extLst>
          </p:cNvPr>
          <p:cNvSpPr txBox="1"/>
          <p:nvPr/>
        </p:nvSpPr>
        <p:spPr>
          <a:xfrm>
            <a:off x="745435" y="1107762"/>
            <a:ext cx="9872870" cy="1384995"/>
          </a:xfrm>
          <a:prstGeom prst="rect">
            <a:avLst/>
          </a:prstGeom>
          <a:noFill/>
        </p:spPr>
        <p:txBody>
          <a:bodyPr wrap="square" rtlCol="0">
            <a:spAutoFit/>
          </a:bodyPr>
          <a:lstStyle/>
          <a:p>
            <a:r>
              <a:rPr lang="en-GB" sz="2800" dirty="0"/>
              <a:t>What someone is labelled as at birth, whether that be male/female/intersex.  This is based on body parts/hormones/chromosomes. </a:t>
            </a:r>
          </a:p>
        </p:txBody>
      </p:sp>
    </p:spTree>
    <p:extLst>
      <p:ext uri="{BB962C8B-B14F-4D97-AF65-F5344CB8AC3E}">
        <p14:creationId xmlns:p14="http://schemas.microsoft.com/office/powerpoint/2010/main" val="10984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P spid="5" grpId="0"/>
      <p:bldP spid="6"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1892-EC3A-4832-B922-585556A44446}"/>
              </a:ext>
            </a:extLst>
          </p:cNvPr>
          <p:cNvSpPr>
            <a:spLocks noGrp="1"/>
          </p:cNvSpPr>
          <p:nvPr>
            <p:ph type="title"/>
          </p:nvPr>
        </p:nvSpPr>
        <p:spPr>
          <a:xfrm>
            <a:off x="798442" y="127832"/>
            <a:ext cx="10942983" cy="823010"/>
          </a:xfrm>
          <a:solidFill>
            <a:srgbClr val="FFFF00"/>
          </a:solidFill>
        </p:spPr>
        <p:txBody>
          <a:bodyPr>
            <a:noAutofit/>
          </a:bodyPr>
          <a:lstStyle/>
          <a:p>
            <a:r>
              <a:rPr lang="en-GB" sz="3500" b="1" dirty="0"/>
              <a:t>Someone who is non-binary or trans (?=)</a:t>
            </a:r>
          </a:p>
        </p:txBody>
      </p:sp>
      <p:sp>
        <p:nvSpPr>
          <p:cNvPr id="3" name="Content Placeholder 2">
            <a:extLst>
              <a:ext uri="{FF2B5EF4-FFF2-40B4-BE49-F238E27FC236}">
                <a16:creationId xmlns:a16="http://schemas.microsoft.com/office/drawing/2014/main" id="{899D0728-1E5B-4D12-8496-4B8094D2621F}"/>
              </a:ext>
            </a:extLst>
          </p:cNvPr>
          <p:cNvSpPr>
            <a:spLocks noGrp="1"/>
          </p:cNvSpPr>
          <p:nvPr>
            <p:ph idx="1"/>
          </p:nvPr>
        </p:nvSpPr>
        <p:spPr>
          <a:xfrm>
            <a:off x="798443" y="1018432"/>
            <a:ext cx="10515600" cy="5387630"/>
          </a:xfrm>
          <a:solidFill>
            <a:schemeClr val="accent4">
              <a:lumMod val="20000"/>
              <a:lumOff val="80000"/>
            </a:schemeClr>
          </a:solidFill>
        </p:spPr>
        <p:txBody>
          <a:bodyPr>
            <a:normAutofit fontScale="92500" lnSpcReduction="10000"/>
          </a:bodyPr>
          <a:lstStyle/>
          <a:p>
            <a:pPr marL="0" indent="0">
              <a:buNone/>
            </a:pPr>
            <a:r>
              <a:rPr lang="en-GB" b="1" dirty="0">
                <a:solidFill>
                  <a:srgbClr val="FF0000"/>
                </a:solidFill>
              </a:rPr>
              <a:t>Biological Sex</a:t>
            </a:r>
            <a:r>
              <a:rPr lang="en-GB" dirty="0"/>
              <a:t> = whether your body is a male or female.</a:t>
            </a:r>
          </a:p>
          <a:p>
            <a:pPr marL="0" indent="0">
              <a:buNone/>
            </a:pPr>
            <a:r>
              <a:rPr lang="en-GB" b="1" dirty="0">
                <a:solidFill>
                  <a:srgbClr val="FF0000"/>
                </a:solidFill>
              </a:rPr>
              <a:t>Gender</a:t>
            </a:r>
            <a:r>
              <a:rPr lang="en-GB" dirty="0"/>
              <a:t> = whether you feel like a male (boy/man) or female (girl/woman.)</a:t>
            </a:r>
          </a:p>
          <a:p>
            <a:pPr marL="0" indent="0">
              <a:buNone/>
            </a:pPr>
            <a:r>
              <a:rPr lang="en-GB" b="1" dirty="0">
                <a:solidFill>
                  <a:srgbClr val="FF0000"/>
                </a:solidFill>
              </a:rPr>
              <a:t>Trans </a:t>
            </a:r>
            <a:r>
              <a:rPr lang="en-GB" dirty="0"/>
              <a:t>= when someone doesn’t feel the same gender as their sex.</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Some people realise that their gender is </a:t>
            </a:r>
            <a:r>
              <a:rPr lang="en-GB" b="1" dirty="0">
                <a:solidFill>
                  <a:srgbClr val="FF0000"/>
                </a:solidFill>
              </a:rPr>
              <a:t>non-binary</a:t>
            </a:r>
            <a:r>
              <a:rPr lang="en-GB" b="1" dirty="0"/>
              <a:t>.  </a:t>
            </a:r>
          </a:p>
          <a:p>
            <a:pPr marL="0" indent="0">
              <a:buNone/>
            </a:pPr>
            <a:r>
              <a:rPr lang="en-GB" b="1" dirty="0">
                <a:solidFill>
                  <a:srgbClr val="FF0000"/>
                </a:solidFill>
              </a:rPr>
              <a:t>Non-binary</a:t>
            </a:r>
            <a:r>
              <a:rPr lang="en-GB" dirty="0"/>
              <a:t> can mean two things:</a:t>
            </a:r>
          </a:p>
          <a:p>
            <a:pPr marL="0" indent="0">
              <a:buNone/>
            </a:pPr>
            <a:r>
              <a:rPr lang="en-GB" dirty="0"/>
              <a:t>*that they sometimes feel like a boy/man and sometimes like a girl/woman.   </a:t>
            </a:r>
          </a:p>
          <a:p>
            <a:pPr marL="0" indent="0">
              <a:buNone/>
            </a:pPr>
            <a:r>
              <a:rPr lang="en-GB" dirty="0"/>
              <a:t>*that they don’t feel like either.</a:t>
            </a:r>
          </a:p>
        </p:txBody>
      </p:sp>
      <p:pic>
        <p:nvPicPr>
          <p:cNvPr id="4" name="Picture 3">
            <a:extLst>
              <a:ext uri="{FF2B5EF4-FFF2-40B4-BE49-F238E27FC236}">
                <a16:creationId xmlns:a16="http://schemas.microsoft.com/office/drawing/2014/main" id="{2F2FB1D8-2152-4FE9-8B2E-92F3C68A571F}"/>
              </a:ext>
            </a:extLst>
          </p:cNvPr>
          <p:cNvPicPr>
            <a:picLocks noChangeAspect="1"/>
          </p:cNvPicPr>
          <p:nvPr/>
        </p:nvPicPr>
        <p:blipFill rotWithShape="1">
          <a:blip r:embed="rId2"/>
          <a:srcRect l="68152" t="25688" r="16195" b="23659"/>
          <a:stretch/>
        </p:blipFill>
        <p:spPr>
          <a:xfrm>
            <a:off x="3074503" y="2343977"/>
            <a:ext cx="1192697" cy="2170046"/>
          </a:xfrm>
          <a:prstGeom prst="rect">
            <a:avLst/>
          </a:prstGeom>
        </p:spPr>
      </p:pic>
      <p:sp>
        <p:nvSpPr>
          <p:cNvPr id="5" name="TextBox 4">
            <a:extLst>
              <a:ext uri="{FF2B5EF4-FFF2-40B4-BE49-F238E27FC236}">
                <a16:creationId xmlns:a16="http://schemas.microsoft.com/office/drawing/2014/main" id="{98C7032B-D371-45C3-905C-1661A138B203}"/>
              </a:ext>
            </a:extLst>
          </p:cNvPr>
          <p:cNvSpPr txBox="1"/>
          <p:nvPr/>
        </p:nvSpPr>
        <p:spPr>
          <a:xfrm>
            <a:off x="1987826" y="2968487"/>
            <a:ext cx="954157" cy="369332"/>
          </a:xfrm>
          <a:prstGeom prst="rect">
            <a:avLst/>
          </a:prstGeom>
          <a:solidFill>
            <a:srgbClr val="FFFF00"/>
          </a:solidFill>
        </p:spPr>
        <p:txBody>
          <a:bodyPr wrap="square" rtlCol="0">
            <a:spAutoFit/>
          </a:bodyPr>
          <a:lstStyle/>
          <a:p>
            <a:pPr algn="ctr"/>
            <a:r>
              <a:rPr lang="en-GB" dirty="0"/>
              <a:t>SEX</a:t>
            </a:r>
          </a:p>
        </p:txBody>
      </p:sp>
      <p:sp>
        <p:nvSpPr>
          <p:cNvPr id="6" name="TextBox 5">
            <a:extLst>
              <a:ext uri="{FF2B5EF4-FFF2-40B4-BE49-F238E27FC236}">
                <a16:creationId xmlns:a16="http://schemas.microsoft.com/office/drawing/2014/main" id="{44F81C6A-3CB8-41FF-98B4-09A921243D11}"/>
              </a:ext>
            </a:extLst>
          </p:cNvPr>
          <p:cNvSpPr txBox="1"/>
          <p:nvPr/>
        </p:nvSpPr>
        <p:spPr>
          <a:xfrm>
            <a:off x="4469294" y="2936221"/>
            <a:ext cx="1192697" cy="369332"/>
          </a:xfrm>
          <a:prstGeom prst="rect">
            <a:avLst/>
          </a:prstGeom>
          <a:solidFill>
            <a:srgbClr val="FF99CC"/>
          </a:solidFill>
        </p:spPr>
        <p:txBody>
          <a:bodyPr wrap="square" rtlCol="0">
            <a:spAutoFit/>
          </a:bodyPr>
          <a:lstStyle/>
          <a:p>
            <a:pPr algn="ctr"/>
            <a:r>
              <a:rPr lang="en-GB" dirty="0"/>
              <a:t>GENDER</a:t>
            </a:r>
          </a:p>
        </p:txBody>
      </p:sp>
      <p:sp>
        <p:nvSpPr>
          <p:cNvPr id="7" name="Heart 6">
            <a:extLst>
              <a:ext uri="{FF2B5EF4-FFF2-40B4-BE49-F238E27FC236}">
                <a16:creationId xmlns:a16="http://schemas.microsoft.com/office/drawing/2014/main" id="{24BB5CBE-2E2C-404C-8C55-EC5FE23C0783}"/>
              </a:ext>
            </a:extLst>
          </p:cNvPr>
          <p:cNvSpPr/>
          <p:nvPr/>
        </p:nvSpPr>
        <p:spPr>
          <a:xfrm>
            <a:off x="3657599" y="3022215"/>
            <a:ext cx="225287" cy="272534"/>
          </a:xfrm>
          <a:prstGeom prst="hea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FC333B9F-D669-456C-B857-255881CEF08A}"/>
              </a:ext>
            </a:extLst>
          </p:cNvPr>
          <p:cNvCxnSpPr>
            <a:cxnSpLocks/>
          </p:cNvCxnSpPr>
          <p:nvPr/>
        </p:nvCxnSpPr>
        <p:spPr>
          <a:xfrm>
            <a:off x="2690191" y="3337819"/>
            <a:ext cx="689113" cy="293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EE11CC3-C36D-4F7D-969D-35F1FE8AD493}"/>
              </a:ext>
            </a:extLst>
          </p:cNvPr>
          <p:cNvCxnSpPr>
            <a:cxnSpLocks/>
            <a:stCxn id="6" idx="1"/>
            <a:endCxn id="7" idx="0"/>
          </p:cNvCxnSpPr>
          <p:nvPr/>
        </p:nvCxnSpPr>
        <p:spPr>
          <a:xfrm flipH="1" flipV="1">
            <a:off x="3770243" y="3090349"/>
            <a:ext cx="699051" cy="30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2A7CC56D-49AD-4E68-9A72-07C57958756C}"/>
              </a:ext>
            </a:extLst>
          </p:cNvPr>
          <p:cNvPicPr>
            <a:picLocks noChangeAspect="1"/>
          </p:cNvPicPr>
          <p:nvPr/>
        </p:nvPicPr>
        <p:blipFill rotWithShape="1">
          <a:blip r:embed="rId2"/>
          <a:srcRect l="68152" t="25688" r="16195" b="23659"/>
          <a:stretch/>
        </p:blipFill>
        <p:spPr>
          <a:xfrm>
            <a:off x="7268815" y="2399434"/>
            <a:ext cx="1192697" cy="2170046"/>
          </a:xfrm>
          <a:prstGeom prst="rect">
            <a:avLst/>
          </a:prstGeom>
        </p:spPr>
      </p:pic>
      <p:pic>
        <p:nvPicPr>
          <p:cNvPr id="15" name="Picture 14">
            <a:extLst>
              <a:ext uri="{FF2B5EF4-FFF2-40B4-BE49-F238E27FC236}">
                <a16:creationId xmlns:a16="http://schemas.microsoft.com/office/drawing/2014/main" id="{22E717D0-1D75-45E6-B071-2FB40E1F01E0}"/>
              </a:ext>
            </a:extLst>
          </p:cNvPr>
          <p:cNvPicPr>
            <a:picLocks noChangeAspect="1"/>
          </p:cNvPicPr>
          <p:nvPr/>
        </p:nvPicPr>
        <p:blipFill rotWithShape="1">
          <a:blip r:embed="rId2"/>
          <a:srcRect l="68152" t="25688" r="16195" b="23659"/>
          <a:stretch/>
        </p:blipFill>
        <p:spPr>
          <a:xfrm>
            <a:off x="9213569" y="2343977"/>
            <a:ext cx="1192697" cy="2170046"/>
          </a:xfrm>
          <a:prstGeom prst="rect">
            <a:avLst/>
          </a:prstGeom>
        </p:spPr>
      </p:pic>
      <p:sp>
        <p:nvSpPr>
          <p:cNvPr id="16" name="Heart 15">
            <a:extLst>
              <a:ext uri="{FF2B5EF4-FFF2-40B4-BE49-F238E27FC236}">
                <a16:creationId xmlns:a16="http://schemas.microsoft.com/office/drawing/2014/main" id="{E7F22B4C-1B87-4EB5-AD57-4DD174D47418}"/>
              </a:ext>
            </a:extLst>
          </p:cNvPr>
          <p:cNvSpPr/>
          <p:nvPr/>
        </p:nvSpPr>
        <p:spPr>
          <a:xfrm>
            <a:off x="7722695" y="3105618"/>
            <a:ext cx="225287" cy="272534"/>
          </a:xfrm>
          <a:prstGeom prst="hear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art 16">
            <a:extLst>
              <a:ext uri="{FF2B5EF4-FFF2-40B4-BE49-F238E27FC236}">
                <a16:creationId xmlns:a16="http://schemas.microsoft.com/office/drawing/2014/main" id="{76255B02-AECB-4A2E-8D3E-81F3B4587744}"/>
              </a:ext>
            </a:extLst>
          </p:cNvPr>
          <p:cNvSpPr/>
          <p:nvPr/>
        </p:nvSpPr>
        <p:spPr>
          <a:xfrm>
            <a:off x="7836995" y="3105618"/>
            <a:ext cx="225287" cy="272534"/>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art 17">
            <a:extLst>
              <a:ext uri="{FF2B5EF4-FFF2-40B4-BE49-F238E27FC236}">
                <a16:creationId xmlns:a16="http://schemas.microsoft.com/office/drawing/2014/main" id="{E0B397C4-9A25-484B-8FB0-BC00B289F7F4}"/>
              </a:ext>
            </a:extLst>
          </p:cNvPr>
          <p:cNvSpPr/>
          <p:nvPr/>
        </p:nvSpPr>
        <p:spPr>
          <a:xfrm>
            <a:off x="9748630" y="3115989"/>
            <a:ext cx="225287" cy="27253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156B2CB-0939-4DAD-8E6B-FA1FD96CF4F7}"/>
              </a:ext>
            </a:extLst>
          </p:cNvPr>
          <p:cNvSpPr/>
          <p:nvPr/>
        </p:nvSpPr>
        <p:spPr>
          <a:xfrm>
            <a:off x="4119768" y="2343977"/>
            <a:ext cx="147432" cy="160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5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 calcmode="lin" valueType="num">
                                      <p:cBhvr additive="base">
                                        <p:cTn id="7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1F27-D5DB-4A31-B6C8-DD087CA94425}"/>
              </a:ext>
            </a:extLst>
          </p:cNvPr>
          <p:cNvSpPr>
            <a:spLocks noGrp="1"/>
          </p:cNvSpPr>
          <p:nvPr>
            <p:ph type="title"/>
          </p:nvPr>
        </p:nvSpPr>
        <p:spPr>
          <a:solidFill>
            <a:srgbClr val="FFFF00"/>
          </a:solidFill>
        </p:spPr>
        <p:txBody>
          <a:bodyPr/>
          <a:lstStyle/>
          <a:p>
            <a:r>
              <a:rPr lang="en-US" dirty="0"/>
              <a:t>What’s cisgender?  Watch this clip to find out…</a:t>
            </a:r>
            <a:endParaRPr lang="en-GB" dirty="0"/>
          </a:p>
        </p:txBody>
      </p:sp>
      <p:sp>
        <p:nvSpPr>
          <p:cNvPr id="4" name="Rectangle 3">
            <a:extLst>
              <a:ext uri="{FF2B5EF4-FFF2-40B4-BE49-F238E27FC236}">
                <a16:creationId xmlns:a16="http://schemas.microsoft.com/office/drawing/2014/main" id="{7FB2B96E-E641-4999-80A8-6EAAFD314C9F}"/>
              </a:ext>
            </a:extLst>
          </p:cNvPr>
          <p:cNvSpPr/>
          <p:nvPr/>
        </p:nvSpPr>
        <p:spPr>
          <a:xfrm>
            <a:off x="748745" y="1989464"/>
            <a:ext cx="4945713" cy="646331"/>
          </a:xfrm>
          <a:prstGeom prst="rect">
            <a:avLst/>
          </a:prstGeom>
        </p:spPr>
        <p:txBody>
          <a:bodyPr wrap="none">
            <a:spAutoFit/>
          </a:bodyPr>
          <a:lstStyle/>
          <a:p>
            <a:r>
              <a:rPr lang="en-GB" dirty="0">
                <a:hlinkClick r:id="rId2"/>
              </a:rPr>
              <a:t>https://www.youtube.com/watch?v=Zm9vssgYcHU</a:t>
            </a:r>
            <a:endParaRPr lang="en-GB" dirty="0"/>
          </a:p>
          <a:p>
            <a:endParaRPr lang="en-GB" dirty="0"/>
          </a:p>
        </p:txBody>
      </p:sp>
      <p:pic>
        <p:nvPicPr>
          <p:cNvPr id="5" name="Picture 4">
            <a:extLst>
              <a:ext uri="{FF2B5EF4-FFF2-40B4-BE49-F238E27FC236}">
                <a16:creationId xmlns:a16="http://schemas.microsoft.com/office/drawing/2014/main" id="{B33A1035-C8C4-4F27-8B23-CBB597138F1E}"/>
              </a:ext>
            </a:extLst>
          </p:cNvPr>
          <p:cNvPicPr>
            <a:picLocks noChangeAspect="1"/>
          </p:cNvPicPr>
          <p:nvPr/>
        </p:nvPicPr>
        <p:blipFill rotWithShape="1">
          <a:blip r:embed="rId3"/>
          <a:srcRect l="68152" t="25688" r="16195" b="23659"/>
          <a:stretch/>
        </p:blipFill>
        <p:spPr>
          <a:xfrm>
            <a:off x="4257259" y="2850873"/>
            <a:ext cx="1192697" cy="2170046"/>
          </a:xfrm>
          <a:prstGeom prst="rect">
            <a:avLst/>
          </a:prstGeom>
        </p:spPr>
      </p:pic>
      <p:sp>
        <p:nvSpPr>
          <p:cNvPr id="6" name="TextBox 5">
            <a:extLst>
              <a:ext uri="{FF2B5EF4-FFF2-40B4-BE49-F238E27FC236}">
                <a16:creationId xmlns:a16="http://schemas.microsoft.com/office/drawing/2014/main" id="{66A527CB-3C9D-418F-9F5D-7E790DBCE8D5}"/>
              </a:ext>
            </a:extLst>
          </p:cNvPr>
          <p:cNvSpPr txBox="1"/>
          <p:nvPr/>
        </p:nvSpPr>
        <p:spPr>
          <a:xfrm>
            <a:off x="3170582" y="3475383"/>
            <a:ext cx="954157" cy="369332"/>
          </a:xfrm>
          <a:prstGeom prst="rect">
            <a:avLst/>
          </a:prstGeom>
          <a:solidFill>
            <a:srgbClr val="FF99CC"/>
          </a:solidFill>
        </p:spPr>
        <p:txBody>
          <a:bodyPr wrap="square" rtlCol="0">
            <a:spAutoFit/>
          </a:bodyPr>
          <a:lstStyle/>
          <a:p>
            <a:pPr algn="ctr"/>
            <a:r>
              <a:rPr lang="en-US" dirty="0"/>
              <a:t>SEX</a:t>
            </a:r>
            <a:endParaRPr lang="en-GB" dirty="0"/>
          </a:p>
        </p:txBody>
      </p:sp>
      <p:sp>
        <p:nvSpPr>
          <p:cNvPr id="7" name="TextBox 6">
            <a:extLst>
              <a:ext uri="{FF2B5EF4-FFF2-40B4-BE49-F238E27FC236}">
                <a16:creationId xmlns:a16="http://schemas.microsoft.com/office/drawing/2014/main" id="{A5935722-CFAA-49C8-ACAF-066ED6E9CBE3}"/>
              </a:ext>
            </a:extLst>
          </p:cNvPr>
          <p:cNvSpPr txBox="1"/>
          <p:nvPr/>
        </p:nvSpPr>
        <p:spPr>
          <a:xfrm>
            <a:off x="5652050" y="3443117"/>
            <a:ext cx="1192697" cy="369332"/>
          </a:xfrm>
          <a:prstGeom prst="rect">
            <a:avLst/>
          </a:prstGeom>
          <a:solidFill>
            <a:srgbClr val="FF99CC"/>
          </a:solidFill>
        </p:spPr>
        <p:txBody>
          <a:bodyPr wrap="square" rtlCol="0">
            <a:spAutoFit/>
          </a:bodyPr>
          <a:lstStyle/>
          <a:p>
            <a:pPr algn="ctr"/>
            <a:r>
              <a:rPr lang="en-GB" dirty="0"/>
              <a:t>GENDER</a:t>
            </a:r>
          </a:p>
        </p:txBody>
      </p:sp>
      <p:sp>
        <p:nvSpPr>
          <p:cNvPr id="8" name="Heart 7">
            <a:extLst>
              <a:ext uri="{FF2B5EF4-FFF2-40B4-BE49-F238E27FC236}">
                <a16:creationId xmlns:a16="http://schemas.microsoft.com/office/drawing/2014/main" id="{94BC10FE-E329-4F90-94D9-BDE9F85A4E10}"/>
              </a:ext>
            </a:extLst>
          </p:cNvPr>
          <p:cNvSpPr/>
          <p:nvPr/>
        </p:nvSpPr>
        <p:spPr>
          <a:xfrm>
            <a:off x="4840355" y="3529111"/>
            <a:ext cx="225287" cy="272534"/>
          </a:xfrm>
          <a:prstGeom prst="hea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D58D9F4D-0063-4C56-9666-9B5094A705E9}"/>
              </a:ext>
            </a:extLst>
          </p:cNvPr>
          <p:cNvCxnSpPr>
            <a:cxnSpLocks/>
          </p:cNvCxnSpPr>
          <p:nvPr/>
        </p:nvCxnSpPr>
        <p:spPr>
          <a:xfrm>
            <a:off x="3872947" y="3844715"/>
            <a:ext cx="689113" cy="293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9D4DD38-3F3E-48E1-8BA5-DC8E3A046196}"/>
              </a:ext>
            </a:extLst>
          </p:cNvPr>
          <p:cNvCxnSpPr>
            <a:cxnSpLocks/>
            <a:stCxn id="7" idx="1"/>
            <a:endCxn id="8" idx="0"/>
          </p:cNvCxnSpPr>
          <p:nvPr/>
        </p:nvCxnSpPr>
        <p:spPr>
          <a:xfrm flipH="1" flipV="1">
            <a:off x="4952999" y="3597245"/>
            <a:ext cx="699051" cy="305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48A8478-4407-4130-AB44-916020BC6540}"/>
              </a:ext>
            </a:extLst>
          </p:cNvPr>
          <p:cNvSpPr txBox="1"/>
          <p:nvPr/>
        </p:nvSpPr>
        <p:spPr>
          <a:xfrm>
            <a:off x="447260" y="4984403"/>
            <a:ext cx="8229600" cy="1692771"/>
          </a:xfrm>
          <a:prstGeom prst="rect">
            <a:avLst/>
          </a:prstGeom>
          <a:solidFill>
            <a:srgbClr val="FFFF00"/>
          </a:solidFill>
        </p:spPr>
        <p:txBody>
          <a:bodyPr wrap="square" rtlCol="0">
            <a:spAutoFit/>
          </a:bodyPr>
          <a:lstStyle/>
          <a:p>
            <a:r>
              <a:rPr lang="en-US" sz="2600" dirty="0"/>
              <a:t>Someone who identifies with a gender that is the same as their assigned sex.   A cisgender person may sign their name with (she/her)  (he/him) to show this and that they support others choices. </a:t>
            </a:r>
            <a:endParaRPr lang="en-GB" sz="2600" dirty="0"/>
          </a:p>
        </p:txBody>
      </p:sp>
    </p:spTree>
    <p:extLst>
      <p:ext uri="{BB962C8B-B14F-4D97-AF65-F5344CB8AC3E}">
        <p14:creationId xmlns:p14="http://schemas.microsoft.com/office/powerpoint/2010/main" val="26062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0AA66-ED7D-4C33-88FF-EB2FCC76C19F}"/>
              </a:ext>
            </a:extLst>
          </p:cNvPr>
          <p:cNvSpPr>
            <a:spLocks noGrp="1"/>
          </p:cNvSpPr>
          <p:nvPr>
            <p:ph type="title"/>
          </p:nvPr>
        </p:nvSpPr>
        <p:spPr>
          <a:solidFill>
            <a:srgbClr val="FFFF00"/>
          </a:solidFill>
        </p:spPr>
        <p:txBody>
          <a:bodyPr/>
          <a:lstStyle/>
          <a:p>
            <a:r>
              <a:rPr lang="en-GB" dirty="0"/>
              <a:t>Another mum or dad    (? = mum 2)</a:t>
            </a:r>
          </a:p>
        </p:txBody>
      </p:sp>
      <p:sp>
        <p:nvSpPr>
          <p:cNvPr id="3" name="Content Placeholder 2">
            <a:extLst>
              <a:ext uri="{FF2B5EF4-FFF2-40B4-BE49-F238E27FC236}">
                <a16:creationId xmlns:a16="http://schemas.microsoft.com/office/drawing/2014/main" id="{D1CD7C1E-FFBE-4160-8F69-5494E96230E4}"/>
              </a:ext>
            </a:extLst>
          </p:cNvPr>
          <p:cNvSpPr>
            <a:spLocks noGrp="1"/>
          </p:cNvSpPr>
          <p:nvPr>
            <p:ph idx="1"/>
          </p:nvPr>
        </p:nvSpPr>
        <p:spPr>
          <a:xfrm>
            <a:off x="838200" y="1825625"/>
            <a:ext cx="10515600" cy="4840218"/>
          </a:xfrm>
        </p:spPr>
        <p:txBody>
          <a:bodyPr>
            <a:normAutofit fontScale="85000" lnSpcReduction="20000"/>
          </a:bodyPr>
          <a:lstStyle/>
          <a:p>
            <a:pPr marL="0" indent="0">
              <a:buNone/>
            </a:pPr>
            <a:r>
              <a:rPr lang="en-GB" dirty="0"/>
              <a:t>Sexuality/sexual orientation = who you are attracted to sexually and/or want to have a relationship with.</a:t>
            </a:r>
          </a:p>
          <a:p>
            <a:pPr marL="0" indent="0">
              <a:buNone/>
            </a:pPr>
            <a:r>
              <a:rPr lang="en-GB" dirty="0"/>
              <a:t>Some people are attracted to the opposite sex.  They are called </a:t>
            </a:r>
            <a:r>
              <a:rPr lang="en-GB" b="1" dirty="0">
                <a:solidFill>
                  <a:srgbClr val="FF0000"/>
                </a:solidFill>
              </a:rPr>
              <a:t>heterosexual</a:t>
            </a:r>
            <a:r>
              <a:rPr lang="en-GB" dirty="0"/>
              <a:t> (</a:t>
            </a:r>
            <a:r>
              <a:rPr lang="en-GB" b="1" dirty="0">
                <a:solidFill>
                  <a:srgbClr val="FF0000"/>
                </a:solidFill>
              </a:rPr>
              <a:t>straight.</a:t>
            </a:r>
            <a:r>
              <a:rPr lang="en-GB" dirty="0"/>
              <a:t>)</a:t>
            </a:r>
          </a:p>
          <a:p>
            <a:pPr marL="0" indent="0">
              <a:buNone/>
            </a:pPr>
            <a:r>
              <a:rPr lang="en-GB" dirty="0"/>
              <a:t>Some people are attracted to the same sex.  They are called </a:t>
            </a:r>
            <a:r>
              <a:rPr lang="en-GB" b="1" dirty="0">
                <a:solidFill>
                  <a:srgbClr val="FF0000"/>
                </a:solidFill>
              </a:rPr>
              <a:t>gay</a:t>
            </a:r>
            <a:r>
              <a:rPr lang="en-GB" dirty="0"/>
              <a:t>.</a:t>
            </a:r>
          </a:p>
          <a:p>
            <a:pPr marL="0" indent="0">
              <a:buNone/>
            </a:pPr>
            <a:r>
              <a:rPr lang="en-GB" dirty="0"/>
              <a:t>Some people are attracted to both</a:t>
            </a:r>
            <a:r>
              <a:rPr lang="en-GB" dirty="0">
                <a:solidFill>
                  <a:srgbClr val="FF0000"/>
                </a:solidFill>
              </a:rPr>
              <a:t> </a:t>
            </a:r>
            <a:r>
              <a:rPr lang="en-GB" b="1" dirty="0">
                <a:solidFill>
                  <a:srgbClr val="FF0000"/>
                </a:solidFill>
              </a:rPr>
              <a:t>bi-sexual </a:t>
            </a:r>
            <a:r>
              <a:rPr lang="en-GB" dirty="0"/>
              <a:t>(</a:t>
            </a:r>
            <a:r>
              <a:rPr lang="en-GB" b="1" dirty="0">
                <a:solidFill>
                  <a:srgbClr val="FF0000"/>
                </a:solidFill>
              </a:rPr>
              <a:t>bi</a:t>
            </a:r>
            <a:r>
              <a:rPr lang="en-GB" dirty="0"/>
              <a:t>,)   Some people are </a:t>
            </a:r>
          </a:p>
          <a:p>
            <a:pPr marL="0" indent="0">
              <a:buNone/>
            </a:pPr>
            <a:r>
              <a:rPr lang="en-GB" b="1" dirty="0">
                <a:solidFill>
                  <a:srgbClr val="FF0000"/>
                </a:solidFill>
              </a:rPr>
              <a:t>pansexual</a:t>
            </a:r>
            <a:r>
              <a:rPr lang="en-GB" dirty="0"/>
              <a:t> meaning you could be attracted to anyone regardless on gender.</a:t>
            </a:r>
          </a:p>
          <a:p>
            <a:pPr marL="0" indent="0">
              <a:buNone/>
            </a:pPr>
            <a:endParaRPr lang="en-GB" dirty="0"/>
          </a:p>
          <a:p>
            <a:pPr marL="0" indent="0">
              <a:buNone/>
            </a:pPr>
            <a:endParaRPr lang="en-GB" dirty="0"/>
          </a:p>
          <a:p>
            <a:pPr marL="0" indent="0">
              <a:buNone/>
            </a:pPr>
            <a:endParaRPr lang="en-GB" dirty="0"/>
          </a:p>
          <a:p>
            <a:pPr marL="0" indent="0" algn="ctr">
              <a:buNone/>
            </a:pPr>
            <a:endParaRPr lang="en-GB" dirty="0"/>
          </a:p>
          <a:p>
            <a:pPr marL="0" indent="0" algn="ctr">
              <a:buNone/>
            </a:pPr>
            <a:r>
              <a:rPr lang="en-GB" dirty="0"/>
              <a:t>This means that in some families two women may be living together/married and may have children, and the same for men.</a:t>
            </a:r>
          </a:p>
        </p:txBody>
      </p:sp>
      <p:pic>
        <p:nvPicPr>
          <p:cNvPr id="4" name="Picture 3">
            <a:extLst>
              <a:ext uri="{FF2B5EF4-FFF2-40B4-BE49-F238E27FC236}">
                <a16:creationId xmlns:a16="http://schemas.microsoft.com/office/drawing/2014/main" id="{F81D24AC-C2EA-471D-9CAD-BBC622FE66B4}"/>
              </a:ext>
            </a:extLst>
          </p:cNvPr>
          <p:cNvPicPr>
            <a:picLocks noChangeAspect="1"/>
          </p:cNvPicPr>
          <p:nvPr/>
        </p:nvPicPr>
        <p:blipFill rotWithShape="1">
          <a:blip r:embed="rId2"/>
          <a:srcRect l="69674" t="24640" r="17609" b="24046"/>
          <a:stretch/>
        </p:blipFill>
        <p:spPr>
          <a:xfrm>
            <a:off x="1786839" y="4200939"/>
            <a:ext cx="625058" cy="1417982"/>
          </a:xfrm>
          <a:prstGeom prst="rect">
            <a:avLst/>
          </a:prstGeom>
        </p:spPr>
      </p:pic>
      <p:pic>
        <p:nvPicPr>
          <p:cNvPr id="5" name="Picture 4">
            <a:extLst>
              <a:ext uri="{FF2B5EF4-FFF2-40B4-BE49-F238E27FC236}">
                <a16:creationId xmlns:a16="http://schemas.microsoft.com/office/drawing/2014/main" id="{B7109C50-7A3D-4589-A9BB-2F96F1572A29}"/>
              </a:ext>
            </a:extLst>
          </p:cNvPr>
          <p:cNvPicPr>
            <a:picLocks noChangeAspect="1"/>
          </p:cNvPicPr>
          <p:nvPr/>
        </p:nvPicPr>
        <p:blipFill rotWithShape="1">
          <a:blip r:embed="rId3"/>
          <a:srcRect l="70000" t="26609" r="17500" b="20759"/>
          <a:stretch/>
        </p:blipFill>
        <p:spPr>
          <a:xfrm>
            <a:off x="2316925" y="4200939"/>
            <a:ext cx="625058" cy="1479700"/>
          </a:xfrm>
          <a:prstGeom prst="rect">
            <a:avLst/>
          </a:prstGeom>
        </p:spPr>
      </p:pic>
      <p:pic>
        <p:nvPicPr>
          <p:cNvPr id="6" name="Picture 5">
            <a:extLst>
              <a:ext uri="{FF2B5EF4-FFF2-40B4-BE49-F238E27FC236}">
                <a16:creationId xmlns:a16="http://schemas.microsoft.com/office/drawing/2014/main" id="{7D6FCD37-57FC-43C8-B6B5-A494A4080ACD}"/>
              </a:ext>
            </a:extLst>
          </p:cNvPr>
          <p:cNvPicPr>
            <a:picLocks noChangeAspect="1"/>
          </p:cNvPicPr>
          <p:nvPr/>
        </p:nvPicPr>
        <p:blipFill rotWithShape="1">
          <a:blip r:embed="rId2"/>
          <a:srcRect l="69674" t="24640" r="17609" b="24046"/>
          <a:stretch/>
        </p:blipFill>
        <p:spPr>
          <a:xfrm>
            <a:off x="4205361" y="4200939"/>
            <a:ext cx="625058" cy="1417982"/>
          </a:xfrm>
          <a:prstGeom prst="rect">
            <a:avLst/>
          </a:prstGeom>
        </p:spPr>
      </p:pic>
      <p:pic>
        <p:nvPicPr>
          <p:cNvPr id="7" name="Picture 6">
            <a:extLst>
              <a:ext uri="{FF2B5EF4-FFF2-40B4-BE49-F238E27FC236}">
                <a16:creationId xmlns:a16="http://schemas.microsoft.com/office/drawing/2014/main" id="{7F557C36-35C9-4048-B527-61B22F97CB18}"/>
              </a:ext>
            </a:extLst>
          </p:cNvPr>
          <p:cNvPicPr>
            <a:picLocks noChangeAspect="1"/>
          </p:cNvPicPr>
          <p:nvPr/>
        </p:nvPicPr>
        <p:blipFill rotWithShape="1">
          <a:blip r:embed="rId2"/>
          <a:srcRect l="69674" t="24640" r="17609" b="24046"/>
          <a:stretch/>
        </p:blipFill>
        <p:spPr>
          <a:xfrm>
            <a:off x="3675275" y="4200939"/>
            <a:ext cx="625058" cy="1417982"/>
          </a:xfrm>
          <a:prstGeom prst="rect">
            <a:avLst/>
          </a:prstGeom>
        </p:spPr>
      </p:pic>
      <p:pic>
        <p:nvPicPr>
          <p:cNvPr id="8" name="Picture 7">
            <a:extLst>
              <a:ext uri="{FF2B5EF4-FFF2-40B4-BE49-F238E27FC236}">
                <a16:creationId xmlns:a16="http://schemas.microsoft.com/office/drawing/2014/main" id="{D144C39D-2EAC-4E70-900D-E3AAAA707C14}"/>
              </a:ext>
            </a:extLst>
          </p:cNvPr>
          <p:cNvPicPr>
            <a:picLocks noChangeAspect="1"/>
          </p:cNvPicPr>
          <p:nvPr/>
        </p:nvPicPr>
        <p:blipFill rotWithShape="1">
          <a:blip r:embed="rId3"/>
          <a:srcRect l="70000" t="26609" r="17500" b="20759"/>
          <a:stretch/>
        </p:blipFill>
        <p:spPr>
          <a:xfrm>
            <a:off x="5470942" y="4220817"/>
            <a:ext cx="625058" cy="1479700"/>
          </a:xfrm>
          <a:prstGeom prst="rect">
            <a:avLst/>
          </a:prstGeom>
        </p:spPr>
      </p:pic>
      <p:pic>
        <p:nvPicPr>
          <p:cNvPr id="9" name="Picture 8">
            <a:extLst>
              <a:ext uri="{FF2B5EF4-FFF2-40B4-BE49-F238E27FC236}">
                <a16:creationId xmlns:a16="http://schemas.microsoft.com/office/drawing/2014/main" id="{69C1135C-4662-43DF-9E4D-2DBCFADD7047}"/>
              </a:ext>
            </a:extLst>
          </p:cNvPr>
          <p:cNvPicPr>
            <a:picLocks noChangeAspect="1"/>
          </p:cNvPicPr>
          <p:nvPr/>
        </p:nvPicPr>
        <p:blipFill rotWithShape="1">
          <a:blip r:embed="rId3"/>
          <a:srcRect l="70000" t="26609" r="17500" b="20759"/>
          <a:stretch/>
        </p:blipFill>
        <p:spPr>
          <a:xfrm>
            <a:off x="6132455" y="4200939"/>
            <a:ext cx="625058" cy="1479700"/>
          </a:xfrm>
          <a:prstGeom prst="rect">
            <a:avLst/>
          </a:prstGeom>
        </p:spPr>
      </p:pic>
      <p:pic>
        <p:nvPicPr>
          <p:cNvPr id="10" name="Picture 9">
            <a:extLst>
              <a:ext uri="{FF2B5EF4-FFF2-40B4-BE49-F238E27FC236}">
                <a16:creationId xmlns:a16="http://schemas.microsoft.com/office/drawing/2014/main" id="{9A82D569-FA19-439B-98D9-AAD4190EC381}"/>
              </a:ext>
            </a:extLst>
          </p:cNvPr>
          <p:cNvPicPr>
            <a:picLocks noChangeAspect="1"/>
          </p:cNvPicPr>
          <p:nvPr/>
        </p:nvPicPr>
        <p:blipFill rotWithShape="1">
          <a:blip r:embed="rId2"/>
          <a:srcRect l="69674" t="24640" r="17609" b="24046"/>
          <a:stretch/>
        </p:blipFill>
        <p:spPr>
          <a:xfrm>
            <a:off x="8025305" y="4200939"/>
            <a:ext cx="625058" cy="1417982"/>
          </a:xfrm>
          <a:prstGeom prst="rect">
            <a:avLst/>
          </a:prstGeom>
        </p:spPr>
      </p:pic>
      <p:pic>
        <p:nvPicPr>
          <p:cNvPr id="11" name="Picture 10">
            <a:extLst>
              <a:ext uri="{FF2B5EF4-FFF2-40B4-BE49-F238E27FC236}">
                <a16:creationId xmlns:a16="http://schemas.microsoft.com/office/drawing/2014/main" id="{69A02B35-E794-40B9-B991-B6E64FE4CCC8}"/>
              </a:ext>
            </a:extLst>
          </p:cNvPr>
          <p:cNvPicPr>
            <a:picLocks noChangeAspect="1"/>
          </p:cNvPicPr>
          <p:nvPr/>
        </p:nvPicPr>
        <p:blipFill rotWithShape="1">
          <a:blip r:embed="rId3"/>
          <a:srcRect l="70000" t="26609" r="17500" b="20759"/>
          <a:stretch/>
        </p:blipFill>
        <p:spPr>
          <a:xfrm>
            <a:off x="8558995" y="4245734"/>
            <a:ext cx="625058" cy="1479700"/>
          </a:xfrm>
          <a:prstGeom prst="rect">
            <a:avLst/>
          </a:prstGeom>
        </p:spPr>
      </p:pic>
      <p:pic>
        <p:nvPicPr>
          <p:cNvPr id="12" name="Picture 11">
            <a:extLst>
              <a:ext uri="{FF2B5EF4-FFF2-40B4-BE49-F238E27FC236}">
                <a16:creationId xmlns:a16="http://schemas.microsoft.com/office/drawing/2014/main" id="{8BFDB4D7-3C05-4518-AB1F-2E2A93B2AB19}"/>
              </a:ext>
            </a:extLst>
          </p:cNvPr>
          <p:cNvPicPr>
            <a:picLocks noChangeAspect="1"/>
          </p:cNvPicPr>
          <p:nvPr/>
        </p:nvPicPr>
        <p:blipFill rotWithShape="1">
          <a:blip r:embed="rId3"/>
          <a:srcRect l="70000" t="26609" r="17500" b="20759"/>
          <a:stretch/>
        </p:blipFill>
        <p:spPr>
          <a:xfrm>
            <a:off x="9934171" y="4200939"/>
            <a:ext cx="625058" cy="1479700"/>
          </a:xfrm>
          <a:prstGeom prst="rect">
            <a:avLst/>
          </a:prstGeom>
        </p:spPr>
      </p:pic>
      <p:pic>
        <p:nvPicPr>
          <p:cNvPr id="13" name="Picture 12">
            <a:extLst>
              <a:ext uri="{FF2B5EF4-FFF2-40B4-BE49-F238E27FC236}">
                <a16:creationId xmlns:a16="http://schemas.microsoft.com/office/drawing/2014/main" id="{507A3D3F-9CE3-4A4E-8577-D326D7C493B4}"/>
              </a:ext>
            </a:extLst>
          </p:cNvPr>
          <p:cNvPicPr>
            <a:picLocks noChangeAspect="1"/>
          </p:cNvPicPr>
          <p:nvPr/>
        </p:nvPicPr>
        <p:blipFill rotWithShape="1">
          <a:blip r:embed="rId3"/>
          <a:srcRect l="70000" t="26609" r="17500" b="20759"/>
          <a:stretch/>
        </p:blipFill>
        <p:spPr>
          <a:xfrm>
            <a:off x="10434441" y="4245734"/>
            <a:ext cx="625058" cy="1479700"/>
          </a:xfrm>
          <a:prstGeom prst="rect">
            <a:avLst/>
          </a:prstGeom>
        </p:spPr>
      </p:pic>
      <p:pic>
        <p:nvPicPr>
          <p:cNvPr id="14" name="Picture 13">
            <a:extLst>
              <a:ext uri="{FF2B5EF4-FFF2-40B4-BE49-F238E27FC236}">
                <a16:creationId xmlns:a16="http://schemas.microsoft.com/office/drawing/2014/main" id="{C5E3F4EB-83DB-4A33-8895-FAC9864D0A1D}"/>
              </a:ext>
            </a:extLst>
          </p:cNvPr>
          <p:cNvPicPr>
            <a:picLocks noChangeAspect="1"/>
          </p:cNvPicPr>
          <p:nvPr/>
        </p:nvPicPr>
        <p:blipFill rotWithShape="1">
          <a:blip r:embed="rId2"/>
          <a:srcRect l="69674" t="24640" r="17609" b="24046"/>
          <a:stretch/>
        </p:blipFill>
        <p:spPr>
          <a:xfrm>
            <a:off x="7604562" y="4262657"/>
            <a:ext cx="625058" cy="1417982"/>
          </a:xfrm>
          <a:prstGeom prst="rect">
            <a:avLst/>
          </a:prstGeom>
        </p:spPr>
      </p:pic>
      <p:pic>
        <p:nvPicPr>
          <p:cNvPr id="15" name="Picture 14">
            <a:extLst>
              <a:ext uri="{FF2B5EF4-FFF2-40B4-BE49-F238E27FC236}">
                <a16:creationId xmlns:a16="http://schemas.microsoft.com/office/drawing/2014/main" id="{DCAAB773-4184-4A98-B07D-41DF13EE205F}"/>
              </a:ext>
            </a:extLst>
          </p:cNvPr>
          <p:cNvPicPr>
            <a:picLocks noChangeAspect="1"/>
          </p:cNvPicPr>
          <p:nvPr/>
        </p:nvPicPr>
        <p:blipFill rotWithShape="1">
          <a:blip r:embed="rId2"/>
          <a:srcRect l="69674" t="24640" r="17609" b="24046"/>
          <a:stretch/>
        </p:blipFill>
        <p:spPr>
          <a:xfrm>
            <a:off x="9509840" y="4245734"/>
            <a:ext cx="625058" cy="1417982"/>
          </a:xfrm>
          <a:prstGeom prst="rect">
            <a:avLst/>
          </a:prstGeom>
        </p:spPr>
      </p:pic>
    </p:spTree>
    <p:extLst>
      <p:ext uri="{BB962C8B-B14F-4D97-AF65-F5344CB8AC3E}">
        <p14:creationId xmlns:p14="http://schemas.microsoft.com/office/powerpoint/2010/main" val="36879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93CBC5-BFF4-4080-BE84-E2C46C7A0846}"/>
              </a:ext>
            </a:extLst>
          </p:cNvPr>
          <p:cNvSpPr>
            <a:spLocks noGrp="1"/>
          </p:cNvSpPr>
          <p:nvPr>
            <p:ph idx="1"/>
          </p:nvPr>
        </p:nvSpPr>
        <p:spPr>
          <a:xfrm>
            <a:off x="517939" y="283595"/>
            <a:ext cx="10515600" cy="6216595"/>
          </a:xfrm>
          <a:solidFill>
            <a:srgbClr val="FFFF00"/>
          </a:solidFill>
        </p:spPr>
        <p:txBody>
          <a:bodyPr>
            <a:normAutofit/>
          </a:bodyPr>
          <a:lstStyle/>
          <a:p>
            <a:pPr marL="0" indent="0">
              <a:buNone/>
            </a:pPr>
            <a:r>
              <a:rPr lang="en-US" sz="4000" b="0" i="0" dirty="0">
                <a:solidFill>
                  <a:srgbClr val="000000"/>
                </a:solidFill>
                <a:effectLst/>
                <a:latin typeface="Aptos"/>
              </a:rPr>
              <a:t>Someone’s sexuality and labels are decided by them (and not those around them) and </a:t>
            </a:r>
            <a:r>
              <a:rPr lang="en-GB" sz="4000" b="0" i="0" dirty="0">
                <a:solidFill>
                  <a:srgbClr val="000000"/>
                </a:solidFill>
                <a:effectLst/>
                <a:latin typeface="Aptos"/>
              </a:rPr>
              <a:t>someone’s sexuality may even change over time, it is not necessarily fixed.</a:t>
            </a:r>
            <a:endParaRPr lang="en-US" sz="4000" b="0" i="0" dirty="0">
              <a:solidFill>
                <a:srgbClr val="000000"/>
              </a:solidFill>
              <a:effectLst/>
              <a:latin typeface="Aptos"/>
            </a:endParaRPr>
          </a:p>
        </p:txBody>
      </p:sp>
      <p:pic>
        <p:nvPicPr>
          <p:cNvPr id="4" name="Picture 3">
            <a:extLst>
              <a:ext uri="{FF2B5EF4-FFF2-40B4-BE49-F238E27FC236}">
                <a16:creationId xmlns:a16="http://schemas.microsoft.com/office/drawing/2014/main" id="{5F68348C-52DA-461E-B78C-AE67B3054CE5}"/>
              </a:ext>
            </a:extLst>
          </p:cNvPr>
          <p:cNvPicPr>
            <a:picLocks noChangeAspect="1"/>
          </p:cNvPicPr>
          <p:nvPr/>
        </p:nvPicPr>
        <p:blipFill rotWithShape="1">
          <a:blip r:embed="rId2"/>
          <a:srcRect l="18985" t="17004" r="8986" b="10532"/>
          <a:stretch/>
        </p:blipFill>
        <p:spPr>
          <a:xfrm>
            <a:off x="3217083" y="2613991"/>
            <a:ext cx="4768503" cy="3597966"/>
          </a:xfrm>
          <a:prstGeom prst="rect">
            <a:avLst/>
          </a:prstGeom>
        </p:spPr>
      </p:pic>
    </p:spTree>
    <p:extLst>
      <p:ext uri="{BB962C8B-B14F-4D97-AF65-F5344CB8AC3E}">
        <p14:creationId xmlns:p14="http://schemas.microsoft.com/office/powerpoint/2010/main" val="1800315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26DC-3EA0-4E7D-A3AC-9E57DE718F30}"/>
              </a:ext>
            </a:extLst>
          </p:cNvPr>
          <p:cNvSpPr>
            <a:spLocks noGrp="1"/>
          </p:cNvSpPr>
          <p:nvPr>
            <p:ph type="title"/>
          </p:nvPr>
        </p:nvSpPr>
        <p:spPr>
          <a:solidFill>
            <a:srgbClr val="FFFF00"/>
          </a:solidFill>
        </p:spPr>
        <p:txBody>
          <a:bodyPr/>
          <a:lstStyle/>
          <a:p>
            <a:r>
              <a:rPr lang="en-GB" dirty="0"/>
              <a:t>There are some people who don’t feel sexual attraction to anyone.  They are called…</a:t>
            </a:r>
          </a:p>
        </p:txBody>
      </p:sp>
      <p:sp>
        <p:nvSpPr>
          <p:cNvPr id="3" name="Content Placeholder 2">
            <a:extLst>
              <a:ext uri="{FF2B5EF4-FFF2-40B4-BE49-F238E27FC236}">
                <a16:creationId xmlns:a16="http://schemas.microsoft.com/office/drawing/2014/main" id="{F40589A5-17B7-4CC8-AC7C-47126F0B08F1}"/>
              </a:ext>
            </a:extLst>
          </p:cNvPr>
          <p:cNvSpPr>
            <a:spLocks noGrp="1"/>
          </p:cNvSpPr>
          <p:nvPr>
            <p:ph idx="1"/>
          </p:nvPr>
        </p:nvSpPr>
        <p:spPr>
          <a:xfrm>
            <a:off x="838200" y="1808990"/>
            <a:ext cx="2633870" cy="1603375"/>
          </a:xfrm>
          <a:solidFill>
            <a:schemeClr val="accent4">
              <a:lumMod val="40000"/>
              <a:lumOff val="60000"/>
            </a:schemeClr>
          </a:solidFill>
        </p:spPr>
        <p:txBody>
          <a:bodyPr>
            <a:noAutofit/>
          </a:bodyPr>
          <a:lstStyle/>
          <a:p>
            <a:pPr marL="0" indent="0" algn="ctr">
              <a:buNone/>
            </a:pPr>
            <a:r>
              <a:rPr lang="en-GB" sz="4400" dirty="0"/>
              <a:t>Asexual</a:t>
            </a:r>
          </a:p>
          <a:p>
            <a:pPr marL="0" indent="0" algn="ctr">
              <a:buNone/>
            </a:pPr>
            <a:r>
              <a:rPr lang="en-GB" sz="4400" dirty="0"/>
              <a:t>(or ace.)</a:t>
            </a:r>
          </a:p>
        </p:txBody>
      </p:sp>
      <p:pic>
        <p:nvPicPr>
          <p:cNvPr id="4" name="Picture 3">
            <a:extLst>
              <a:ext uri="{FF2B5EF4-FFF2-40B4-BE49-F238E27FC236}">
                <a16:creationId xmlns:a16="http://schemas.microsoft.com/office/drawing/2014/main" id="{5DB7784C-7AFA-4EFD-A6E7-A154A74E23C4}"/>
              </a:ext>
            </a:extLst>
          </p:cNvPr>
          <p:cNvPicPr>
            <a:picLocks noChangeAspect="1"/>
          </p:cNvPicPr>
          <p:nvPr/>
        </p:nvPicPr>
        <p:blipFill rotWithShape="1">
          <a:blip r:embed="rId2"/>
          <a:srcRect l="68261" t="24641" r="15217" b="20952"/>
          <a:stretch/>
        </p:blipFill>
        <p:spPr>
          <a:xfrm>
            <a:off x="4318938" y="1951617"/>
            <a:ext cx="2120347" cy="3925733"/>
          </a:xfrm>
          <a:prstGeom prst="rect">
            <a:avLst/>
          </a:prstGeom>
        </p:spPr>
      </p:pic>
      <p:sp>
        <p:nvSpPr>
          <p:cNvPr id="5" name="Rectangle 4">
            <a:extLst>
              <a:ext uri="{FF2B5EF4-FFF2-40B4-BE49-F238E27FC236}">
                <a16:creationId xmlns:a16="http://schemas.microsoft.com/office/drawing/2014/main" id="{699295D9-095F-43D7-A7B0-8334CE52B571}"/>
              </a:ext>
            </a:extLst>
          </p:cNvPr>
          <p:cNvSpPr/>
          <p:nvPr/>
        </p:nvSpPr>
        <p:spPr>
          <a:xfrm>
            <a:off x="6009860" y="2163934"/>
            <a:ext cx="609600" cy="556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460A16F-6D08-4CD7-B2D9-F251C1F8909B}"/>
              </a:ext>
            </a:extLst>
          </p:cNvPr>
          <p:cNvSpPr txBox="1"/>
          <p:nvPr/>
        </p:nvSpPr>
        <p:spPr>
          <a:xfrm>
            <a:off x="719149" y="3563154"/>
            <a:ext cx="3306199" cy="1015663"/>
          </a:xfrm>
          <a:prstGeom prst="rect">
            <a:avLst/>
          </a:prstGeom>
          <a:solidFill>
            <a:schemeClr val="accent4">
              <a:lumMod val="40000"/>
              <a:lumOff val="60000"/>
            </a:schemeClr>
          </a:solidFill>
        </p:spPr>
        <p:txBody>
          <a:bodyPr wrap="square" rtlCol="0">
            <a:spAutoFit/>
          </a:bodyPr>
          <a:lstStyle/>
          <a:p>
            <a:pPr algn="ctr"/>
            <a:r>
              <a:rPr lang="en-GB" sz="2000" dirty="0"/>
              <a:t>They may still have a romantic relationship but without sex.  This could change.</a:t>
            </a:r>
          </a:p>
        </p:txBody>
      </p:sp>
      <p:sp>
        <p:nvSpPr>
          <p:cNvPr id="7" name="Heart 6">
            <a:extLst>
              <a:ext uri="{FF2B5EF4-FFF2-40B4-BE49-F238E27FC236}">
                <a16:creationId xmlns:a16="http://schemas.microsoft.com/office/drawing/2014/main" id="{47CE5200-F39E-4DCD-8E45-924964CC114F}"/>
              </a:ext>
            </a:extLst>
          </p:cNvPr>
          <p:cNvSpPr/>
          <p:nvPr/>
        </p:nvSpPr>
        <p:spPr>
          <a:xfrm>
            <a:off x="5312462" y="2813882"/>
            <a:ext cx="487681" cy="387626"/>
          </a:xfrm>
          <a:prstGeom prst="hear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18554F3-5D5F-46C9-A738-55CC9E4E14B4}"/>
              </a:ext>
            </a:extLst>
          </p:cNvPr>
          <p:cNvSpPr txBox="1"/>
          <p:nvPr/>
        </p:nvSpPr>
        <p:spPr>
          <a:xfrm>
            <a:off x="1067904" y="4729606"/>
            <a:ext cx="3419061" cy="1938992"/>
          </a:xfrm>
          <a:prstGeom prst="rect">
            <a:avLst/>
          </a:prstGeom>
          <a:solidFill>
            <a:srgbClr val="FFFF00"/>
          </a:solidFill>
        </p:spPr>
        <p:txBody>
          <a:bodyPr wrap="square" rtlCol="0">
            <a:spAutoFit/>
          </a:bodyPr>
          <a:lstStyle/>
          <a:p>
            <a:r>
              <a:rPr lang="en-GB" sz="2000" dirty="0"/>
              <a:t>Important point – some people don’t start feeling sexual attraction until Year 8 or even older.  If you don’t feel attraction to anyone yet, you may do as you get older.</a:t>
            </a:r>
          </a:p>
        </p:txBody>
      </p:sp>
      <p:sp>
        <p:nvSpPr>
          <p:cNvPr id="11" name="Content Placeholder 2">
            <a:extLst>
              <a:ext uri="{FF2B5EF4-FFF2-40B4-BE49-F238E27FC236}">
                <a16:creationId xmlns:a16="http://schemas.microsoft.com/office/drawing/2014/main" id="{C36E59A0-5F1C-4599-AFA5-4BCD95A46DC2}"/>
              </a:ext>
            </a:extLst>
          </p:cNvPr>
          <p:cNvSpPr txBox="1">
            <a:spLocks/>
          </p:cNvSpPr>
          <p:nvPr/>
        </p:nvSpPr>
        <p:spPr>
          <a:xfrm>
            <a:off x="7581897" y="2008453"/>
            <a:ext cx="2633870" cy="887147"/>
          </a:xfrm>
          <a:prstGeom prst="rect">
            <a:avLst/>
          </a:prstGeom>
          <a:solidFill>
            <a:schemeClr val="accent4">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dirty="0"/>
              <a:t>Aromantic</a:t>
            </a:r>
          </a:p>
        </p:txBody>
      </p:sp>
      <p:sp>
        <p:nvSpPr>
          <p:cNvPr id="12" name="TextBox 11">
            <a:extLst>
              <a:ext uri="{FF2B5EF4-FFF2-40B4-BE49-F238E27FC236}">
                <a16:creationId xmlns:a16="http://schemas.microsoft.com/office/drawing/2014/main" id="{6D14C678-E953-47CB-AA22-B62BBCF546E4}"/>
              </a:ext>
            </a:extLst>
          </p:cNvPr>
          <p:cNvSpPr txBox="1"/>
          <p:nvPr/>
        </p:nvSpPr>
        <p:spPr>
          <a:xfrm>
            <a:off x="7256386" y="3007695"/>
            <a:ext cx="3281574" cy="1631216"/>
          </a:xfrm>
          <a:prstGeom prst="rect">
            <a:avLst/>
          </a:prstGeom>
          <a:solidFill>
            <a:schemeClr val="accent4">
              <a:lumMod val="40000"/>
              <a:lumOff val="60000"/>
            </a:schemeClr>
          </a:solidFill>
        </p:spPr>
        <p:txBody>
          <a:bodyPr wrap="square" rtlCol="0">
            <a:spAutoFit/>
          </a:bodyPr>
          <a:lstStyle/>
          <a:p>
            <a:pPr algn="ctr"/>
            <a:r>
              <a:rPr lang="en-GB" sz="2000" dirty="0"/>
              <a:t>They don’t want to have a romantic or sexual relationship and feel little, or no attraction.  This could change. </a:t>
            </a:r>
          </a:p>
        </p:txBody>
      </p:sp>
      <p:sp>
        <p:nvSpPr>
          <p:cNvPr id="13" name="TextBox 12">
            <a:extLst>
              <a:ext uri="{FF2B5EF4-FFF2-40B4-BE49-F238E27FC236}">
                <a16:creationId xmlns:a16="http://schemas.microsoft.com/office/drawing/2014/main" id="{CD486D23-9037-4920-BD36-04F2C259E755}"/>
              </a:ext>
            </a:extLst>
          </p:cNvPr>
          <p:cNvSpPr txBox="1"/>
          <p:nvPr/>
        </p:nvSpPr>
        <p:spPr>
          <a:xfrm>
            <a:off x="7187643" y="4729606"/>
            <a:ext cx="3419061" cy="1938992"/>
          </a:xfrm>
          <a:prstGeom prst="rect">
            <a:avLst/>
          </a:prstGeom>
          <a:solidFill>
            <a:srgbClr val="FFFF00"/>
          </a:solidFill>
        </p:spPr>
        <p:txBody>
          <a:bodyPr wrap="square" rtlCol="0">
            <a:spAutoFit/>
          </a:bodyPr>
          <a:lstStyle/>
          <a:p>
            <a:r>
              <a:rPr lang="en-US" sz="2000" dirty="0"/>
              <a:t>If someone is single, it doesn’t mean they identify as asexual or aromantic, they may just not have met someone they want to be in a relationship with yet.</a:t>
            </a:r>
            <a:endParaRPr lang="en-GB" sz="2000" dirty="0"/>
          </a:p>
        </p:txBody>
      </p:sp>
    </p:spTree>
    <p:extLst>
      <p:ext uri="{BB962C8B-B14F-4D97-AF65-F5344CB8AC3E}">
        <p14:creationId xmlns:p14="http://schemas.microsoft.com/office/powerpoint/2010/main" val="180803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F972-4654-4E47-9AEF-19E851A32E2E}"/>
              </a:ext>
            </a:extLst>
          </p:cNvPr>
          <p:cNvSpPr>
            <a:spLocks noGrp="1"/>
          </p:cNvSpPr>
          <p:nvPr>
            <p:ph type="title"/>
          </p:nvPr>
        </p:nvSpPr>
        <p:spPr>
          <a:solidFill>
            <a:srgbClr val="FFFF00"/>
          </a:solidFill>
        </p:spPr>
        <p:txBody>
          <a:bodyPr/>
          <a:lstStyle/>
          <a:p>
            <a:r>
              <a:rPr lang="en-GB" b="1" dirty="0"/>
              <a:t>L.O:  What different types of relationships exist?</a:t>
            </a:r>
          </a:p>
        </p:txBody>
      </p:sp>
      <p:sp>
        <p:nvSpPr>
          <p:cNvPr id="3" name="Content Placeholder 2">
            <a:extLst>
              <a:ext uri="{FF2B5EF4-FFF2-40B4-BE49-F238E27FC236}">
                <a16:creationId xmlns:a16="http://schemas.microsoft.com/office/drawing/2014/main" id="{232D9174-28E7-4FD2-8D4F-43F4F9759037}"/>
              </a:ext>
            </a:extLst>
          </p:cNvPr>
          <p:cNvSpPr>
            <a:spLocks noGrp="1"/>
          </p:cNvSpPr>
          <p:nvPr>
            <p:ph idx="1"/>
          </p:nvPr>
        </p:nvSpPr>
        <p:spPr>
          <a:xfrm>
            <a:off x="838200" y="1825625"/>
            <a:ext cx="10515600" cy="3197931"/>
          </a:xfrm>
          <a:solidFill>
            <a:schemeClr val="accent4">
              <a:lumMod val="20000"/>
              <a:lumOff val="80000"/>
            </a:schemeClr>
          </a:solidFill>
        </p:spPr>
        <p:txBody>
          <a:bodyPr>
            <a:normAutofit fontScale="70000" lnSpcReduction="20000"/>
          </a:bodyPr>
          <a:lstStyle/>
          <a:p>
            <a:pPr marL="0" indent="0">
              <a:buNone/>
            </a:pPr>
            <a:r>
              <a:rPr lang="en-GB" sz="4400" b="1" dirty="0"/>
              <a:t>Success criteria:</a:t>
            </a:r>
          </a:p>
          <a:p>
            <a:pPr marL="0" indent="0">
              <a:buNone/>
            </a:pPr>
            <a:endParaRPr lang="en-GB" sz="4400" b="1" dirty="0"/>
          </a:p>
          <a:p>
            <a:pPr marL="742950" indent="-742950">
              <a:buAutoNum type="arabicParenR"/>
            </a:pPr>
            <a:r>
              <a:rPr lang="en-GB" sz="4400" dirty="0"/>
              <a:t>You know difference between (biological) sex and gender.</a:t>
            </a:r>
          </a:p>
          <a:p>
            <a:pPr marL="742950" indent="-742950">
              <a:buAutoNum type="arabicParenR"/>
            </a:pPr>
            <a:r>
              <a:rPr lang="en-GB" sz="4400" dirty="0"/>
              <a:t>I know what the terms non-binary and transgender mean.</a:t>
            </a:r>
          </a:p>
          <a:p>
            <a:pPr marL="742950" indent="-742950">
              <a:buAutoNum type="arabicParenR"/>
            </a:pPr>
            <a:r>
              <a:rPr lang="en-GB" sz="4400" dirty="0"/>
              <a:t>I know what sexuality/sexual orientation means and can name the main ones.  </a:t>
            </a:r>
          </a:p>
        </p:txBody>
      </p:sp>
    </p:spTree>
    <p:extLst>
      <p:ext uri="{BB962C8B-B14F-4D97-AF65-F5344CB8AC3E}">
        <p14:creationId xmlns:p14="http://schemas.microsoft.com/office/powerpoint/2010/main" val="1549908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A6C6-D8CA-476A-9FBC-7B9C54393BDE}"/>
              </a:ext>
            </a:extLst>
          </p:cNvPr>
          <p:cNvSpPr>
            <a:spLocks noGrp="1"/>
          </p:cNvSpPr>
          <p:nvPr>
            <p:ph type="title"/>
          </p:nvPr>
        </p:nvSpPr>
        <p:spPr>
          <a:solidFill>
            <a:srgbClr val="00B0F0"/>
          </a:solidFill>
        </p:spPr>
        <p:txBody>
          <a:bodyPr/>
          <a:lstStyle/>
          <a:p>
            <a:r>
              <a:rPr lang="en-GB" b="1" dirty="0"/>
              <a:t>Important point!</a:t>
            </a:r>
          </a:p>
        </p:txBody>
      </p:sp>
      <p:sp>
        <p:nvSpPr>
          <p:cNvPr id="3" name="Content Placeholder 2">
            <a:extLst>
              <a:ext uri="{FF2B5EF4-FFF2-40B4-BE49-F238E27FC236}">
                <a16:creationId xmlns:a16="http://schemas.microsoft.com/office/drawing/2014/main" id="{4991A6FF-FFC8-4457-9D96-FE431288AF30}"/>
              </a:ext>
            </a:extLst>
          </p:cNvPr>
          <p:cNvSpPr>
            <a:spLocks noGrp="1"/>
          </p:cNvSpPr>
          <p:nvPr>
            <p:ph idx="1"/>
          </p:nvPr>
        </p:nvSpPr>
        <p:spPr>
          <a:solidFill>
            <a:schemeClr val="accent1">
              <a:lumMod val="20000"/>
              <a:lumOff val="80000"/>
            </a:schemeClr>
          </a:solidFill>
        </p:spPr>
        <p:txBody>
          <a:bodyPr/>
          <a:lstStyle/>
          <a:p>
            <a:pPr marL="0" indent="0">
              <a:buNone/>
            </a:pPr>
            <a:r>
              <a:rPr lang="en-GB" dirty="0"/>
              <a:t>Some of these words and meanings are quite new.  So you may meet some people who think gender and sex mean the same thing.</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You also may notice that on questionnaires you are asked for your just your gender or sex.  This shows that not everything has caught up with the new meanings of these words yet.    </a:t>
            </a:r>
          </a:p>
        </p:txBody>
      </p:sp>
      <p:pic>
        <p:nvPicPr>
          <p:cNvPr id="4" name="Picture 3">
            <a:extLst>
              <a:ext uri="{FF2B5EF4-FFF2-40B4-BE49-F238E27FC236}">
                <a16:creationId xmlns:a16="http://schemas.microsoft.com/office/drawing/2014/main" id="{85E51E52-E3EA-414B-9F2B-873A20046B30}"/>
              </a:ext>
            </a:extLst>
          </p:cNvPr>
          <p:cNvPicPr>
            <a:picLocks noChangeAspect="1"/>
          </p:cNvPicPr>
          <p:nvPr/>
        </p:nvPicPr>
        <p:blipFill rotWithShape="1">
          <a:blip r:embed="rId2"/>
          <a:srcRect l="68152" t="25688" r="16195" b="23659"/>
          <a:stretch/>
        </p:blipFill>
        <p:spPr>
          <a:xfrm>
            <a:off x="4439478" y="2912241"/>
            <a:ext cx="954156" cy="1736034"/>
          </a:xfrm>
          <a:prstGeom prst="rect">
            <a:avLst/>
          </a:prstGeom>
        </p:spPr>
      </p:pic>
      <p:sp>
        <p:nvSpPr>
          <p:cNvPr id="5" name="Heart 4">
            <a:extLst>
              <a:ext uri="{FF2B5EF4-FFF2-40B4-BE49-F238E27FC236}">
                <a16:creationId xmlns:a16="http://schemas.microsoft.com/office/drawing/2014/main" id="{6644A4C0-BD79-45DB-9411-D3ABC1F9AC84}"/>
              </a:ext>
            </a:extLst>
          </p:cNvPr>
          <p:cNvSpPr/>
          <p:nvPr/>
        </p:nvSpPr>
        <p:spPr>
          <a:xfrm>
            <a:off x="4826441" y="3429000"/>
            <a:ext cx="180229" cy="215739"/>
          </a:xfrm>
          <a:prstGeom prst="hear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hought Bubble: Cloud 6">
            <a:extLst>
              <a:ext uri="{FF2B5EF4-FFF2-40B4-BE49-F238E27FC236}">
                <a16:creationId xmlns:a16="http://schemas.microsoft.com/office/drawing/2014/main" id="{20377E58-2D7F-47C2-8C0B-E617AC59D478}"/>
              </a:ext>
            </a:extLst>
          </p:cNvPr>
          <p:cNvSpPr/>
          <p:nvPr/>
        </p:nvSpPr>
        <p:spPr>
          <a:xfrm>
            <a:off x="6241774" y="2912241"/>
            <a:ext cx="2001078" cy="1366052"/>
          </a:xfrm>
          <a:prstGeom prst="cloudCallout">
            <a:avLst>
              <a:gd name="adj1" fmla="val 59299"/>
              <a:gd name="adj2" fmla="val 51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383321B-776D-4695-8799-663480356741}"/>
              </a:ext>
            </a:extLst>
          </p:cNvPr>
          <p:cNvSpPr/>
          <p:nvPr/>
        </p:nvSpPr>
        <p:spPr>
          <a:xfrm>
            <a:off x="6904968" y="3077964"/>
            <a:ext cx="612668"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11710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362D-BAEB-4F84-BB5D-5B769194474D}"/>
              </a:ext>
            </a:extLst>
          </p:cNvPr>
          <p:cNvSpPr>
            <a:spLocks noGrp="1"/>
          </p:cNvSpPr>
          <p:nvPr>
            <p:ph type="title"/>
          </p:nvPr>
        </p:nvSpPr>
        <p:spPr>
          <a:xfrm>
            <a:off x="838200" y="198783"/>
            <a:ext cx="10515600" cy="1491905"/>
          </a:xfrm>
          <a:solidFill>
            <a:srgbClr val="FFFF00"/>
          </a:solidFill>
        </p:spPr>
        <p:txBody>
          <a:bodyPr>
            <a:normAutofit fontScale="90000"/>
          </a:bodyPr>
          <a:lstStyle/>
          <a:p>
            <a:r>
              <a:rPr lang="en-GB" dirty="0"/>
              <a:t>The LGBTQIA community refer to anyone who does not identify as straight (heterosexual) and/or cisgender.</a:t>
            </a:r>
          </a:p>
        </p:txBody>
      </p:sp>
      <p:sp>
        <p:nvSpPr>
          <p:cNvPr id="3" name="Content Placeholder 2">
            <a:extLst>
              <a:ext uri="{FF2B5EF4-FFF2-40B4-BE49-F238E27FC236}">
                <a16:creationId xmlns:a16="http://schemas.microsoft.com/office/drawing/2014/main" id="{8F4F338F-4191-4665-887A-B98A07BC2603}"/>
              </a:ext>
            </a:extLst>
          </p:cNvPr>
          <p:cNvSpPr>
            <a:spLocks noGrp="1"/>
          </p:cNvSpPr>
          <p:nvPr>
            <p:ph idx="1"/>
          </p:nvPr>
        </p:nvSpPr>
        <p:spPr>
          <a:solidFill>
            <a:schemeClr val="accent4">
              <a:lumMod val="20000"/>
              <a:lumOff val="80000"/>
            </a:schemeClr>
          </a:solidFill>
        </p:spPr>
        <p:txBody>
          <a:bodyPr>
            <a:normAutofit/>
          </a:bodyPr>
          <a:lstStyle/>
          <a:p>
            <a:pPr marL="0" indent="0">
              <a:buNone/>
            </a:pPr>
            <a:r>
              <a:rPr lang="en-GB" sz="3200" dirty="0"/>
              <a:t>Lesbian </a:t>
            </a:r>
          </a:p>
          <a:p>
            <a:pPr marL="0" indent="0">
              <a:buNone/>
            </a:pPr>
            <a:r>
              <a:rPr lang="en-GB" sz="3200" dirty="0"/>
              <a:t>Gay</a:t>
            </a:r>
          </a:p>
          <a:p>
            <a:pPr marL="0" indent="0">
              <a:buNone/>
            </a:pPr>
            <a:r>
              <a:rPr lang="en-GB" sz="3200" dirty="0"/>
              <a:t>Bi-sexual</a:t>
            </a:r>
          </a:p>
          <a:p>
            <a:pPr marL="0" indent="0">
              <a:buNone/>
            </a:pPr>
            <a:r>
              <a:rPr lang="en-GB" sz="3200" dirty="0"/>
              <a:t>Transgender</a:t>
            </a:r>
          </a:p>
          <a:p>
            <a:pPr marL="0" indent="0">
              <a:buNone/>
            </a:pPr>
            <a:r>
              <a:rPr lang="en-GB" sz="3200" dirty="0"/>
              <a:t>Queer (someone questioning.)</a:t>
            </a:r>
          </a:p>
          <a:p>
            <a:pPr marL="0" indent="0">
              <a:buNone/>
            </a:pPr>
            <a:r>
              <a:rPr lang="en-GB" sz="3200" dirty="0"/>
              <a:t>Intersex (someone who is born with both sexes.)</a:t>
            </a:r>
          </a:p>
          <a:p>
            <a:pPr marL="0" indent="0">
              <a:buNone/>
            </a:pPr>
            <a:r>
              <a:rPr lang="en-GB" sz="3200" dirty="0"/>
              <a:t>Asexual</a:t>
            </a:r>
          </a:p>
        </p:txBody>
      </p:sp>
      <p:sp>
        <p:nvSpPr>
          <p:cNvPr id="6" name="TextBox 5">
            <a:extLst>
              <a:ext uri="{FF2B5EF4-FFF2-40B4-BE49-F238E27FC236}">
                <a16:creationId xmlns:a16="http://schemas.microsoft.com/office/drawing/2014/main" id="{FD252B57-E1E6-4935-9C55-FEA6E0C84641}"/>
              </a:ext>
            </a:extLst>
          </p:cNvPr>
          <p:cNvSpPr txBox="1"/>
          <p:nvPr/>
        </p:nvSpPr>
        <p:spPr>
          <a:xfrm>
            <a:off x="5607300" y="5357793"/>
            <a:ext cx="5963477" cy="954107"/>
          </a:xfrm>
          <a:prstGeom prst="rect">
            <a:avLst/>
          </a:prstGeom>
          <a:solidFill>
            <a:srgbClr val="FFFF00"/>
          </a:solidFill>
        </p:spPr>
        <p:txBody>
          <a:bodyPr wrap="square" rtlCol="0">
            <a:spAutoFit/>
          </a:bodyPr>
          <a:lstStyle/>
          <a:p>
            <a:r>
              <a:rPr lang="en-GB" sz="2800" dirty="0"/>
              <a:t>This is a  well-known symbol that represent the LGBTQ+ community.</a:t>
            </a:r>
          </a:p>
        </p:txBody>
      </p:sp>
      <p:pic>
        <p:nvPicPr>
          <p:cNvPr id="8" name="Picture 7">
            <a:extLst>
              <a:ext uri="{FF2B5EF4-FFF2-40B4-BE49-F238E27FC236}">
                <a16:creationId xmlns:a16="http://schemas.microsoft.com/office/drawing/2014/main" id="{9F6FF8B0-91CD-46A6-B3F7-00BE587AE043}"/>
              </a:ext>
            </a:extLst>
          </p:cNvPr>
          <p:cNvPicPr>
            <a:picLocks noChangeAspect="1"/>
          </p:cNvPicPr>
          <p:nvPr/>
        </p:nvPicPr>
        <p:blipFill rotWithShape="1">
          <a:blip r:embed="rId2"/>
          <a:srcRect l="1955" t="22682" r="78479" b="54616"/>
          <a:stretch/>
        </p:blipFill>
        <p:spPr>
          <a:xfrm>
            <a:off x="6973677" y="2215582"/>
            <a:ext cx="3392557" cy="2213113"/>
          </a:xfrm>
          <a:prstGeom prst="rect">
            <a:avLst/>
          </a:prstGeom>
        </p:spPr>
      </p:pic>
    </p:spTree>
    <p:extLst>
      <p:ext uri="{BB962C8B-B14F-4D97-AF65-F5344CB8AC3E}">
        <p14:creationId xmlns:p14="http://schemas.microsoft.com/office/powerpoint/2010/main" val="286862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2090C-691B-4CA6-AD67-10E6CEFC28BC}"/>
              </a:ext>
            </a:extLst>
          </p:cNvPr>
          <p:cNvPicPr>
            <a:picLocks noChangeAspect="1"/>
          </p:cNvPicPr>
          <p:nvPr/>
        </p:nvPicPr>
        <p:blipFill rotWithShape="1">
          <a:blip r:embed="rId2"/>
          <a:srcRect l="1955" t="22682" r="78479" b="54616"/>
          <a:stretch/>
        </p:blipFill>
        <p:spPr>
          <a:xfrm>
            <a:off x="0" y="0"/>
            <a:ext cx="12192000" cy="6859785"/>
          </a:xfrm>
          <a:prstGeom prst="rect">
            <a:avLst/>
          </a:prstGeom>
        </p:spPr>
      </p:pic>
      <p:sp>
        <p:nvSpPr>
          <p:cNvPr id="2" name="Title 1">
            <a:extLst>
              <a:ext uri="{FF2B5EF4-FFF2-40B4-BE49-F238E27FC236}">
                <a16:creationId xmlns:a16="http://schemas.microsoft.com/office/drawing/2014/main" id="{EB94C7BA-2A3A-41BC-BB7D-BA26A0B678B9}"/>
              </a:ext>
            </a:extLst>
          </p:cNvPr>
          <p:cNvSpPr>
            <a:spLocks noGrp="1"/>
          </p:cNvSpPr>
          <p:nvPr>
            <p:ph type="title"/>
          </p:nvPr>
        </p:nvSpPr>
        <p:spPr>
          <a:solidFill>
            <a:srgbClr val="FFFF00"/>
          </a:solidFill>
        </p:spPr>
        <p:txBody>
          <a:bodyPr/>
          <a:lstStyle/>
          <a:p>
            <a:pPr algn="ctr"/>
            <a:r>
              <a:rPr lang="en-GB" b="1" dirty="0"/>
              <a:t>Time for a quiz!</a:t>
            </a:r>
          </a:p>
        </p:txBody>
      </p:sp>
      <p:sp>
        <p:nvSpPr>
          <p:cNvPr id="5" name="TextBox 4">
            <a:extLst>
              <a:ext uri="{FF2B5EF4-FFF2-40B4-BE49-F238E27FC236}">
                <a16:creationId xmlns:a16="http://schemas.microsoft.com/office/drawing/2014/main" id="{7F1A2502-DA08-4BA3-B00E-2B7097F76D58}"/>
              </a:ext>
            </a:extLst>
          </p:cNvPr>
          <p:cNvSpPr txBox="1"/>
          <p:nvPr/>
        </p:nvSpPr>
        <p:spPr>
          <a:xfrm>
            <a:off x="838200" y="1987826"/>
            <a:ext cx="10515600" cy="4401205"/>
          </a:xfrm>
          <a:prstGeom prst="rect">
            <a:avLst/>
          </a:prstGeom>
          <a:solidFill>
            <a:srgbClr val="FFFF00"/>
          </a:solidFill>
        </p:spPr>
        <p:txBody>
          <a:bodyPr wrap="square" rtlCol="0">
            <a:spAutoFit/>
          </a:bodyPr>
          <a:lstStyle/>
          <a:p>
            <a:r>
              <a:rPr lang="en-GB" sz="4000" dirty="0"/>
              <a:t>As you watch the following clip, try to complete the quiz!</a:t>
            </a:r>
          </a:p>
          <a:p>
            <a:endParaRPr lang="en-GB" sz="4000" dirty="0"/>
          </a:p>
          <a:p>
            <a:r>
              <a:rPr lang="en-GB" sz="4000" dirty="0">
                <a:hlinkClick r:id="rId3"/>
              </a:rPr>
              <a:t>https://www.youtube.com/watch?v=k47AiatNvoM</a:t>
            </a:r>
            <a:endParaRPr lang="en-GB" sz="4000" dirty="0"/>
          </a:p>
          <a:p>
            <a:endParaRPr lang="en-GB" sz="4000" dirty="0"/>
          </a:p>
          <a:p>
            <a:endParaRPr lang="en-GB" sz="4000" dirty="0"/>
          </a:p>
        </p:txBody>
      </p:sp>
    </p:spTree>
    <p:extLst>
      <p:ext uri="{BB962C8B-B14F-4D97-AF65-F5344CB8AC3E}">
        <p14:creationId xmlns:p14="http://schemas.microsoft.com/office/powerpoint/2010/main" val="425117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3321EC-58D8-4F91-99F9-86BDE9AF066D}"/>
              </a:ext>
            </a:extLst>
          </p:cNvPr>
          <p:cNvSpPr>
            <a:spLocks noGrp="1"/>
          </p:cNvSpPr>
          <p:nvPr>
            <p:ph idx="1"/>
          </p:nvPr>
        </p:nvSpPr>
        <p:spPr>
          <a:xfrm>
            <a:off x="627112" y="1209399"/>
            <a:ext cx="11377653" cy="5648601"/>
          </a:xfrm>
        </p:spPr>
        <p:txBody>
          <a:bodyPr>
            <a:normAutofit fontScale="92500" lnSpcReduction="10000"/>
          </a:bodyPr>
          <a:lstStyle/>
          <a:p>
            <a:pPr marL="0" lvl="0" indent="0">
              <a:buNone/>
            </a:pPr>
            <a:r>
              <a:rPr lang="en-GB" sz="3400" b="1" dirty="0"/>
              <a:t>1) What does assigned sex mean?</a:t>
            </a:r>
          </a:p>
          <a:p>
            <a:pPr marL="0" lvl="0" indent="0">
              <a:buNone/>
            </a:pPr>
            <a:r>
              <a:rPr lang="en-GB" sz="3400" b="1" dirty="0"/>
              <a:t>2) What does gender mean? </a:t>
            </a:r>
          </a:p>
          <a:p>
            <a:pPr marL="0" lvl="0" indent="0">
              <a:buNone/>
            </a:pPr>
            <a:r>
              <a:rPr lang="en-GB" sz="3400" b="1" dirty="0"/>
              <a:t>3) What is the name for someone who feels their gender is different to their assigned sex? </a:t>
            </a:r>
          </a:p>
          <a:p>
            <a:pPr marL="0" lvl="0" indent="0">
              <a:buNone/>
            </a:pPr>
            <a:r>
              <a:rPr lang="en-GB" sz="3400" b="1" dirty="0"/>
              <a:t>4) What is the word for someone who feels like different genders on different days or no gender? </a:t>
            </a:r>
          </a:p>
          <a:p>
            <a:pPr marL="0" indent="0">
              <a:buNone/>
            </a:pPr>
            <a:r>
              <a:rPr lang="en-GB" sz="3400" b="1" dirty="0"/>
              <a:t>5) What does sexuality mean? </a:t>
            </a:r>
          </a:p>
          <a:p>
            <a:pPr marL="0" indent="0">
              <a:buNone/>
            </a:pPr>
            <a:r>
              <a:rPr lang="en-GB" sz="3400" b="1" dirty="0"/>
              <a:t>6) What does being straight mean? </a:t>
            </a:r>
          </a:p>
          <a:p>
            <a:pPr marL="0" indent="0">
              <a:buNone/>
            </a:pPr>
            <a:r>
              <a:rPr lang="en-GB" sz="3400" b="1" dirty="0"/>
              <a:t>7) What does being gay mean? </a:t>
            </a:r>
          </a:p>
          <a:p>
            <a:pPr marL="0" indent="0">
              <a:buNone/>
            </a:pPr>
            <a:r>
              <a:rPr lang="en-GB" sz="3400" b="1" dirty="0"/>
              <a:t>8) What does being bi-sexual mean? </a:t>
            </a:r>
          </a:p>
          <a:p>
            <a:pPr marL="0" indent="0">
              <a:buNone/>
            </a:pPr>
            <a:r>
              <a:rPr lang="en-GB" sz="3400" b="1" dirty="0"/>
              <a:t>9) What does being asexual mean? </a:t>
            </a:r>
            <a:r>
              <a:rPr lang="en-GB" b="1" dirty="0"/>
              <a:t> </a:t>
            </a:r>
            <a:endParaRPr lang="en-GB" dirty="0"/>
          </a:p>
        </p:txBody>
      </p:sp>
      <p:sp>
        <p:nvSpPr>
          <p:cNvPr id="5" name="TextBox 4">
            <a:extLst>
              <a:ext uri="{FF2B5EF4-FFF2-40B4-BE49-F238E27FC236}">
                <a16:creationId xmlns:a16="http://schemas.microsoft.com/office/drawing/2014/main" id="{8CE43AFE-D3F4-49C9-9E51-1059CEEBF074}"/>
              </a:ext>
            </a:extLst>
          </p:cNvPr>
          <p:cNvSpPr txBox="1"/>
          <p:nvPr/>
        </p:nvSpPr>
        <p:spPr>
          <a:xfrm>
            <a:off x="2915478" y="238539"/>
            <a:ext cx="2517913" cy="707886"/>
          </a:xfrm>
          <a:prstGeom prst="rect">
            <a:avLst/>
          </a:prstGeom>
          <a:solidFill>
            <a:srgbClr val="FFFF00"/>
          </a:solidFill>
        </p:spPr>
        <p:txBody>
          <a:bodyPr wrap="square" rtlCol="0">
            <a:spAutoFit/>
          </a:bodyPr>
          <a:lstStyle/>
          <a:p>
            <a:r>
              <a:rPr lang="en-GB" sz="4000" dirty="0"/>
              <a:t>Questions:</a:t>
            </a:r>
          </a:p>
        </p:txBody>
      </p:sp>
    </p:spTree>
    <p:extLst>
      <p:ext uri="{BB962C8B-B14F-4D97-AF65-F5344CB8AC3E}">
        <p14:creationId xmlns:p14="http://schemas.microsoft.com/office/powerpoint/2010/main" val="303899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3321EC-58D8-4F91-99F9-86BDE9AF066D}"/>
              </a:ext>
            </a:extLst>
          </p:cNvPr>
          <p:cNvSpPr>
            <a:spLocks noGrp="1"/>
          </p:cNvSpPr>
          <p:nvPr>
            <p:ph idx="1"/>
          </p:nvPr>
        </p:nvSpPr>
        <p:spPr>
          <a:xfrm>
            <a:off x="692427" y="1401554"/>
            <a:ext cx="10515600" cy="5648601"/>
          </a:xfrm>
        </p:spPr>
        <p:txBody>
          <a:bodyPr>
            <a:normAutofit fontScale="70000" lnSpcReduction="20000"/>
          </a:bodyPr>
          <a:lstStyle/>
          <a:p>
            <a:pPr marL="0" lvl="0" indent="0">
              <a:buNone/>
            </a:pPr>
            <a:r>
              <a:rPr lang="en-GB" sz="3400" b="1" dirty="0"/>
              <a:t> 1) What does assigned sex mean?     </a:t>
            </a:r>
            <a:r>
              <a:rPr lang="en-GB" sz="3400" dirty="0">
                <a:solidFill>
                  <a:srgbClr val="FF0000"/>
                </a:solidFill>
              </a:rPr>
              <a:t>Whether your body is a boy or girl at birth.</a:t>
            </a:r>
          </a:p>
          <a:p>
            <a:pPr marL="0" indent="0">
              <a:buNone/>
            </a:pPr>
            <a:r>
              <a:rPr lang="en-GB" sz="3400" b="1" dirty="0"/>
              <a:t> 2) What does gender mean?      </a:t>
            </a:r>
            <a:r>
              <a:rPr lang="en-GB" sz="3400" dirty="0">
                <a:solidFill>
                  <a:srgbClr val="FF0000"/>
                </a:solidFill>
              </a:rPr>
              <a:t>Whether you feel like a boy or girl.</a:t>
            </a:r>
          </a:p>
          <a:p>
            <a:pPr marL="0" lvl="0" indent="0">
              <a:buNone/>
            </a:pPr>
            <a:r>
              <a:rPr lang="en-GB" sz="3400" b="1" dirty="0"/>
              <a:t> 3) What is the name for someone who feels their gender is different to   </a:t>
            </a:r>
          </a:p>
          <a:p>
            <a:pPr marL="0" lvl="0" indent="0">
              <a:buNone/>
            </a:pPr>
            <a:r>
              <a:rPr lang="en-GB" sz="3400" b="1" dirty="0"/>
              <a:t>      their sex  </a:t>
            </a:r>
            <a:r>
              <a:rPr lang="en-GB" sz="3400" dirty="0">
                <a:solidFill>
                  <a:srgbClr val="FF0000"/>
                </a:solidFill>
              </a:rPr>
              <a:t>Trans.</a:t>
            </a:r>
          </a:p>
          <a:p>
            <a:pPr marL="0" lvl="0" indent="0">
              <a:buNone/>
            </a:pPr>
            <a:r>
              <a:rPr lang="en-GB" sz="3400" b="1" dirty="0"/>
              <a:t> 4) What is the word for someone who feels like different genders on  </a:t>
            </a:r>
          </a:p>
          <a:p>
            <a:pPr marL="0" indent="0">
              <a:buNone/>
            </a:pPr>
            <a:r>
              <a:rPr lang="en-GB" sz="3400" b="1" dirty="0"/>
              <a:t>      different days or no gender?    </a:t>
            </a:r>
            <a:r>
              <a:rPr lang="en-GB" sz="3400" dirty="0">
                <a:solidFill>
                  <a:srgbClr val="FF0000"/>
                </a:solidFill>
              </a:rPr>
              <a:t>Non-binary.</a:t>
            </a:r>
          </a:p>
          <a:p>
            <a:pPr marL="0" indent="0">
              <a:buNone/>
            </a:pPr>
            <a:r>
              <a:rPr lang="en-GB" sz="3400" b="1" dirty="0"/>
              <a:t> 5) What does sexuality mean?  </a:t>
            </a:r>
            <a:r>
              <a:rPr lang="en-GB" sz="3400" dirty="0">
                <a:solidFill>
                  <a:srgbClr val="FF0000"/>
                </a:solidFill>
              </a:rPr>
              <a:t>Who you are sexually and/or romantically    </a:t>
            </a:r>
          </a:p>
          <a:p>
            <a:pPr marL="0" indent="0">
              <a:buNone/>
            </a:pPr>
            <a:r>
              <a:rPr lang="en-GB" sz="3400" dirty="0">
                <a:solidFill>
                  <a:srgbClr val="FF0000"/>
                </a:solidFill>
              </a:rPr>
              <a:t>      attracted to.</a:t>
            </a:r>
          </a:p>
          <a:p>
            <a:pPr marL="0" lvl="0" indent="0">
              <a:buNone/>
            </a:pPr>
            <a:r>
              <a:rPr lang="en-GB" sz="3400" b="1" dirty="0"/>
              <a:t> 6) What does being straight mean?  </a:t>
            </a:r>
            <a:r>
              <a:rPr lang="en-GB" sz="3400" dirty="0">
                <a:solidFill>
                  <a:srgbClr val="FF0000"/>
                </a:solidFill>
              </a:rPr>
              <a:t>You are sexually attracted to the   </a:t>
            </a:r>
          </a:p>
          <a:p>
            <a:pPr marL="0" lvl="0" indent="0">
              <a:buNone/>
            </a:pPr>
            <a:r>
              <a:rPr lang="en-GB" sz="3400" dirty="0">
                <a:solidFill>
                  <a:srgbClr val="FF0000"/>
                </a:solidFill>
              </a:rPr>
              <a:t>      opposite sex.</a:t>
            </a:r>
          </a:p>
          <a:p>
            <a:pPr marL="0" indent="0">
              <a:buNone/>
            </a:pPr>
            <a:r>
              <a:rPr lang="en-GB" sz="3400" b="1" dirty="0"/>
              <a:t> 7) What does being gay mean?  </a:t>
            </a:r>
            <a:r>
              <a:rPr lang="en-GB" sz="3400" dirty="0">
                <a:solidFill>
                  <a:srgbClr val="FF0000"/>
                </a:solidFill>
              </a:rPr>
              <a:t>You are sexually attracted to the same sex.</a:t>
            </a:r>
          </a:p>
          <a:p>
            <a:pPr marL="0" indent="0">
              <a:buNone/>
            </a:pPr>
            <a:r>
              <a:rPr lang="en-GB" sz="3400" b="1" dirty="0"/>
              <a:t> 8) What does being bi-sexual mean?  </a:t>
            </a:r>
            <a:r>
              <a:rPr lang="en-GB" sz="3400" dirty="0">
                <a:solidFill>
                  <a:srgbClr val="FF0000"/>
                </a:solidFill>
              </a:rPr>
              <a:t>You are sexually attracted to both sexes.</a:t>
            </a:r>
          </a:p>
          <a:p>
            <a:pPr marL="0" indent="0">
              <a:buNone/>
            </a:pPr>
            <a:r>
              <a:rPr lang="en-GB" sz="3400" b="1" dirty="0"/>
              <a:t> 9) What does being asexual mean?  </a:t>
            </a:r>
            <a:r>
              <a:rPr lang="en-GB" sz="3400" dirty="0">
                <a:solidFill>
                  <a:srgbClr val="FF0000"/>
                </a:solidFill>
              </a:rPr>
              <a:t>You are not sexually attracted to anyone.</a:t>
            </a:r>
          </a:p>
          <a:p>
            <a:pPr marL="0" indent="0">
              <a:buNone/>
            </a:pPr>
            <a:r>
              <a:rPr lang="en-GB" b="1" dirty="0"/>
              <a:t> </a:t>
            </a:r>
            <a:endParaRPr lang="en-GB" dirty="0"/>
          </a:p>
        </p:txBody>
      </p:sp>
      <p:sp>
        <p:nvSpPr>
          <p:cNvPr id="5" name="TextBox 4">
            <a:extLst>
              <a:ext uri="{FF2B5EF4-FFF2-40B4-BE49-F238E27FC236}">
                <a16:creationId xmlns:a16="http://schemas.microsoft.com/office/drawing/2014/main" id="{8CE43AFE-D3F4-49C9-9E51-1059CEEBF074}"/>
              </a:ext>
            </a:extLst>
          </p:cNvPr>
          <p:cNvSpPr txBox="1"/>
          <p:nvPr/>
        </p:nvSpPr>
        <p:spPr>
          <a:xfrm>
            <a:off x="2915478" y="238539"/>
            <a:ext cx="2517913" cy="707886"/>
          </a:xfrm>
          <a:prstGeom prst="rect">
            <a:avLst/>
          </a:prstGeom>
          <a:solidFill>
            <a:srgbClr val="FFFF00"/>
          </a:solidFill>
        </p:spPr>
        <p:txBody>
          <a:bodyPr wrap="square" rtlCol="0">
            <a:spAutoFit/>
          </a:bodyPr>
          <a:lstStyle/>
          <a:p>
            <a:r>
              <a:rPr lang="en-GB" sz="4000" dirty="0"/>
              <a:t>ANSWERS:</a:t>
            </a:r>
          </a:p>
        </p:txBody>
      </p:sp>
    </p:spTree>
    <p:extLst>
      <p:ext uri="{BB962C8B-B14F-4D97-AF65-F5344CB8AC3E}">
        <p14:creationId xmlns:p14="http://schemas.microsoft.com/office/powerpoint/2010/main" val="246696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additive="base">
                                        <p:cTn id="6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additive="base">
                                        <p:cTn id="7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AB555B-FD3B-4F8B-855A-17B15BAAFD30}"/>
              </a:ext>
            </a:extLst>
          </p:cNvPr>
          <p:cNvPicPr>
            <a:picLocks noChangeAspect="1"/>
          </p:cNvPicPr>
          <p:nvPr/>
        </p:nvPicPr>
        <p:blipFill rotWithShape="1">
          <a:blip r:embed="rId2"/>
          <a:srcRect l="1955" t="22682" r="78479" b="54616"/>
          <a:stretch/>
        </p:blipFill>
        <p:spPr>
          <a:xfrm>
            <a:off x="0" y="0"/>
            <a:ext cx="12192000" cy="6859785"/>
          </a:xfrm>
          <a:prstGeom prst="rect">
            <a:avLst/>
          </a:prstGeom>
        </p:spPr>
      </p:pic>
      <p:sp>
        <p:nvSpPr>
          <p:cNvPr id="2" name="Title 1">
            <a:extLst>
              <a:ext uri="{FF2B5EF4-FFF2-40B4-BE49-F238E27FC236}">
                <a16:creationId xmlns:a16="http://schemas.microsoft.com/office/drawing/2014/main" id="{6DC57680-972A-48D7-AE53-8F855B557814}"/>
              </a:ext>
            </a:extLst>
          </p:cNvPr>
          <p:cNvSpPr>
            <a:spLocks noGrp="1"/>
          </p:cNvSpPr>
          <p:nvPr>
            <p:ph type="title"/>
          </p:nvPr>
        </p:nvSpPr>
        <p:spPr>
          <a:xfrm>
            <a:off x="1058917" y="2296401"/>
            <a:ext cx="10515600" cy="1325563"/>
          </a:xfrm>
          <a:solidFill>
            <a:srgbClr val="FFFF00"/>
          </a:solidFill>
        </p:spPr>
        <p:txBody>
          <a:bodyPr/>
          <a:lstStyle/>
          <a:p>
            <a:r>
              <a:rPr lang="en-GB" dirty="0"/>
              <a:t>If you have time play the card game – see next slide if not go to the final slide.</a:t>
            </a:r>
          </a:p>
        </p:txBody>
      </p:sp>
    </p:spTree>
    <p:extLst>
      <p:ext uri="{BB962C8B-B14F-4D97-AF65-F5344CB8AC3E}">
        <p14:creationId xmlns:p14="http://schemas.microsoft.com/office/powerpoint/2010/main" val="15893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5E45-685A-4784-8A5A-EA9B06087109}"/>
              </a:ext>
            </a:extLst>
          </p:cNvPr>
          <p:cNvSpPr>
            <a:spLocks noGrp="1"/>
          </p:cNvSpPr>
          <p:nvPr>
            <p:ph type="title"/>
          </p:nvPr>
        </p:nvSpPr>
        <p:spPr>
          <a:solidFill>
            <a:srgbClr val="FFFF00"/>
          </a:solidFill>
        </p:spPr>
        <p:txBody>
          <a:bodyPr/>
          <a:lstStyle/>
          <a:p>
            <a:r>
              <a:rPr lang="en-GB" dirty="0"/>
              <a:t>Now let’s play a game!</a:t>
            </a:r>
          </a:p>
        </p:txBody>
      </p:sp>
      <p:sp>
        <p:nvSpPr>
          <p:cNvPr id="3" name="Content Placeholder 2">
            <a:extLst>
              <a:ext uri="{FF2B5EF4-FFF2-40B4-BE49-F238E27FC236}">
                <a16:creationId xmlns:a16="http://schemas.microsoft.com/office/drawing/2014/main" id="{9375820C-2CE3-4822-9326-78078AE61566}"/>
              </a:ext>
            </a:extLst>
          </p:cNvPr>
          <p:cNvSpPr>
            <a:spLocks noGrp="1"/>
          </p:cNvSpPr>
          <p:nvPr>
            <p:ph idx="1"/>
          </p:nvPr>
        </p:nvSpPr>
        <p:spPr>
          <a:solidFill>
            <a:schemeClr val="accent4">
              <a:lumMod val="20000"/>
              <a:lumOff val="80000"/>
            </a:schemeClr>
          </a:solidFill>
        </p:spPr>
        <p:txBody>
          <a:bodyPr/>
          <a:lstStyle/>
          <a:p>
            <a:pPr marL="0" indent="0" algn="ctr">
              <a:buNone/>
            </a:pPr>
            <a:r>
              <a:rPr lang="en-GB" dirty="0"/>
              <a:t>Your teacher will give you a sheet of cards in pairs.</a:t>
            </a:r>
          </a:p>
          <a:p>
            <a:pPr marL="514350" indent="-514350" algn="ctr">
              <a:buAutoNum type="arabicParenR"/>
            </a:pPr>
            <a:r>
              <a:rPr lang="en-GB" dirty="0"/>
              <a:t>Cut them up.</a:t>
            </a:r>
          </a:p>
          <a:p>
            <a:pPr marL="514350" indent="-514350" algn="ctr">
              <a:buAutoNum type="arabicParenR"/>
            </a:pPr>
            <a:r>
              <a:rPr lang="en-GB" dirty="0"/>
              <a:t>Try to match the words to it’s definition with picture.</a:t>
            </a:r>
          </a:p>
          <a:p>
            <a:pPr marL="514350" indent="-514350" algn="ctr">
              <a:buAutoNum type="arabicParenR"/>
            </a:pPr>
            <a:r>
              <a:rPr lang="en-GB" dirty="0"/>
              <a:t>Now split the cards in to two piles.</a:t>
            </a:r>
          </a:p>
          <a:p>
            <a:pPr marL="0" indent="0" algn="ctr">
              <a:buNone/>
            </a:pPr>
            <a:r>
              <a:rPr lang="en-GB" dirty="0"/>
              <a:t>Pile 1 = words</a:t>
            </a:r>
          </a:p>
          <a:p>
            <a:pPr marL="0" indent="0" algn="ctr">
              <a:buNone/>
            </a:pPr>
            <a:r>
              <a:rPr lang="en-GB" dirty="0"/>
              <a:t>Pile = pictures</a:t>
            </a:r>
          </a:p>
          <a:p>
            <a:pPr marL="0" indent="0" algn="ctr">
              <a:buNone/>
            </a:pPr>
            <a:r>
              <a:rPr lang="en-GB" dirty="0"/>
              <a:t>(Shuffle the cards and play snap with your partner.)</a:t>
            </a:r>
          </a:p>
        </p:txBody>
      </p:sp>
    </p:spTree>
    <p:extLst>
      <p:ext uri="{BB962C8B-B14F-4D97-AF65-F5344CB8AC3E}">
        <p14:creationId xmlns:p14="http://schemas.microsoft.com/office/powerpoint/2010/main" val="3744990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F972-4654-4E47-9AEF-19E851A32E2E}"/>
              </a:ext>
            </a:extLst>
          </p:cNvPr>
          <p:cNvSpPr>
            <a:spLocks noGrp="1"/>
          </p:cNvSpPr>
          <p:nvPr>
            <p:ph type="title"/>
          </p:nvPr>
        </p:nvSpPr>
        <p:spPr>
          <a:solidFill>
            <a:srgbClr val="FFFF00"/>
          </a:solidFill>
        </p:spPr>
        <p:txBody>
          <a:bodyPr/>
          <a:lstStyle/>
          <a:p>
            <a:r>
              <a:rPr lang="en-GB" b="1" dirty="0"/>
              <a:t>Final learning check:</a:t>
            </a:r>
          </a:p>
        </p:txBody>
      </p:sp>
      <p:sp>
        <p:nvSpPr>
          <p:cNvPr id="3" name="Content Placeholder 2">
            <a:extLst>
              <a:ext uri="{FF2B5EF4-FFF2-40B4-BE49-F238E27FC236}">
                <a16:creationId xmlns:a16="http://schemas.microsoft.com/office/drawing/2014/main" id="{232D9174-28E7-4FD2-8D4F-43F4F9759037}"/>
              </a:ext>
            </a:extLst>
          </p:cNvPr>
          <p:cNvSpPr>
            <a:spLocks noGrp="1"/>
          </p:cNvSpPr>
          <p:nvPr>
            <p:ph idx="1"/>
          </p:nvPr>
        </p:nvSpPr>
        <p:spPr>
          <a:xfrm>
            <a:off x="838200" y="1825625"/>
            <a:ext cx="10515600" cy="3197931"/>
          </a:xfrm>
          <a:solidFill>
            <a:schemeClr val="accent4">
              <a:lumMod val="20000"/>
              <a:lumOff val="80000"/>
            </a:schemeClr>
          </a:solidFill>
        </p:spPr>
        <p:txBody>
          <a:bodyPr>
            <a:normAutofit fontScale="77500" lnSpcReduction="20000"/>
          </a:bodyPr>
          <a:lstStyle/>
          <a:p>
            <a:pPr marL="0" indent="0">
              <a:buNone/>
            </a:pPr>
            <a:r>
              <a:rPr lang="en-GB" sz="4400" b="1" dirty="0"/>
              <a:t>Success criteria:</a:t>
            </a:r>
          </a:p>
          <a:p>
            <a:pPr marL="0" indent="0">
              <a:buNone/>
            </a:pPr>
            <a:endParaRPr lang="en-GB" sz="4400" b="1" dirty="0"/>
          </a:p>
          <a:p>
            <a:pPr marL="742950" indent="-742950">
              <a:buAutoNum type="arabicParenR"/>
            </a:pPr>
            <a:r>
              <a:rPr lang="en-GB" sz="4400" dirty="0"/>
              <a:t>What is the difference between </a:t>
            </a:r>
            <a:r>
              <a:rPr lang="en-GB" sz="4400" dirty="0" err="1"/>
              <a:t>assinedsex</a:t>
            </a:r>
            <a:r>
              <a:rPr lang="en-GB" sz="4400" dirty="0"/>
              <a:t> and gender?</a:t>
            </a:r>
          </a:p>
          <a:p>
            <a:pPr marL="742950" indent="-742950">
              <a:buAutoNum type="arabicParenR"/>
            </a:pPr>
            <a:r>
              <a:rPr lang="en-GB" sz="4400" dirty="0"/>
              <a:t>What do the terms non-binary and transgender mean?</a:t>
            </a:r>
          </a:p>
          <a:p>
            <a:pPr marL="742950" indent="-742950">
              <a:buAutoNum type="arabicParenR"/>
            </a:pPr>
            <a:r>
              <a:rPr lang="en-GB" sz="4400" dirty="0"/>
              <a:t>What does sexuality/sexual orientation means and can name the main ones?  </a:t>
            </a:r>
          </a:p>
        </p:txBody>
      </p:sp>
    </p:spTree>
    <p:extLst>
      <p:ext uri="{BB962C8B-B14F-4D97-AF65-F5344CB8AC3E}">
        <p14:creationId xmlns:p14="http://schemas.microsoft.com/office/powerpoint/2010/main" val="336939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28CC-2BD0-4BC2-A47E-EBCC0E7B95B1}"/>
              </a:ext>
            </a:extLst>
          </p:cNvPr>
          <p:cNvSpPr>
            <a:spLocks noGrp="1"/>
          </p:cNvSpPr>
          <p:nvPr>
            <p:ph type="title"/>
          </p:nvPr>
        </p:nvSpPr>
        <p:spPr>
          <a:solidFill>
            <a:srgbClr val="FFFF00"/>
          </a:solidFill>
        </p:spPr>
        <p:txBody>
          <a:bodyPr/>
          <a:lstStyle/>
          <a:p>
            <a:r>
              <a:rPr lang="en-GB" b="1" dirty="0">
                <a:solidFill>
                  <a:srgbClr val="800080"/>
                </a:solidFill>
              </a:rPr>
              <a:t>“A family is made up of a mum, a dad and 1 or more children.”</a:t>
            </a:r>
          </a:p>
        </p:txBody>
      </p:sp>
      <p:sp>
        <p:nvSpPr>
          <p:cNvPr id="3" name="Content Placeholder 2">
            <a:extLst>
              <a:ext uri="{FF2B5EF4-FFF2-40B4-BE49-F238E27FC236}">
                <a16:creationId xmlns:a16="http://schemas.microsoft.com/office/drawing/2014/main" id="{FE1D4FE0-C776-4DE8-A760-6A2F478B42BE}"/>
              </a:ext>
            </a:extLst>
          </p:cNvPr>
          <p:cNvSpPr>
            <a:spLocks noGrp="1"/>
          </p:cNvSpPr>
          <p:nvPr>
            <p:ph idx="1"/>
          </p:nvPr>
        </p:nvSpPr>
        <p:spPr>
          <a:solidFill>
            <a:schemeClr val="accent4">
              <a:lumMod val="20000"/>
              <a:lumOff val="80000"/>
            </a:schemeClr>
          </a:solidFill>
        </p:spPr>
        <p:txBody>
          <a:bodyPr>
            <a:normAutofit/>
          </a:bodyPr>
          <a:lstStyle/>
          <a:p>
            <a:pPr marL="0" indent="0" algn="ctr">
              <a:buNone/>
            </a:pPr>
            <a:r>
              <a:rPr lang="en-GB" sz="3600" dirty="0"/>
              <a:t>Thumbs up if you agree.</a:t>
            </a:r>
          </a:p>
          <a:p>
            <a:pPr marL="0" indent="0" algn="ctr">
              <a:buNone/>
            </a:pPr>
            <a:r>
              <a:rPr lang="en-GB" sz="3600" dirty="0"/>
              <a:t>Thumbs down if you don’t.</a:t>
            </a:r>
          </a:p>
          <a:p>
            <a:pPr marL="0" indent="0" algn="ctr">
              <a:buNone/>
            </a:pPr>
            <a:r>
              <a:rPr lang="en-GB" sz="3600" dirty="0"/>
              <a:t>Thumbs in the middle if you’re not sure.</a:t>
            </a:r>
          </a:p>
          <a:p>
            <a:pPr marL="0" indent="0" algn="ctr">
              <a:buNone/>
            </a:pPr>
            <a:r>
              <a:rPr lang="en-GB" sz="3600" b="1" dirty="0"/>
              <a:t>Discuss your thoughts as a class.</a:t>
            </a:r>
          </a:p>
        </p:txBody>
      </p:sp>
      <p:pic>
        <p:nvPicPr>
          <p:cNvPr id="4" name="Picture 3">
            <a:extLst>
              <a:ext uri="{FF2B5EF4-FFF2-40B4-BE49-F238E27FC236}">
                <a16:creationId xmlns:a16="http://schemas.microsoft.com/office/drawing/2014/main" id="{CD33BDE2-9557-4B38-BFE9-9783BAF0AF2C}"/>
              </a:ext>
            </a:extLst>
          </p:cNvPr>
          <p:cNvPicPr>
            <a:picLocks noChangeAspect="1"/>
          </p:cNvPicPr>
          <p:nvPr/>
        </p:nvPicPr>
        <p:blipFill rotWithShape="1">
          <a:blip r:embed="rId2"/>
          <a:srcRect l="64203" t="26621" r="3922" b="41379"/>
          <a:stretch/>
        </p:blipFill>
        <p:spPr>
          <a:xfrm>
            <a:off x="3933496" y="4377119"/>
            <a:ext cx="3886201" cy="2194583"/>
          </a:xfrm>
          <a:prstGeom prst="rect">
            <a:avLst/>
          </a:prstGeom>
        </p:spPr>
      </p:pic>
    </p:spTree>
    <p:extLst>
      <p:ext uri="{BB962C8B-B14F-4D97-AF65-F5344CB8AC3E}">
        <p14:creationId xmlns:p14="http://schemas.microsoft.com/office/powerpoint/2010/main" val="31639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323F-C997-4085-A345-D64336C5BF22}"/>
              </a:ext>
            </a:extLst>
          </p:cNvPr>
          <p:cNvSpPr>
            <a:spLocks noGrp="1"/>
          </p:cNvSpPr>
          <p:nvPr>
            <p:ph type="title"/>
          </p:nvPr>
        </p:nvSpPr>
        <p:spPr>
          <a:solidFill>
            <a:srgbClr val="FFFF00"/>
          </a:solidFill>
        </p:spPr>
        <p:txBody>
          <a:bodyPr/>
          <a:lstStyle/>
          <a:p>
            <a:r>
              <a:rPr lang="en-GB" dirty="0"/>
              <a:t>Here are some images of different families who live together… (what do you notice?)</a:t>
            </a:r>
          </a:p>
        </p:txBody>
      </p:sp>
      <p:pic>
        <p:nvPicPr>
          <p:cNvPr id="4" name="Picture 3">
            <a:extLst>
              <a:ext uri="{FF2B5EF4-FFF2-40B4-BE49-F238E27FC236}">
                <a16:creationId xmlns:a16="http://schemas.microsoft.com/office/drawing/2014/main" id="{0666D4F5-7CCB-485E-88FF-71492EBF2AE9}"/>
              </a:ext>
            </a:extLst>
          </p:cNvPr>
          <p:cNvPicPr>
            <a:picLocks noChangeAspect="1"/>
          </p:cNvPicPr>
          <p:nvPr/>
        </p:nvPicPr>
        <p:blipFill rotWithShape="1">
          <a:blip r:embed="rId2"/>
          <a:srcRect l="57778" t="28632" r="6875" b="27396"/>
          <a:stretch/>
        </p:blipFill>
        <p:spPr>
          <a:xfrm>
            <a:off x="7044267" y="1964267"/>
            <a:ext cx="3228115" cy="2257777"/>
          </a:xfrm>
          <a:prstGeom prst="rect">
            <a:avLst/>
          </a:prstGeom>
        </p:spPr>
      </p:pic>
      <p:pic>
        <p:nvPicPr>
          <p:cNvPr id="5" name="Picture 4">
            <a:extLst>
              <a:ext uri="{FF2B5EF4-FFF2-40B4-BE49-F238E27FC236}">
                <a16:creationId xmlns:a16="http://schemas.microsoft.com/office/drawing/2014/main" id="{196EE1E9-E675-4243-AF86-F7A8FE94A31C}"/>
              </a:ext>
            </a:extLst>
          </p:cNvPr>
          <p:cNvPicPr>
            <a:picLocks noChangeAspect="1"/>
          </p:cNvPicPr>
          <p:nvPr/>
        </p:nvPicPr>
        <p:blipFill rotWithShape="1">
          <a:blip r:embed="rId3"/>
          <a:srcRect l="62037" t="30443" r="13240" b="29208"/>
          <a:stretch/>
        </p:blipFill>
        <p:spPr>
          <a:xfrm>
            <a:off x="4233601" y="4299256"/>
            <a:ext cx="2390597" cy="2193619"/>
          </a:xfrm>
          <a:prstGeom prst="rect">
            <a:avLst/>
          </a:prstGeom>
        </p:spPr>
      </p:pic>
      <p:pic>
        <p:nvPicPr>
          <p:cNvPr id="6" name="Picture 5">
            <a:extLst>
              <a:ext uri="{FF2B5EF4-FFF2-40B4-BE49-F238E27FC236}">
                <a16:creationId xmlns:a16="http://schemas.microsoft.com/office/drawing/2014/main" id="{4978B9B4-F35D-41A9-A559-BF8A4DD5B168}"/>
              </a:ext>
            </a:extLst>
          </p:cNvPr>
          <p:cNvPicPr>
            <a:picLocks noChangeAspect="1"/>
          </p:cNvPicPr>
          <p:nvPr/>
        </p:nvPicPr>
        <p:blipFill rotWithShape="1">
          <a:blip r:embed="rId4"/>
          <a:srcRect l="55370" t="28632" r="7593" b="27561"/>
          <a:stretch/>
        </p:blipFill>
        <p:spPr>
          <a:xfrm>
            <a:off x="8603990" y="3470374"/>
            <a:ext cx="2831217" cy="1882759"/>
          </a:xfrm>
          <a:prstGeom prst="rect">
            <a:avLst/>
          </a:prstGeom>
        </p:spPr>
      </p:pic>
      <p:pic>
        <p:nvPicPr>
          <p:cNvPr id="7" name="Picture 6">
            <a:extLst>
              <a:ext uri="{FF2B5EF4-FFF2-40B4-BE49-F238E27FC236}">
                <a16:creationId xmlns:a16="http://schemas.microsoft.com/office/drawing/2014/main" id="{8097EB57-7613-4113-81C8-B72FD8C38194}"/>
              </a:ext>
            </a:extLst>
          </p:cNvPr>
          <p:cNvPicPr>
            <a:picLocks noChangeAspect="1"/>
          </p:cNvPicPr>
          <p:nvPr/>
        </p:nvPicPr>
        <p:blipFill rotWithShape="1">
          <a:blip r:embed="rId5"/>
          <a:srcRect l="66852" t="24641" r="14537" b="51276"/>
          <a:stretch/>
        </p:blipFill>
        <p:spPr>
          <a:xfrm>
            <a:off x="3657599" y="1855568"/>
            <a:ext cx="3252735" cy="2366476"/>
          </a:xfrm>
          <a:prstGeom prst="rect">
            <a:avLst/>
          </a:prstGeom>
        </p:spPr>
      </p:pic>
      <p:pic>
        <p:nvPicPr>
          <p:cNvPr id="8" name="Picture 7">
            <a:extLst>
              <a:ext uri="{FF2B5EF4-FFF2-40B4-BE49-F238E27FC236}">
                <a16:creationId xmlns:a16="http://schemas.microsoft.com/office/drawing/2014/main" id="{084BDC21-2571-4DF9-AF40-223674571DFF}"/>
              </a:ext>
            </a:extLst>
          </p:cNvPr>
          <p:cNvPicPr>
            <a:picLocks noChangeAspect="1"/>
          </p:cNvPicPr>
          <p:nvPr/>
        </p:nvPicPr>
        <p:blipFill rotWithShape="1">
          <a:blip r:embed="rId6"/>
          <a:srcRect l="57778" t="28632" r="6875" b="26079"/>
          <a:stretch/>
        </p:blipFill>
        <p:spPr>
          <a:xfrm>
            <a:off x="838200" y="4073479"/>
            <a:ext cx="3416285" cy="2460977"/>
          </a:xfrm>
          <a:prstGeom prst="rect">
            <a:avLst/>
          </a:prstGeom>
        </p:spPr>
      </p:pic>
      <p:pic>
        <p:nvPicPr>
          <p:cNvPr id="9" name="Picture 8">
            <a:extLst>
              <a:ext uri="{FF2B5EF4-FFF2-40B4-BE49-F238E27FC236}">
                <a16:creationId xmlns:a16="http://schemas.microsoft.com/office/drawing/2014/main" id="{6B8D6805-ECB3-4402-A54C-D1C344B4A4F5}"/>
              </a:ext>
            </a:extLst>
          </p:cNvPr>
          <p:cNvPicPr>
            <a:picLocks noChangeAspect="1"/>
          </p:cNvPicPr>
          <p:nvPr/>
        </p:nvPicPr>
        <p:blipFill rotWithShape="1">
          <a:blip r:embed="rId7"/>
          <a:srcRect l="61413" t="33572" r="10836" b="26079"/>
          <a:stretch/>
        </p:blipFill>
        <p:spPr>
          <a:xfrm>
            <a:off x="1041797" y="1964267"/>
            <a:ext cx="2316521" cy="1893624"/>
          </a:xfrm>
          <a:prstGeom prst="rect">
            <a:avLst/>
          </a:prstGeom>
        </p:spPr>
      </p:pic>
      <p:sp>
        <p:nvSpPr>
          <p:cNvPr id="10" name="TextBox 9">
            <a:extLst>
              <a:ext uri="{FF2B5EF4-FFF2-40B4-BE49-F238E27FC236}">
                <a16:creationId xmlns:a16="http://schemas.microsoft.com/office/drawing/2014/main" id="{91FE646B-F455-4D14-B767-BB82E46F7B15}"/>
              </a:ext>
            </a:extLst>
          </p:cNvPr>
          <p:cNvSpPr txBox="1"/>
          <p:nvPr/>
        </p:nvSpPr>
        <p:spPr>
          <a:xfrm>
            <a:off x="7143140" y="5468483"/>
            <a:ext cx="4083365" cy="1200329"/>
          </a:xfrm>
          <a:prstGeom prst="rect">
            <a:avLst/>
          </a:prstGeom>
          <a:solidFill>
            <a:srgbClr val="FFC000"/>
          </a:solidFill>
        </p:spPr>
        <p:txBody>
          <a:bodyPr wrap="square" rtlCol="0">
            <a:spAutoFit/>
          </a:bodyPr>
          <a:lstStyle/>
          <a:p>
            <a:r>
              <a:rPr lang="en-GB" sz="3600" dirty="0"/>
              <a:t>Have any of you changed your mind?  </a:t>
            </a:r>
          </a:p>
        </p:txBody>
      </p:sp>
    </p:spTree>
    <p:extLst>
      <p:ext uri="{BB962C8B-B14F-4D97-AF65-F5344CB8AC3E}">
        <p14:creationId xmlns:p14="http://schemas.microsoft.com/office/powerpoint/2010/main" val="4906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9083-6A53-4884-AAFE-BB5A5944CCC8}"/>
              </a:ext>
            </a:extLst>
          </p:cNvPr>
          <p:cNvSpPr>
            <a:spLocks noGrp="1"/>
          </p:cNvSpPr>
          <p:nvPr>
            <p:ph type="title"/>
          </p:nvPr>
        </p:nvSpPr>
        <p:spPr>
          <a:solidFill>
            <a:srgbClr val="FFFF00"/>
          </a:solidFill>
        </p:spPr>
        <p:txBody>
          <a:bodyPr/>
          <a:lstStyle/>
          <a:p>
            <a:pPr algn="ctr"/>
            <a:r>
              <a:rPr lang="en-GB" dirty="0">
                <a:latin typeface="Arial Black" panose="020B0A04020102020204" pitchFamily="34" charset="0"/>
              </a:rPr>
              <a:t>The Family Game</a:t>
            </a:r>
          </a:p>
        </p:txBody>
      </p:sp>
      <p:sp>
        <p:nvSpPr>
          <p:cNvPr id="3" name="Content Placeholder 2">
            <a:extLst>
              <a:ext uri="{FF2B5EF4-FFF2-40B4-BE49-F238E27FC236}">
                <a16:creationId xmlns:a16="http://schemas.microsoft.com/office/drawing/2014/main" id="{C91CD91E-5918-45E7-A48F-45B7A1520993}"/>
              </a:ext>
            </a:extLst>
          </p:cNvPr>
          <p:cNvSpPr>
            <a:spLocks noGrp="1"/>
          </p:cNvSpPr>
          <p:nvPr>
            <p:ph idx="1"/>
          </p:nvPr>
        </p:nvSpPr>
        <p:spPr>
          <a:xfrm>
            <a:off x="838200" y="1825625"/>
            <a:ext cx="10515600" cy="2227086"/>
          </a:xfrm>
          <a:solidFill>
            <a:schemeClr val="accent4">
              <a:lumMod val="20000"/>
              <a:lumOff val="80000"/>
            </a:schemeClr>
          </a:solidFill>
        </p:spPr>
        <p:txBody>
          <a:bodyPr>
            <a:normAutofit fontScale="77500" lnSpcReduction="20000"/>
          </a:bodyPr>
          <a:lstStyle/>
          <a:p>
            <a:pPr marL="0" indent="0">
              <a:buNone/>
            </a:pPr>
            <a:r>
              <a:rPr lang="en-GB" dirty="0"/>
              <a:t>You have 15 minutes to create as many different families as you can on a sheet of a paper. The aim of the game is to work out how many different combinations you can make with the family members.</a:t>
            </a:r>
          </a:p>
          <a:p>
            <a:pPr marL="0" indent="0">
              <a:buNone/>
            </a:pPr>
            <a:endParaRPr lang="en-GB" dirty="0"/>
          </a:p>
          <a:p>
            <a:pPr marL="0" indent="0">
              <a:buNone/>
            </a:pPr>
            <a:r>
              <a:rPr lang="en-GB" dirty="0"/>
              <a:t>Using the codes</a:t>
            </a:r>
          </a:p>
          <a:p>
            <a:pPr marL="0" indent="0">
              <a:buNone/>
            </a:pPr>
            <a:r>
              <a:rPr lang="en-GB" dirty="0"/>
              <a:t>M = Mum        D = Dad      Da = daughter   S = son    ? = add others (write who they are.)</a:t>
            </a:r>
          </a:p>
        </p:txBody>
      </p:sp>
      <p:sp>
        <p:nvSpPr>
          <p:cNvPr id="4" name="TextBox 3">
            <a:extLst>
              <a:ext uri="{FF2B5EF4-FFF2-40B4-BE49-F238E27FC236}">
                <a16:creationId xmlns:a16="http://schemas.microsoft.com/office/drawing/2014/main" id="{1438FFF2-F452-4C2D-A2BA-2BA617D101E8}"/>
              </a:ext>
            </a:extLst>
          </p:cNvPr>
          <p:cNvSpPr txBox="1"/>
          <p:nvPr/>
        </p:nvSpPr>
        <p:spPr>
          <a:xfrm>
            <a:off x="838200" y="4380089"/>
            <a:ext cx="4704644" cy="369332"/>
          </a:xfrm>
          <a:prstGeom prst="rect">
            <a:avLst/>
          </a:prstGeom>
          <a:solidFill>
            <a:srgbClr val="FFFF00"/>
          </a:solidFill>
        </p:spPr>
        <p:txBody>
          <a:bodyPr wrap="square" rtlCol="0">
            <a:spAutoFit/>
          </a:bodyPr>
          <a:lstStyle/>
          <a:p>
            <a:r>
              <a:rPr lang="en-GB" dirty="0">
                <a:latin typeface="Arial Black" panose="020B0A04020102020204" pitchFamily="34" charset="0"/>
              </a:rPr>
              <a:t>For example…</a:t>
            </a:r>
          </a:p>
        </p:txBody>
      </p:sp>
      <p:sp>
        <p:nvSpPr>
          <p:cNvPr id="6" name="TextBox 5">
            <a:extLst>
              <a:ext uri="{FF2B5EF4-FFF2-40B4-BE49-F238E27FC236}">
                <a16:creationId xmlns:a16="http://schemas.microsoft.com/office/drawing/2014/main" id="{365DD38C-6FB9-4915-A710-41BDAFDFA4B8}"/>
              </a:ext>
            </a:extLst>
          </p:cNvPr>
          <p:cNvSpPr txBox="1"/>
          <p:nvPr/>
        </p:nvSpPr>
        <p:spPr>
          <a:xfrm>
            <a:off x="1064173" y="4834377"/>
            <a:ext cx="3760076" cy="1569660"/>
          </a:xfrm>
          <a:prstGeom prst="rect">
            <a:avLst/>
          </a:prstGeom>
          <a:solidFill>
            <a:schemeClr val="accent4">
              <a:lumMod val="40000"/>
              <a:lumOff val="60000"/>
            </a:schemeClr>
          </a:solidFill>
        </p:spPr>
        <p:txBody>
          <a:bodyPr wrap="square" rtlCol="0">
            <a:spAutoFit/>
          </a:bodyPr>
          <a:lstStyle/>
          <a:p>
            <a:r>
              <a:rPr lang="en-GB" sz="2400" dirty="0"/>
              <a:t>1) M D  Da  S   </a:t>
            </a:r>
          </a:p>
          <a:p>
            <a:r>
              <a:rPr lang="en-GB" sz="2400" dirty="0"/>
              <a:t>2) M Da</a:t>
            </a:r>
          </a:p>
          <a:p>
            <a:r>
              <a:rPr lang="en-GB" sz="2400" dirty="0"/>
              <a:t>3) D  M  S   ? = Grandmother</a:t>
            </a:r>
          </a:p>
          <a:p>
            <a:r>
              <a:rPr lang="en-GB" sz="2400" dirty="0"/>
              <a:t>And so on…</a:t>
            </a:r>
          </a:p>
        </p:txBody>
      </p:sp>
      <p:sp>
        <p:nvSpPr>
          <p:cNvPr id="7" name="TextBox 6">
            <a:extLst>
              <a:ext uri="{FF2B5EF4-FFF2-40B4-BE49-F238E27FC236}">
                <a16:creationId xmlns:a16="http://schemas.microsoft.com/office/drawing/2014/main" id="{3662FF03-CEE7-4511-ADBF-C2E9DD946444}"/>
              </a:ext>
            </a:extLst>
          </p:cNvPr>
          <p:cNvSpPr txBox="1"/>
          <p:nvPr/>
        </p:nvSpPr>
        <p:spPr>
          <a:xfrm>
            <a:off x="5297213" y="4957487"/>
            <a:ext cx="4704643" cy="1323439"/>
          </a:xfrm>
          <a:prstGeom prst="rect">
            <a:avLst/>
          </a:prstGeom>
          <a:solidFill>
            <a:schemeClr val="accent4">
              <a:lumMod val="40000"/>
              <a:lumOff val="60000"/>
            </a:schemeClr>
          </a:solidFill>
        </p:spPr>
        <p:txBody>
          <a:bodyPr wrap="square" rtlCol="0">
            <a:spAutoFit/>
          </a:bodyPr>
          <a:lstStyle/>
          <a:p>
            <a:r>
              <a:rPr lang="en-GB" sz="2000" dirty="0"/>
              <a:t>This would be families consisting of: </a:t>
            </a:r>
          </a:p>
          <a:p>
            <a:pPr marL="342900" indent="-342900">
              <a:buAutoNum type="arabicParenR"/>
            </a:pPr>
            <a:r>
              <a:rPr lang="en-GB" sz="2000" dirty="0"/>
              <a:t>Mum  Dad   Daughter   Son</a:t>
            </a:r>
          </a:p>
          <a:p>
            <a:pPr marL="342900" indent="-342900">
              <a:buAutoNum type="arabicParenR"/>
            </a:pPr>
            <a:r>
              <a:rPr lang="en-GB" sz="2000" dirty="0"/>
              <a:t>Mum   Daughter</a:t>
            </a:r>
          </a:p>
          <a:p>
            <a:pPr marL="342900" indent="-342900">
              <a:buAutoNum type="arabicParenR"/>
            </a:pPr>
            <a:r>
              <a:rPr lang="en-GB" sz="2000" dirty="0"/>
              <a:t>Dad   Mum    Son    Grandmother</a:t>
            </a:r>
          </a:p>
        </p:txBody>
      </p:sp>
      <p:sp>
        <p:nvSpPr>
          <p:cNvPr id="8" name="TextBox 7">
            <a:extLst>
              <a:ext uri="{FF2B5EF4-FFF2-40B4-BE49-F238E27FC236}">
                <a16:creationId xmlns:a16="http://schemas.microsoft.com/office/drawing/2014/main" id="{996BABC9-8B75-4F6A-85E5-E4086821A981}"/>
              </a:ext>
            </a:extLst>
          </p:cNvPr>
          <p:cNvSpPr txBox="1"/>
          <p:nvPr/>
        </p:nvSpPr>
        <p:spPr>
          <a:xfrm>
            <a:off x="10247586" y="4052711"/>
            <a:ext cx="1579178" cy="2031325"/>
          </a:xfrm>
          <a:prstGeom prst="rect">
            <a:avLst/>
          </a:prstGeom>
          <a:solidFill>
            <a:srgbClr val="FF0000"/>
          </a:solidFill>
        </p:spPr>
        <p:txBody>
          <a:bodyPr wrap="square" rtlCol="0">
            <a:spAutoFit/>
          </a:bodyPr>
          <a:lstStyle/>
          <a:p>
            <a:r>
              <a:rPr lang="en-GB" dirty="0">
                <a:solidFill>
                  <a:schemeClr val="bg1"/>
                </a:solidFill>
              </a:rPr>
              <a:t>*Challenge – think about where a non-binary, or transsexual,  person fits into this game.</a:t>
            </a:r>
          </a:p>
        </p:txBody>
      </p:sp>
    </p:spTree>
    <p:extLst>
      <p:ext uri="{BB962C8B-B14F-4D97-AF65-F5344CB8AC3E}">
        <p14:creationId xmlns:p14="http://schemas.microsoft.com/office/powerpoint/2010/main" val="381620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81F651-80CD-4D1E-9944-28ABA841C29F}"/>
              </a:ext>
            </a:extLst>
          </p:cNvPr>
          <p:cNvPicPr>
            <a:picLocks noChangeAspect="1"/>
          </p:cNvPicPr>
          <p:nvPr/>
        </p:nvPicPr>
        <p:blipFill rotWithShape="1">
          <a:blip r:embed="rId2"/>
          <a:srcRect l="67065" t="30522" r="13804" b="23465"/>
          <a:stretch/>
        </p:blipFill>
        <p:spPr>
          <a:xfrm>
            <a:off x="3273286" y="391467"/>
            <a:ext cx="4492487" cy="6075065"/>
          </a:xfrm>
          <a:prstGeom prst="rect">
            <a:avLst/>
          </a:prstGeom>
        </p:spPr>
      </p:pic>
    </p:spTree>
    <p:extLst>
      <p:ext uri="{BB962C8B-B14F-4D97-AF65-F5344CB8AC3E}">
        <p14:creationId xmlns:p14="http://schemas.microsoft.com/office/powerpoint/2010/main" val="3445158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FC70-C63F-4C98-88BB-59953C0E7CCF}"/>
              </a:ext>
            </a:extLst>
          </p:cNvPr>
          <p:cNvSpPr>
            <a:spLocks noGrp="1"/>
          </p:cNvSpPr>
          <p:nvPr>
            <p:ph type="title"/>
          </p:nvPr>
        </p:nvSpPr>
        <p:spPr>
          <a:solidFill>
            <a:srgbClr val="FFFF00"/>
          </a:solidFill>
        </p:spPr>
        <p:txBody>
          <a:bodyPr/>
          <a:lstStyle/>
          <a:p>
            <a:r>
              <a:rPr lang="en-GB" dirty="0"/>
              <a:t>Now it’s time to..</a:t>
            </a:r>
          </a:p>
        </p:txBody>
      </p:sp>
      <p:sp>
        <p:nvSpPr>
          <p:cNvPr id="3" name="Content Placeholder 2">
            <a:extLst>
              <a:ext uri="{FF2B5EF4-FFF2-40B4-BE49-F238E27FC236}">
                <a16:creationId xmlns:a16="http://schemas.microsoft.com/office/drawing/2014/main" id="{0336306F-C71B-43DC-992C-1305145FBE61}"/>
              </a:ext>
            </a:extLst>
          </p:cNvPr>
          <p:cNvSpPr>
            <a:spLocks noGrp="1"/>
          </p:cNvSpPr>
          <p:nvPr>
            <p:ph idx="1"/>
          </p:nvPr>
        </p:nvSpPr>
        <p:spPr>
          <a:solidFill>
            <a:schemeClr val="accent4">
              <a:lumMod val="20000"/>
              <a:lumOff val="80000"/>
            </a:schemeClr>
          </a:solidFill>
        </p:spPr>
        <p:txBody>
          <a:bodyPr>
            <a:noAutofit/>
          </a:bodyPr>
          <a:lstStyle/>
          <a:p>
            <a:pPr marL="514350" indent="-514350" algn="ctr">
              <a:buAutoNum type="arabicParenR"/>
            </a:pPr>
            <a:r>
              <a:rPr lang="en-GB" sz="3200" dirty="0"/>
              <a:t>Count up all of your combinations.</a:t>
            </a:r>
          </a:p>
          <a:p>
            <a:pPr marL="514350" indent="-514350" algn="ctr">
              <a:buAutoNum type="arabicParenR"/>
            </a:pPr>
            <a:r>
              <a:rPr lang="en-GB" sz="3200" dirty="0"/>
              <a:t>Put your hands up.  The teacher will count up from 1.</a:t>
            </a:r>
          </a:p>
          <a:p>
            <a:pPr marL="514350" indent="-514350" algn="ctr">
              <a:buAutoNum type="arabicParenR"/>
            </a:pPr>
            <a:r>
              <a:rPr lang="en-GB" sz="3200" dirty="0"/>
              <a:t>Drop your hand when they reach your number.</a:t>
            </a:r>
          </a:p>
          <a:p>
            <a:pPr marL="514350" indent="-514350" algn="ctr">
              <a:buAutoNum type="arabicParenR"/>
            </a:pPr>
            <a:r>
              <a:rPr lang="en-GB" sz="3200" dirty="0"/>
              <a:t>The person with their hand up last is the winner.</a:t>
            </a:r>
          </a:p>
          <a:p>
            <a:pPr marL="514350" indent="-514350" algn="ctr">
              <a:buAutoNum type="arabicParenR"/>
            </a:pPr>
            <a:r>
              <a:rPr lang="en-GB" sz="3200" dirty="0"/>
              <a:t>Please can the winner tell us all of their combinations.</a:t>
            </a:r>
          </a:p>
          <a:p>
            <a:pPr marL="0" indent="0" algn="ctr">
              <a:buNone/>
            </a:pPr>
            <a:r>
              <a:rPr lang="en-GB" sz="3200" dirty="0"/>
              <a:t>(The teacher may want to write these on the whiteboard.)</a:t>
            </a:r>
          </a:p>
          <a:p>
            <a:pPr marL="0" indent="0" algn="ctr">
              <a:buNone/>
            </a:pPr>
            <a:r>
              <a:rPr lang="en-GB" sz="3200" b="1" dirty="0">
                <a:solidFill>
                  <a:srgbClr val="FF0000"/>
                </a:solidFill>
              </a:rPr>
              <a:t>Who could the ? be?    Let’s share ideas!</a:t>
            </a:r>
          </a:p>
          <a:p>
            <a:pPr marL="0" indent="0" algn="ctr">
              <a:buNone/>
            </a:pPr>
            <a:r>
              <a:rPr lang="en-GB" sz="3200" b="1" dirty="0">
                <a:solidFill>
                  <a:srgbClr val="800080"/>
                </a:solidFill>
              </a:rPr>
              <a:t>Did you get any of the following?</a:t>
            </a:r>
          </a:p>
        </p:txBody>
      </p:sp>
    </p:spTree>
    <p:extLst>
      <p:ext uri="{BB962C8B-B14F-4D97-AF65-F5344CB8AC3E}">
        <p14:creationId xmlns:p14="http://schemas.microsoft.com/office/powerpoint/2010/main" val="26724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6552-EF43-4944-A740-6E149551E475}"/>
              </a:ext>
            </a:extLst>
          </p:cNvPr>
          <p:cNvSpPr>
            <a:spLocks noGrp="1"/>
          </p:cNvSpPr>
          <p:nvPr>
            <p:ph type="title"/>
          </p:nvPr>
        </p:nvSpPr>
        <p:spPr>
          <a:solidFill>
            <a:srgbClr val="FFFF00"/>
          </a:solidFill>
        </p:spPr>
        <p:txBody>
          <a:bodyPr/>
          <a:lstStyle/>
          <a:p>
            <a:r>
              <a:rPr lang="en-GB" dirty="0"/>
              <a:t>Grandparents (=?)</a:t>
            </a:r>
          </a:p>
        </p:txBody>
      </p:sp>
      <p:sp>
        <p:nvSpPr>
          <p:cNvPr id="3" name="Content Placeholder 2">
            <a:extLst>
              <a:ext uri="{FF2B5EF4-FFF2-40B4-BE49-F238E27FC236}">
                <a16:creationId xmlns:a16="http://schemas.microsoft.com/office/drawing/2014/main" id="{D90A24D1-B2DC-4743-81E5-1B170698C098}"/>
              </a:ext>
            </a:extLst>
          </p:cNvPr>
          <p:cNvSpPr>
            <a:spLocks noGrp="1"/>
          </p:cNvSpPr>
          <p:nvPr>
            <p:ph idx="1"/>
          </p:nvPr>
        </p:nvSpPr>
        <p:spPr>
          <a:xfrm>
            <a:off x="838200" y="1825624"/>
            <a:ext cx="10515600" cy="4853471"/>
          </a:xfrm>
          <a:solidFill>
            <a:schemeClr val="accent4">
              <a:lumMod val="20000"/>
              <a:lumOff val="80000"/>
            </a:schemeClr>
          </a:solidFill>
        </p:spPr>
        <p:txBody>
          <a:bodyPr>
            <a:noAutofit/>
          </a:bodyPr>
          <a:lstStyle/>
          <a:p>
            <a:pPr marL="0" indent="0">
              <a:buNone/>
            </a:pPr>
            <a:r>
              <a:rPr lang="en-GB" sz="2200" dirty="0"/>
              <a:t>In some countries/cultures it is still very normal for older relatives (e.g. Grandparents) to live with their son or daughter’s family.  This could be so that they can be looked after.   Especially in poorer countries which may not have facilities like the NHS.   </a:t>
            </a:r>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a:p>
            <a:pPr marL="0" indent="0">
              <a:buNone/>
            </a:pPr>
            <a:r>
              <a:rPr lang="en-GB" sz="2200" dirty="0"/>
              <a:t>In the UK, many older people live in Retirement Homes or in Supported Living Areas.</a:t>
            </a:r>
          </a:p>
          <a:p>
            <a:pPr marL="0" indent="0">
              <a:buNone/>
            </a:pPr>
            <a:r>
              <a:rPr lang="en-GB" sz="2200" dirty="0"/>
              <a:t>Do you think this is better?  Why/Why not?  What can be gained from living with </a:t>
            </a:r>
          </a:p>
          <a:p>
            <a:pPr marL="0" indent="0">
              <a:buNone/>
            </a:pPr>
            <a:r>
              <a:rPr lang="en-GB" sz="2200" dirty="0"/>
              <a:t>Grandparents?</a:t>
            </a:r>
          </a:p>
        </p:txBody>
      </p:sp>
      <p:pic>
        <p:nvPicPr>
          <p:cNvPr id="4" name="Picture 3">
            <a:extLst>
              <a:ext uri="{FF2B5EF4-FFF2-40B4-BE49-F238E27FC236}">
                <a16:creationId xmlns:a16="http://schemas.microsoft.com/office/drawing/2014/main" id="{DA08EE62-AC57-4801-998A-46EC1023A26B}"/>
              </a:ext>
            </a:extLst>
          </p:cNvPr>
          <p:cNvPicPr>
            <a:picLocks noChangeAspect="1"/>
          </p:cNvPicPr>
          <p:nvPr/>
        </p:nvPicPr>
        <p:blipFill rotWithShape="1">
          <a:blip r:embed="rId2"/>
          <a:srcRect l="61413" t="33572" r="10836" b="26079"/>
          <a:stretch/>
        </p:blipFill>
        <p:spPr>
          <a:xfrm>
            <a:off x="6880839" y="2847132"/>
            <a:ext cx="2316521" cy="1893624"/>
          </a:xfrm>
          <a:prstGeom prst="rect">
            <a:avLst/>
          </a:prstGeom>
        </p:spPr>
      </p:pic>
      <p:sp>
        <p:nvSpPr>
          <p:cNvPr id="5" name="TextBox 4">
            <a:extLst>
              <a:ext uri="{FF2B5EF4-FFF2-40B4-BE49-F238E27FC236}">
                <a16:creationId xmlns:a16="http://schemas.microsoft.com/office/drawing/2014/main" id="{5CDFE32D-06E5-4CFC-92CC-2251BB1550C5}"/>
              </a:ext>
            </a:extLst>
          </p:cNvPr>
          <p:cNvSpPr txBox="1"/>
          <p:nvPr/>
        </p:nvSpPr>
        <p:spPr>
          <a:xfrm>
            <a:off x="9367806" y="2639782"/>
            <a:ext cx="1815548" cy="2308324"/>
          </a:xfrm>
          <a:prstGeom prst="rect">
            <a:avLst/>
          </a:prstGeom>
          <a:solidFill>
            <a:srgbClr val="FFFF00"/>
          </a:solidFill>
        </p:spPr>
        <p:txBody>
          <a:bodyPr wrap="square" rtlCol="0">
            <a:spAutoFit/>
          </a:bodyPr>
          <a:lstStyle/>
          <a:p>
            <a:r>
              <a:rPr lang="en-GB" dirty="0"/>
              <a:t>Some children may be bought up by their Grandparents, or other relatives, because their parents don’t live with them.</a:t>
            </a:r>
          </a:p>
        </p:txBody>
      </p:sp>
    </p:spTree>
    <p:extLst>
      <p:ext uri="{BB962C8B-B14F-4D97-AF65-F5344CB8AC3E}">
        <p14:creationId xmlns:p14="http://schemas.microsoft.com/office/powerpoint/2010/main" val="17633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B987-23CC-4259-A0A9-AC36EEC0823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92CE445-2A6F-4545-972C-43C2F70A52DB}"/>
              </a:ext>
            </a:extLst>
          </p:cNvPr>
          <p:cNvSpPr>
            <a:spLocks noGrp="1"/>
          </p:cNvSpPr>
          <p:nvPr>
            <p:ph idx="1"/>
          </p:nvPr>
        </p:nvSpPr>
        <p:spPr>
          <a:xfrm>
            <a:off x="347870" y="1995488"/>
            <a:ext cx="10515600" cy="4683608"/>
          </a:xfrm>
          <a:solidFill>
            <a:schemeClr val="accent4">
              <a:lumMod val="20000"/>
              <a:lumOff val="80000"/>
            </a:schemeClr>
          </a:solidFill>
        </p:spPr>
        <p:txBody>
          <a:bodyPr/>
          <a:lstStyle/>
          <a:p>
            <a:pPr marL="0" indent="0">
              <a:buNone/>
            </a:pPr>
            <a:r>
              <a:rPr lang="en-GB" dirty="0"/>
              <a:t>It is normal for some young people to not live with their actual parents.  They may be adopted (which means they will live with a family permanently.) </a:t>
            </a:r>
          </a:p>
          <a:p>
            <a:pPr marL="0" indent="0">
              <a:buNone/>
            </a:pPr>
            <a:r>
              <a:rPr lang="en-GB" dirty="0"/>
              <a:t>Or, they may live with a foster parent.  Usually, a foster parent looks after a young person until they move back with their parent/s or are adopted.</a:t>
            </a:r>
          </a:p>
          <a:p>
            <a:pPr marL="0" indent="0">
              <a:buNone/>
            </a:pPr>
            <a:endParaRPr lang="en-GB" dirty="0"/>
          </a:p>
        </p:txBody>
      </p:sp>
      <p:sp>
        <p:nvSpPr>
          <p:cNvPr id="4" name="Title 1">
            <a:extLst>
              <a:ext uri="{FF2B5EF4-FFF2-40B4-BE49-F238E27FC236}">
                <a16:creationId xmlns:a16="http://schemas.microsoft.com/office/drawing/2014/main" id="{3F456E64-5ECD-42B5-9663-CEA8265ADB18}"/>
              </a:ext>
            </a:extLst>
          </p:cNvPr>
          <p:cNvSpPr txBox="1">
            <a:spLocks/>
          </p:cNvSpPr>
          <p:nvPr/>
        </p:nvSpPr>
        <p:spPr>
          <a:xfrm>
            <a:off x="990600" y="517525"/>
            <a:ext cx="10515600" cy="1325563"/>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Foster Parent (=?)</a:t>
            </a:r>
          </a:p>
        </p:txBody>
      </p:sp>
      <p:pic>
        <p:nvPicPr>
          <p:cNvPr id="5" name="Picture 4">
            <a:extLst>
              <a:ext uri="{FF2B5EF4-FFF2-40B4-BE49-F238E27FC236}">
                <a16:creationId xmlns:a16="http://schemas.microsoft.com/office/drawing/2014/main" id="{034A968B-0385-4049-AAE1-3BCE39707237}"/>
              </a:ext>
            </a:extLst>
          </p:cNvPr>
          <p:cNvPicPr>
            <a:picLocks noChangeAspect="1"/>
          </p:cNvPicPr>
          <p:nvPr/>
        </p:nvPicPr>
        <p:blipFill rotWithShape="1">
          <a:blip r:embed="rId2"/>
          <a:srcRect l="58044" t="24641" r="9646" b="21532"/>
          <a:stretch/>
        </p:blipFill>
        <p:spPr>
          <a:xfrm>
            <a:off x="4088295" y="4200065"/>
            <a:ext cx="3319670" cy="2327393"/>
          </a:xfrm>
          <a:prstGeom prst="rect">
            <a:avLst/>
          </a:prstGeom>
        </p:spPr>
      </p:pic>
    </p:spTree>
    <p:extLst>
      <p:ext uri="{BB962C8B-B14F-4D97-AF65-F5344CB8AC3E}">
        <p14:creationId xmlns:p14="http://schemas.microsoft.com/office/powerpoint/2010/main" val="3568844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1681</Words>
  <Application>Microsoft Office PowerPoint</Application>
  <PresentationFormat>Widescreen</PresentationFormat>
  <Paragraphs>169</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Arial Black</vt:lpstr>
      <vt:lpstr>Calibri</vt:lpstr>
      <vt:lpstr>Calibri Light</vt:lpstr>
      <vt:lpstr>Office Theme</vt:lpstr>
      <vt:lpstr>PowerPoint Presentation</vt:lpstr>
      <vt:lpstr>L.O:  What different types of relationships exist?</vt:lpstr>
      <vt:lpstr>“A family is made up of a mum, a dad and 1 or more children.”</vt:lpstr>
      <vt:lpstr>Here are some images of different families who live together… (what do you notice?)</vt:lpstr>
      <vt:lpstr>The Family Game</vt:lpstr>
      <vt:lpstr>PowerPoint Presentation</vt:lpstr>
      <vt:lpstr>Now it’s time to..</vt:lpstr>
      <vt:lpstr>Grandparents (=?)</vt:lpstr>
      <vt:lpstr>PowerPoint Presentation</vt:lpstr>
      <vt:lpstr>It may be that the people in the family may choose to identify in other ways, such as non-binary/trans.</vt:lpstr>
      <vt:lpstr>PowerPoint Presentation</vt:lpstr>
      <vt:lpstr>Gender Identity</vt:lpstr>
      <vt:lpstr>PowerPoint Presentation</vt:lpstr>
      <vt:lpstr>Gender Identity</vt:lpstr>
      <vt:lpstr>Someone who is non-binary or trans (?=)</vt:lpstr>
      <vt:lpstr>What’s cisgender?  Watch this clip to find out…</vt:lpstr>
      <vt:lpstr>Another mum or dad    (? = mum 2)</vt:lpstr>
      <vt:lpstr>PowerPoint Presentation</vt:lpstr>
      <vt:lpstr>There are some people who don’t feel sexual attraction to anyone.  They are called…</vt:lpstr>
      <vt:lpstr>Important point!</vt:lpstr>
      <vt:lpstr>The LGBTQIA community refer to anyone who does not identify as straight (heterosexual) and/or cisgender.</vt:lpstr>
      <vt:lpstr>Time for a quiz!</vt:lpstr>
      <vt:lpstr>PowerPoint Presentation</vt:lpstr>
      <vt:lpstr>PowerPoint Presentation</vt:lpstr>
      <vt:lpstr>If you have time play the card game – see next slide if not go to the final slide.</vt:lpstr>
      <vt:lpstr>Now let’s play a game!</vt:lpstr>
      <vt:lpstr>Final learning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Howell</dc:creator>
  <cp:lastModifiedBy>Jennifer Howell</cp:lastModifiedBy>
  <cp:revision>36</cp:revision>
  <dcterms:created xsi:type="dcterms:W3CDTF">2022-02-09T13:30:16Z</dcterms:created>
  <dcterms:modified xsi:type="dcterms:W3CDTF">2023-12-14T15:39:19Z</dcterms:modified>
</cp:coreProperties>
</file>