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6" r:id="rId3"/>
    <p:sldId id="258" r:id="rId4"/>
    <p:sldId id="259" r:id="rId5"/>
    <p:sldId id="257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99FF"/>
    <a:srgbClr val="CC3399"/>
    <a:srgbClr val="CCCCFF"/>
    <a:srgbClr val="99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3D6A-E8BF-440F-B421-6F817165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96C03-E5E6-43F6-8A24-0AD40DD0B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96E9-ECDD-4362-9586-2D01CCA9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A0433-C814-4445-973E-96DB1628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3B685-2209-4F4B-92F1-9C84A26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C36D-5F96-4D93-9D9C-15A483D2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2011E-8F28-4CC2-A7E3-932C5D89E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6C33E-6523-47C3-8330-84782F35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1A858-AB62-4179-BD5A-7006768E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CF408-2E78-428B-83CD-EC69CE66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4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BD984-75A7-4E57-A8B8-1D6A1C24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331F0-908F-43DF-B3BB-7D39AB93F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0C35-AC9D-4FA0-8719-4ED10C07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2D65-91E8-4897-9CFC-1903574B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97E1-161E-45EC-8852-89ABE169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6378-A399-468B-8174-D9A3E8FB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0D90-6E83-4DBA-A4DC-3F4DE7E5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E0B92-C14F-4E9A-B2AB-A22F15E5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F121-C628-4151-AB50-AD3D7306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4D44-B5B6-4D10-A53A-D2905DC8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B04B-63F8-4478-A6C1-F716FCB7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25962-5E8D-4120-B13A-71DFD99C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E4F41-47D7-47E6-848A-D0F8E2F5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FD90-9E3D-46EF-AC9A-63377A0A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B84D2-EC1B-4D2E-A7AC-A7F864F0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5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12FD-219E-44A4-ACA7-40781701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D6D6-6BCA-40D0-BC53-E518ACAD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F76E0-5064-4C84-9EEB-5B81DF36C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48035-FC59-45D9-A743-AB94AE2E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DB9CC-BA23-4714-A8F6-1B2CF75C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5B01F-C2C5-4BB6-A779-E478CF7B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0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6BA6-446E-4A2A-A482-FA369F40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B2356-44DD-43F6-9073-A75C7F32E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7F2C-B5DC-4162-8604-455711638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3D877-472E-4320-84B7-0AC9C31D7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56F31-03A1-4BEB-865D-9693127AB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A3653-0A29-418D-B297-E7F05332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C5AA3-9C5C-4E5C-93D4-BB8AF45A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CAAE7-EAB7-46A1-B19A-15F3C992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BF4D-78EB-4234-814C-CABE2A80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B7F5A-7BF5-4A8C-B8F2-2CCB576B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5796F-D98C-4BC1-8D4C-64E090D7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73BCC-7286-4972-84EA-7AFB7CA1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C6F56-3EDB-4356-A67E-ECF377D3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E3AD2-F49C-4760-8E4B-3495E9C5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889A5-4B74-4691-BA39-BF397BCA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908E-1EB4-45A4-AD05-0F1B991E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CE4BE-0001-47AB-BB05-E1656A36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A1F84-94D1-457D-9E55-E9A99082D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BBD5-5E2C-4403-B336-C56C3BD7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4F8BE-9128-4878-96AB-F27E22FF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8D97-0CED-4797-9D25-62158B5C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7774-B7B8-4DB9-AAEF-62411208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84F12-429B-42DA-89C6-33DC27D5B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9AAF6-99C6-4DDA-8AE7-E0FC2AB77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2F8D6-AC94-4779-BE0C-26B0FE17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45F31-57FB-41B9-86B4-643510BE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1B7CF-52BB-4B7F-8B0F-16F4488B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8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31303-02E6-47B3-994B-3F14835A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0214B-FF2B-4291-B3FB-B991EB760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9B8C-E007-4093-9A66-5DAB1DF38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EFD6B-965C-4F43-BA53-7F5C74CA629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0709C-775E-405A-BC82-E39F74D04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4B24-8F18-4BCF-8D75-C14099B9F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6372-7509-4069-B5C2-5CE3F2CE7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5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p5nPGWWMh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43C3B-B662-4449-83BF-A1E8C7DEF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09057" y="-15400"/>
            <a:ext cx="12382151" cy="6850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F900E-658C-40D1-9685-BB7EEA1A49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>
                <a:latin typeface="Alegreya Sans SC" panose="00000500000000000000" pitchFamily="2" charset="0"/>
              </a:rPr>
              <a:t>Class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A2FA-348B-4A51-B8EF-0A5F2A2BAD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GB" dirty="0"/>
              <a:t>No put downs of self or others.</a:t>
            </a:r>
          </a:p>
          <a:p>
            <a:pPr marL="514350" indent="-514350">
              <a:buAutoNum type="arabicParenR"/>
            </a:pPr>
            <a:r>
              <a:rPr lang="en-GB" dirty="0"/>
              <a:t>Listen well.</a:t>
            </a:r>
          </a:p>
          <a:p>
            <a:pPr marL="514350" indent="-514350">
              <a:buAutoNum type="arabicParenR"/>
            </a:pPr>
            <a:r>
              <a:rPr lang="en-GB" dirty="0"/>
              <a:t>Be willing to try new things.</a:t>
            </a:r>
          </a:p>
          <a:p>
            <a:pPr marL="514350" indent="-514350">
              <a:buAutoNum type="arabicParenR"/>
            </a:pPr>
            <a:r>
              <a:rPr lang="en-GB" dirty="0"/>
              <a:t>Participate fully (but you have a right to PASS if you don’t want to share something.)</a:t>
            </a:r>
          </a:p>
          <a:p>
            <a:pPr marL="514350" indent="-514350">
              <a:buAutoNum type="arabicParenR"/>
            </a:pPr>
            <a:r>
              <a:rPr lang="en-GB" dirty="0"/>
              <a:t>No gossip about anyone in the classroom, or outside.  This includes not telling us stories/information about people we may know.  </a:t>
            </a:r>
          </a:p>
          <a:p>
            <a:pPr marL="514350" indent="-514350">
              <a:buAutoNum type="arabicParenR"/>
            </a:pPr>
            <a:r>
              <a:rPr lang="en-GB" dirty="0"/>
              <a:t>No gossip following the lesson. </a:t>
            </a:r>
          </a:p>
          <a:p>
            <a:pPr marL="0" indent="0">
              <a:buNone/>
            </a:pPr>
            <a:r>
              <a:rPr lang="en-GB" dirty="0"/>
              <a:t>Others?   Questions about any?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b="1" dirty="0"/>
              <a:t>Please put thumbs up if you agree to this.</a:t>
            </a:r>
          </a:p>
        </p:txBody>
      </p:sp>
    </p:spTree>
    <p:extLst>
      <p:ext uri="{BB962C8B-B14F-4D97-AF65-F5344CB8AC3E}">
        <p14:creationId xmlns:p14="http://schemas.microsoft.com/office/powerpoint/2010/main" val="20475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F382E0-33F5-490B-8DDB-4807FD743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37" t="29125" r="16204" b="21467"/>
          <a:stretch/>
        </p:blipFill>
        <p:spPr>
          <a:xfrm>
            <a:off x="6389511" y="1059960"/>
            <a:ext cx="3285067" cy="473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55F43-C1AF-4DDB-B9BE-670335616B0C}"/>
              </a:ext>
            </a:extLst>
          </p:cNvPr>
          <p:cNvSpPr txBox="1"/>
          <p:nvPr/>
        </p:nvSpPr>
        <p:spPr>
          <a:xfrm>
            <a:off x="970844" y="925689"/>
            <a:ext cx="4730046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Our new topic is:</a:t>
            </a:r>
          </a:p>
          <a:p>
            <a:r>
              <a:rPr lang="en-GB" sz="4000" dirty="0"/>
              <a:t>“What does it mean to belong to a family?”</a:t>
            </a:r>
          </a:p>
          <a:p>
            <a:r>
              <a:rPr lang="en-GB" sz="4000" dirty="0"/>
              <a:t>Complete RAG sheet.</a:t>
            </a:r>
          </a:p>
          <a:p>
            <a:endParaRPr lang="en-GB" sz="4000" dirty="0"/>
          </a:p>
          <a:p>
            <a:r>
              <a:rPr lang="en-GB" sz="2800" dirty="0"/>
              <a:t>On the back, </a:t>
            </a:r>
          </a:p>
          <a:p>
            <a:pPr marL="742950" indent="-742950">
              <a:buAutoNum type="arabicParenR"/>
            </a:pPr>
            <a:r>
              <a:rPr lang="en-GB" sz="2800" dirty="0"/>
              <a:t>Define the word family.</a:t>
            </a:r>
          </a:p>
          <a:p>
            <a:pPr marL="742950" indent="-742950">
              <a:buAutoNum type="arabicParenR"/>
            </a:pPr>
            <a:r>
              <a:rPr lang="en-GB" sz="2800" dirty="0"/>
              <a:t>Explain who is usually in a family.</a:t>
            </a:r>
          </a:p>
        </p:txBody>
      </p:sp>
    </p:spTree>
    <p:extLst>
      <p:ext uri="{BB962C8B-B14F-4D97-AF65-F5344CB8AC3E}">
        <p14:creationId xmlns:p14="http://schemas.microsoft.com/office/powerpoint/2010/main" val="262673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93F-32EB-4B89-BB3A-46D76442C9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en-GB" b="1" dirty="0"/>
              <a:t>Throughout this topic, we will make links with Encanto.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201B-A0F5-4515-B288-0EFBADE0025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CCC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 will need a notebook/rough paper to start.</a:t>
            </a:r>
          </a:p>
          <a:p>
            <a:pPr marL="0" indent="0">
              <a:buNone/>
            </a:pPr>
            <a:r>
              <a:rPr lang="en-GB" sz="2400" dirty="0"/>
              <a:t>Encanto is about a family (The Madrigals) who live in Colombia.  Each member has a special gift, except for the main character Maribel.</a:t>
            </a:r>
          </a:p>
          <a:p>
            <a:pPr marL="0" indent="0">
              <a:buNone/>
            </a:pPr>
            <a:r>
              <a:rPr lang="en-GB" sz="2400" dirty="0"/>
              <a:t>As you watch the clip, try to mind map the family members and their gifts: 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https://www.youtube.com/watch?v=Yp5nPGWWMh4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5C846-44C8-4367-B266-14903C24E40D}"/>
              </a:ext>
            </a:extLst>
          </p:cNvPr>
          <p:cNvSpPr txBox="1"/>
          <p:nvPr/>
        </p:nvSpPr>
        <p:spPr>
          <a:xfrm>
            <a:off x="4413955" y="4334934"/>
            <a:ext cx="2314223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The Madrigals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225182-44F9-43A3-A1C4-01A187767349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228622" y="4470400"/>
            <a:ext cx="1185333" cy="126144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15D687-EA18-4F93-A6F9-F09AB37F2B34}"/>
              </a:ext>
            </a:extLst>
          </p:cNvPr>
          <p:cNvCxnSpPr>
            <a:cxnSpLocks/>
          </p:cNvCxnSpPr>
          <p:nvPr/>
        </p:nvCxnSpPr>
        <p:spPr>
          <a:xfrm flipH="1">
            <a:off x="3318932" y="4904281"/>
            <a:ext cx="1168400" cy="836347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194A77-A33C-4D48-A811-41ACBC6EB55B}"/>
              </a:ext>
            </a:extLst>
          </p:cNvPr>
          <p:cNvCxnSpPr>
            <a:cxnSpLocks/>
          </p:cNvCxnSpPr>
          <p:nvPr/>
        </p:nvCxnSpPr>
        <p:spPr>
          <a:xfrm flipV="1">
            <a:off x="6708423" y="4211287"/>
            <a:ext cx="1205088" cy="273341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682981-B5DC-4DAA-BF28-6EA92EFD45AA}"/>
              </a:ext>
            </a:extLst>
          </p:cNvPr>
          <p:cNvCxnSpPr>
            <a:cxnSpLocks/>
          </p:cNvCxnSpPr>
          <p:nvPr/>
        </p:nvCxnSpPr>
        <p:spPr>
          <a:xfrm>
            <a:off x="6708423" y="4794216"/>
            <a:ext cx="1354664" cy="680895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0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F2179-9C56-463C-A439-C4E1CF7C3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8" t="20068" r="30371" b="9911"/>
          <a:stretch/>
        </p:blipFill>
        <p:spPr>
          <a:xfrm>
            <a:off x="3127022" y="857955"/>
            <a:ext cx="5168776" cy="5634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FD422-FD87-4882-9277-28D04E6C6947}"/>
              </a:ext>
            </a:extLst>
          </p:cNvPr>
          <p:cNvSpPr txBox="1"/>
          <p:nvPr/>
        </p:nvSpPr>
        <p:spPr>
          <a:xfrm>
            <a:off x="7889398" y="1456293"/>
            <a:ext cx="195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Luisa (strong)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6840B-BBE8-4EE4-A97A-0429A648E209}"/>
              </a:ext>
            </a:extLst>
          </p:cNvPr>
          <p:cNvSpPr txBox="1"/>
          <p:nvPr/>
        </p:nvSpPr>
        <p:spPr>
          <a:xfrm>
            <a:off x="1820334" y="564665"/>
            <a:ext cx="299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Isabela</a:t>
            </a:r>
          </a:p>
          <a:p>
            <a:r>
              <a:rPr lang="en-GB" sz="2400" dirty="0"/>
              <a:t>(makes flowers bloom)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16FDB-E6E4-4B10-8817-0CB94F31EE2B}"/>
              </a:ext>
            </a:extLst>
          </p:cNvPr>
          <p:cNvSpPr txBox="1"/>
          <p:nvPr/>
        </p:nvSpPr>
        <p:spPr>
          <a:xfrm>
            <a:off x="1971073" y="3230093"/>
            <a:ext cx="195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Antonia (speaks to animals)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B1B83-4412-426D-BE46-B58BAEC66614}"/>
              </a:ext>
            </a:extLst>
          </p:cNvPr>
          <p:cNvSpPr txBox="1"/>
          <p:nvPr/>
        </p:nvSpPr>
        <p:spPr>
          <a:xfrm>
            <a:off x="7115341" y="3325163"/>
            <a:ext cx="195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Julieta (heals)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E70BF-5A90-4661-8D16-FB365F998399}"/>
              </a:ext>
            </a:extLst>
          </p:cNvPr>
          <p:cNvSpPr txBox="1"/>
          <p:nvPr/>
        </p:nvSpPr>
        <p:spPr>
          <a:xfrm>
            <a:off x="8170852" y="5170874"/>
            <a:ext cx="257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Pepe (controls weather)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05B10-5481-4BBD-B834-FA0945F67D52}"/>
              </a:ext>
            </a:extLst>
          </p:cNvPr>
          <p:cNvSpPr txBox="1"/>
          <p:nvPr/>
        </p:nvSpPr>
        <p:spPr>
          <a:xfrm>
            <a:off x="2340265" y="5433856"/>
            <a:ext cx="195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Camilo (shape shifts)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635C2-DF25-4C23-9DBE-6CD107EF8110}"/>
              </a:ext>
            </a:extLst>
          </p:cNvPr>
          <p:cNvSpPr txBox="1"/>
          <p:nvPr/>
        </p:nvSpPr>
        <p:spPr>
          <a:xfrm>
            <a:off x="3925586" y="2890851"/>
            <a:ext cx="195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Delores (great hearing)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A42B0C-C412-4A52-8AC0-FB106E368DD4}"/>
              </a:ext>
            </a:extLst>
          </p:cNvPr>
          <p:cNvSpPr txBox="1"/>
          <p:nvPr/>
        </p:nvSpPr>
        <p:spPr>
          <a:xfrm>
            <a:off x="5171782" y="6324500"/>
            <a:ext cx="33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Bruno (sees the future)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85C6A-3DCF-4584-B719-520AE2DAACF2}"/>
              </a:ext>
            </a:extLst>
          </p:cNvPr>
          <p:cNvSpPr txBox="1"/>
          <p:nvPr/>
        </p:nvSpPr>
        <p:spPr>
          <a:xfrm>
            <a:off x="4902842" y="208813"/>
            <a:ext cx="1954513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Mirabel (no gift)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242D8-FDC3-4D05-B506-75ED7F74EB58}"/>
              </a:ext>
            </a:extLst>
          </p:cNvPr>
          <p:cNvSpPr txBox="1"/>
          <p:nvPr/>
        </p:nvSpPr>
        <p:spPr>
          <a:xfrm>
            <a:off x="203200" y="1527323"/>
            <a:ext cx="137570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30356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7235-AE43-4FED-9DCA-7143B33634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/>
              <a:t>L.O:  Who are my family?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2D6E-FE1F-4ADE-BACD-37845600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253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Success criteria:  You have explored who your family are and have considered things you like about them.</a:t>
            </a:r>
          </a:p>
        </p:txBody>
      </p:sp>
    </p:spTree>
    <p:extLst>
      <p:ext uri="{BB962C8B-B14F-4D97-AF65-F5344CB8AC3E}">
        <p14:creationId xmlns:p14="http://schemas.microsoft.com/office/powerpoint/2010/main" val="157683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ECE6-8FC2-4324-A3B2-028F59BAB6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To begin: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B9C1-C20F-4F43-95AB-A8A35DC0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9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Create a </a:t>
            </a:r>
            <a:r>
              <a:rPr lang="en-GB" dirty="0" err="1"/>
              <a:t>mindmap</a:t>
            </a:r>
            <a:r>
              <a:rPr lang="en-GB" dirty="0"/>
              <a:t> of your family.  This can include pets and people who have passed away if you like.  Write your surname/s in the middle just like the previous task.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add one thing which is great about each person.  Include yourself.  This could be like their magical power!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C1ADA-350E-48A2-B3CB-8412F2473447}"/>
              </a:ext>
            </a:extLst>
          </p:cNvPr>
          <p:cNvSpPr txBox="1"/>
          <p:nvPr/>
        </p:nvSpPr>
        <p:spPr>
          <a:xfrm>
            <a:off x="3759201" y="3635022"/>
            <a:ext cx="302542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My surname/s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BC6373-0B8D-4837-A501-73B36D2BEE1A}"/>
              </a:ext>
            </a:extLst>
          </p:cNvPr>
          <p:cNvCxnSpPr>
            <a:cxnSpLocks/>
          </p:cNvCxnSpPr>
          <p:nvPr/>
        </p:nvCxnSpPr>
        <p:spPr>
          <a:xfrm flipH="1">
            <a:off x="2348089" y="4289778"/>
            <a:ext cx="1603022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48418F-C1D1-4DAA-AD3A-594F50792453}"/>
              </a:ext>
            </a:extLst>
          </p:cNvPr>
          <p:cNvCxnSpPr>
            <a:cxnSpLocks/>
          </p:cNvCxnSpPr>
          <p:nvPr/>
        </p:nvCxnSpPr>
        <p:spPr>
          <a:xfrm flipV="1">
            <a:off x="6096000" y="3059289"/>
            <a:ext cx="564444" cy="575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E01D02-4697-4B7D-AD3D-79F0BAD065E0}"/>
              </a:ext>
            </a:extLst>
          </p:cNvPr>
          <p:cNvCxnSpPr>
            <a:cxnSpLocks/>
          </p:cNvCxnSpPr>
          <p:nvPr/>
        </p:nvCxnSpPr>
        <p:spPr>
          <a:xfrm>
            <a:off x="5644444" y="4289778"/>
            <a:ext cx="0" cy="733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01C73E-CE09-49B5-936F-706D2825029F}"/>
              </a:ext>
            </a:extLst>
          </p:cNvPr>
          <p:cNvSpPr txBox="1"/>
          <p:nvPr/>
        </p:nvSpPr>
        <p:spPr>
          <a:xfrm>
            <a:off x="6660444" y="5846544"/>
            <a:ext cx="3454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E.g.  My dad (he’s great at cooking.)</a:t>
            </a:r>
          </a:p>
        </p:txBody>
      </p:sp>
    </p:spTree>
    <p:extLst>
      <p:ext uri="{BB962C8B-B14F-4D97-AF65-F5344CB8AC3E}">
        <p14:creationId xmlns:p14="http://schemas.microsoft.com/office/powerpoint/2010/main" val="74208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D25D-4488-4583-A589-75DEBD94EC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Imagine…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E7F3-3A2E-4BF2-83AD-EF8D659C69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Disney have asked you to create a film about your family.  They would like you to create a movie poster for the film.  </a:t>
            </a:r>
          </a:p>
          <a:p>
            <a:pPr marL="0" indent="0">
              <a:buNone/>
            </a:pPr>
            <a:r>
              <a:rPr lang="en-GB" dirty="0">
                <a:cs typeface="Aharoni" panose="02010803020104030203" pitchFamily="2" charset="-79"/>
              </a:rPr>
              <a:t>It must contain –</a:t>
            </a:r>
          </a:p>
          <a:p>
            <a:pPr marL="0" indent="0">
              <a:buNone/>
            </a:pPr>
            <a:r>
              <a:rPr lang="en-GB" dirty="0">
                <a:cs typeface="Aharoni" panose="02010803020104030203" pitchFamily="2" charset="-79"/>
              </a:rPr>
              <a:t>*The name of the film.</a:t>
            </a:r>
          </a:p>
          <a:p>
            <a:pPr marL="0" indent="0">
              <a:buNone/>
            </a:pPr>
            <a:r>
              <a:rPr lang="en-GB" dirty="0">
                <a:cs typeface="Aharoni" panose="02010803020104030203" pitchFamily="2" charset="-79"/>
              </a:rPr>
              <a:t>*images of you and your family (if possible cartoon versions.)</a:t>
            </a:r>
          </a:p>
          <a:p>
            <a:pPr marL="0" indent="0">
              <a:buNone/>
            </a:pPr>
            <a:r>
              <a:rPr lang="en-GB" dirty="0">
                <a:cs typeface="Aharoni" panose="02010803020104030203" pitchFamily="2" charset="-79"/>
              </a:rPr>
              <a:t>*extension – hints about what is great about them e.g. someone wearing an apron for cooking, someone with musical notes coming out of their hands, someone wearing ballet shoes, someone holding a football etc.  </a:t>
            </a:r>
          </a:p>
          <a:p>
            <a:pPr marL="0" indent="0">
              <a:buNone/>
            </a:pP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It needs to be colourful as well.  </a:t>
            </a:r>
          </a:p>
        </p:txBody>
      </p:sp>
    </p:spTree>
    <p:extLst>
      <p:ext uri="{BB962C8B-B14F-4D97-AF65-F5344CB8AC3E}">
        <p14:creationId xmlns:p14="http://schemas.microsoft.com/office/powerpoint/2010/main" val="194801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76E6-4DF3-47E1-AC59-5517AD7D23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en-GB" b="1" dirty="0"/>
              <a:t>Optional sharing…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A191E-A8AD-4F74-B940-A9F58BA817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Who would like to show there’s to the class?  Feel free to describe it.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After looking at some examples, what do you notice about families so far?  Are they all the same or similar?</a:t>
            </a:r>
          </a:p>
        </p:txBody>
      </p:sp>
    </p:spTree>
    <p:extLst>
      <p:ext uri="{BB962C8B-B14F-4D97-AF65-F5344CB8AC3E}">
        <p14:creationId xmlns:p14="http://schemas.microsoft.com/office/powerpoint/2010/main" val="197056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503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Alegreya Sans SC</vt:lpstr>
      <vt:lpstr>Arial</vt:lpstr>
      <vt:lpstr>Calibri</vt:lpstr>
      <vt:lpstr>Calibri Light</vt:lpstr>
      <vt:lpstr>Office Theme</vt:lpstr>
      <vt:lpstr>Class Agreements</vt:lpstr>
      <vt:lpstr>PowerPoint Presentation</vt:lpstr>
      <vt:lpstr>Throughout this topic, we will make links with Encanto.</vt:lpstr>
      <vt:lpstr>PowerPoint Presentation</vt:lpstr>
      <vt:lpstr>L.O:  Who are my family?</vt:lpstr>
      <vt:lpstr>To begin:</vt:lpstr>
      <vt:lpstr>Imagine…</vt:lpstr>
      <vt:lpstr>Optional sharing…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Howell</dc:creator>
  <cp:lastModifiedBy>Jennifer Howell</cp:lastModifiedBy>
  <cp:revision>6</cp:revision>
  <dcterms:created xsi:type="dcterms:W3CDTF">2022-02-09T13:04:06Z</dcterms:created>
  <dcterms:modified xsi:type="dcterms:W3CDTF">2022-12-07T14:24:09Z</dcterms:modified>
</cp:coreProperties>
</file>