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7" r:id="rId3"/>
    <p:sldId id="258" r:id="rId4"/>
    <p:sldId id="259" r:id="rId5"/>
    <p:sldId id="260" r:id="rId6"/>
    <p:sldId id="261" r:id="rId7"/>
    <p:sldId id="262" r:id="rId8"/>
    <p:sldId id="263" r:id="rId9"/>
    <p:sldId id="264" r:id="rId10"/>
    <p:sldId id="265" r:id="rId11"/>
    <p:sldId id="266" r:id="rId12"/>
    <p:sldId id="267" r:id="rId13"/>
    <p:sldId id="268" r:id="rId14"/>
    <p:sldId id="318" r:id="rId15"/>
    <p:sldId id="319" r:id="rId16"/>
    <p:sldId id="299" r:id="rId17"/>
    <p:sldId id="291" r:id="rId18"/>
    <p:sldId id="293" r:id="rId19"/>
    <p:sldId id="294" r:id="rId20"/>
    <p:sldId id="292" r:id="rId21"/>
    <p:sldId id="298" r:id="rId22"/>
    <p:sldId id="290" r:id="rId23"/>
    <p:sldId id="320" r:id="rId24"/>
    <p:sldId id="296" r:id="rId25"/>
    <p:sldId id="297" r:id="rId26"/>
    <p:sldId id="321" r:id="rId27"/>
    <p:sldId id="322" r:id="rId28"/>
    <p:sldId id="295" r:id="rId29"/>
    <p:sldId id="274" r:id="rId30"/>
    <p:sldId id="275"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33CC"/>
    <a:srgbClr val="FF99CC"/>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p:scale>
          <a:sx n="60" d="100"/>
          <a:sy n="60" d="100"/>
        </p:scale>
        <p:origin x="8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EACD-A8AD-4AD5-8311-3CB5913BC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05136F-C0B7-47A5-9DBC-884D2AB24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A4BD91-04B1-4695-99A7-358BF2BCDCC9}"/>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83D897B5-07B1-4903-8CBA-766132922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8DF9F-95E3-4677-A189-2FCFD7019D84}"/>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213453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0A4B-83D8-41BC-82CC-B59D7DE100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D1F65-9054-40F0-B4A5-F20EC94D7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6EF05-0595-42B0-BC3B-DCE98C5C83D4}"/>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5F356022-20A7-4C98-8B83-7E61A1521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D7444-593B-4283-83D5-EDC18BF82959}"/>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306689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4C990-8BF5-4FA4-A192-8B06E0A4AF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D44788-3050-46B3-BCF4-FA77D9D4B6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A241C-6DEC-4FEC-890F-6ECF0E06745D}"/>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E93998DF-3E0B-4DBF-A8F5-38C02D6B2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B4278-773C-4F59-B006-556C1D8814BD}"/>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16952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0500-28EC-4F6D-A41B-E9D26044CB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5964C-F50C-48A9-9D5B-57BBBD0A34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0CDBA-A93F-4A18-958D-61761C25B0FE}"/>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2579CACB-2738-40A5-B92E-64EFA6EA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0BF3D-E80A-462C-8566-2F04DF087654}"/>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308822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9763-B785-4630-9087-C47B4F420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D07CB3-B703-4AC9-9EA0-8E6E177CB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74B5F6-E7BE-4E9C-BEDF-73698C7F06A9}"/>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E19A3BB9-889B-4901-8D58-AEF83272E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691379-BB3B-455C-96ED-0EC0CD76D382}"/>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261781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BCDF-EDE0-4604-9F09-0785EBD3E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EB514E-DF9A-4F60-971E-88FD4AB57E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8A1EC0-C225-4EEE-A28E-64E958D585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8CF57F-005A-40A9-A34B-A79D686DBDAA}"/>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6" name="Footer Placeholder 5">
            <a:extLst>
              <a:ext uri="{FF2B5EF4-FFF2-40B4-BE49-F238E27FC236}">
                <a16:creationId xmlns:a16="http://schemas.microsoft.com/office/drawing/2014/main" id="{1E056B1D-80B5-49B2-9CC0-61F6044D3C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B2718B-91D3-4655-809F-3C7AD0F42C2D}"/>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203145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095A-FA09-4961-ADA6-DCF72395E5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CFCD91-655F-4E02-B2A8-DE6557C3C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A79327-265E-43DF-9402-B82F2DCE36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E3DF35-AC0A-4A3F-8903-9202FDC26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ADE192-0663-47E9-9BD2-9DFC755362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F85859-CDF2-4C11-AD43-923A3481A8C1}"/>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8" name="Footer Placeholder 7">
            <a:extLst>
              <a:ext uri="{FF2B5EF4-FFF2-40B4-BE49-F238E27FC236}">
                <a16:creationId xmlns:a16="http://schemas.microsoft.com/office/drawing/2014/main" id="{DD0FFC53-47B7-4403-B65C-8CD4A92258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EB44AC-24EB-4331-99EC-E2FE6E216711}"/>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124496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02BD-7A4F-488B-B752-052FD4FA7D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5B74D5-3291-424B-A038-521DE6261D74}"/>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4" name="Footer Placeholder 3">
            <a:extLst>
              <a:ext uri="{FF2B5EF4-FFF2-40B4-BE49-F238E27FC236}">
                <a16:creationId xmlns:a16="http://schemas.microsoft.com/office/drawing/2014/main" id="{D31F7075-AC20-40C6-835A-DC3EC1BF6D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DBBF9F-93A9-4F77-A5CF-D8C01ED5D2D8}"/>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282029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641F6-9142-47F8-AEDE-67735EEA0E85}"/>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3" name="Footer Placeholder 2">
            <a:extLst>
              <a:ext uri="{FF2B5EF4-FFF2-40B4-BE49-F238E27FC236}">
                <a16:creationId xmlns:a16="http://schemas.microsoft.com/office/drawing/2014/main" id="{664CC47B-3153-40D2-B725-7BF257CBE5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FE3B6F-F8BB-41D7-A415-6FF0296E8E7C}"/>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37203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CA15-DB8E-44A8-987A-A871BEE03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39FE85-9675-4BEA-9A4D-7C7495FFF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93334A-9F0B-4F3D-9ED9-6F35E93F4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57ED6B-DC5F-4C24-929C-AA98A08BBCCC}"/>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6" name="Footer Placeholder 5">
            <a:extLst>
              <a:ext uri="{FF2B5EF4-FFF2-40B4-BE49-F238E27FC236}">
                <a16:creationId xmlns:a16="http://schemas.microsoft.com/office/drawing/2014/main" id="{D32D4F5E-2182-4409-940F-6199F82C4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DF8462-AEC8-49C3-BA7C-9AA15049E3F0}"/>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76312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383-12F3-45C7-9EE4-DDA75836B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211681-82CB-4B9D-AB0D-5491CE7CB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32F2E3-A305-495A-BD38-99B8BF708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FCD687-D0F2-4234-9281-8F9D5446D477}"/>
              </a:ext>
            </a:extLst>
          </p:cNvPr>
          <p:cNvSpPr>
            <a:spLocks noGrp="1"/>
          </p:cNvSpPr>
          <p:nvPr>
            <p:ph type="dt" sz="half" idx="10"/>
          </p:nvPr>
        </p:nvSpPr>
        <p:spPr/>
        <p:txBody>
          <a:bodyPr/>
          <a:lstStyle/>
          <a:p>
            <a:fld id="{98CE6A46-93FD-429D-8D96-1945B6647488}" type="datetimeFigureOut">
              <a:rPr lang="en-GB" smtClean="0"/>
              <a:t>03/01/2024</a:t>
            </a:fld>
            <a:endParaRPr lang="en-GB"/>
          </a:p>
        </p:txBody>
      </p:sp>
      <p:sp>
        <p:nvSpPr>
          <p:cNvPr id="6" name="Footer Placeholder 5">
            <a:extLst>
              <a:ext uri="{FF2B5EF4-FFF2-40B4-BE49-F238E27FC236}">
                <a16:creationId xmlns:a16="http://schemas.microsoft.com/office/drawing/2014/main" id="{3E935C78-DB85-474C-8667-7BB87135A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30674A-1EDC-4A4D-A0D7-45F89DA730B1}"/>
              </a:ext>
            </a:extLst>
          </p:cNvPr>
          <p:cNvSpPr>
            <a:spLocks noGrp="1"/>
          </p:cNvSpPr>
          <p:nvPr>
            <p:ph type="sldNum" sz="quarter" idx="12"/>
          </p:nvPr>
        </p:nvSpPr>
        <p:spPr/>
        <p:txBody>
          <a:bodyPr/>
          <a:lstStyle/>
          <a:p>
            <a:fld id="{1973FFD0-6FD4-4096-BD1F-6A7B5CB47204}" type="slidenum">
              <a:rPr lang="en-GB" smtClean="0"/>
              <a:t>‹#›</a:t>
            </a:fld>
            <a:endParaRPr lang="en-GB"/>
          </a:p>
        </p:txBody>
      </p:sp>
    </p:spTree>
    <p:extLst>
      <p:ext uri="{BB962C8B-B14F-4D97-AF65-F5344CB8AC3E}">
        <p14:creationId xmlns:p14="http://schemas.microsoft.com/office/powerpoint/2010/main" val="197211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76715-CA3B-43AC-A289-E8BE09771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CC9EF7-8F21-4B84-8B2B-DC90F9DD3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C5342-EF83-43D4-A693-38A8CDD10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6A46-93FD-429D-8D96-1945B6647488}" type="datetimeFigureOut">
              <a:rPr lang="en-GB" smtClean="0"/>
              <a:t>03/01/2024</a:t>
            </a:fld>
            <a:endParaRPr lang="en-GB"/>
          </a:p>
        </p:txBody>
      </p:sp>
      <p:sp>
        <p:nvSpPr>
          <p:cNvPr id="5" name="Footer Placeholder 4">
            <a:extLst>
              <a:ext uri="{FF2B5EF4-FFF2-40B4-BE49-F238E27FC236}">
                <a16:creationId xmlns:a16="http://schemas.microsoft.com/office/drawing/2014/main" id="{FF0F0A7A-0051-42DB-ADD1-D5EC71890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3F90C4-F14C-473C-A9F1-2D98D39E7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3FFD0-6FD4-4096-BD1F-6A7B5CB47204}" type="slidenum">
              <a:rPr lang="en-GB" smtClean="0"/>
              <a:t>‹#›</a:t>
            </a:fld>
            <a:endParaRPr lang="en-GB"/>
          </a:p>
        </p:txBody>
      </p:sp>
    </p:spTree>
    <p:extLst>
      <p:ext uri="{BB962C8B-B14F-4D97-AF65-F5344CB8AC3E}">
        <p14:creationId xmlns:p14="http://schemas.microsoft.com/office/powerpoint/2010/main" val="5410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p5nPGWWMh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YPNCzXYy2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Ub_lfN2VMIo"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09057" y="-15400"/>
            <a:ext cx="12382151" cy="6850063"/>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514350" indent="-514350">
              <a:buAutoNum type="arabicParenR"/>
            </a:pPr>
            <a:r>
              <a:rPr lang="en-GB" dirty="0"/>
              <a:t>No put downs of self or others.</a:t>
            </a:r>
          </a:p>
          <a:p>
            <a:pPr marL="514350" indent="-514350">
              <a:buAutoNum type="arabicParenR"/>
            </a:pPr>
            <a:r>
              <a:rPr lang="en-GB" dirty="0"/>
              <a:t>Listen well.</a:t>
            </a:r>
          </a:p>
          <a:p>
            <a:pPr marL="514350" indent="-514350">
              <a:buAutoNum type="arabicParenR"/>
            </a:pPr>
            <a:r>
              <a:rPr lang="en-GB" dirty="0"/>
              <a:t>Be willing to try new things.</a:t>
            </a:r>
          </a:p>
          <a:p>
            <a:pPr marL="514350" indent="-514350">
              <a:buAutoNum type="arabicParenR"/>
            </a:pPr>
            <a:r>
              <a:rPr lang="en-GB" dirty="0"/>
              <a:t>Participate fully (but you have a right to PASS if you don’t want to share something.)</a:t>
            </a:r>
          </a:p>
          <a:p>
            <a:pPr marL="514350" indent="-514350">
              <a:buAutoNum type="arabicParenR"/>
            </a:pPr>
            <a:r>
              <a:rPr lang="en-GB" dirty="0"/>
              <a:t>No gossip about anyone in the classroom, or outside.  This includes not telling us stories/information about people we may know.  </a:t>
            </a:r>
          </a:p>
          <a:p>
            <a:pPr marL="514350" indent="-514350">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8EA56B-3B38-46C5-B74A-0B9412EEA596}"/>
              </a:ext>
            </a:extLst>
          </p:cNvPr>
          <p:cNvGraphicFramePr>
            <a:graphicFrameLocks noGrp="1"/>
          </p:cNvGraphicFramePr>
          <p:nvPr>
            <p:extLst>
              <p:ext uri="{D42A27DB-BD31-4B8C-83A1-F6EECF244321}">
                <p14:modId xmlns:p14="http://schemas.microsoft.com/office/powerpoint/2010/main" val="3953893691"/>
              </p:ext>
            </p:extLst>
          </p:nvPr>
        </p:nvGraphicFramePr>
        <p:xfrm>
          <a:off x="1919111" y="1984021"/>
          <a:ext cx="8128000" cy="39776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903734639"/>
                    </a:ext>
                  </a:extLst>
                </a:gridCol>
                <a:gridCol w="812800">
                  <a:extLst>
                    <a:ext uri="{9D8B030D-6E8A-4147-A177-3AD203B41FA5}">
                      <a16:colId xmlns:a16="http://schemas.microsoft.com/office/drawing/2014/main" val="1877855825"/>
                    </a:ext>
                  </a:extLst>
                </a:gridCol>
                <a:gridCol w="812800">
                  <a:extLst>
                    <a:ext uri="{9D8B030D-6E8A-4147-A177-3AD203B41FA5}">
                      <a16:colId xmlns:a16="http://schemas.microsoft.com/office/drawing/2014/main" val="506365688"/>
                    </a:ext>
                  </a:extLst>
                </a:gridCol>
                <a:gridCol w="812800">
                  <a:extLst>
                    <a:ext uri="{9D8B030D-6E8A-4147-A177-3AD203B41FA5}">
                      <a16:colId xmlns:a16="http://schemas.microsoft.com/office/drawing/2014/main" val="2859816610"/>
                    </a:ext>
                  </a:extLst>
                </a:gridCol>
                <a:gridCol w="812800">
                  <a:extLst>
                    <a:ext uri="{9D8B030D-6E8A-4147-A177-3AD203B41FA5}">
                      <a16:colId xmlns:a16="http://schemas.microsoft.com/office/drawing/2014/main" val="253699077"/>
                    </a:ext>
                  </a:extLst>
                </a:gridCol>
                <a:gridCol w="812800">
                  <a:extLst>
                    <a:ext uri="{9D8B030D-6E8A-4147-A177-3AD203B41FA5}">
                      <a16:colId xmlns:a16="http://schemas.microsoft.com/office/drawing/2014/main" val="1662933714"/>
                    </a:ext>
                  </a:extLst>
                </a:gridCol>
                <a:gridCol w="812800">
                  <a:extLst>
                    <a:ext uri="{9D8B030D-6E8A-4147-A177-3AD203B41FA5}">
                      <a16:colId xmlns:a16="http://schemas.microsoft.com/office/drawing/2014/main" val="311047775"/>
                    </a:ext>
                  </a:extLst>
                </a:gridCol>
                <a:gridCol w="812800">
                  <a:extLst>
                    <a:ext uri="{9D8B030D-6E8A-4147-A177-3AD203B41FA5}">
                      <a16:colId xmlns:a16="http://schemas.microsoft.com/office/drawing/2014/main" val="3112888936"/>
                    </a:ext>
                  </a:extLst>
                </a:gridCol>
                <a:gridCol w="812800">
                  <a:extLst>
                    <a:ext uri="{9D8B030D-6E8A-4147-A177-3AD203B41FA5}">
                      <a16:colId xmlns:a16="http://schemas.microsoft.com/office/drawing/2014/main" val="2394895601"/>
                    </a:ext>
                  </a:extLst>
                </a:gridCol>
                <a:gridCol w="812800">
                  <a:extLst>
                    <a:ext uri="{9D8B030D-6E8A-4147-A177-3AD203B41FA5}">
                      <a16:colId xmlns:a16="http://schemas.microsoft.com/office/drawing/2014/main" val="4268869492"/>
                    </a:ext>
                  </a:extLst>
                </a:gridCol>
              </a:tblGrid>
              <a:tr h="370840">
                <a:tc>
                  <a:txBody>
                    <a:bodyPr/>
                    <a:lstStyle/>
                    <a:p>
                      <a:r>
                        <a:rPr lang="en-GB" dirty="0">
                          <a:solidFill>
                            <a:schemeClr val="tx1"/>
                          </a:solidFill>
                        </a:rPr>
                        <a:t>M D </a:t>
                      </a:r>
                    </a:p>
                    <a:p>
                      <a:r>
                        <a:rPr lang="en-GB" dirty="0">
                          <a:solidFill>
                            <a:schemeClr val="tx1"/>
                          </a:solidFill>
                        </a:rPr>
                        <a:t>Da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M   D</a:t>
                      </a:r>
                    </a:p>
                    <a:p>
                      <a:r>
                        <a:rPr lang="en-GB" dirty="0">
                          <a:solidFill>
                            <a:schemeClr val="tx1"/>
                          </a:solidFill>
                        </a:rPr>
                        <a:t>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M   Da</a:t>
                      </a:r>
                    </a:p>
                    <a:p>
                      <a:r>
                        <a:rPr lang="en-GB" sz="1400" dirty="0">
                          <a:solidFill>
                            <a:schemeClr val="tx1"/>
                          </a:solidFill>
                        </a:rPr>
                        <a:t>? = Gran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267111"/>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90910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210831"/>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740199"/>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2830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66180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0599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66337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275478"/>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838615"/>
                  </a:ext>
                </a:extLst>
              </a:tr>
            </a:tbl>
          </a:graphicData>
        </a:graphic>
      </p:graphicFrame>
      <p:cxnSp>
        <p:nvCxnSpPr>
          <p:cNvPr id="6" name="Straight Connector 5">
            <a:extLst>
              <a:ext uri="{FF2B5EF4-FFF2-40B4-BE49-F238E27FC236}">
                <a16:creationId xmlns:a16="http://schemas.microsoft.com/office/drawing/2014/main" id="{41FCC7F7-4C90-4C62-9EFE-3A3FD6D8268B}"/>
              </a:ext>
            </a:extLst>
          </p:cNvPr>
          <p:cNvCxnSpPr>
            <a:cxnSpLocks/>
          </p:cNvCxnSpPr>
          <p:nvPr/>
        </p:nvCxnSpPr>
        <p:spPr>
          <a:xfrm flipH="1">
            <a:off x="1896535" y="1140178"/>
            <a:ext cx="4086576" cy="843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960340-4547-48AA-8086-722FF0E57C29}"/>
              </a:ext>
            </a:extLst>
          </p:cNvPr>
          <p:cNvCxnSpPr>
            <a:cxnSpLocks/>
          </p:cNvCxnSpPr>
          <p:nvPr/>
        </p:nvCxnSpPr>
        <p:spPr>
          <a:xfrm>
            <a:off x="5983111" y="1140178"/>
            <a:ext cx="4064000" cy="84384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1F7620-5B56-48F7-B44F-BC02C111BF3B}"/>
              </a:ext>
            </a:extLst>
          </p:cNvPr>
          <p:cNvSpPr txBox="1"/>
          <p:nvPr/>
        </p:nvSpPr>
        <p:spPr>
          <a:xfrm>
            <a:off x="304800" y="415736"/>
            <a:ext cx="3048000" cy="1077218"/>
          </a:xfrm>
          <a:prstGeom prst="rect">
            <a:avLst/>
          </a:prstGeom>
          <a:solidFill>
            <a:srgbClr val="FFFF00"/>
          </a:solidFill>
        </p:spPr>
        <p:txBody>
          <a:bodyPr wrap="square" rtlCol="0">
            <a:spAutoFit/>
          </a:bodyPr>
          <a:lstStyle/>
          <a:p>
            <a:r>
              <a:rPr lang="en-GB" sz="3200" dirty="0"/>
              <a:t>Some ideas to get you started!</a:t>
            </a:r>
          </a:p>
        </p:txBody>
      </p:sp>
      <p:sp>
        <p:nvSpPr>
          <p:cNvPr id="14" name="TextBox 13">
            <a:extLst>
              <a:ext uri="{FF2B5EF4-FFF2-40B4-BE49-F238E27FC236}">
                <a16:creationId xmlns:a16="http://schemas.microsoft.com/office/drawing/2014/main" id="{C814B664-51FE-4B8A-BDE1-E41C03CC33E9}"/>
              </a:ext>
            </a:extLst>
          </p:cNvPr>
          <p:cNvSpPr txBox="1"/>
          <p:nvPr/>
        </p:nvSpPr>
        <p:spPr>
          <a:xfrm>
            <a:off x="564443" y="6107289"/>
            <a:ext cx="6536267" cy="584775"/>
          </a:xfrm>
          <a:prstGeom prst="rect">
            <a:avLst/>
          </a:prstGeom>
          <a:solidFill>
            <a:srgbClr val="00FF00"/>
          </a:solidFill>
        </p:spPr>
        <p:txBody>
          <a:bodyPr wrap="square" rtlCol="0">
            <a:spAutoFit/>
          </a:bodyPr>
          <a:lstStyle/>
          <a:p>
            <a:r>
              <a:rPr lang="en-GB" sz="3200" dirty="0"/>
              <a:t>See next slide for images to help you…</a:t>
            </a:r>
          </a:p>
        </p:txBody>
      </p:sp>
      <p:sp>
        <p:nvSpPr>
          <p:cNvPr id="15" name="TextBox 14">
            <a:extLst>
              <a:ext uri="{FF2B5EF4-FFF2-40B4-BE49-F238E27FC236}">
                <a16:creationId xmlns:a16="http://schemas.microsoft.com/office/drawing/2014/main" id="{3A86780B-10F2-4F36-9281-590CBB2FA5EF}"/>
              </a:ext>
            </a:extLst>
          </p:cNvPr>
          <p:cNvSpPr txBox="1"/>
          <p:nvPr/>
        </p:nvSpPr>
        <p:spPr>
          <a:xfrm>
            <a:off x="8748889" y="298592"/>
            <a:ext cx="2743200" cy="1015663"/>
          </a:xfrm>
          <a:prstGeom prst="rect">
            <a:avLst/>
          </a:prstGeom>
          <a:solidFill>
            <a:srgbClr val="00B0F0"/>
          </a:solidFill>
        </p:spPr>
        <p:txBody>
          <a:bodyPr wrap="square" rtlCol="0">
            <a:spAutoFit/>
          </a:bodyPr>
          <a:lstStyle/>
          <a:p>
            <a:r>
              <a:rPr lang="en-GB" sz="2000" dirty="0">
                <a:solidFill>
                  <a:schemeClr val="bg1"/>
                </a:solidFill>
              </a:rPr>
              <a:t>Decide on a time limit with your teacher</a:t>
            </a:r>
          </a:p>
          <a:p>
            <a:r>
              <a:rPr lang="en-GB" sz="2000" dirty="0">
                <a:solidFill>
                  <a:schemeClr val="bg1"/>
                </a:solidFill>
              </a:rPr>
              <a:t>(suggestion -  20 mins.)</a:t>
            </a:r>
          </a:p>
        </p:txBody>
      </p:sp>
    </p:spTree>
    <p:extLst>
      <p:ext uri="{BB962C8B-B14F-4D97-AF65-F5344CB8AC3E}">
        <p14:creationId xmlns:p14="http://schemas.microsoft.com/office/powerpoint/2010/main" val="155137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6D4F5-7CCB-485E-88FF-71492EBF2AE9}"/>
              </a:ext>
            </a:extLst>
          </p:cNvPr>
          <p:cNvPicPr>
            <a:picLocks noChangeAspect="1"/>
          </p:cNvPicPr>
          <p:nvPr/>
        </p:nvPicPr>
        <p:blipFill rotWithShape="1">
          <a:blip r:embed="rId2"/>
          <a:srcRect l="57778" t="28632" r="6875" b="27396"/>
          <a:stretch/>
        </p:blipFill>
        <p:spPr>
          <a:xfrm>
            <a:off x="7584976" y="1010182"/>
            <a:ext cx="3228115" cy="2257777"/>
          </a:xfrm>
          <a:prstGeom prst="rect">
            <a:avLst/>
          </a:prstGeom>
        </p:spPr>
      </p:pic>
      <p:pic>
        <p:nvPicPr>
          <p:cNvPr id="5" name="Picture 4">
            <a:extLst>
              <a:ext uri="{FF2B5EF4-FFF2-40B4-BE49-F238E27FC236}">
                <a16:creationId xmlns:a16="http://schemas.microsoft.com/office/drawing/2014/main" id="{196EE1E9-E675-4243-AF86-F7A8FE94A31C}"/>
              </a:ext>
            </a:extLst>
          </p:cNvPr>
          <p:cNvPicPr>
            <a:picLocks noChangeAspect="1"/>
          </p:cNvPicPr>
          <p:nvPr/>
        </p:nvPicPr>
        <p:blipFill rotWithShape="1">
          <a:blip r:embed="rId3"/>
          <a:srcRect l="62037" t="30443" r="13240" b="29208"/>
          <a:stretch/>
        </p:blipFill>
        <p:spPr>
          <a:xfrm>
            <a:off x="4590175" y="3924834"/>
            <a:ext cx="2390597" cy="2193619"/>
          </a:xfrm>
          <a:prstGeom prst="rect">
            <a:avLst/>
          </a:prstGeom>
        </p:spPr>
      </p:pic>
      <p:pic>
        <p:nvPicPr>
          <p:cNvPr id="6" name="Picture 5">
            <a:extLst>
              <a:ext uri="{FF2B5EF4-FFF2-40B4-BE49-F238E27FC236}">
                <a16:creationId xmlns:a16="http://schemas.microsoft.com/office/drawing/2014/main" id="{4978B9B4-F35D-41A9-A559-BF8A4DD5B168}"/>
              </a:ext>
            </a:extLst>
          </p:cNvPr>
          <p:cNvPicPr>
            <a:picLocks noChangeAspect="1"/>
          </p:cNvPicPr>
          <p:nvPr/>
        </p:nvPicPr>
        <p:blipFill rotWithShape="1">
          <a:blip r:embed="rId4"/>
          <a:srcRect l="55370" t="28632" r="7593" b="27561"/>
          <a:stretch/>
        </p:blipFill>
        <p:spPr>
          <a:xfrm>
            <a:off x="7783424" y="4371261"/>
            <a:ext cx="2831217" cy="1882759"/>
          </a:xfrm>
          <a:prstGeom prst="rect">
            <a:avLst/>
          </a:prstGeom>
        </p:spPr>
      </p:pic>
      <p:pic>
        <p:nvPicPr>
          <p:cNvPr id="7" name="Picture 6">
            <a:extLst>
              <a:ext uri="{FF2B5EF4-FFF2-40B4-BE49-F238E27FC236}">
                <a16:creationId xmlns:a16="http://schemas.microsoft.com/office/drawing/2014/main" id="{8097EB57-7613-4113-81C8-B72FD8C38194}"/>
              </a:ext>
            </a:extLst>
          </p:cNvPr>
          <p:cNvPicPr>
            <a:picLocks noChangeAspect="1"/>
          </p:cNvPicPr>
          <p:nvPr/>
        </p:nvPicPr>
        <p:blipFill rotWithShape="1">
          <a:blip r:embed="rId5"/>
          <a:srcRect l="66852" t="24641" r="14537" b="51276"/>
          <a:stretch/>
        </p:blipFill>
        <p:spPr>
          <a:xfrm>
            <a:off x="3791532" y="923136"/>
            <a:ext cx="3252735" cy="2366476"/>
          </a:xfrm>
          <a:prstGeom prst="rect">
            <a:avLst/>
          </a:prstGeom>
        </p:spPr>
      </p:pic>
      <p:pic>
        <p:nvPicPr>
          <p:cNvPr id="8" name="Picture 7">
            <a:extLst>
              <a:ext uri="{FF2B5EF4-FFF2-40B4-BE49-F238E27FC236}">
                <a16:creationId xmlns:a16="http://schemas.microsoft.com/office/drawing/2014/main" id="{084BDC21-2571-4DF9-AF40-223674571DFF}"/>
              </a:ext>
            </a:extLst>
          </p:cNvPr>
          <p:cNvPicPr>
            <a:picLocks noChangeAspect="1"/>
          </p:cNvPicPr>
          <p:nvPr/>
        </p:nvPicPr>
        <p:blipFill rotWithShape="1">
          <a:blip r:embed="rId6"/>
          <a:srcRect l="57778" t="28632" r="6875" b="26079"/>
          <a:stretch/>
        </p:blipFill>
        <p:spPr>
          <a:xfrm>
            <a:off x="838200" y="3924834"/>
            <a:ext cx="3416285" cy="2460977"/>
          </a:xfrm>
          <a:prstGeom prst="rect">
            <a:avLst/>
          </a:prstGeom>
        </p:spPr>
      </p:pic>
      <p:pic>
        <p:nvPicPr>
          <p:cNvPr id="9" name="Picture 8">
            <a:extLst>
              <a:ext uri="{FF2B5EF4-FFF2-40B4-BE49-F238E27FC236}">
                <a16:creationId xmlns:a16="http://schemas.microsoft.com/office/drawing/2014/main" id="{6B8D6805-ECB3-4402-A54C-D1C344B4A4F5}"/>
              </a:ext>
            </a:extLst>
          </p:cNvPr>
          <p:cNvPicPr>
            <a:picLocks noChangeAspect="1"/>
          </p:cNvPicPr>
          <p:nvPr/>
        </p:nvPicPr>
        <p:blipFill rotWithShape="1">
          <a:blip r:embed="rId7"/>
          <a:srcRect l="61413" t="33572" r="10836" b="26079"/>
          <a:stretch/>
        </p:blipFill>
        <p:spPr>
          <a:xfrm>
            <a:off x="1089639" y="1332089"/>
            <a:ext cx="2316521" cy="1893624"/>
          </a:xfrm>
          <a:prstGeom prst="rect">
            <a:avLst/>
          </a:prstGeom>
        </p:spPr>
      </p:pic>
      <p:sp>
        <p:nvSpPr>
          <p:cNvPr id="11" name="Title 10">
            <a:extLst>
              <a:ext uri="{FF2B5EF4-FFF2-40B4-BE49-F238E27FC236}">
                <a16:creationId xmlns:a16="http://schemas.microsoft.com/office/drawing/2014/main" id="{7CC7B432-62E9-4C19-BAFD-1CE38347FF2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26941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81F651-80CD-4D1E-9944-28ABA841C29F}"/>
              </a:ext>
            </a:extLst>
          </p:cNvPr>
          <p:cNvPicPr>
            <a:picLocks noChangeAspect="1"/>
          </p:cNvPicPr>
          <p:nvPr/>
        </p:nvPicPr>
        <p:blipFill rotWithShape="1">
          <a:blip r:embed="rId2"/>
          <a:srcRect l="67065" t="30522" r="13804" b="23465"/>
          <a:stretch/>
        </p:blipFill>
        <p:spPr>
          <a:xfrm>
            <a:off x="3273286" y="391467"/>
            <a:ext cx="4492487" cy="6075065"/>
          </a:xfrm>
          <a:prstGeom prst="rect">
            <a:avLst/>
          </a:prstGeom>
        </p:spPr>
      </p:pic>
    </p:spTree>
    <p:extLst>
      <p:ext uri="{BB962C8B-B14F-4D97-AF65-F5344CB8AC3E}">
        <p14:creationId xmlns:p14="http://schemas.microsoft.com/office/powerpoint/2010/main" val="344515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FC70-C63F-4C98-88BB-59953C0E7CCF}"/>
              </a:ext>
            </a:extLst>
          </p:cNvPr>
          <p:cNvSpPr>
            <a:spLocks noGrp="1"/>
          </p:cNvSpPr>
          <p:nvPr>
            <p:ph type="title"/>
          </p:nvPr>
        </p:nvSpPr>
        <p:spPr>
          <a:solidFill>
            <a:srgbClr val="FFFF00"/>
          </a:solidFill>
        </p:spPr>
        <p:txBody>
          <a:bodyPr/>
          <a:lstStyle/>
          <a:p>
            <a:r>
              <a:rPr lang="en-GB" dirty="0"/>
              <a:t>Now it’s time to..</a:t>
            </a:r>
          </a:p>
        </p:txBody>
      </p:sp>
      <p:sp>
        <p:nvSpPr>
          <p:cNvPr id="3" name="Content Placeholder 2">
            <a:extLst>
              <a:ext uri="{FF2B5EF4-FFF2-40B4-BE49-F238E27FC236}">
                <a16:creationId xmlns:a16="http://schemas.microsoft.com/office/drawing/2014/main" id="{0336306F-C71B-43DC-992C-1305145FBE61}"/>
              </a:ext>
            </a:extLst>
          </p:cNvPr>
          <p:cNvSpPr>
            <a:spLocks noGrp="1"/>
          </p:cNvSpPr>
          <p:nvPr>
            <p:ph idx="1"/>
          </p:nvPr>
        </p:nvSpPr>
        <p:spPr>
          <a:solidFill>
            <a:schemeClr val="accent4">
              <a:lumMod val="20000"/>
              <a:lumOff val="80000"/>
            </a:schemeClr>
          </a:solidFill>
        </p:spPr>
        <p:txBody>
          <a:bodyPr>
            <a:noAutofit/>
          </a:bodyPr>
          <a:lstStyle/>
          <a:p>
            <a:pPr marL="514350" indent="-514350" algn="ctr">
              <a:buAutoNum type="arabicParenR"/>
            </a:pPr>
            <a:r>
              <a:rPr lang="en-GB" sz="3200" dirty="0"/>
              <a:t>Count up all of your combinations.</a:t>
            </a:r>
          </a:p>
          <a:p>
            <a:pPr marL="514350" indent="-514350" algn="ctr">
              <a:buAutoNum type="arabicParenR"/>
            </a:pPr>
            <a:r>
              <a:rPr lang="en-GB" sz="3200" dirty="0"/>
              <a:t>Put your hands up.  The teacher will count up from 1.</a:t>
            </a:r>
          </a:p>
          <a:p>
            <a:pPr marL="514350" indent="-514350" algn="ctr">
              <a:buAutoNum type="arabicParenR"/>
            </a:pPr>
            <a:r>
              <a:rPr lang="en-GB" sz="3200" dirty="0"/>
              <a:t>Drop your hand when they reach your number.</a:t>
            </a:r>
          </a:p>
          <a:p>
            <a:pPr marL="514350" indent="-514350" algn="ctr">
              <a:buAutoNum type="arabicParenR"/>
            </a:pPr>
            <a:r>
              <a:rPr lang="en-GB" sz="3200" dirty="0"/>
              <a:t>The person with their hand up last is the winner.</a:t>
            </a:r>
          </a:p>
          <a:p>
            <a:pPr marL="514350" indent="-514350" algn="ctr">
              <a:buAutoNum type="arabicParenR"/>
            </a:pPr>
            <a:r>
              <a:rPr lang="en-GB" sz="3200" dirty="0"/>
              <a:t>Please can the winner tell us all of their combinations.</a:t>
            </a:r>
          </a:p>
          <a:p>
            <a:pPr marL="0" indent="0" algn="ctr">
              <a:buNone/>
            </a:pPr>
            <a:r>
              <a:rPr lang="en-GB" sz="3200" dirty="0"/>
              <a:t>(The teacher may want to write these on the whiteboard.)</a:t>
            </a:r>
          </a:p>
          <a:p>
            <a:pPr marL="0" indent="0" algn="ctr">
              <a:buNone/>
            </a:pPr>
            <a:r>
              <a:rPr lang="en-GB" sz="3200" b="1" dirty="0">
                <a:solidFill>
                  <a:srgbClr val="FF0000"/>
                </a:solidFill>
              </a:rPr>
              <a:t>Who could the ? be?    Let’s share ideas!</a:t>
            </a:r>
          </a:p>
          <a:p>
            <a:pPr marL="0" indent="0" algn="ctr">
              <a:buNone/>
            </a:pPr>
            <a:r>
              <a:rPr lang="en-GB" sz="3200" b="1" dirty="0">
                <a:solidFill>
                  <a:srgbClr val="800080"/>
                </a:solidFill>
              </a:rPr>
              <a:t>Did you get any of the following?</a:t>
            </a:r>
          </a:p>
        </p:txBody>
      </p:sp>
    </p:spTree>
    <p:extLst>
      <p:ext uri="{BB962C8B-B14F-4D97-AF65-F5344CB8AC3E}">
        <p14:creationId xmlns:p14="http://schemas.microsoft.com/office/powerpoint/2010/main" val="26724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6552-EF43-4944-A740-6E149551E475}"/>
              </a:ext>
            </a:extLst>
          </p:cNvPr>
          <p:cNvSpPr>
            <a:spLocks noGrp="1"/>
          </p:cNvSpPr>
          <p:nvPr>
            <p:ph type="title"/>
          </p:nvPr>
        </p:nvSpPr>
        <p:spPr>
          <a:solidFill>
            <a:srgbClr val="FFFF00"/>
          </a:solidFill>
        </p:spPr>
        <p:txBody>
          <a:bodyPr/>
          <a:lstStyle/>
          <a:p>
            <a:r>
              <a:rPr lang="en-GB" dirty="0"/>
              <a:t>In your game did you add…Grandparents (=?)</a:t>
            </a:r>
          </a:p>
        </p:txBody>
      </p:sp>
      <p:sp>
        <p:nvSpPr>
          <p:cNvPr id="3" name="Content Placeholder 2">
            <a:extLst>
              <a:ext uri="{FF2B5EF4-FFF2-40B4-BE49-F238E27FC236}">
                <a16:creationId xmlns:a16="http://schemas.microsoft.com/office/drawing/2014/main" id="{D90A24D1-B2DC-4743-81E5-1B170698C098}"/>
              </a:ext>
            </a:extLst>
          </p:cNvPr>
          <p:cNvSpPr>
            <a:spLocks noGrp="1"/>
          </p:cNvSpPr>
          <p:nvPr>
            <p:ph idx="1"/>
          </p:nvPr>
        </p:nvSpPr>
        <p:spPr>
          <a:xfrm>
            <a:off x="838200" y="1825624"/>
            <a:ext cx="10515600" cy="4853471"/>
          </a:xfrm>
          <a:solidFill>
            <a:schemeClr val="accent4">
              <a:lumMod val="20000"/>
              <a:lumOff val="80000"/>
            </a:schemeClr>
          </a:solidFill>
        </p:spPr>
        <p:txBody>
          <a:bodyPr>
            <a:noAutofit/>
          </a:bodyPr>
          <a:lstStyle/>
          <a:p>
            <a:pPr marL="0" indent="0">
              <a:buNone/>
            </a:pPr>
            <a:r>
              <a:rPr lang="en-GB" sz="2200" dirty="0"/>
              <a:t>In some countries/cultures it is still very normal for older relatives (e.g. Grandparents) to live with their son or daughter’s family.  This could be so that they can be looked after.   Especially in poorer countries which may not have facilities like the NHS.   </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In the UK, many older people live in Retirement Homes or in Supported Living Areas.</a:t>
            </a:r>
          </a:p>
          <a:p>
            <a:pPr marL="0" indent="0">
              <a:buNone/>
            </a:pPr>
            <a:r>
              <a:rPr lang="en-GB" sz="2200" dirty="0"/>
              <a:t>Do you think this is better?  Why/Why not?  What can be gained from living with </a:t>
            </a:r>
          </a:p>
          <a:p>
            <a:pPr marL="0" indent="0">
              <a:buNone/>
            </a:pPr>
            <a:r>
              <a:rPr lang="en-GB" sz="2200" dirty="0"/>
              <a:t>Grandparents?</a:t>
            </a:r>
          </a:p>
        </p:txBody>
      </p:sp>
      <p:pic>
        <p:nvPicPr>
          <p:cNvPr id="4" name="Picture 3">
            <a:extLst>
              <a:ext uri="{FF2B5EF4-FFF2-40B4-BE49-F238E27FC236}">
                <a16:creationId xmlns:a16="http://schemas.microsoft.com/office/drawing/2014/main" id="{DA08EE62-AC57-4801-998A-46EC1023A26B}"/>
              </a:ext>
            </a:extLst>
          </p:cNvPr>
          <p:cNvPicPr>
            <a:picLocks noChangeAspect="1"/>
          </p:cNvPicPr>
          <p:nvPr/>
        </p:nvPicPr>
        <p:blipFill rotWithShape="1">
          <a:blip r:embed="rId2"/>
          <a:srcRect l="61413" t="33572" r="10836" b="26079"/>
          <a:stretch/>
        </p:blipFill>
        <p:spPr>
          <a:xfrm>
            <a:off x="6880839" y="2847132"/>
            <a:ext cx="2316521" cy="1893624"/>
          </a:xfrm>
          <a:prstGeom prst="rect">
            <a:avLst/>
          </a:prstGeom>
        </p:spPr>
      </p:pic>
      <p:sp>
        <p:nvSpPr>
          <p:cNvPr id="5" name="TextBox 4">
            <a:extLst>
              <a:ext uri="{FF2B5EF4-FFF2-40B4-BE49-F238E27FC236}">
                <a16:creationId xmlns:a16="http://schemas.microsoft.com/office/drawing/2014/main" id="{5CDFE32D-06E5-4CFC-92CC-2251BB1550C5}"/>
              </a:ext>
            </a:extLst>
          </p:cNvPr>
          <p:cNvSpPr txBox="1"/>
          <p:nvPr/>
        </p:nvSpPr>
        <p:spPr>
          <a:xfrm>
            <a:off x="9367806" y="2639782"/>
            <a:ext cx="1815548" cy="2308324"/>
          </a:xfrm>
          <a:prstGeom prst="rect">
            <a:avLst/>
          </a:prstGeom>
          <a:solidFill>
            <a:srgbClr val="FFFF00"/>
          </a:solidFill>
        </p:spPr>
        <p:txBody>
          <a:bodyPr wrap="square" rtlCol="0">
            <a:spAutoFit/>
          </a:bodyPr>
          <a:lstStyle/>
          <a:p>
            <a:r>
              <a:rPr lang="en-GB" dirty="0"/>
              <a:t>Some children may be bought up by their Grandparents, or other relatives, because their parents don’t live with them.</a:t>
            </a:r>
          </a:p>
        </p:txBody>
      </p:sp>
    </p:spTree>
    <p:extLst>
      <p:ext uri="{BB962C8B-B14F-4D97-AF65-F5344CB8AC3E}">
        <p14:creationId xmlns:p14="http://schemas.microsoft.com/office/powerpoint/2010/main" val="23043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B987-23CC-4259-A0A9-AC36EEC0823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92CE445-2A6F-4545-972C-43C2F70A52DB}"/>
              </a:ext>
            </a:extLst>
          </p:cNvPr>
          <p:cNvSpPr>
            <a:spLocks noGrp="1"/>
          </p:cNvSpPr>
          <p:nvPr>
            <p:ph idx="1"/>
          </p:nvPr>
        </p:nvSpPr>
        <p:spPr>
          <a:xfrm>
            <a:off x="347870" y="1995488"/>
            <a:ext cx="10515600" cy="4683608"/>
          </a:xfrm>
          <a:solidFill>
            <a:schemeClr val="accent4">
              <a:lumMod val="20000"/>
              <a:lumOff val="80000"/>
            </a:schemeClr>
          </a:solidFill>
        </p:spPr>
        <p:txBody>
          <a:bodyPr/>
          <a:lstStyle/>
          <a:p>
            <a:pPr marL="0" indent="0">
              <a:buNone/>
            </a:pPr>
            <a:r>
              <a:rPr lang="en-GB" dirty="0"/>
              <a:t>It is normal for some young people to not live with their actual parents.  They may be adopted (which means they will live with a family permanently.) </a:t>
            </a:r>
          </a:p>
          <a:p>
            <a:pPr marL="0" indent="0">
              <a:buNone/>
            </a:pPr>
            <a:r>
              <a:rPr lang="en-GB" dirty="0"/>
              <a:t>Or, they may live with a foster parent.  Usually, a foster parent looks after a young person until they move back with their parent/s or are adopted.</a:t>
            </a:r>
          </a:p>
          <a:p>
            <a:pPr marL="0" indent="0">
              <a:buNone/>
            </a:pPr>
            <a:endParaRPr lang="en-GB" dirty="0"/>
          </a:p>
        </p:txBody>
      </p:sp>
      <p:sp>
        <p:nvSpPr>
          <p:cNvPr id="4" name="Title 1">
            <a:extLst>
              <a:ext uri="{FF2B5EF4-FFF2-40B4-BE49-F238E27FC236}">
                <a16:creationId xmlns:a16="http://schemas.microsoft.com/office/drawing/2014/main" id="{3F456E64-5ECD-42B5-9663-CEA8265ADB18}"/>
              </a:ext>
            </a:extLst>
          </p:cNvPr>
          <p:cNvSpPr txBox="1">
            <a:spLocks/>
          </p:cNvSpPr>
          <p:nvPr/>
        </p:nvSpPr>
        <p:spPr>
          <a:xfrm>
            <a:off x="990600" y="517525"/>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In your game did you add…Foster Parent (=?)</a:t>
            </a:r>
          </a:p>
        </p:txBody>
      </p:sp>
      <p:pic>
        <p:nvPicPr>
          <p:cNvPr id="5" name="Picture 4">
            <a:extLst>
              <a:ext uri="{FF2B5EF4-FFF2-40B4-BE49-F238E27FC236}">
                <a16:creationId xmlns:a16="http://schemas.microsoft.com/office/drawing/2014/main" id="{034A968B-0385-4049-AAE1-3BCE39707237}"/>
              </a:ext>
            </a:extLst>
          </p:cNvPr>
          <p:cNvPicPr>
            <a:picLocks noChangeAspect="1"/>
          </p:cNvPicPr>
          <p:nvPr/>
        </p:nvPicPr>
        <p:blipFill rotWithShape="1">
          <a:blip r:embed="rId2"/>
          <a:srcRect l="58044" t="24641" r="9646" b="21532"/>
          <a:stretch/>
        </p:blipFill>
        <p:spPr>
          <a:xfrm>
            <a:off x="4088295" y="4200065"/>
            <a:ext cx="3319670" cy="2327393"/>
          </a:xfrm>
          <a:prstGeom prst="rect">
            <a:avLst/>
          </a:prstGeom>
        </p:spPr>
      </p:pic>
    </p:spTree>
    <p:extLst>
      <p:ext uri="{BB962C8B-B14F-4D97-AF65-F5344CB8AC3E}">
        <p14:creationId xmlns:p14="http://schemas.microsoft.com/office/powerpoint/2010/main" val="94176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942C-C0C1-41AD-9F2F-AB7AD3889A95}"/>
              </a:ext>
            </a:extLst>
          </p:cNvPr>
          <p:cNvSpPr>
            <a:spLocks noGrp="1"/>
          </p:cNvSpPr>
          <p:nvPr>
            <p:ph type="title"/>
          </p:nvPr>
        </p:nvSpPr>
        <p:spPr>
          <a:xfrm>
            <a:off x="751573" y="1183273"/>
            <a:ext cx="10515600" cy="1325563"/>
          </a:xfrm>
          <a:solidFill>
            <a:srgbClr val="FFFF00"/>
          </a:solidFill>
        </p:spPr>
        <p:txBody>
          <a:bodyPr/>
          <a:lstStyle/>
          <a:p>
            <a:r>
              <a:rPr lang="en-US" dirty="0"/>
              <a:t>In your game did you add… people who may identify as non-binary/trans?</a:t>
            </a:r>
            <a:endParaRPr lang="en-GB" dirty="0"/>
          </a:p>
        </p:txBody>
      </p:sp>
      <p:pic>
        <p:nvPicPr>
          <p:cNvPr id="4" name="Picture 3">
            <a:extLst>
              <a:ext uri="{FF2B5EF4-FFF2-40B4-BE49-F238E27FC236}">
                <a16:creationId xmlns:a16="http://schemas.microsoft.com/office/drawing/2014/main" id="{EEB2A470-F58B-4BDE-BF9B-D06481D9FA4C}"/>
              </a:ext>
            </a:extLst>
          </p:cNvPr>
          <p:cNvPicPr>
            <a:picLocks noChangeAspect="1"/>
          </p:cNvPicPr>
          <p:nvPr/>
        </p:nvPicPr>
        <p:blipFill>
          <a:blip r:embed="rId2"/>
          <a:stretch>
            <a:fillRect/>
          </a:stretch>
        </p:blipFill>
        <p:spPr>
          <a:xfrm>
            <a:off x="3272588" y="2891834"/>
            <a:ext cx="2212611" cy="2695713"/>
          </a:xfrm>
          <a:prstGeom prst="rect">
            <a:avLst/>
          </a:prstGeom>
        </p:spPr>
      </p:pic>
      <p:pic>
        <p:nvPicPr>
          <p:cNvPr id="5" name="Picture 4">
            <a:extLst>
              <a:ext uri="{FF2B5EF4-FFF2-40B4-BE49-F238E27FC236}">
                <a16:creationId xmlns:a16="http://schemas.microsoft.com/office/drawing/2014/main" id="{6B395EB3-9955-41A4-9EE8-A5870D7826C4}"/>
              </a:ext>
            </a:extLst>
          </p:cNvPr>
          <p:cNvPicPr>
            <a:picLocks noChangeAspect="1"/>
          </p:cNvPicPr>
          <p:nvPr/>
        </p:nvPicPr>
        <p:blipFill>
          <a:blip r:embed="rId3"/>
          <a:stretch>
            <a:fillRect/>
          </a:stretch>
        </p:blipFill>
        <p:spPr>
          <a:xfrm>
            <a:off x="5840078" y="2914060"/>
            <a:ext cx="2413124" cy="2673487"/>
          </a:xfrm>
          <a:prstGeom prst="rect">
            <a:avLst/>
          </a:prstGeom>
        </p:spPr>
      </p:pic>
    </p:spTree>
    <p:extLst>
      <p:ext uri="{BB962C8B-B14F-4D97-AF65-F5344CB8AC3E}">
        <p14:creationId xmlns:p14="http://schemas.microsoft.com/office/powerpoint/2010/main" val="394128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24BE-5783-4440-962F-F48781A2E310}"/>
              </a:ext>
            </a:extLst>
          </p:cNvPr>
          <p:cNvSpPr>
            <a:spLocks noGrp="1"/>
          </p:cNvSpPr>
          <p:nvPr>
            <p:ph type="title"/>
          </p:nvPr>
        </p:nvSpPr>
        <p:spPr>
          <a:solidFill>
            <a:srgbClr val="FFFF00"/>
          </a:solidFill>
        </p:spPr>
        <p:txBody>
          <a:bodyPr>
            <a:normAutofit fontScale="90000"/>
          </a:bodyPr>
          <a:lstStyle/>
          <a:p>
            <a:r>
              <a:rPr lang="en-GB" dirty="0"/>
              <a:t>It may be that the people in the family may choose to identify in other ways, such as non-binary/trans.</a:t>
            </a:r>
          </a:p>
        </p:txBody>
      </p:sp>
      <p:sp>
        <p:nvSpPr>
          <p:cNvPr id="4" name="TextBox 3">
            <a:extLst>
              <a:ext uri="{FF2B5EF4-FFF2-40B4-BE49-F238E27FC236}">
                <a16:creationId xmlns:a16="http://schemas.microsoft.com/office/drawing/2014/main" id="{8F6298FD-1E83-4179-8BBF-EE2FA521BA5D}"/>
              </a:ext>
            </a:extLst>
          </p:cNvPr>
          <p:cNvSpPr txBox="1"/>
          <p:nvPr/>
        </p:nvSpPr>
        <p:spPr>
          <a:xfrm>
            <a:off x="838200" y="5367130"/>
            <a:ext cx="10330069" cy="553998"/>
          </a:xfrm>
          <a:prstGeom prst="rect">
            <a:avLst/>
          </a:prstGeom>
          <a:solidFill>
            <a:srgbClr val="FFFF00"/>
          </a:solidFill>
        </p:spPr>
        <p:txBody>
          <a:bodyPr wrap="square" rtlCol="0">
            <a:spAutoFit/>
          </a:bodyPr>
          <a:lstStyle/>
          <a:p>
            <a:r>
              <a:rPr lang="en-GB" sz="3000" dirty="0"/>
              <a:t>We are now going to explore this more….</a:t>
            </a:r>
          </a:p>
        </p:txBody>
      </p:sp>
      <p:pic>
        <p:nvPicPr>
          <p:cNvPr id="5" name="Picture 4">
            <a:extLst>
              <a:ext uri="{FF2B5EF4-FFF2-40B4-BE49-F238E27FC236}">
                <a16:creationId xmlns:a16="http://schemas.microsoft.com/office/drawing/2014/main" id="{E86CC507-3178-461B-94DE-BD972C22A234}"/>
              </a:ext>
            </a:extLst>
          </p:cNvPr>
          <p:cNvPicPr>
            <a:picLocks noChangeAspect="1"/>
          </p:cNvPicPr>
          <p:nvPr/>
        </p:nvPicPr>
        <p:blipFill>
          <a:blip r:embed="rId2"/>
          <a:stretch>
            <a:fillRect/>
          </a:stretch>
        </p:blipFill>
        <p:spPr>
          <a:xfrm>
            <a:off x="3426593" y="2169939"/>
            <a:ext cx="2212611" cy="2695713"/>
          </a:xfrm>
          <a:prstGeom prst="rect">
            <a:avLst/>
          </a:prstGeom>
        </p:spPr>
      </p:pic>
      <p:pic>
        <p:nvPicPr>
          <p:cNvPr id="7" name="Picture 6">
            <a:extLst>
              <a:ext uri="{FF2B5EF4-FFF2-40B4-BE49-F238E27FC236}">
                <a16:creationId xmlns:a16="http://schemas.microsoft.com/office/drawing/2014/main" id="{88645FE5-9197-4B29-BFA3-3AABDB5FFB6D}"/>
              </a:ext>
            </a:extLst>
          </p:cNvPr>
          <p:cNvPicPr>
            <a:picLocks noChangeAspect="1"/>
          </p:cNvPicPr>
          <p:nvPr/>
        </p:nvPicPr>
        <p:blipFill>
          <a:blip r:embed="rId3"/>
          <a:stretch>
            <a:fillRect/>
          </a:stretch>
        </p:blipFill>
        <p:spPr>
          <a:xfrm>
            <a:off x="5994083" y="2192165"/>
            <a:ext cx="2413124" cy="2673487"/>
          </a:xfrm>
          <a:prstGeom prst="rect">
            <a:avLst/>
          </a:prstGeom>
        </p:spPr>
      </p:pic>
    </p:spTree>
    <p:extLst>
      <p:ext uri="{BB962C8B-B14F-4D97-AF65-F5344CB8AC3E}">
        <p14:creationId xmlns:p14="http://schemas.microsoft.com/office/powerpoint/2010/main" val="188884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4F5897-43A7-4983-95DC-1E8DDD2F54B4}"/>
              </a:ext>
            </a:extLst>
          </p:cNvPr>
          <p:cNvSpPr>
            <a:spLocks noGrp="1"/>
          </p:cNvSpPr>
          <p:nvPr>
            <p:ph idx="1"/>
          </p:nvPr>
        </p:nvSpPr>
        <p:spPr>
          <a:xfrm>
            <a:off x="692426" y="394389"/>
            <a:ext cx="10515600" cy="6179665"/>
          </a:xfrm>
          <a:solidFill>
            <a:srgbClr val="FFFF00"/>
          </a:solidFill>
        </p:spPr>
        <p:txBody>
          <a:bodyPr/>
          <a:lstStyle/>
          <a:p>
            <a:pPr marL="0" indent="0">
              <a:buNone/>
            </a:pPr>
            <a:r>
              <a:rPr lang="en-US" dirty="0"/>
              <a:t>Here is a well-known image explaining gender and sexuality.  We are going to explore this now.  </a:t>
            </a:r>
            <a:endParaRPr lang="en-GB" dirty="0"/>
          </a:p>
        </p:txBody>
      </p:sp>
      <p:pic>
        <p:nvPicPr>
          <p:cNvPr id="5" name="Picture 4">
            <a:extLst>
              <a:ext uri="{FF2B5EF4-FFF2-40B4-BE49-F238E27FC236}">
                <a16:creationId xmlns:a16="http://schemas.microsoft.com/office/drawing/2014/main" id="{BB412D5C-463D-4B93-ACA7-9B05885E5DE6}"/>
              </a:ext>
            </a:extLst>
          </p:cNvPr>
          <p:cNvPicPr>
            <a:picLocks noChangeAspect="1"/>
          </p:cNvPicPr>
          <p:nvPr/>
        </p:nvPicPr>
        <p:blipFill rotWithShape="1">
          <a:blip r:embed="rId2"/>
          <a:srcRect l="18985" t="17004" r="8986" b="10532"/>
          <a:stretch/>
        </p:blipFill>
        <p:spPr>
          <a:xfrm>
            <a:off x="2885905" y="1407170"/>
            <a:ext cx="6586331" cy="4969567"/>
          </a:xfrm>
          <a:prstGeom prst="rect">
            <a:avLst/>
          </a:prstGeom>
        </p:spPr>
      </p:pic>
    </p:spTree>
    <p:extLst>
      <p:ext uri="{BB962C8B-B14F-4D97-AF65-F5344CB8AC3E}">
        <p14:creationId xmlns:p14="http://schemas.microsoft.com/office/powerpoint/2010/main" val="30383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1C2F-77D3-40C9-8C88-F69721E18A60}"/>
              </a:ext>
            </a:extLst>
          </p:cNvPr>
          <p:cNvSpPr>
            <a:spLocks noGrp="1"/>
          </p:cNvSpPr>
          <p:nvPr>
            <p:ph type="title"/>
          </p:nvPr>
        </p:nvSpPr>
        <p:spPr>
          <a:xfrm>
            <a:off x="649182" y="3692316"/>
            <a:ext cx="10515600" cy="1325563"/>
          </a:xfrm>
          <a:solidFill>
            <a:srgbClr val="FFCCFF"/>
          </a:solidFill>
        </p:spPr>
        <p:txBody>
          <a:bodyPr/>
          <a:lstStyle/>
          <a:p>
            <a:r>
              <a:rPr lang="en-GB" dirty="0"/>
              <a:t>Gender Identity</a:t>
            </a:r>
          </a:p>
        </p:txBody>
      </p:sp>
      <p:sp>
        <p:nvSpPr>
          <p:cNvPr id="4" name="Title 1">
            <a:extLst>
              <a:ext uri="{FF2B5EF4-FFF2-40B4-BE49-F238E27FC236}">
                <a16:creationId xmlns:a16="http://schemas.microsoft.com/office/drawing/2014/main" id="{E2506B10-88F0-4A38-A888-FA79D7C31D22}"/>
              </a:ext>
            </a:extLst>
          </p:cNvPr>
          <p:cNvSpPr txBox="1">
            <a:spLocks/>
          </p:cNvSpPr>
          <p:nvPr/>
        </p:nvSpPr>
        <p:spPr>
          <a:xfrm>
            <a:off x="649182" y="5147158"/>
            <a:ext cx="10515600" cy="13255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Gender Expression</a:t>
            </a:r>
          </a:p>
        </p:txBody>
      </p:sp>
      <p:sp>
        <p:nvSpPr>
          <p:cNvPr id="6" name="Title 1">
            <a:extLst>
              <a:ext uri="{FF2B5EF4-FFF2-40B4-BE49-F238E27FC236}">
                <a16:creationId xmlns:a16="http://schemas.microsoft.com/office/drawing/2014/main" id="{F3F05AE8-9BAA-4185-943F-701CD0062892}"/>
              </a:ext>
            </a:extLst>
          </p:cNvPr>
          <p:cNvSpPr txBox="1">
            <a:spLocks/>
          </p:cNvSpPr>
          <p:nvPr/>
        </p:nvSpPr>
        <p:spPr>
          <a:xfrm>
            <a:off x="649182" y="2237474"/>
            <a:ext cx="10515600" cy="1325563"/>
          </a:xfrm>
          <a:prstGeom prst="rect">
            <a:avLst/>
          </a:prstGeom>
          <a:solidFill>
            <a:srgbClr val="00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Assigned Sex (Biological sex)</a:t>
            </a:r>
          </a:p>
        </p:txBody>
      </p:sp>
      <p:sp>
        <p:nvSpPr>
          <p:cNvPr id="7" name="TextBox 6">
            <a:extLst>
              <a:ext uri="{FF2B5EF4-FFF2-40B4-BE49-F238E27FC236}">
                <a16:creationId xmlns:a16="http://schemas.microsoft.com/office/drawing/2014/main" id="{573939CD-2928-42D1-8E9F-52337B70C7E3}"/>
              </a:ext>
            </a:extLst>
          </p:cNvPr>
          <p:cNvSpPr txBox="1"/>
          <p:nvPr/>
        </p:nvSpPr>
        <p:spPr>
          <a:xfrm>
            <a:off x="1097280" y="240632"/>
            <a:ext cx="9432758" cy="1708160"/>
          </a:xfrm>
          <a:prstGeom prst="rect">
            <a:avLst/>
          </a:prstGeom>
          <a:solidFill>
            <a:srgbClr val="FFFF00"/>
          </a:solidFill>
        </p:spPr>
        <p:txBody>
          <a:bodyPr wrap="square" rtlCol="0">
            <a:spAutoFit/>
          </a:bodyPr>
          <a:lstStyle/>
          <a:p>
            <a:r>
              <a:rPr lang="en-US" sz="3500" dirty="0"/>
              <a:t>Do you know what these terms means?  As you watch the clip on the next slide, try to work out what they mean.</a:t>
            </a:r>
            <a:endParaRPr lang="en-GB" sz="3500" dirty="0"/>
          </a:p>
        </p:txBody>
      </p:sp>
    </p:spTree>
    <p:extLst>
      <p:ext uri="{BB962C8B-B14F-4D97-AF65-F5344CB8AC3E}">
        <p14:creationId xmlns:p14="http://schemas.microsoft.com/office/powerpoint/2010/main" val="6074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F382E0-33F5-490B-8DDB-4807FD743DA4}"/>
              </a:ext>
            </a:extLst>
          </p:cNvPr>
          <p:cNvPicPr>
            <a:picLocks noChangeAspect="1"/>
          </p:cNvPicPr>
          <p:nvPr/>
        </p:nvPicPr>
        <p:blipFill rotWithShape="1">
          <a:blip r:embed="rId2"/>
          <a:srcRect l="64537" t="29125" r="16204" b="21467"/>
          <a:stretch/>
        </p:blipFill>
        <p:spPr>
          <a:xfrm>
            <a:off x="6829778" y="572167"/>
            <a:ext cx="3285067" cy="4519122"/>
          </a:xfrm>
          <a:prstGeom prst="rect">
            <a:avLst/>
          </a:prstGeom>
        </p:spPr>
      </p:pic>
      <p:sp>
        <p:nvSpPr>
          <p:cNvPr id="5" name="TextBox 4">
            <a:extLst>
              <a:ext uri="{FF2B5EF4-FFF2-40B4-BE49-F238E27FC236}">
                <a16:creationId xmlns:a16="http://schemas.microsoft.com/office/drawing/2014/main" id="{09E55F43-C1AF-4DDB-B9BE-670335616B0C}"/>
              </a:ext>
            </a:extLst>
          </p:cNvPr>
          <p:cNvSpPr txBox="1"/>
          <p:nvPr/>
        </p:nvSpPr>
        <p:spPr>
          <a:xfrm>
            <a:off x="948267" y="2761792"/>
            <a:ext cx="5294490" cy="3170099"/>
          </a:xfrm>
          <a:prstGeom prst="rect">
            <a:avLst/>
          </a:prstGeom>
          <a:solidFill>
            <a:srgbClr val="FFCCFF"/>
          </a:solidFill>
        </p:spPr>
        <p:txBody>
          <a:bodyPr wrap="square" rtlCol="0">
            <a:spAutoFit/>
          </a:bodyPr>
          <a:lstStyle/>
          <a:p>
            <a:r>
              <a:rPr lang="en-GB" sz="4000" dirty="0"/>
              <a:t>Our new topic is:</a:t>
            </a:r>
          </a:p>
          <a:p>
            <a:r>
              <a:rPr lang="en-GB" sz="4000" dirty="0"/>
              <a:t>“What does it mean to belong to a family?”</a:t>
            </a:r>
          </a:p>
          <a:p>
            <a:r>
              <a:rPr lang="en-GB" sz="4000" dirty="0"/>
              <a:t>Last week we explored our own family.</a:t>
            </a:r>
          </a:p>
        </p:txBody>
      </p:sp>
      <p:sp>
        <p:nvSpPr>
          <p:cNvPr id="6" name="TextBox 5">
            <a:extLst>
              <a:ext uri="{FF2B5EF4-FFF2-40B4-BE49-F238E27FC236}">
                <a16:creationId xmlns:a16="http://schemas.microsoft.com/office/drawing/2014/main" id="{C17DDEFA-C708-4966-9354-9FB552812CE7}"/>
              </a:ext>
            </a:extLst>
          </p:cNvPr>
          <p:cNvSpPr txBox="1"/>
          <p:nvPr/>
        </p:nvSpPr>
        <p:spPr>
          <a:xfrm>
            <a:off x="801510" y="572167"/>
            <a:ext cx="5294490" cy="1938992"/>
          </a:xfrm>
          <a:prstGeom prst="rect">
            <a:avLst/>
          </a:prstGeom>
          <a:solidFill>
            <a:srgbClr val="7030A0"/>
          </a:solidFill>
        </p:spPr>
        <p:txBody>
          <a:bodyPr wrap="square" rtlCol="0">
            <a:spAutoFit/>
          </a:bodyPr>
          <a:lstStyle/>
          <a:p>
            <a:r>
              <a:rPr lang="en-GB" sz="4000" dirty="0">
                <a:solidFill>
                  <a:schemeClr val="bg1"/>
                </a:solidFill>
              </a:rPr>
              <a:t>What can you remember about our last PASHE lesson?</a:t>
            </a:r>
          </a:p>
        </p:txBody>
      </p:sp>
      <p:sp>
        <p:nvSpPr>
          <p:cNvPr id="2" name="TextBox 1">
            <a:extLst>
              <a:ext uri="{FF2B5EF4-FFF2-40B4-BE49-F238E27FC236}">
                <a16:creationId xmlns:a16="http://schemas.microsoft.com/office/drawing/2014/main" id="{E579CC7B-D4DF-4A9A-8CAD-22E6A4D31A41}"/>
              </a:ext>
            </a:extLst>
          </p:cNvPr>
          <p:cNvSpPr txBox="1"/>
          <p:nvPr/>
        </p:nvSpPr>
        <p:spPr>
          <a:xfrm>
            <a:off x="6524978" y="5204178"/>
            <a:ext cx="4718755" cy="1477328"/>
          </a:xfrm>
          <a:prstGeom prst="rect">
            <a:avLst/>
          </a:prstGeom>
          <a:solidFill>
            <a:schemeClr val="accent4">
              <a:lumMod val="20000"/>
              <a:lumOff val="80000"/>
            </a:schemeClr>
          </a:solidFill>
          <a:ln>
            <a:solidFill>
              <a:srgbClr val="FF0000"/>
            </a:solidFill>
          </a:ln>
        </p:spPr>
        <p:txBody>
          <a:bodyPr wrap="square" rtlCol="0">
            <a:spAutoFit/>
          </a:bodyPr>
          <a:lstStyle/>
          <a:p>
            <a:r>
              <a:rPr lang="en-GB" dirty="0"/>
              <a:t>Can you remember who is in the family Madrigal?</a:t>
            </a:r>
          </a:p>
          <a:p>
            <a:r>
              <a:rPr lang="en-GB" dirty="0"/>
              <a:t>Optional – watch clip from last week again…</a:t>
            </a:r>
          </a:p>
          <a:p>
            <a:r>
              <a:rPr lang="en-GB" dirty="0">
                <a:hlinkClick r:id="rId3"/>
              </a:rPr>
              <a:t>https://www.youtube.com/watch?v=Yp5nPGWWMh4</a:t>
            </a:r>
            <a:endParaRPr lang="en-GB" dirty="0"/>
          </a:p>
        </p:txBody>
      </p:sp>
    </p:spTree>
    <p:extLst>
      <p:ext uri="{BB962C8B-B14F-4D97-AF65-F5344CB8AC3E}">
        <p14:creationId xmlns:p14="http://schemas.microsoft.com/office/powerpoint/2010/main" val="26267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4F5897-43A7-4983-95DC-1E8DDD2F54B4}"/>
              </a:ext>
            </a:extLst>
          </p:cNvPr>
          <p:cNvSpPr>
            <a:spLocks noGrp="1"/>
          </p:cNvSpPr>
          <p:nvPr>
            <p:ph idx="1"/>
          </p:nvPr>
        </p:nvSpPr>
        <p:spPr>
          <a:xfrm>
            <a:off x="692426" y="394390"/>
            <a:ext cx="10515600" cy="4351338"/>
          </a:xfrm>
        </p:spPr>
        <p:txBody>
          <a:bodyPr/>
          <a:lstStyle/>
          <a:p>
            <a:pPr marL="0" indent="0">
              <a:buNone/>
            </a:pPr>
            <a:r>
              <a:rPr lang="en-GB" dirty="0">
                <a:hlinkClick r:id="rId2"/>
              </a:rPr>
              <a:t>Watch this clip:</a:t>
            </a:r>
          </a:p>
          <a:p>
            <a:r>
              <a:rPr lang="en-GB" dirty="0">
                <a:hlinkClick r:id="rId2"/>
              </a:rPr>
              <a:t>The Gender Unicorn | </a:t>
            </a:r>
            <a:r>
              <a:rPr lang="en-GB" dirty="0" err="1">
                <a:hlinkClick r:id="rId2"/>
              </a:rPr>
              <a:t>Pop'n'Olly</a:t>
            </a:r>
            <a:r>
              <a:rPr lang="en-GB" dirty="0">
                <a:hlinkClick r:id="rId2"/>
              </a:rPr>
              <a:t> | Olly Pike – YouTube</a:t>
            </a:r>
            <a:endParaRPr lang="en-GB" dirty="0"/>
          </a:p>
          <a:p>
            <a:pPr marL="0" indent="0">
              <a:buNone/>
            </a:pPr>
            <a:endParaRPr lang="en-GB" dirty="0"/>
          </a:p>
        </p:txBody>
      </p:sp>
      <p:pic>
        <p:nvPicPr>
          <p:cNvPr id="5" name="Picture 4">
            <a:extLst>
              <a:ext uri="{FF2B5EF4-FFF2-40B4-BE49-F238E27FC236}">
                <a16:creationId xmlns:a16="http://schemas.microsoft.com/office/drawing/2014/main" id="{BB412D5C-463D-4B93-ACA7-9B05885E5DE6}"/>
              </a:ext>
            </a:extLst>
          </p:cNvPr>
          <p:cNvPicPr>
            <a:picLocks noChangeAspect="1"/>
          </p:cNvPicPr>
          <p:nvPr/>
        </p:nvPicPr>
        <p:blipFill rotWithShape="1">
          <a:blip r:embed="rId3"/>
          <a:srcRect l="18985" t="17004" r="8986" b="10532"/>
          <a:stretch/>
        </p:blipFill>
        <p:spPr>
          <a:xfrm>
            <a:off x="1422865" y="1570800"/>
            <a:ext cx="6586331" cy="4969567"/>
          </a:xfrm>
          <a:prstGeom prst="rect">
            <a:avLst/>
          </a:prstGeom>
        </p:spPr>
      </p:pic>
    </p:spTree>
    <p:extLst>
      <p:ext uri="{BB962C8B-B14F-4D97-AF65-F5344CB8AC3E}">
        <p14:creationId xmlns:p14="http://schemas.microsoft.com/office/powerpoint/2010/main" val="222197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4782-A28E-4E63-802A-FB3BFEA23AA3}"/>
              </a:ext>
            </a:extLst>
          </p:cNvPr>
          <p:cNvSpPr>
            <a:spLocks noGrp="1"/>
          </p:cNvSpPr>
          <p:nvPr>
            <p:ph type="title"/>
          </p:nvPr>
        </p:nvSpPr>
        <p:spPr>
          <a:xfrm>
            <a:off x="982579" y="1914792"/>
            <a:ext cx="10515600" cy="1325563"/>
          </a:xfrm>
          <a:solidFill>
            <a:srgbClr val="FFFF00"/>
          </a:solidFill>
        </p:spPr>
        <p:txBody>
          <a:bodyPr/>
          <a:lstStyle/>
          <a:p>
            <a:r>
              <a:rPr lang="en-US" dirty="0"/>
              <a:t>Gender Identity and Gender Expression…</a:t>
            </a:r>
            <a:endParaRPr lang="en-GB" dirty="0"/>
          </a:p>
        </p:txBody>
      </p:sp>
    </p:spTree>
    <p:extLst>
      <p:ext uri="{BB962C8B-B14F-4D97-AF65-F5344CB8AC3E}">
        <p14:creationId xmlns:p14="http://schemas.microsoft.com/office/powerpoint/2010/main" val="208758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1C2F-77D3-40C9-8C88-F69721E18A60}"/>
              </a:ext>
            </a:extLst>
          </p:cNvPr>
          <p:cNvSpPr>
            <a:spLocks noGrp="1"/>
          </p:cNvSpPr>
          <p:nvPr>
            <p:ph type="title"/>
          </p:nvPr>
        </p:nvSpPr>
        <p:spPr>
          <a:xfrm>
            <a:off x="745435" y="2599050"/>
            <a:ext cx="10515600" cy="994087"/>
          </a:xfrm>
          <a:solidFill>
            <a:srgbClr val="FFCCFF"/>
          </a:solidFill>
        </p:spPr>
        <p:txBody>
          <a:bodyPr/>
          <a:lstStyle/>
          <a:p>
            <a:r>
              <a:rPr lang="en-GB" dirty="0"/>
              <a:t>Gender Identity</a:t>
            </a:r>
          </a:p>
        </p:txBody>
      </p:sp>
      <p:sp>
        <p:nvSpPr>
          <p:cNvPr id="3" name="Content Placeholder 2">
            <a:extLst>
              <a:ext uri="{FF2B5EF4-FFF2-40B4-BE49-F238E27FC236}">
                <a16:creationId xmlns:a16="http://schemas.microsoft.com/office/drawing/2014/main" id="{9C11E36D-AC83-49D8-86F5-F114DDA0F816}"/>
              </a:ext>
            </a:extLst>
          </p:cNvPr>
          <p:cNvSpPr>
            <a:spLocks noGrp="1"/>
          </p:cNvSpPr>
          <p:nvPr>
            <p:ph idx="1"/>
          </p:nvPr>
        </p:nvSpPr>
        <p:spPr>
          <a:xfrm>
            <a:off x="745435" y="3593307"/>
            <a:ext cx="10515600" cy="994086"/>
          </a:xfrm>
        </p:spPr>
        <p:txBody>
          <a:bodyPr/>
          <a:lstStyle/>
          <a:p>
            <a:pPr marL="0" indent="0">
              <a:buNone/>
            </a:pPr>
            <a:r>
              <a:rPr lang="en-GB" dirty="0"/>
              <a:t>The gender the inner world sense of being male/female/neither of these/both or another gender.</a:t>
            </a:r>
          </a:p>
        </p:txBody>
      </p:sp>
      <p:sp>
        <p:nvSpPr>
          <p:cNvPr id="4" name="Title 1">
            <a:extLst>
              <a:ext uri="{FF2B5EF4-FFF2-40B4-BE49-F238E27FC236}">
                <a16:creationId xmlns:a16="http://schemas.microsoft.com/office/drawing/2014/main" id="{E2506B10-88F0-4A38-A888-FA79D7C31D22}"/>
              </a:ext>
            </a:extLst>
          </p:cNvPr>
          <p:cNvSpPr txBox="1">
            <a:spLocks/>
          </p:cNvSpPr>
          <p:nvPr/>
        </p:nvSpPr>
        <p:spPr>
          <a:xfrm>
            <a:off x="745435" y="4587393"/>
            <a:ext cx="10515600" cy="104520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Gender Expression</a:t>
            </a:r>
          </a:p>
        </p:txBody>
      </p:sp>
      <p:sp>
        <p:nvSpPr>
          <p:cNvPr id="5" name="Rectangle 4">
            <a:extLst>
              <a:ext uri="{FF2B5EF4-FFF2-40B4-BE49-F238E27FC236}">
                <a16:creationId xmlns:a16="http://schemas.microsoft.com/office/drawing/2014/main" id="{F27ABB08-C4AD-4286-BD44-831A6D0EAD4A}"/>
              </a:ext>
            </a:extLst>
          </p:cNvPr>
          <p:cNvSpPr/>
          <p:nvPr/>
        </p:nvSpPr>
        <p:spPr>
          <a:xfrm>
            <a:off x="745435" y="5632596"/>
            <a:ext cx="10002078" cy="954107"/>
          </a:xfrm>
          <a:prstGeom prst="rect">
            <a:avLst/>
          </a:prstGeom>
        </p:spPr>
        <p:txBody>
          <a:bodyPr wrap="square">
            <a:spAutoFit/>
          </a:bodyPr>
          <a:lstStyle/>
          <a:p>
            <a:r>
              <a:rPr lang="en-GB" sz="2800" dirty="0"/>
              <a:t>The gender someone wants to express on their outer world through things such as clothes/voice.  It might be changeable.</a:t>
            </a:r>
          </a:p>
        </p:txBody>
      </p:sp>
      <p:sp>
        <p:nvSpPr>
          <p:cNvPr id="6" name="Title 1">
            <a:extLst>
              <a:ext uri="{FF2B5EF4-FFF2-40B4-BE49-F238E27FC236}">
                <a16:creationId xmlns:a16="http://schemas.microsoft.com/office/drawing/2014/main" id="{F3F05AE8-9BAA-4185-943F-701CD0062892}"/>
              </a:ext>
            </a:extLst>
          </p:cNvPr>
          <p:cNvSpPr txBox="1">
            <a:spLocks/>
          </p:cNvSpPr>
          <p:nvPr/>
        </p:nvSpPr>
        <p:spPr>
          <a:xfrm>
            <a:off x="745435" y="89621"/>
            <a:ext cx="10515600" cy="1018142"/>
          </a:xfrm>
          <a:prstGeom prst="rect">
            <a:avLst/>
          </a:prstGeom>
          <a:solidFill>
            <a:srgbClr val="00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Assigned Sex (Biological sex)</a:t>
            </a:r>
          </a:p>
        </p:txBody>
      </p:sp>
      <p:sp>
        <p:nvSpPr>
          <p:cNvPr id="9" name="TextBox 8">
            <a:extLst>
              <a:ext uri="{FF2B5EF4-FFF2-40B4-BE49-F238E27FC236}">
                <a16:creationId xmlns:a16="http://schemas.microsoft.com/office/drawing/2014/main" id="{F610EAF9-C6A1-49D1-9FBD-0B00CB956C8A}"/>
              </a:ext>
            </a:extLst>
          </p:cNvPr>
          <p:cNvSpPr txBox="1"/>
          <p:nvPr/>
        </p:nvSpPr>
        <p:spPr>
          <a:xfrm>
            <a:off x="745435" y="1107762"/>
            <a:ext cx="9872870" cy="1384995"/>
          </a:xfrm>
          <a:prstGeom prst="rect">
            <a:avLst/>
          </a:prstGeom>
          <a:noFill/>
        </p:spPr>
        <p:txBody>
          <a:bodyPr wrap="square" rtlCol="0">
            <a:spAutoFit/>
          </a:bodyPr>
          <a:lstStyle/>
          <a:p>
            <a:r>
              <a:rPr lang="en-GB" sz="2800" dirty="0"/>
              <a:t>What someone is labelled as at birth, whether that be male/female/intersex.  This is based on body parts/hormones/chromosomes. </a:t>
            </a:r>
          </a:p>
        </p:txBody>
      </p:sp>
    </p:spTree>
    <p:extLst>
      <p:ext uri="{BB962C8B-B14F-4D97-AF65-F5344CB8AC3E}">
        <p14:creationId xmlns:p14="http://schemas.microsoft.com/office/powerpoint/2010/main" val="1098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1892-EC3A-4832-B922-585556A44446}"/>
              </a:ext>
            </a:extLst>
          </p:cNvPr>
          <p:cNvSpPr>
            <a:spLocks noGrp="1"/>
          </p:cNvSpPr>
          <p:nvPr>
            <p:ph type="title"/>
          </p:nvPr>
        </p:nvSpPr>
        <p:spPr>
          <a:xfrm>
            <a:off x="798442" y="127832"/>
            <a:ext cx="10942983" cy="823010"/>
          </a:xfrm>
          <a:solidFill>
            <a:srgbClr val="FFFF00"/>
          </a:solidFill>
        </p:spPr>
        <p:txBody>
          <a:bodyPr>
            <a:noAutofit/>
          </a:bodyPr>
          <a:lstStyle/>
          <a:p>
            <a:r>
              <a:rPr lang="en-GB" sz="3500" b="1" dirty="0"/>
              <a:t>Someone who is non-binary or trans (?=)</a:t>
            </a:r>
          </a:p>
        </p:txBody>
      </p:sp>
      <p:sp>
        <p:nvSpPr>
          <p:cNvPr id="3" name="Content Placeholder 2">
            <a:extLst>
              <a:ext uri="{FF2B5EF4-FFF2-40B4-BE49-F238E27FC236}">
                <a16:creationId xmlns:a16="http://schemas.microsoft.com/office/drawing/2014/main" id="{899D0728-1E5B-4D12-8496-4B8094D2621F}"/>
              </a:ext>
            </a:extLst>
          </p:cNvPr>
          <p:cNvSpPr>
            <a:spLocks noGrp="1"/>
          </p:cNvSpPr>
          <p:nvPr>
            <p:ph idx="1"/>
          </p:nvPr>
        </p:nvSpPr>
        <p:spPr>
          <a:xfrm>
            <a:off x="798443" y="1018432"/>
            <a:ext cx="10515600" cy="5387630"/>
          </a:xfrm>
          <a:solidFill>
            <a:schemeClr val="accent4">
              <a:lumMod val="20000"/>
              <a:lumOff val="80000"/>
            </a:schemeClr>
          </a:solidFill>
        </p:spPr>
        <p:txBody>
          <a:bodyPr>
            <a:normAutofit fontScale="92500" lnSpcReduction="10000"/>
          </a:bodyPr>
          <a:lstStyle/>
          <a:p>
            <a:pPr marL="0" indent="0">
              <a:buNone/>
            </a:pPr>
            <a:r>
              <a:rPr lang="en-GB" b="1" dirty="0">
                <a:solidFill>
                  <a:srgbClr val="FF0000"/>
                </a:solidFill>
              </a:rPr>
              <a:t>Assigned Sex</a:t>
            </a:r>
            <a:r>
              <a:rPr lang="en-GB" dirty="0"/>
              <a:t> = whether your body is a male or female.</a:t>
            </a:r>
          </a:p>
          <a:p>
            <a:pPr marL="0" indent="0">
              <a:buNone/>
            </a:pPr>
            <a:r>
              <a:rPr lang="en-GB" b="1" dirty="0">
                <a:solidFill>
                  <a:srgbClr val="FF0000"/>
                </a:solidFill>
              </a:rPr>
              <a:t>Gender</a:t>
            </a:r>
            <a:r>
              <a:rPr lang="en-GB" dirty="0"/>
              <a:t> = whether you feel like a male (boy/man) or female (girl/woman.)</a:t>
            </a:r>
          </a:p>
          <a:p>
            <a:pPr marL="0" indent="0">
              <a:buNone/>
            </a:pPr>
            <a:r>
              <a:rPr lang="en-GB" b="1" dirty="0">
                <a:solidFill>
                  <a:srgbClr val="FF0000"/>
                </a:solidFill>
              </a:rPr>
              <a:t>Trans </a:t>
            </a:r>
            <a:r>
              <a:rPr lang="en-GB" dirty="0"/>
              <a:t>= when someone doesn’t feel the same gender as their sex.</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Some people realise that their gender is </a:t>
            </a:r>
            <a:r>
              <a:rPr lang="en-GB" b="1" dirty="0">
                <a:solidFill>
                  <a:srgbClr val="FF0000"/>
                </a:solidFill>
              </a:rPr>
              <a:t>non-binary</a:t>
            </a:r>
            <a:r>
              <a:rPr lang="en-GB" b="1" dirty="0"/>
              <a:t>.  </a:t>
            </a:r>
          </a:p>
          <a:p>
            <a:pPr marL="0" indent="0">
              <a:buNone/>
            </a:pPr>
            <a:r>
              <a:rPr lang="en-GB" b="1" dirty="0">
                <a:solidFill>
                  <a:srgbClr val="FF0000"/>
                </a:solidFill>
              </a:rPr>
              <a:t>Non-binary</a:t>
            </a:r>
            <a:r>
              <a:rPr lang="en-GB" dirty="0"/>
              <a:t> can mean two things:</a:t>
            </a:r>
          </a:p>
          <a:p>
            <a:pPr marL="0" indent="0">
              <a:buNone/>
            </a:pPr>
            <a:r>
              <a:rPr lang="en-GB" dirty="0"/>
              <a:t>*that they sometimes feel like a boy/man and sometimes like a girl/woman.   </a:t>
            </a:r>
          </a:p>
          <a:p>
            <a:pPr marL="0" indent="0">
              <a:buNone/>
            </a:pPr>
            <a:r>
              <a:rPr lang="en-GB" dirty="0"/>
              <a:t>*that they don’t feel like either.</a:t>
            </a:r>
          </a:p>
        </p:txBody>
      </p:sp>
      <p:pic>
        <p:nvPicPr>
          <p:cNvPr id="4" name="Picture 3">
            <a:extLst>
              <a:ext uri="{FF2B5EF4-FFF2-40B4-BE49-F238E27FC236}">
                <a16:creationId xmlns:a16="http://schemas.microsoft.com/office/drawing/2014/main" id="{2F2FB1D8-2152-4FE9-8B2E-92F3C68A571F}"/>
              </a:ext>
            </a:extLst>
          </p:cNvPr>
          <p:cNvPicPr>
            <a:picLocks noChangeAspect="1"/>
          </p:cNvPicPr>
          <p:nvPr/>
        </p:nvPicPr>
        <p:blipFill rotWithShape="1">
          <a:blip r:embed="rId2"/>
          <a:srcRect l="68152" t="25688" r="16195" b="23659"/>
          <a:stretch/>
        </p:blipFill>
        <p:spPr>
          <a:xfrm>
            <a:off x="3074503" y="2343977"/>
            <a:ext cx="1192697" cy="2170046"/>
          </a:xfrm>
          <a:prstGeom prst="rect">
            <a:avLst/>
          </a:prstGeom>
        </p:spPr>
      </p:pic>
      <p:sp>
        <p:nvSpPr>
          <p:cNvPr id="5" name="TextBox 4">
            <a:extLst>
              <a:ext uri="{FF2B5EF4-FFF2-40B4-BE49-F238E27FC236}">
                <a16:creationId xmlns:a16="http://schemas.microsoft.com/office/drawing/2014/main" id="{98C7032B-D371-45C3-905C-1661A138B203}"/>
              </a:ext>
            </a:extLst>
          </p:cNvPr>
          <p:cNvSpPr txBox="1"/>
          <p:nvPr/>
        </p:nvSpPr>
        <p:spPr>
          <a:xfrm>
            <a:off x="1802296" y="2968487"/>
            <a:ext cx="1139688" cy="646331"/>
          </a:xfrm>
          <a:prstGeom prst="rect">
            <a:avLst/>
          </a:prstGeom>
          <a:solidFill>
            <a:srgbClr val="FFFF00"/>
          </a:solidFill>
        </p:spPr>
        <p:txBody>
          <a:bodyPr wrap="square" rtlCol="0">
            <a:spAutoFit/>
          </a:bodyPr>
          <a:lstStyle/>
          <a:p>
            <a:pPr algn="ctr"/>
            <a:r>
              <a:rPr lang="en-GB" dirty="0"/>
              <a:t>ASSIGNED</a:t>
            </a:r>
          </a:p>
          <a:p>
            <a:pPr algn="ctr"/>
            <a:r>
              <a:rPr lang="en-GB" dirty="0"/>
              <a:t>SEX</a:t>
            </a:r>
          </a:p>
        </p:txBody>
      </p:sp>
      <p:sp>
        <p:nvSpPr>
          <p:cNvPr id="6" name="TextBox 5">
            <a:extLst>
              <a:ext uri="{FF2B5EF4-FFF2-40B4-BE49-F238E27FC236}">
                <a16:creationId xmlns:a16="http://schemas.microsoft.com/office/drawing/2014/main" id="{44F81C6A-3CB8-41FF-98B4-09A921243D11}"/>
              </a:ext>
            </a:extLst>
          </p:cNvPr>
          <p:cNvSpPr txBox="1"/>
          <p:nvPr/>
        </p:nvSpPr>
        <p:spPr>
          <a:xfrm>
            <a:off x="4469294" y="2936221"/>
            <a:ext cx="1192697" cy="369332"/>
          </a:xfrm>
          <a:prstGeom prst="rect">
            <a:avLst/>
          </a:prstGeom>
          <a:solidFill>
            <a:srgbClr val="FF99CC"/>
          </a:solidFill>
        </p:spPr>
        <p:txBody>
          <a:bodyPr wrap="square" rtlCol="0">
            <a:spAutoFit/>
          </a:bodyPr>
          <a:lstStyle/>
          <a:p>
            <a:pPr algn="ctr"/>
            <a:r>
              <a:rPr lang="en-GB" dirty="0"/>
              <a:t>GENDER</a:t>
            </a:r>
          </a:p>
        </p:txBody>
      </p:sp>
      <p:sp>
        <p:nvSpPr>
          <p:cNvPr id="7" name="Heart 6">
            <a:extLst>
              <a:ext uri="{FF2B5EF4-FFF2-40B4-BE49-F238E27FC236}">
                <a16:creationId xmlns:a16="http://schemas.microsoft.com/office/drawing/2014/main" id="{24BB5CBE-2E2C-404C-8C55-EC5FE23C0783}"/>
              </a:ext>
            </a:extLst>
          </p:cNvPr>
          <p:cNvSpPr/>
          <p:nvPr/>
        </p:nvSpPr>
        <p:spPr>
          <a:xfrm>
            <a:off x="3657599" y="3022215"/>
            <a:ext cx="225287" cy="27253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C333B9F-D669-456C-B857-255881CEF08A}"/>
              </a:ext>
            </a:extLst>
          </p:cNvPr>
          <p:cNvCxnSpPr>
            <a:cxnSpLocks/>
          </p:cNvCxnSpPr>
          <p:nvPr/>
        </p:nvCxnSpPr>
        <p:spPr>
          <a:xfrm>
            <a:off x="2690191" y="3337819"/>
            <a:ext cx="689113" cy="293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EE11CC3-C36D-4F7D-969D-35F1FE8AD493}"/>
              </a:ext>
            </a:extLst>
          </p:cNvPr>
          <p:cNvCxnSpPr>
            <a:cxnSpLocks/>
            <a:stCxn id="6" idx="1"/>
            <a:endCxn id="7" idx="0"/>
          </p:cNvCxnSpPr>
          <p:nvPr/>
        </p:nvCxnSpPr>
        <p:spPr>
          <a:xfrm flipH="1" flipV="1">
            <a:off x="3770243" y="3090349"/>
            <a:ext cx="699051" cy="30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7CC56D-49AD-4E68-9A72-07C57958756C}"/>
              </a:ext>
            </a:extLst>
          </p:cNvPr>
          <p:cNvPicPr>
            <a:picLocks noChangeAspect="1"/>
          </p:cNvPicPr>
          <p:nvPr/>
        </p:nvPicPr>
        <p:blipFill rotWithShape="1">
          <a:blip r:embed="rId2"/>
          <a:srcRect l="68152" t="25688" r="16195" b="23659"/>
          <a:stretch/>
        </p:blipFill>
        <p:spPr>
          <a:xfrm>
            <a:off x="7268815" y="2399434"/>
            <a:ext cx="1192697" cy="2170046"/>
          </a:xfrm>
          <a:prstGeom prst="rect">
            <a:avLst/>
          </a:prstGeom>
        </p:spPr>
      </p:pic>
      <p:pic>
        <p:nvPicPr>
          <p:cNvPr id="15" name="Picture 14">
            <a:extLst>
              <a:ext uri="{FF2B5EF4-FFF2-40B4-BE49-F238E27FC236}">
                <a16:creationId xmlns:a16="http://schemas.microsoft.com/office/drawing/2014/main" id="{22E717D0-1D75-45E6-B071-2FB40E1F01E0}"/>
              </a:ext>
            </a:extLst>
          </p:cNvPr>
          <p:cNvPicPr>
            <a:picLocks noChangeAspect="1"/>
          </p:cNvPicPr>
          <p:nvPr/>
        </p:nvPicPr>
        <p:blipFill rotWithShape="1">
          <a:blip r:embed="rId2"/>
          <a:srcRect l="68152" t="25688" r="16195" b="23659"/>
          <a:stretch/>
        </p:blipFill>
        <p:spPr>
          <a:xfrm>
            <a:off x="9213569" y="2343977"/>
            <a:ext cx="1192697" cy="2170046"/>
          </a:xfrm>
          <a:prstGeom prst="rect">
            <a:avLst/>
          </a:prstGeom>
        </p:spPr>
      </p:pic>
      <p:sp>
        <p:nvSpPr>
          <p:cNvPr id="16" name="Heart 15">
            <a:extLst>
              <a:ext uri="{FF2B5EF4-FFF2-40B4-BE49-F238E27FC236}">
                <a16:creationId xmlns:a16="http://schemas.microsoft.com/office/drawing/2014/main" id="{E7F22B4C-1B87-4EB5-AD57-4DD174D47418}"/>
              </a:ext>
            </a:extLst>
          </p:cNvPr>
          <p:cNvSpPr/>
          <p:nvPr/>
        </p:nvSpPr>
        <p:spPr>
          <a:xfrm>
            <a:off x="7722695" y="3105618"/>
            <a:ext cx="225287" cy="272534"/>
          </a:xfrm>
          <a:prstGeom prst="hear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art 16">
            <a:extLst>
              <a:ext uri="{FF2B5EF4-FFF2-40B4-BE49-F238E27FC236}">
                <a16:creationId xmlns:a16="http://schemas.microsoft.com/office/drawing/2014/main" id="{76255B02-AECB-4A2E-8D3E-81F3B4587744}"/>
              </a:ext>
            </a:extLst>
          </p:cNvPr>
          <p:cNvSpPr/>
          <p:nvPr/>
        </p:nvSpPr>
        <p:spPr>
          <a:xfrm>
            <a:off x="7836995" y="3105618"/>
            <a:ext cx="225287" cy="27253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art 17">
            <a:extLst>
              <a:ext uri="{FF2B5EF4-FFF2-40B4-BE49-F238E27FC236}">
                <a16:creationId xmlns:a16="http://schemas.microsoft.com/office/drawing/2014/main" id="{E0B397C4-9A25-484B-8FB0-BC00B289F7F4}"/>
              </a:ext>
            </a:extLst>
          </p:cNvPr>
          <p:cNvSpPr/>
          <p:nvPr/>
        </p:nvSpPr>
        <p:spPr>
          <a:xfrm>
            <a:off x="9748630" y="3115989"/>
            <a:ext cx="225287" cy="27253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56B2CB-0939-4DAD-8E6B-FA1FD96CF4F7}"/>
              </a:ext>
            </a:extLst>
          </p:cNvPr>
          <p:cNvSpPr/>
          <p:nvPr/>
        </p:nvSpPr>
        <p:spPr>
          <a:xfrm>
            <a:off x="4119768" y="2343977"/>
            <a:ext cx="147432" cy="160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4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1F27-D5DB-4A31-B6C8-DD087CA94425}"/>
              </a:ext>
            </a:extLst>
          </p:cNvPr>
          <p:cNvSpPr>
            <a:spLocks noGrp="1"/>
          </p:cNvSpPr>
          <p:nvPr>
            <p:ph type="title"/>
          </p:nvPr>
        </p:nvSpPr>
        <p:spPr>
          <a:solidFill>
            <a:srgbClr val="FFFF00"/>
          </a:solidFill>
        </p:spPr>
        <p:txBody>
          <a:bodyPr/>
          <a:lstStyle/>
          <a:p>
            <a:r>
              <a:rPr lang="en-US" dirty="0"/>
              <a:t>What’s cisgender?  </a:t>
            </a:r>
            <a:endParaRPr lang="en-GB" dirty="0"/>
          </a:p>
        </p:txBody>
      </p:sp>
      <p:pic>
        <p:nvPicPr>
          <p:cNvPr id="5" name="Picture 4">
            <a:extLst>
              <a:ext uri="{FF2B5EF4-FFF2-40B4-BE49-F238E27FC236}">
                <a16:creationId xmlns:a16="http://schemas.microsoft.com/office/drawing/2014/main" id="{B33A1035-C8C4-4F27-8B23-CBB597138F1E}"/>
              </a:ext>
            </a:extLst>
          </p:cNvPr>
          <p:cNvPicPr>
            <a:picLocks noChangeAspect="1"/>
          </p:cNvPicPr>
          <p:nvPr/>
        </p:nvPicPr>
        <p:blipFill rotWithShape="1">
          <a:blip r:embed="rId2"/>
          <a:srcRect l="68152" t="25688" r="16195" b="23659"/>
          <a:stretch/>
        </p:blipFill>
        <p:spPr>
          <a:xfrm>
            <a:off x="4257259" y="2537099"/>
            <a:ext cx="1192697" cy="2483820"/>
          </a:xfrm>
          <a:prstGeom prst="rect">
            <a:avLst/>
          </a:prstGeom>
        </p:spPr>
      </p:pic>
      <p:sp>
        <p:nvSpPr>
          <p:cNvPr id="6" name="TextBox 5">
            <a:extLst>
              <a:ext uri="{FF2B5EF4-FFF2-40B4-BE49-F238E27FC236}">
                <a16:creationId xmlns:a16="http://schemas.microsoft.com/office/drawing/2014/main" id="{66A527CB-3C9D-418F-9F5D-7E790DBCE8D5}"/>
              </a:ext>
            </a:extLst>
          </p:cNvPr>
          <p:cNvSpPr txBox="1"/>
          <p:nvPr/>
        </p:nvSpPr>
        <p:spPr>
          <a:xfrm>
            <a:off x="3170582" y="3475383"/>
            <a:ext cx="954157" cy="369332"/>
          </a:xfrm>
          <a:prstGeom prst="rect">
            <a:avLst/>
          </a:prstGeom>
          <a:solidFill>
            <a:srgbClr val="FF99CC"/>
          </a:solidFill>
        </p:spPr>
        <p:txBody>
          <a:bodyPr wrap="square" rtlCol="0">
            <a:spAutoFit/>
          </a:bodyPr>
          <a:lstStyle/>
          <a:p>
            <a:pPr algn="ctr"/>
            <a:r>
              <a:rPr lang="en-US" dirty="0"/>
              <a:t>SEX</a:t>
            </a:r>
            <a:endParaRPr lang="en-GB" dirty="0"/>
          </a:p>
        </p:txBody>
      </p:sp>
      <p:sp>
        <p:nvSpPr>
          <p:cNvPr id="7" name="TextBox 6">
            <a:extLst>
              <a:ext uri="{FF2B5EF4-FFF2-40B4-BE49-F238E27FC236}">
                <a16:creationId xmlns:a16="http://schemas.microsoft.com/office/drawing/2014/main" id="{A5935722-CFAA-49C8-ACAF-066ED6E9CBE3}"/>
              </a:ext>
            </a:extLst>
          </p:cNvPr>
          <p:cNvSpPr txBox="1"/>
          <p:nvPr/>
        </p:nvSpPr>
        <p:spPr>
          <a:xfrm>
            <a:off x="5652050" y="3443117"/>
            <a:ext cx="1192697" cy="369332"/>
          </a:xfrm>
          <a:prstGeom prst="rect">
            <a:avLst/>
          </a:prstGeom>
          <a:solidFill>
            <a:srgbClr val="FF99CC"/>
          </a:solidFill>
        </p:spPr>
        <p:txBody>
          <a:bodyPr wrap="square" rtlCol="0">
            <a:spAutoFit/>
          </a:bodyPr>
          <a:lstStyle/>
          <a:p>
            <a:pPr algn="ctr"/>
            <a:r>
              <a:rPr lang="en-GB" dirty="0"/>
              <a:t>GENDER</a:t>
            </a:r>
          </a:p>
        </p:txBody>
      </p:sp>
      <p:sp>
        <p:nvSpPr>
          <p:cNvPr id="8" name="Heart 7">
            <a:extLst>
              <a:ext uri="{FF2B5EF4-FFF2-40B4-BE49-F238E27FC236}">
                <a16:creationId xmlns:a16="http://schemas.microsoft.com/office/drawing/2014/main" id="{94BC10FE-E329-4F90-94D9-BDE9F85A4E10}"/>
              </a:ext>
            </a:extLst>
          </p:cNvPr>
          <p:cNvSpPr/>
          <p:nvPr/>
        </p:nvSpPr>
        <p:spPr>
          <a:xfrm>
            <a:off x="4840355" y="3443117"/>
            <a:ext cx="225287" cy="27253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D58D9F4D-0063-4C56-9666-9B5094A705E9}"/>
              </a:ext>
            </a:extLst>
          </p:cNvPr>
          <p:cNvCxnSpPr>
            <a:cxnSpLocks/>
          </p:cNvCxnSpPr>
          <p:nvPr/>
        </p:nvCxnSpPr>
        <p:spPr>
          <a:xfrm>
            <a:off x="3872947" y="3844715"/>
            <a:ext cx="689113" cy="293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9D4DD38-3F3E-48E1-8BA5-DC8E3A046196}"/>
              </a:ext>
            </a:extLst>
          </p:cNvPr>
          <p:cNvCxnSpPr>
            <a:cxnSpLocks/>
            <a:stCxn id="7" idx="1"/>
            <a:endCxn id="8" idx="0"/>
          </p:cNvCxnSpPr>
          <p:nvPr/>
        </p:nvCxnSpPr>
        <p:spPr>
          <a:xfrm flipH="1" flipV="1">
            <a:off x="4952999" y="3511251"/>
            <a:ext cx="699051" cy="1165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48A8478-4407-4130-AB44-916020BC6540}"/>
              </a:ext>
            </a:extLst>
          </p:cNvPr>
          <p:cNvSpPr txBox="1"/>
          <p:nvPr/>
        </p:nvSpPr>
        <p:spPr>
          <a:xfrm>
            <a:off x="447260" y="4984403"/>
            <a:ext cx="8229600" cy="1692771"/>
          </a:xfrm>
          <a:prstGeom prst="rect">
            <a:avLst/>
          </a:prstGeom>
          <a:solidFill>
            <a:srgbClr val="FFFF00"/>
          </a:solidFill>
        </p:spPr>
        <p:txBody>
          <a:bodyPr wrap="square" rtlCol="0">
            <a:spAutoFit/>
          </a:bodyPr>
          <a:lstStyle/>
          <a:p>
            <a:r>
              <a:rPr lang="en-US" sz="2600" dirty="0"/>
              <a:t>Someone who identifies with a gender that is the same as their assigned sex.   A cisgender person may sign their name with (she/her)  (he/him) to show this and that they support others choices. </a:t>
            </a:r>
            <a:endParaRPr lang="en-GB" sz="2600" dirty="0"/>
          </a:p>
        </p:txBody>
      </p:sp>
    </p:spTree>
    <p:extLst>
      <p:ext uri="{BB962C8B-B14F-4D97-AF65-F5344CB8AC3E}">
        <p14:creationId xmlns:p14="http://schemas.microsoft.com/office/powerpoint/2010/main" val="26062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FAA3-C519-4DBC-9C6C-CDF6DEFD3282}"/>
              </a:ext>
            </a:extLst>
          </p:cNvPr>
          <p:cNvSpPr>
            <a:spLocks noGrp="1"/>
          </p:cNvSpPr>
          <p:nvPr>
            <p:ph type="title"/>
          </p:nvPr>
        </p:nvSpPr>
        <p:spPr>
          <a:xfrm>
            <a:off x="761198" y="2011045"/>
            <a:ext cx="10515600" cy="1325563"/>
          </a:xfrm>
          <a:solidFill>
            <a:srgbClr val="FFFF00"/>
          </a:solidFill>
        </p:spPr>
        <p:txBody>
          <a:bodyPr/>
          <a:lstStyle/>
          <a:p>
            <a:r>
              <a:rPr lang="en-US" dirty="0"/>
              <a:t>Sexual Orientation…</a:t>
            </a:r>
            <a:endParaRPr lang="en-GB" dirty="0"/>
          </a:p>
        </p:txBody>
      </p:sp>
    </p:spTree>
    <p:extLst>
      <p:ext uri="{BB962C8B-B14F-4D97-AF65-F5344CB8AC3E}">
        <p14:creationId xmlns:p14="http://schemas.microsoft.com/office/powerpoint/2010/main" val="299611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AA66-ED7D-4C33-88FF-EB2FCC76C19F}"/>
              </a:ext>
            </a:extLst>
          </p:cNvPr>
          <p:cNvSpPr>
            <a:spLocks noGrp="1"/>
          </p:cNvSpPr>
          <p:nvPr>
            <p:ph type="title"/>
          </p:nvPr>
        </p:nvSpPr>
        <p:spPr>
          <a:solidFill>
            <a:srgbClr val="FFFF00"/>
          </a:solidFill>
        </p:spPr>
        <p:txBody>
          <a:bodyPr/>
          <a:lstStyle/>
          <a:p>
            <a:r>
              <a:rPr lang="en-GB" dirty="0"/>
              <a:t>In your game did you add…two mums or dads    (? = mum 2)</a:t>
            </a:r>
          </a:p>
        </p:txBody>
      </p:sp>
      <p:sp>
        <p:nvSpPr>
          <p:cNvPr id="3" name="Content Placeholder 2">
            <a:extLst>
              <a:ext uri="{FF2B5EF4-FFF2-40B4-BE49-F238E27FC236}">
                <a16:creationId xmlns:a16="http://schemas.microsoft.com/office/drawing/2014/main" id="{D1CD7C1E-FFBE-4160-8F69-5494E96230E4}"/>
              </a:ext>
            </a:extLst>
          </p:cNvPr>
          <p:cNvSpPr>
            <a:spLocks noGrp="1"/>
          </p:cNvSpPr>
          <p:nvPr>
            <p:ph idx="1"/>
          </p:nvPr>
        </p:nvSpPr>
        <p:spPr>
          <a:xfrm>
            <a:off x="838200" y="1825625"/>
            <a:ext cx="10515600" cy="4840218"/>
          </a:xfrm>
        </p:spPr>
        <p:txBody>
          <a:bodyPr>
            <a:normAutofit fontScale="85000" lnSpcReduction="20000"/>
          </a:bodyPr>
          <a:lstStyle/>
          <a:p>
            <a:pPr marL="0" indent="0">
              <a:buNone/>
            </a:pPr>
            <a:r>
              <a:rPr lang="en-GB" dirty="0"/>
              <a:t>Sexuality/sexual orientation = who you are attracted to sexually and/or want to have a relationship with.</a:t>
            </a:r>
          </a:p>
          <a:p>
            <a:pPr marL="0" indent="0">
              <a:buNone/>
            </a:pPr>
            <a:r>
              <a:rPr lang="en-GB" dirty="0"/>
              <a:t>Some people are attracted to the opposite sex.  They are called </a:t>
            </a:r>
            <a:r>
              <a:rPr lang="en-GB" b="1" dirty="0">
                <a:solidFill>
                  <a:srgbClr val="FF0000"/>
                </a:solidFill>
              </a:rPr>
              <a:t>heterosexual</a:t>
            </a:r>
            <a:r>
              <a:rPr lang="en-GB" dirty="0"/>
              <a:t> (</a:t>
            </a:r>
            <a:r>
              <a:rPr lang="en-GB" b="1" dirty="0">
                <a:solidFill>
                  <a:srgbClr val="FF0000"/>
                </a:solidFill>
              </a:rPr>
              <a:t>straight.</a:t>
            </a:r>
            <a:r>
              <a:rPr lang="en-GB" dirty="0"/>
              <a:t>)</a:t>
            </a:r>
          </a:p>
          <a:p>
            <a:pPr marL="0" indent="0">
              <a:buNone/>
            </a:pPr>
            <a:r>
              <a:rPr lang="en-GB" dirty="0"/>
              <a:t>Some people are attracted to the same sex.  They are called </a:t>
            </a:r>
            <a:r>
              <a:rPr lang="en-GB" b="1" dirty="0">
                <a:solidFill>
                  <a:srgbClr val="FF0000"/>
                </a:solidFill>
              </a:rPr>
              <a:t>gay</a:t>
            </a:r>
            <a:r>
              <a:rPr lang="en-GB" dirty="0"/>
              <a:t>.</a:t>
            </a:r>
          </a:p>
          <a:p>
            <a:pPr marL="0" indent="0">
              <a:buNone/>
            </a:pPr>
            <a:r>
              <a:rPr lang="en-GB" dirty="0"/>
              <a:t>Some people are attracted to both</a:t>
            </a:r>
            <a:r>
              <a:rPr lang="en-GB" dirty="0">
                <a:solidFill>
                  <a:srgbClr val="FF0000"/>
                </a:solidFill>
              </a:rPr>
              <a:t> </a:t>
            </a:r>
            <a:r>
              <a:rPr lang="en-GB" b="1" dirty="0">
                <a:solidFill>
                  <a:srgbClr val="FF0000"/>
                </a:solidFill>
              </a:rPr>
              <a:t>bi-sexual </a:t>
            </a:r>
            <a:r>
              <a:rPr lang="en-GB" dirty="0"/>
              <a:t>(</a:t>
            </a:r>
            <a:r>
              <a:rPr lang="en-GB" b="1" dirty="0">
                <a:solidFill>
                  <a:srgbClr val="FF0000"/>
                </a:solidFill>
              </a:rPr>
              <a:t>bi</a:t>
            </a:r>
            <a:r>
              <a:rPr lang="en-GB" dirty="0"/>
              <a:t>,)   Some people are </a:t>
            </a:r>
          </a:p>
          <a:p>
            <a:pPr marL="0" indent="0">
              <a:buNone/>
            </a:pPr>
            <a:r>
              <a:rPr lang="en-GB" b="1" dirty="0">
                <a:solidFill>
                  <a:srgbClr val="FF0000"/>
                </a:solidFill>
              </a:rPr>
              <a:t>pansexual</a:t>
            </a:r>
            <a:r>
              <a:rPr lang="en-GB" dirty="0"/>
              <a:t> meaning you could be attracted to anyone regardless on gender.</a:t>
            </a:r>
          </a:p>
          <a:p>
            <a:pPr marL="0" indent="0">
              <a:buNone/>
            </a:pP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r>
              <a:rPr lang="en-GB" dirty="0"/>
              <a:t>This means that in some families two women may be living together/married and may have children, and the same for men.</a:t>
            </a:r>
          </a:p>
        </p:txBody>
      </p:sp>
      <p:pic>
        <p:nvPicPr>
          <p:cNvPr id="4" name="Picture 3">
            <a:extLst>
              <a:ext uri="{FF2B5EF4-FFF2-40B4-BE49-F238E27FC236}">
                <a16:creationId xmlns:a16="http://schemas.microsoft.com/office/drawing/2014/main" id="{F81D24AC-C2EA-471D-9CAD-BBC622FE66B4}"/>
              </a:ext>
            </a:extLst>
          </p:cNvPr>
          <p:cNvPicPr>
            <a:picLocks noChangeAspect="1"/>
          </p:cNvPicPr>
          <p:nvPr/>
        </p:nvPicPr>
        <p:blipFill rotWithShape="1">
          <a:blip r:embed="rId2"/>
          <a:srcRect l="69674" t="24640" r="17609" b="24046"/>
          <a:stretch/>
        </p:blipFill>
        <p:spPr>
          <a:xfrm>
            <a:off x="1786839" y="4200939"/>
            <a:ext cx="625058" cy="1417982"/>
          </a:xfrm>
          <a:prstGeom prst="rect">
            <a:avLst/>
          </a:prstGeom>
        </p:spPr>
      </p:pic>
      <p:pic>
        <p:nvPicPr>
          <p:cNvPr id="5" name="Picture 4">
            <a:extLst>
              <a:ext uri="{FF2B5EF4-FFF2-40B4-BE49-F238E27FC236}">
                <a16:creationId xmlns:a16="http://schemas.microsoft.com/office/drawing/2014/main" id="{B7109C50-7A3D-4589-A9BB-2F96F1572A29}"/>
              </a:ext>
            </a:extLst>
          </p:cNvPr>
          <p:cNvPicPr>
            <a:picLocks noChangeAspect="1"/>
          </p:cNvPicPr>
          <p:nvPr/>
        </p:nvPicPr>
        <p:blipFill rotWithShape="1">
          <a:blip r:embed="rId3"/>
          <a:srcRect l="70000" t="26609" r="17500" b="20759"/>
          <a:stretch/>
        </p:blipFill>
        <p:spPr>
          <a:xfrm>
            <a:off x="2316925" y="4200939"/>
            <a:ext cx="625058" cy="1479700"/>
          </a:xfrm>
          <a:prstGeom prst="rect">
            <a:avLst/>
          </a:prstGeom>
        </p:spPr>
      </p:pic>
      <p:pic>
        <p:nvPicPr>
          <p:cNvPr id="6" name="Picture 5">
            <a:extLst>
              <a:ext uri="{FF2B5EF4-FFF2-40B4-BE49-F238E27FC236}">
                <a16:creationId xmlns:a16="http://schemas.microsoft.com/office/drawing/2014/main" id="{7D6FCD37-57FC-43C8-B6B5-A494A4080ACD}"/>
              </a:ext>
            </a:extLst>
          </p:cNvPr>
          <p:cNvPicPr>
            <a:picLocks noChangeAspect="1"/>
          </p:cNvPicPr>
          <p:nvPr/>
        </p:nvPicPr>
        <p:blipFill rotWithShape="1">
          <a:blip r:embed="rId2"/>
          <a:srcRect l="69674" t="24640" r="17609" b="24046"/>
          <a:stretch/>
        </p:blipFill>
        <p:spPr>
          <a:xfrm>
            <a:off x="4205361" y="4200939"/>
            <a:ext cx="625058" cy="1417982"/>
          </a:xfrm>
          <a:prstGeom prst="rect">
            <a:avLst/>
          </a:prstGeom>
        </p:spPr>
      </p:pic>
      <p:pic>
        <p:nvPicPr>
          <p:cNvPr id="7" name="Picture 6">
            <a:extLst>
              <a:ext uri="{FF2B5EF4-FFF2-40B4-BE49-F238E27FC236}">
                <a16:creationId xmlns:a16="http://schemas.microsoft.com/office/drawing/2014/main" id="{7F557C36-35C9-4048-B527-61B22F97CB18}"/>
              </a:ext>
            </a:extLst>
          </p:cNvPr>
          <p:cNvPicPr>
            <a:picLocks noChangeAspect="1"/>
          </p:cNvPicPr>
          <p:nvPr/>
        </p:nvPicPr>
        <p:blipFill rotWithShape="1">
          <a:blip r:embed="rId2"/>
          <a:srcRect l="69674" t="24640" r="17609" b="24046"/>
          <a:stretch/>
        </p:blipFill>
        <p:spPr>
          <a:xfrm>
            <a:off x="3675275" y="4200939"/>
            <a:ext cx="625058" cy="1417982"/>
          </a:xfrm>
          <a:prstGeom prst="rect">
            <a:avLst/>
          </a:prstGeom>
        </p:spPr>
      </p:pic>
      <p:pic>
        <p:nvPicPr>
          <p:cNvPr id="8" name="Picture 7">
            <a:extLst>
              <a:ext uri="{FF2B5EF4-FFF2-40B4-BE49-F238E27FC236}">
                <a16:creationId xmlns:a16="http://schemas.microsoft.com/office/drawing/2014/main" id="{D144C39D-2EAC-4E70-900D-E3AAAA707C14}"/>
              </a:ext>
            </a:extLst>
          </p:cNvPr>
          <p:cNvPicPr>
            <a:picLocks noChangeAspect="1"/>
          </p:cNvPicPr>
          <p:nvPr/>
        </p:nvPicPr>
        <p:blipFill rotWithShape="1">
          <a:blip r:embed="rId3"/>
          <a:srcRect l="70000" t="26609" r="17500" b="20759"/>
          <a:stretch/>
        </p:blipFill>
        <p:spPr>
          <a:xfrm>
            <a:off x="5470942" y="4220817"/>
            <a:ext cx="625058" cy="1479700"/>
          </a:xfrm>
          <a:prstGeom prst="rect">
            <a:avLst/>
          </a:prstGeom>
        </p:spPr>
      </p:pic>
      <p:pic>
        <p:nvPicPr>
          <p:cNvPr id="9" name="Picture 8">
            <a:extLst>
              <a:ext uri="{FF2B5EF4-FFF2-40B4-BE49-F238E27FC236}">
                <a16:creationId xmlns:a16="http://schemas.microsoft.com/office/drawing/2014/main" id="{69C1135C-4662-43DF-9E4D-2DBCFADD7047}"/>
              </a:ext>
            </a:extLst>
          </p:cNvPr>
          <p:cNvPicPr>
            <a:picLocks noChangeAspect="1"/>
          </p:cNvPicPr>
          <p:nvPr/>
        </p:nvPicPr>
        <p:blipFill rotWithShape="1">
          <a:blip r:embed="rId3"/>
          <a:srcRect l="70000" t="26609" r="17500" b="20759"/>
          <a:stretch/>
        </p:blipFill>
        <p:spPr>
          <a:xfrm>
            <a:off x="6132455" y="4200939"/>
            <a:ext cx="625058" cy="1479700"/>
          </a:xfrm>
          <a:prstGeom prst="rect">
            <a:avLst/>
          </a:prstGeom>
        </p:spPr>
      </p:pic>
      <p:pic>
        <p:nvPicPr>
          <p:cNvPr id="10" name="Picture 9">
            <a:extLst>
              <a:ext uri="{FF2B5EF4-FFF2-40B4-BE49-F238E27FC236}">
                <a16:creationId xmlns:a16="http://schemas.microsoft.com/office/drawing/2014/main" id="{9A82D569-FA19-439B-98D9-AAD4190EC381}"/>
              </a:ext>
            </a:extLst>
          </p:cNvPr>
          <p:cNvPicPr>
            <a:picLocks noChangeAspect="1"/>
          </p:cNvPicPr>
          <p:nvPr/>
        </p:nvPicPr>
        <p:blipFill rotWithShape="1">
          <a:blip r:embed="rId2"/>
          <a:srcRect l="69674" t="24640" r="17609" b="24046"/>
          <a:stretch/>
        </p:blipFill>
        <p:spPr>
          <a:xfrm>
            <a:off x="8025305" y="4200939"/>
            <a:ext cx="625058" cy="1417982"/>
          </a:xfrm>
          <a:prstGeom prst="rect">
            <a:avLst/>
          </a:prstGeom>
        </p:spPr>
      </p:pic>
      <p:pic>
        <p:nvPicPr>
          <p:cNvPr id="11" name="Picture 10">
            <a:extLst>
              <a:ext uri="{FF2B5EF4-FFF2-40B4-BE49-F238E27FC236}">
                <a16:creationId xmlns:a16="http://schemas.microsoft.com/office/drawing/2014/main" id="{69A02B35-E794-40B9-B991-B6E64FE4CCC8}"/>
              </a:ext>
            </a:extLst>
          </p:cNvPr>
          <p:cNvPicPr>
            <a:picLocks noChangeAspect="1"/>
          </p:cNvPicPr>
          <p:nvPr/>
        </p:nvPicPr>
        <p:blipFill rotWithShape="1">
          <a:blip r:embed="rId3"/>
          <a:srcRect l="70000" t="26609" r="17500" b="20759"/>
          <a:stretch/>
        </p:blipFill>
        <p:spPr>
          <a:xfrm>
            <a:off x="8558995" y="4245734"/>
            <a:ext cx="625058" cy="1479700"/>
          </a:xfrm>
          <a:prstGeom prst="rect">
            <a:avLst/>
          </a:prstGeom>
        </p:spPr>
      </p:pic>
      <p:pic>
        <p:nvPicPr>
          <p:cNvPr id="12" name="Picture 11">
            <a:extLst>
              <a:ext uri="{FF2B5EF4-FFF2-40B4-BE49-F238E27FC236}">
                <a16:creationId xmlns:a16="http://schemas.microsoft.com/office/drawing/2014/main" id="{8BFDB4D7-3C05-4518-AB1F-2E2A93B2AB19}"/>
              </a:ext>
            </a:extLst>
          </p:cNvPr>
          <p:cNvPicPr>
            <a:picLocks noChangeAspect="1"/>
          </p:cNvPicPr>
          <p:nvPr/>
        </p:nvPicPr>
        <p:blipFill rotWithShape="1">
          <a:blip r:embed="rId3"/>
          <a:srcRect l="70000" t="26609" r="17500" b="20759"/>
          <a:stretch/>
        </p:blipFill>
        <p:spPr>
          <a:xfrm>
            <a:off x="9934171" y="4200939"/>
            <a:ext cx="625058" cy="1479700"/>
          </a:xfrm>
          <a:prstGeom prst="rect">
            <a:avLst/>
          </a:prstGeom>
        </p:spPr>
      </p:pic>
      <p:pic>
        <p:nvPicPr>
          <p:cNvPr id="13" name="Picture 12">
            <a:extLst>
              <a:ext uri="{FF2B5EF4-FFF2-40B4-BE49-F238E27FC236}">
                <a16:creationId xmlns:a16="http://schemas.microsoft.com/office/drawing/2014/main" id="{507A3D3F-9CE3-4A4E-8577-D326D7C493B4}"/>
              </a:ext>
            </a:extLst>
          </p:cNvPr>
          <p:cNvPicPr>
            <a:picLocks noChangeAspect="1"/>
          </p:cNvPicPr>
          <p:nvPr/>
        </p:nvPicPr>
        <p:blipFill rotWithShape="1">
          <a:blip r:embed="rId3"/>
          <a:srcRect l="70000" t="26609" r="17500" b="20759"/>
          <a:stretch/>
        </p:blipFill>
        <p:spPr>
          <a:xfrm>
            <a:off x="10434441" y="4245734"/>
            <a:ext cx="625058" cy="1479700"/>
          </a:xfrm>
          <a:prstGeom prst="rect">
            <a:avLst/>
          </a:prstGeom>
        </p:spPr>
      </p:pic>
      <p:pic>
        <p:nvPicPr>
          <p:cNvPr id="14" name="Picture 13">
            <a:extLst>
              <a:ext uri="{FF2B5EF4-FFF2-40B4-BE49-F238E27FC236}">
                <a16:creationId xmlns:a16="http://schemas.microsoft.com/office/drawing/2014/main" id="{C5E3F4EB-83DB-4A33-8895-FAC9864D0A1D}"/>
              </a:ext>
            </a:extLst>
          </p:cNvPr>
          <p:cNvPicPr>
            <a:picLocks noChangeAspect="1"/>
          </p:cNvPicPr>
          <p:nvPr/>
        </p:nvPicPr>
        <p:blipFill rotWithShape="1">
          <a:blip r:embed="rId2"/>
          <a:srcRect l="69674" t="24640" r="17609" b="24046"/>
          <a:stretch/>
        </p:blipFill>
        <p:spPr>
          <a:xfrm>
            <a:off x="7604562" y="4262657"/>
            <a:ext cx="625058" cy="1417982"/>
          </a:xfrm>
          <a:prstGeom prst="rect">
            <a:avLst/>
          </a:prstGeom>
        </p:spPr>
      </p:pic>
      <p:pic>
        <p:nvPicPr>
          <p:cNvPr id="15" name="Picture 14">
            <a:extLst>
              <a:ext uri="{FF2B5EF4-FFF2-40B4-BE49-F238E27FC236}">
                <a16:creationId xmlns:a16="http://schemas.microsoft.com/office/drawing/2014/main" id="{DCAAB773-4184-4A98-B07D-41DF13EE205F}"/>
              </a:ext>
            </a:extLst>
          </p:cNvPr>
          <p:cNvPicPr>
            <a:picLocks noChangeAspect="1"/>
          </p:cNvPicPr>
          <p:nvPr/>
        </p:nvPicPr>
        <p:blipFill rotWithShape="1">
          <a:blip r:embed="rId2"/>
          <a:srcRect l="69674" t="24640" r="17609" b="24046"/>
          <a:stretch/>
        </p:blipFill>
        <p:spPr>
          <a:xfrm>
            <a:off x="9509840" y="4245734"/>
            <a:ext cx="625058" cy="1417982"/>
          </a:xfrm>
          <a:prstGeom prst="rect">
            <a:avLst/>
          </a:prstGeom>
        </p:spPr>
      </p:pic>
    </p:spTree>
    <p:extLst>
      <p:ext uri="{BB962C8B-B14F-4D97-AF65-F5344CB8AC3E}">
        <p14:creationId xmlns:p14="http://schemas.microsoft.com/office/powerpoint/2010/main" val="237106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26DC-3EA0-4E7D-A3AC-9E57DE718F30}"/>
              </a:ext>
            </a:extLst>
          </p:cNvPr>
          <p:cNvSpPr>
            <a:spLocks noGrp="1"/>
          </p:cNvSpPr>
          <p:nvPr>
            <p:ph type="title"/>
          </p:nvPr>
        </p:nvSpPr>
        <p:spPr>
          <a:solidFill>
            <a:srgbClr val="FFFF00"/>
          </a:solidFill>
        </p:spPr>
        <p:txBody>
          <a:bodyPr/>
          <a:lstStyle/>
          <a:p>
            <a:r>
              <a:rPr lang="en-GB" dirty="0"/>
              <a:t>There are some people who don’t feel sexual attraction to anyone.  They are called…</a:t>
            </a:r>
          </a:p>
        </p:txBody>
      </p:sp>
      <p:sp>
        <p:nvSpPr>
          <p:cNvPr id="3" name="Content Placeholder 2">
            <a:extLst>
              <a:ext uri="{FF2B5EF4-FFF2-40B4-BE49-F238E27FC236}">
                <a16:creationId xmlns:a16="http://schemas.microsoft.com/office/drawing/2014/main" id="{F40589A5-17B7-4CC8-AC7C-47126F0B08F1}"/>
              </a:ext>
            </a:extLst>
          </p:cNvPr>
          <p:cNvSpPr>
            <a:spLocks noGrp="1"/>
          </p:cNvSpPr>
          <p:nvPr>
            <p:ph idx="1"/>
          </p:nvPr>
        </p:nvSpPr>
        <p:spPr>
          <a:xfrm>
            <a:off x="838200" y="1808990"/>
            <a:ext cx="2633870" cy="1603375"/>
          </a:xfrm>
          <a:solidFill>
            <a:schemeClr val="accent4">
              <a:lumMod val="40000"/>
              <a:lumOff val="60000"/>
            </a:schemeClr>
          </a:solidFill>
        </p:spPr>
        <p:txBody>
          <a:bodyPr>
            <a:noAutofit/>
          </a:bodyPr>
          <a:lstStyle/>
          <a:p>
            <a:pPr marL="0" indent="0" algn="ctr">
              <a:buNone/>
            </a:pPr>
            <a:r>
              <a:rPr lang="en-GB" sz="4400" dirty="0"/>
              <a:t>Asexual</a:t>
            </a:r>
          </a:p>
          <a:p>
            <a:pPr marL="0" indent="0" algn="ctr">
              <a:buNone/>
            </a:pPr>
            <a:r>
              <a:rPr lang="en-GB" sz="4400" dirty="0"/>
              <a:t>(or ace.)</a:t>
            </a:r>
          </a:p>
        </p:txBody>
      </p:sp>
      <p:pic>
        <p:nvPicPr>
          <p:cNvPr id="4" name="Picture 3">
            <a:extLst>
              <a:ext uri="{FF2B5EF4-FFF2-40B4-BE49-F238E27FC236}">
                <a16:creationId xmlns:a16="http://schemas.microsoft.com/office/drawing/2014/main" id="{5DB7784C-7AFA-4EFD-A6E7-A154A74E23C4}"/>
              </a:ext>
            </a:extLst>
          </p:cNvPr>
          <p:cNvPicPr>
            <a:picLocks noChangeAspect="1"/>
          </p:cNvPicPr>
          <p:nvPr/>
        </p:nvPicPr>
        <p:blipFill rotWithShape="1">
          <a:blip r:embed="rId2"/>
          <a:srcRect l="68261" t="24641" r="15217" b="20952"/>
          <a:stretch/>
        </p:blipFill>
        <p:spPr>
          <a:xfrm>
            <a:off x="4318938" y="1951617"/>
            <a:ext cx="2120347" cy="3925733"/>
          </a:xfrm>
          <a:prstGeom prst="rect">
            <a:avLst/>
          </a:prstGeom>
        </p:spPr>
      </p:pic>
      <p:sp>
        <p:nvSpPr>
          <p:cNvPr id="5" name="Rectangle 4">
            <a:extLst>
              <a:ext uri="{FF2B5EF4-FFF2-40B4-BE49-F238E27FC236}">
                <a16:creationId xmlns:a16="http://schemas.microsoft.com/office/drawing/2014/main" id="{699295D9-095F-43D7-A7B0-8334CE52B571}"/>
              </a:ext>
            </a:extLst>
          </p:cNvPr>
          <p:cNvSpPr/>
          <p:nvPr/>
        </p:nvSpPr>
        <p:spPr>
          <a:xfrm>
            <a:off x="6009860" y="2163934"/>
            <a:ext cx="609600" cy="55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460A16F-6D08-4CD7-B2D9-F251C1F8909B}"/>
              </a:ext>
            </a:extLst>
          </p:cNvPr>
          <p:cNvSpPr txBox="1"/>
          <p:nvPr/>
        </p:nvSpPr>
        <p:spPr>
          <a:xfrm>
            <a:off x="719149" y="3563154"/>
            <a:ext cx="3306199" cy="1015663"/>
          </a:xfrm>
          <a:prstGeom prst="rect">
            <a:avLst/>
          </a:prstGeom>
          <a:solidFill>
            <a:schemeClr val="accent4">
              <a:lumMod val="40000"/>
              <a:lumOff val="60000"/>
            </a:schemeClr>
          </a:solidFill>
        </p:spPr>
        <p:txBody>
          <a:bodyPr wrap="square" rtlCol="0">
            <a:spAutoFit/>
          </a:bodyPr>
          <a:lstStyle/>
          <a:p>
            <a:pPr algn="ctr"/>
            <a:r>
              <a:rPr lang="en-GB" sz="2000" dirty="0"/>
              <a:t>They may still have a romantic relationship but without sex.  This could change.</a:t>
            </a:r>
          </a:p>
        </p:txBody>
      </p:sp>
      <p:sp>
        <p:nvSpPr>
          <p:cNvPr id="7" name="Heart 6">
            <a:extLst>
              <a:ext uri="{FF2B5EF4-FFF2-40B4-BE49-F238E27FC236}">
                <a16:creationId xmlns:a16="http://schemas.microsoft.com/office/drawing/2014/main" id="{47CE5200-F39E-4DCD-8E45-924964CC114F}"/>
              </a:ext>
            </a:extLst>
          </p:cNvPr>
          <p:cNvSpPr/>
          <p:nvPr/>
        </p:nvSpPr>
        <p:spPr>
          <a:xfrm>
            <a:off x="5312462" y="2813882"/>
            <a:ext cx="487681" cy="387626"/>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18554F3-5D5F-46C9-A738-55CC9E4E14B4}"/>
              </a:ext>
            </a:extLst>
          </p:cNvPr>
          <p:cNvSpPr txBox="1"/>
          <p:nvPr/>
        </p:nvSpPr>
        <p:spPr>
          <a:xfrm>
            <a:off x="1067904" y="4729606"/>
            <a:ext cx="3419061" cy="1938992"/>
          </a:xfrm>
          <a:prstGeom prst="rect">
            <a:avLst/>
          </a:prstGeom>
          <a:solidFill>
            <a:srgbClr val="FFFF00"/>
          </a:solidFill>
        </p:spPr>
        <p:txBody>
          <a:bodyPr wrap="square" rtlCol="0">
            <a:spAutoFit/>
          </a:bodyPr>
          <a:lstStyle/>
          <a:p>
            <a:r>
              <a:rPr lang="en-GB" sz="2000" dirty="0"/>
              <a:t>Important point – some people don’t start feeling sexual attraction until Year 8 or even older.  If you don’t feel attraction to anyone yet, you may do as you get older.</a:t>
            </a:r>
          </a:p>
        </p:txBody>
      </p:sp>
      <p:sp>
        <p:nvSpPr>
          <p:cNvPr id="11" name="Content Placeholder 2">
            <a:extLst>
              <a:ext uri="{FF2B5EF4-FFF2-40B4-BE49-F238E27FC236}">
                <a16:creationId xmlns:a16="http://schemas.microsoft.com/office/drawing/2014/main" id="{C36E59A0-5F1C-4599-AFA5-4BCD95A46DC2}"/>
              </a:ext>
            </a:extLst>
          </p:cNvPr>
          <p:cNvSpPr txBox="1">
            <a:spLocks/>
          </p:cNvSpPr>
          <p:nvPr/>
        </p:nvSpPr>
        <p:spPr>
          <a:xfrm>
            <a:off x="7581897" y="2008453"/>
            <a:ext cx="2633870" cy="887147"/>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400" dirty="0"/>
              <a:t>Aromantic</a:t>
            </a:r>
          </a:p>
        </p:txBody>
      </p:sp>
      <p:sp>
        <p:nvSpPr>
          <p:cNvPr id="12" name="TextBox 11">
            <a:extLst>
              <a:ext uri="{FF2B5EF4-FFF2-40B4-BE49-F238E27FC236}">
                <a16:creationId xmlns:a16="http://schemas.microsoft.com/office/drawing/2014/main" id="{6D14C678-E953-47CB-AA22-B62BBCF546E4}"/>
              </a:ext>
            </a:extLst>
          </p:cNvPr>
          <p:cNvSpPr txBox="1"/>
          <p:nvPr/>
        </p:nvSpPr>
        <p:spPr>
          <a:xfrm>
            <a:off x="7256386" y="3007695"/>
            <a:ext cx="3281574" cy="1631216"/>
          </a:xfrm>
          <a:prstGeom prst="rect">
            <a:avLst/>
          </a:prstGeom>
          <a:solidFill>
            <a:schemeClr val="accent4">
              <a:lumMod val="40000"/>
              <a:lumOff val="60000"/>
            </a:schemeClr>
          </a:solidFill>
        </p:spPr>
        <p:txBody>
          <a:bodyPr wrap="square" rtlCol="0">
            <a:spAutoFit/>
          </a:bodyPr>
          <a:lstStyle/>
          <a:p>
            <a:pPr algn="ctr"/>
            <a:r>
              <a:rPr lang="en-GB" sz="2000" dirty="0"/>
              <a:t>They don’t want to have a romantic or sexual relationship and feel little, or no attraction.  This could change. </a:t>
            </a:r>
          </a:p>
        </p:txBody>
      </p:sp>
      <p:sp>
        <p:nvSpPr>
          <p:cNvPr id="13" name="TextBox 12">
            <a:extLst>
              <a:ext uri="{FF2B5EF4-FFF2-40B4-BE49-F238E27FC236}">
                <a16:creationId xmlns:a16="http://schemas.microsoft.com/office/drawing/2014/main" id="{CD486D23-9037-4920-BD36-04F2C259E755}"/>
              </a:ext>
            </a:extLst>
          </p:cNvPr>
          <p:cNvSpPr txBox="1"/>
          <p:nvPr/>
        </p:nvSpPr>
        <p:spPr>
          <a:xfrm>
            <a:off x="7187643" y="4729606"/>
            <a:ext cx="3419061" cy="1938992"/>
          </a:xfrm>
          <a:prstGeom prst="rect">
            <a:avLst/>
          </a:prstGeom>
          <a:solidFill>
            <a:srgbClr val="FFFF00"/>
          </a:solidFill>
        </p:spPr>
        <p:txBody>
          <a:bodyPr wrap="square" rtlCol="0">
            <a:spAutoFit/>
          </a:bodyPr>
          <a:lstStyle/>
          <a:p>
            <a:r>
              <a:rPr lang="en-US" sz="2000" dirty="0"/>
              <a:t>If someone is single, it doesn’t mean they identify as asexual or aromantic, they may just not have met someone they want to be in a relationship with yet.</a:t>
            </a:r>
            <a:endParaRPr lang="en-GB" sz="2000" dirty="0"/>
          </a:p>
        </p:txBody>
      </p:sp>
    </p:spTree>
    <p:extLst>
      <p:ext uri="{BB962C8B-B14F-4D97-AF65-F5344CB8AC3E}">
        <p14:creationId xmlns:p14="http://schemas.microsoft.com/office/powerpoint/2010/main" val="18080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3CBC5-BFF4-4080-BE84-E2C46C7A0846}"/>
              </a:ext>
            </a:extLst>
          </p:cNvPr>
          <p:cNvSpPr>
            <a:spLocks noGrp="1"/>
          </p:cNvSpPr>
          <p:nvPr>
            <p:ph idx="1"/>
          </p:nvPr>
        </p:nvSpPr>
        <p:spPr>
          <a:xfrm>
            <a:off x="517939" y="283595"/>
            <a:ext cx="10515600" cy="6216595"/>
          </a:xfrm>
          <a:solidFill>
            <a:srgbClr val="FFFF00"/>
          </a:solidFill>
        </p:spPr>
        <p:txBody>
          <a:bodyPr>
            <a:normAutofit/>
          </a:bodyPr>
          <a:lstStyle/>
          <a:p>
            <a:pPr marL="0" indent="0">
              <a:buNone/>
            </a:pPr>
            <a:r>
              <a:rPr lang="en-US" sz="4000" b="0" i="0" dirty="0">
                <a:solidFill>
                  <a:srgbClr val="000000"/>
                </a:solidFill>
                <a:effectLst/>
                <a:latin typeface="Aptos"/>
              </a:rPr>
              <a:t>Someone’s sexuality and labels are decided by them (and not those around them) and </a:t>
            </a:r>
            <a:r>
              <a:rPr lang="en-GB" sz="4000" b="0" i="0" dirty="0">
                <a:solidFill>
                  <a:srgbClr val="000000"/>
                </a:solidFill>
                <a:effectLst/>
                <a:latin typeface="Aptos"/>
              </a:rPr>
              <a:t>someone’s sexuality may even change over time, it is not necessarily fixed.</a:t>
            </a:r>
            <a:endParaRPr lang="en-US" sz="4000" b="0" i="0" dirty="0">
              <a:solidFill>
                <a:srgbClr val="000000"/>
              </a:solidFill>
              <a:effectLst/>
              <a:latin typeface="Aptos"/>
            </a:endParaRPr>
          </a:p>
        </p:txBody>
      </p:sp>
      <p:pic>
        <p:nvPicPr>
          <p:cNvPr id="4" name="Picture 3">
            <a:extLst>
              <a:ext uri="{FF2B5EF4-FFF2-40B4-BE49-F238E27FC236}">
                <a16:creationId xmlns:a16="http://schemas.microsoft.com/office/drawing/2014/main" id="{5F68348C-52DA-461E-B78C-AE67B3054CE5}"/>
              </a:ext>
            </a:extLst>
          </p:cNvPr>
          <p:cNvPicPr>
            <a:picLocks noChangeAspect="1"/>
          </p:cNvPicPr>
          <p:nvPr/>
        </p:nvPicPr>
        <p:blipFill rotWithShape="1">
          <a:blip r:embed="rId2"/>
          <a:srcRect l="18985" t="17004" r="8986" b="10532"/>
          <a:stretch/>
        </p:blipFill>
        <p:spPr>
          <a:xfrm>
            <a:off x="3217083" y="2613991"/>
            <a:ext cx="4768503" cy="3597966"/>
          </a:xfrm>
          <a:prstGeom prst="rect">
            <a:avLst/>
          </a:prstGeom>
        </p:spPr>
      </p:pic>
    </p:spTree>
    <p:extLst>
      <p:ext uri="{BB962C8B-B14F-4D97-AF65-F5344CB8AC3E}">
        <p14:creationId xmlns:p14="http://schemas.microsoft.com/office/powerpoint/2010/main" val="180031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A6C6-D8CA-476A-9FBC-7B9C54393BDE}"/>
              </a:ext>
            </a:extLst>
          </p:cNvPr>
          <p:cNvSpPr>
            <a:spLocks noGrp="1"/>
          </p:cNvSpPr>
          <p:nvPr>
            <p:ph type="title"/>
          </p:nvPr>
        </p:nvSpPr>
        <p:spPr>
          <a:solidFill>
            <a:srgbClr val="00B0F0"/>
          </a:solidFill>
        </p:spPr>
        <p:txBody>
          <a:bodyPr/>
          <a:lstStyle/>
          <a:p>
            <a:r>
              <a:rPr lang="en-GB" b="1" dirty="0"/>
              <a:t>Important point!</a:t>
            </a:r>
          </a:p>
        </p:txBody>
      </p:sp>
      <p:sp>
        <p:nvSpPr>
          <p:cNvPr id="3" name="Content Placeholder 2">
            <a:extLst>
              <a:ext uri="{FF2B5EF4-FFF2-40B4-BE49-F238E27FC236}">
                <a16:creationId xmlns:a16="http://schemas.microsoft.com/office/drawing/2014/main" id="{4991A6FF-FFC8-4457-9D96-FE431288AF30}"/>
              </a:ext>
            </a:extLst>
          </p:cNvPr>
          <p:cNvSpPr>
            <a:spLocks noGrp="1"/>
          </p:cNvSpPr>
          <p:nvPr>
            <p:ph idx="1"/>
          </p:nvPr>
        </p:nvSpPr>
        <p:spPr>
          <a:solidFill>
            <a:schemeClr val="accent1">
              <a:lumMod val="20000"/>
              <a:lumOff val="80000"/>
            </a:schemeClr>
          </a:solidFill>
        </p:spPr>
        <p:txBody>
          <a:bodyPr/>
          <a:lstStyle/>
          <a:p>
            <a:pPr marL="0" indent="0">
              <a:buNone/>
            </a:pPr>
            <a:r>
              <a:rPr lang="en-GB" dirty="0"/>
              <a:t>Some of these words and meanings are quite new.  So you may meet some people who think gender and sex mean the same 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You also may notice that on questionnaires you are asked for your just your gender or sex.  This shows that not everything has caught up with the new meanings of these words yet.    </a:t>
            </a:r>
          </a:p>
        </p:txBody>
      </p:sp>
      <p:pic>
        <p:nvPicPr>
          <p:cNvPr id="4" name="Picture 3">
            <a:extLst>
              <a:ext uri="{FF2B5EF4-FFF2-40B4-BE49-F238E27FC236}">
                <a16:creationId xmlns:a16="http://schemas.microsoft.com/office/drawing/2014/main" id="{85E51E52-E3EA-414B-9F2B-873A20046B30}"/>
              </a:ext>
            </a:extLst>
          </p:cNvPr>
          <p:cNvPicPr>
            <a:picLocks noChangeAspect="1"/>
          </p:cNvPicPr>
          <p:nvPr/>
        </p:nvPicPr>
        <p:blipFill rotWithShape="1">
          <a:blip r:embed="rId2"/>
          <a:srcRect l="68152" t="25688" r="16195" b="23659"/>
          <a:stretch/>
        </p:blipFill>
        <p:spPr>
          <a:xfrm>
            <a:off x="4439478" y="2912241"/>
            <a:ext cx="954156" cy="1736034"/>
          </a:xfrm>
          <a:prstGeom prst="rect">
            <a:avLst/>
          </a:prstGeom>
        </p:spPr>
      </p:pic>
      <p:sp>
        <p:nvSpPr>
          <p:cNvPr id="5" name="Heart 4">
            <a:extLst>
              <a:ext uri="{FF2B5EF4-FFF2-40B4-BE49-F238E27FC236}">
                <a16:creationId xmlns:a16="http://schemas.microsoft.com/office/drawing/2014/main" id="{6644A4C0-BD79-45DB-9411-D3ABC1F9AC84}"/>
              </a:ext>
            </a:extLst>
          </p:cNvPr>
          <p:cNvSpPr/>
          <p:nvPr/>
        </p:nvSpPr>
        <p:spPr>
          <a:xfrm>
            <a:off x="4826441" y="3429000"/>
            <a:ext cx="180229" cy="215739"/>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20377E58-2D7F-47C2-8C0B-E617AC59D478}"/>
              </a:ext>
            </a:extLst>
          </p:cNvPr>
          <p:cNvSpPr/>
          <p:nvPr/>
        </p:nvSpPr>
        <p:spPr>
          <a:xfrm>
            <a:off x="6241774" y="2912241"/>
            <a:ext cx="2001078" cy="1366052"/>
          </a:xfrm>
          <a:prstGeom prst="cloudCallout">
            <a:avLst>
              <a:gd name="adj1" fmla="val 59299"/>
              <a:gd name="adj2" fmla="val 5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83321B-776D-4695-8799-663480356741}"/>
              </a:ext>
            </a:extLst>
          </p:cNvPr>
          <p:cNvSpPr/>
          <p:nvPr/>
        </p:nvSpPr>
        <p:spPr>
          <a:xfrm>
            <a:off x="6904968" y="3077964"/>
            <a:ext cx="61266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17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F972-4654-4E47-9AEF-19E851A32E2E}"/>
              </a:ext>
            </a:extLst>
          </p:cNvPr>
          <p:cNvSpPr>
            <a:spLocks noGrp="1"/>
          </p:cNvSpPr>
          <p:nvPr>
            <p:ph type="title"/>
          </p:nvPr>
        </p:nvSpPr>
        <p:spPr>
          <a:solidFill>
            <a:srgbClr val="FFFF00"/>
          </a:solidFill>
        </p:spPr>
        <p:txBody>
          <a:bodyPr/>
          <a:lstStyle/>
          <a:p>
            <a:r>
              <a:rPr lang="en-GB" b="1" dirty="0"/>
              <a:t>L.O:  What are families like?</a:t>
            </a:r>
          </a:p>
        </p:txBody>
      </p:sp>
      <p:sp>
        <p:nvSpPr>
          <p:cNvPr id="3" name="Content Placeholder 2">
            <a:extLst>
              <a:ext uri="{FF2B5EF4-FFF2-40B4-BE49-F238E27FC236}">
                <a16:creationId xmlns:a16="http://schemas.microsoft.com/office/drawing/2014/main" id="{232D9174-28E7-4FD2-8D4F-43F4F9759037}"/>
              </a:ext>
            </a:extLst>
          </p:cNvPr>
          <p:cNvSpPr>
            <a:spLocks noGrp="1"/>
          </p:cNvSpPr>
          <p:nvPr>
            <p:ph idx="1"/>
          </p:nvPr>
        </p:nvSpPr>
        <p:spPr>
          <a:xfrm>
            <a:off x="838200" y="1825625"/>
            <a:ext cx="10515600" cy="3197931"/>
          </a:xfrm>
          <a:solidFill>
            <a:schemeClr val="accent4">
              <a:lumMod val="20000"/>
              <a:lumOff val="80000"/>
            </a:schemeClr>
          </a:solidFill>
        </p:spPr>
        <p:txBody>
          <a:bodyPr>
            <a:normAutofit/>
          </a:bodyPr>
          <a:lstStyle/>
          <a:p>
            <a:pPr marL="0" indent="0">
              <a:buNone/>
            </a:pPr>
            <a:r>
              <a:rPr lang="en-GB" sz="4400" dirty="0"/>
              <a:t>Success criteria:</a:t>
            </a:r>
          </a:p>
          <a:p>
            <a:pPr marL="0" indent="0">
              <a:buNone/>
            </a:pPr>
            <a:r>
              <a:rPr lang="en-GB" sz="4400" dirty="0"/>
              <a:t>You have completed the family game and can answer the question who might live together as a family?</a:t>
            </a:r>
          </a:p>
        </p:txBody>
      </p:sp>
    </p:spTree>
    <p:extLst>
      <p:ext uri="{BB962C8B-B14F-4D97-AF65-F5344CB8AC3E}">
        <p14:creationId xmlns:p14="http://schemas.microsoft.com/office/powerpoint/2010/main" val="1549908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362D-BAEB-4F84-BB5D-5B769194474D}"/>
              </a:ext>
            </a:extLst>
          </p:cNvPr>
          <p:cNvSpPr>
            <a:spLocks noGrp="1"/>
          </p:cNvSpPr>
          <p:nvPr>
            <p:ph type="title"/>
          </p:nvPr>
        </p:nvSpPr>
        <p:spPr>
          <a:xfrm>
            <a:off x="838200" y="198783"/>
            <a:ext cx="10515600" cy="1491905"/>
          </a:xfrm>
          <a:solidFill>
            <a:srgbClr val="FFFF00"/>
          </a:solidFill>
        </p:spPr>
        <p:txBody>
          <a:bodyPr>
            <a:normAutofit fontScale="90000"/>
          </a:bodyPr>
          <a:lstStyle/>
          <a:p>
            <a:r>
              <a:rPr lang="en-GB" dirty="0"/>
              <a:t>The LGBTQIA community refer to anyone who does not identify as straight (heterosexual) and/or cisgender.</a:t>
            </a:r>
          </a:p>
        </p:txBody>
      </p:sp>
      <p:sp>
        <p:nvSpPr>
          <p:cNvPr id="3" name="Content Placeholder 2">
            <a:extLst>
              <a:ext uri="{FF2B5EF4-FFF2-40B4-BE49-F238E27FC236}">
                <a16:creationId xmlns:a16="http://schemas.microsoft.com/office/drawing/2014/main" id="{8F4F338F-4191-4665-887A-B98A07BC2603}"/>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200" dirty="0"/>
              <a:t>Lesbian </a:t>
            </a:r>
          </a:p>
          <a:p>
            <a:pPr marL="0" indent="0">
              <a:buNone/>
            </a:pPr>
            <a:r>
              <a:rPr lang="en-GB" sz="3200" dirty="0"/>
              <a:t>Gay</a:t>
            </a:r>
          </a:p>
          <a:p>
            <a:pPr marL="0" indent="0">
              <a:buNone/>
            </a:pPr>
            <a:r>
              <a:rPr lang="en-GB" sz="3200" dirty="0"/>
              <a:t>Bi-sexual</a:t>
            </a:r>
          </a:p>
          <a:p>
            <a:pPr marL="0" indent="0">
              <a:buNone/>
            </a:pPr>
            <a:r>
              <a:rPr lang="en-GB" sz="3200" dirty="0"/>
              <a:t>Transgender</a:t>
            </a:r>
          </a:p>
          <a:p>
            <a:pPr marL="0" indent="0">
              <a:buNone/>
            </a:pPr>
            <a:r>
              <a:rPr lang="en-GB" sz="3200" dirty="0"/>
              <a:t>Queer (someone questioning.)</a:t>
            </a:r>
          </a:p>
          <a:p>
            <a:pPr marL="0" indent="0">
              <a:buNone/>
            </a:pPr>
            <a:r>
              <a:rPr lang="en-GB" sz="3200" dirty="0"/>
              <a:t>Intersex (someone who is born with both sexes.)</a:t>
            </a:r>
          </a:p>
          <a:p>
            <a:pPr marL="0" indent="0">
              <a:buNone/>
            </a:pPr>
            <a:r>
              <a:rPr lang="en-GB" sz="3200" dirty="0"/>
              <a:t>Asexual</a:t>
            </a:r>
          </a:p>
        </p:txBody>
      </p:sp>
      <p:sp>
        <p:nvSpPr>
          <p:cNvPr id="6" name="TextBox 5">
            <a:extLst>
              <a:ext uri="{FF2B5EF4-FFF2-40B4-BE49-F238E27FC236}">
                <a16:creationId xmlns:a16="http://schemas.microsoft.com/office/drawing/2014/main" id="{FD252B57-E1E6-4935-9C55-FEA6E0C84641}"/>
              </a:ext>
            </a:extLst>
          </p:cNvPr>
          <p:cNvSpPr txBox="1"/>
          <p:nvPr/>
        </p:nvSpPr>
        <p:spPr>
          <a:xfrm>
            <a:off x="5607300" y="5357793"/>
            <a:ext cx="5963477" cy="954107"/>
          </a:xfrm>
          <a:prstGeom prst="rect">
            <a:avLst/>
          </a:prstGeom>
          <a:solidFill>
            <a:srgbClr val="FFFF00"/>
          </a:solidFill>
        </p:spPr>
        <p:txBody>
          <a:bodyPr wrap="square" rtlCol="0">
            <a:spAutoFit/>
          </a:bodyPr>
          <a:lstStyle/>
          <a:p>
            <a:r>
              <a:rPr lang="en-GB" sz="2800" dirty="0"/>
              <a:t>This is a  well-known symbol that represent the LGBTQ+ community.</a:t>
            </a:r>
          </a:p>
        </p:txBody>
      </p:sp>
      <p:pic>
        <p:nvPicPr>
          <p:cNvPr id="8" name="Picture 7">
            <a:extLst>
              <a:ext uri="{FF2B5EF4-FFF2-40B4-BE49-F238E27FC236}">
                <a16:creationId xmlns:a16="http://schemas.microsoft.com/office/drawing/2014/main" id="{9F6FF8B0-91CD-46A6-B3F7-00BE587AE043}"/>
              </a:ext>
            </a:extLst>
          </p:cNvPr>
          <p:cNvPicPr>
            <a:picLocks noChangeAspect="1"/>
          </p:cNvPicPr>
          <p:nvPr/>
        </p:nvPicPr>
        <p:blipFill rotWithShape="1">
          <a:blip r:embed="rId2"/>
          <a:srcRect l="1955" t="22682" r="78479" b="54616"/>
          <a:stretch/>
        </p:blipFill>
        <p:spPr>
          <a:xfrm>
            <a:off x="6973677" y="2215582"/>
            <a:ext cx="3392557" cy="2213113"/>
          </a:xfrm>
          <a:prstGeom prst="rect">
            <a:avLst/>
          </a:prstGeom>
        </p:spPr>
      </p:pic>
    </p:spTree>
    <p:extLst>
      <p:ext uri="{BB962C8B-B14F-4D97-AF65-F5344CB8AC3E}">
        <p14:creationId xmlns:p14="http://schemas.microsoft.com/office/powerpoint/2010/main" val="28686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194-8792-4DC1-B571-9BBCA9D65D91}"/>
              </a:ext>
            </a:extLst>
          </p:cNvPr>
          <p:cNvSpPr>
            <a:spLocks noGrp="1"/>
          </p:cNvSpPr>
          <p:nvPr>
            <p:ph type="title"/>
          </p:nvPr>
        </p:nvSpPr>
        <p:spPr>
          <a:solidFill>
            <a:srgbClr val="FFFF00"/>
          </a:solidFill>
        </p:spPr>
        <p:txBody>
          <a:bodyPr/>
          <a:lstStyle/>
          <a:p>
            <a:r>
              <a:rPr lang="en-GB" dirty="0"/>
              <a:t>Turn to the back of your RAG sheet.</a:t>
            </a:r>
          </a:p>
        </p:txBody>
      </p:sp>
      <p:sp>
        <p:nvSpPr>
          <p:cNvPr id="3" name="Content Placeholder 2">
            <a:extLst>
              <a:ext uri="{FF2B5EF4-FFF2-40B4-BE49-F238E27FC236}">
                <a16:creationId xmlns:a16="http://schemas.microsoft.com/office/drawing/2014/main" id="{4B848493-018D-432C-BB2B-3DFCD0173BB0}"/>
              </a:ext>
            </a:extLst>
          </p:cNvPr>
          <p:cNvSpPr>
            <a:spLocks noGrp="1"/>
          </p:cNvSpPr>
          <p:nvPr>
            <p:ph idx="1"/>
          </p:nvPr>
        </p:nvSpPr>
        <p:spPr>
          <a:solidFill>
            <a:schemeClr val="accent4">
              <a:lumMod val="20000"/>
              <a:lumOff val="80000"/>
            </a:schemeClr>
          </a:solidFill>
        </p:spPr>
        <p:txBody>
          <a:bodyPr>
            <a:normAutofit lnSpcReduction="10000"/>
          </a:bodyPr>
          <a:lstStyle/>
          <a:p>
            <a:pPr marL="0" indent="0">
              <a:buNone/>
            </a:pPr>
            <a:r>
              <a:rPr lang="en-GB" sz="3600" dirty="0"/>
              <a:t>Look at the question -  Who might live </a:t>
            </a:r>
            <a:r>
              <a:rPr lang="en-GB" sz="3600"/>
              <a:t>together as </a:t>
            </a:r>
            <a:r>
              <a:rPr lang="en-GB" sz="3600" dirty="0"/>
              <a:t>a family.</a:t>
            </a:r>
          </a:p>
          <a:p>
            <a:pPr marL="0" indent="0">
              <a:buNone/>
            </a:pPr>
            <a:r>
              <a:rPr lang="en-GB" sz="3600" dirty="0"/>
              <a:t>Do you want to change your original answer?</a:t>
            </a:r>
          </a:p>
          <a:p>
            <a:pPr marL="0" indent="0">
              <a:buNone/>
            </a:pPr>
            <a:endParaRPr lang="en-GB" sz="3600" dirty="0"/>
          </a:p>
          <a:p>
            <a:pPr marL="0" indent="0">
              <a:buNone/>
            </a:pPr>
            <a:r>
              <a:rPr lang="en-GB" sz="3600" dirty="0"/>
              <a:t>If so write it underneath.</a:t>
            </a:r>
          </a:p>
          <a:p>
            <a:pPr marL="0" indent="0">
              <a:buNone/>
            </a:pPr>
            <a:endParaRPr lang="en-GB" sz="3600" dirty="0"/>
          </a:p>
          <a:p>
            <a:pPr marL="0" indent="0" algn="ctr">
              <a:buNone/>
            </a:pPr>
            <a:r>
              <a:rPr lang="en-GB" sz="3600" dirty="0">
                <a:solidFill>
                  <a:srgbClr val="FF0000"/>
                </a:solidFill>
              </a:rPr>
              <a:t>Now let’s answer that question as a class based on today’s lesson! </a:t>
            </a:r>
          </a:p>
        </p:txBody>
      </p:sp>
    </p:spTree>
    <p:extLst>
      <p:ext uri="{BB962C8B-B14F-4D97-AF65-F5344CB8AC3E}">
        <p14:creationId xmlns:p14="http://schemas.microsoft.com/office/powerpoint/2010/main" val="154263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28CC-2BD0-4BC2-A47E-EBCC0E7B95B1}"/>
              </a:ext>
            </a:extLst>
          </p:cNvPr>
          <p:cNvSpPr>
            <a:spLocks noGrp="1"/>
          </p:cNvSpPr>
          <p:nvPr>
            <p:ph type="title"/>
          </p:nvPr>
        </p:nvSpPr>
        <p:spPr>
          <a:solidFill>
            <a:srgbClr val="FFFF00"/>
          </a:solidFill>
        </p:spPr>
        <p:txBody>
          <a:bodyPr/>
          <a:lstStyle/>
          <a:p>
            <a:r>
              <a:rPr lang="en-GB" b="1" dirty="0">
                <a:solidFill>
                  <a:srgbClr val="800080"/>
                </a:solidFill>
              </a:rPr>
              <a:t>“A family is made up of a mum, a dad and 1 or more children.”</a:t>
            </a:r>
          </a:p>
        </p:txBody>
      </p:sp>
      <p:sp>
        <p:nvSpPr>
          <p:cNvPr id="3" name="Content Placeholder 2">
            <a:extLst>
              <a:ext uri="{FF2B5EF4-FFF2-40B4-BE49-F238E27FC236}">
                <a16:creationId xmlns:a16="http://schemas.microsoft.com/office/drawing/2014/main" id="{FE1D4FE0-C776-4DE8-A760-6A2F478B42BE}"/>
              </a:ext>
            </a:extLst>
          </p:cNvPr>
          <p:cNvSpPr>
            <a:spLocks noGrp="1"/>
          </p:cNvSpPr>
          <p:nvPr>
            <p:ph idx="1"/>
          </p:nvPr>
        </p:nvSpPr>
        <p:spPr>
          <a:solidFill>
            <a:schemeClr val="accent4">
              <a:lumMod val="20000"/>
              <a:lumOff val="80000"/>
            </a:schemeClr>
          </a:solidFill>
        </p:spPr>
        <p:txBody>
          <a:bodyPr>
            <a:normAutofit fontScale="92500" lnSpcReduction="10000"/>
          </a:bodyPr>
          <a:lstStyle/>
          <a:p>
            <a:pPr marL="0" indent="0" algn="ctr">
              <a:buNone/>
            </a:pPr>
            <a:r>
              <a:rPr lang="en-GB" sz="3600" b="1" dirty="0"/>
              <a:t>Stand in the room on a scale on 1 – 5.</a:t>
            </a:r>
          </a:p>
          <a:p>
            <a:pPr marL="0" indent="0" algn="ctr">
              <a:buNone/>
            </a:pPr>
            <a:endParaRPr lang="en-GB" sz="3600" b="1" dirty="0"/>
          </a:p>
          <a:p>
            <a:pPr marL="0" indent="0" algn="ctr">
              <a:buNone/>
            </a:pPr>
            <a:r>
              <a:rPr lang="en-GB" sz="3600" b="1" dirty="0"/>
              <a:t>The left side of the room is 1 – I definitely don’t agree.</a:t>
            </a:r>
          </a:p>
          <a:p>
            <a:pPr marL="0" indent="0" algn="ctr">
              <a:buNone/>
            </a:pPr>
            <a:r>
              <a:rPr lang="en-GB" sz="3600" b="1" dirty="0"/>
              <a:t>The right side of the room is 5 = I definitely agree.</a:t>
            </a:r>
          </a:p>
          <a:p>
            <a:pPr marL="0" indent="0" algn="ctr">
              <a:buNone/>
            </a:pPr>
            <a:endParaRPr lang="en-GB" sz="3600" dirty="0"/>
          </a:p>
          <a:p>
            <a:pPr marL="0" indent="0" algn="ctr">
              <a:buNone/>
            </a:pPr>
            <a:r>
              <a:rPr lang="en-GB" sz="3600" dirty="0"/>
              <a:t>Now tell the person next to you, why you stood here.</a:t>
            </a:r>
          </a:p>
          <a:p>
            <a:pPr marL="0" indent="0" algn="ctr">
              <a:buNone/>
            </a:pPr>
            <a:r>
              <a:rPr lang="en-GB" sz="3600" dirty="0"/>
              <a:t>Now let’s discuss this as a class, at any moment you can move position. </a:t>
            </a:r>
          </a:p>
        </p:txBody>
      </p:sp>
    </p:spTree>
    <p:extLst>
      <p:ext uri="{BB962C8B-B14F-4D97-AF65-F5344CB8AC3E}">
        <p14:creationId xmlns:p14="http://schemas.microsoft.com/office/powerpoint/2010/main" val="31639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323F-C997-4085-A345-D64336C5BF22}"/>
              </a:ext>
            </a:extLst>
          </p:cNvPr>
          <p:cNvSpPr>
            <a:spLocks noGrp="1"/>
          </p:cNvSpPr>
          <p:nvPr>
            <p:ph type="title"/>
          </p:nvPr>
        </p:nvSpPr>
        <p:spPr>
          <a:solidFill>
            <a:srgbClr val="FFFF00"/>
          </a:solidFill>
        </p:spPr>
        <p:txBody>
          <a:bodyPr/>
          <a:lstStyle/>
          <a:p>
            <a:r>
              <a:rPr lang="en-GB" dirty="0"/>
              <a:t>Here are some images of different families who live together… (what do you notice?)</a:t>
            </a:r>
          </a:p>
        </p:txBody>
      </p:sp>
      <p:pic>
        <p:nvPicPr>
          <p:cNvPr id="4" name="Picture 3">
            <a:extLst>
              <a:ext uri="{FF2B5EF4-FFF2-40B4-BE49-F238E27FC236}">
                <a16:creationId xmlns:a16="http://schemas.microsoft.com/office/drawing/2014/main" id="{0666D4F5-7CCB-485E-88FF-71492EBF2AE9}"/>
              </a:ext>
            </a:extLst>
          </p:cNvPr>
          <p:cNvPicPr>
            <a:picLocks noChangeAspect="1"/>
          </p:cNvPicPr>
          <p:nvPr/>
        </p:nvPicPr>
        <p:blipFill rotWithShape="1">
          <a:blip r:embed="rId2"/>
          <a:srcRect l="57778" t="28632" r="6875" b="27396"/>
          <a:stretch/>
        </p:blipFill>
        <p:spPr>
          <a:xfrm>
            <a:off x="7044267" y="1964267"/>
            <a:ext cx="3228115" cy="2257777"/>
          </a:xfrm>
          <a:prstGeom prst="rect">
            <a:avLst/>
          </a:prstGeom>
        </p:spPr>
      </p:pic>
      <p:pic>
        <p:nvPicPr>
          <p:cNvPr id="5" name="Picture 4">
            <a:extLst>
              <a:ext uri="{FF2B5EF4-FFF2-40B4-BE49-F238E27FC236}">
                <a16:creationId xmlns:a16="http://schemas.microsoft.com/office/drawing/2014/main" id="{196EE1E9-E675-4243-AF86-F7A8FE94A31C}"/>
              </a:ext>
            </a:extLst>
          </p:cNvPr>
          <p:cNvPicPr>
            <a:picLocks noChangeAspect="1"/>
          </p:cNvPicPr>
          <p:nvPr/>
        </p:nvPicPr>
        <p:blipFill rotWithShape="1">
          <a:blip r:embed="rId3"/>
          <a:srcRect l="62037" t="30443" r="13240" b="29208"/>
          <a:stretch/>
        </p:blipFill>
        <p:spPr>
          <a:xfrm>
            <a:off x="4233601" y="4299256"/>
            <a:ext cx="2390597" cy="2193619"/>
          </a:xfrm>
          <a:prstGeom prst="rect">
            <a:avLst/>
          </a:prstGeom>
        </p:spPr>
      </p:pic>
      <p:pic>
        <p:nvPicPr>
          <p:cNvPr id="6" name="Picture 5">
            <a:extLst>
              <a:ext uri="{FF2B5EF4-FFF2-40B4-BE49-F238E27FC236}">
                <a16:creationId xmlns:a16="http://schemas.microsoft.com/office/drawing/2014/main" id="{4978B9B4-F35D-41A9-A559-BF8A4DD5B168}"/>
              </a:ext>
            </a:extLst>
          </p:cNvPr>
          <p:cNvPicPr>
            <a:picLocks noChangeAspect="1"/>
          </p:cNvPicPr>
          <p:nvPr/>
        </p:nvPicPr>
        <p:blipFill rotWithShape="1">
          <a:blip r:embed="rId4"/>
          <a:srcRect l="55370" t="28632" r="7593" b="27561"/>
          <a:stretch/>
        </p:blipFill>
        <p:spPr>
          <a:xfrm>
            <a:off x="8603990" y="3470374"/>
            <a:ext cx="2831217" cy="1882759"/>
          </a:xfrm>
          <a:prstGeom prst="rect">
            <a:avLst/>
          </a:prstGeom>
        </p:spPr>
      </p:pic>
      <p:pic>
        <p:nvPicPr>
          <p:cNvPr id="7" name="Picture 6">
            <a:extLst>
              <a:ext uri="{FF2B5EF4-FFF2-40B4-BE49-F238E27FC236}">
                <a16:creationId xmlns:a16="http://schemas.microsoft.com/office/drawing/2014/main" id="{8097EB57-7613-4113-81C8-B72FD8C38194}"/>
              </a:ext>
            </a:extLst>
          </p:cNvPr>
          <p:cNvPicPr>
            <a:picLocks noChangeAspect="1"/>
          </p:cNvPicPr>
          <p:nvPr/>
        </p:nvPicPr>
        <p:blipFill rotWithShape="1">
          <a:blip r:embed="rId5"/>
          <a:srcRect l="66852" t="24641" r="14537" b="51276"/>
          <a:stretch/>
        </p:blipFill>
        <p:spPr>
          <a:xfrm>
            <a:off x="3657599" y="1855568"/>
            <a:ext cx="3252735" cy="2366476"/>
          </a:xfrm>
          <a:prstGeom prst="rect">
            <a:avLst/>
          </a:prstGeom>
        </p:spPr>
      </p:pic>
      <p:pic>
        <p:nvPicPr>
          <p:cNvPr id="8" name="Picture 7">
            <a:extLst>
              <a:ext uri="{FF2B5EF4-FFF2-40B4-BE49-F238E27FC236}">
                <a16:creationId xmlns:a16="http://schemas.microsoft.com/office/drawing/2014/main" id="{084BDC21-2571-4DF9-AF40-223674571DFF}"/>
              </a:ext>
            </a:extLst>
          </p:cNvPr>
          <p:cNvPicPr>
            <a:picLocks noChangeAspect="1"/>
          </p:cNvPicPr>
          <p:nvPr/>
        </p:nvPicPr>
        <p:blipFill rotWithShape="1">
          <a:blip r:embed="rId6"/>
          <a:srcRect l="57778" t="28632" r="6875" b="26079"/>
          <a:stretch/>
        </p:blipFill>
        <p:spPr>
          <a:xfrm>
            <a:off x="838200" y="4073479"/>
            <a:ext cx="3416285" cy="2460977"/>
          </a:xfrm>
          <a:prstGeom prst="rect">
            <a:avLst/>
          </a:prstGeom>
        </p:spPr>
      </p:pic>
      <p:pic>
        <p:nvPicPr>
          <p:cNvPr id="9" name="Picture 8">
            <a:extLst>
              <a:ext uri="{FF2B5EF4-FFF2-40B4-BE49-F238E27FC236}">
                <a16:creationId xmlns:a16="http://schemas.microsoft.com/office/drawing/2014/main" id="{6B8D6805-ECB3-4402-A54C-D1C344B4A4F5}"/>
              </a:ext>
            </a:extLst>
          </p:cNvPr>
          <p:cNvPicPr>
            <a:picLocks noChangeAspect="1"/>
          </p:cNvPicPr>
          <p:nvPr/>
        </p:nvPicPr>
        <p:blipFill rotWithShape="1">
          <a:blip r:embed="rId7"/>
          <a:srcRect l="61413" t="33572" r="10836" b="26079"/>
          <a:stretch/>
        </p:blipFill>
        <p:spPr>
          <a:xfrm>
            <a:off x="1041797" y="1964267"/>
            <a:ext cx="2316521" cy="1893624"/>
          </a:xfrm>
          <a:prstGeom prst="rect">
            <a:avLst/>
          </a:prstGeom>
        </p:spPr>
      </p:pic>
      <p:sp>
        <p:nvSpPr>
          <p:cNvPr id="10" name="TextBox 9">
            <a:extLst>
              <a:ext uri="{FF2B5EF4-FFF2-40B4-BE49-F238E27FC236}">
                <a16:creationId xmlns:a16="http://schemas.microsoft.com/office/drawing/2014/main" id="{91FE646B-F455-4D14-B767-BB82E46F7B15}"/>
              </a:ext>
            </a:extLst>
          </p:cNvPr>
          <p:cNvSpPr txBox="1"/>
          <p:nvPr/>
        </p:nvSpPr>
        <p:spPr>
          <a:xfrm>
            <a:off x="7143140" y="5468483"/>
            <a:ext cx="4083365" cy="1477328"/>
          </a:xfrm>
          <a:prstGeom prst="rect">
            <a:avLst/>
          </a:prstGeom>
          <a:noFill/>
        </p:spPr>
        <p:txBody>
          <a:bodyPr wrap="square" rtlCol="0">
            <a:spAutoFit/>
          </a:bodyPr>
          <a:lstStyle/>
          <a:p>
            <a:r>
              <a:rPr lang="en-GB" dirty="0"/>
              <a:t>Now watch the clip “Modern Family” (Netflix) </a:t>
            </a:r>
            <a:r>
              <a:rPr lang="en-GB" dirty="0">
                <a:hlinkClick r:id="rId8"/>
              </a:rPr>
              <a:t>https://www.youtube.com/watch?v=Ub_lfN2VMIo</a:t>
            </a:r>
            <a:endParaRPr lang="en-GB" dirty="0"/>
          </a:p>
          <a:p>
            <a:r>
              <a:rPr lang="en-GB" dirty="0"/>
              <a:t>  </a:t>
            </a:r>
          </a:p>
        </p:txBody>
      </p:sp>
    </p:spTree>
    <p:extLst>
      <p:ext uri="{BB962C8B-B14F-4D97-AF65-F5344CB8AC3E}">
        <p14:creationId xmlns:p14="http://schemas.microsoft.com/office/powerpoint/2010/main" val="4906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28CC-2BD0-4BC2-A47E-EBCC0E7B95B1}"/>
              </a:ext>
            </a:extLst>
          </p:cNvPr>
          <p:cNvSpPr>
            <a:spLocks noGrp="1"/>
          </p:cNvSpPr>
          <p:nvPr>
            <p:ph type="title"/>
          </p:nvPr>
        </p:nvSpPr>
        <p:spPr>
          <a:solidFill>
            <a:srgbClr val="FFFF00"/>
          </a:solidFill>
        </p:spPr>
        <p:txBody>
          <a:bodyPr/>
          <a:lstStyle/>
          <a:p>
            <a:r>
              <a:rPr lang="en-GB" b="1" dirty="0">
                <a:solidFill>
                  <a:srgbClr val="800080"/>
                </a:solidFill>
              </a:rPr>
              <a:t>“A family is made up of a mum, a dad and 1 or more children.”</a:t>
            </a:r>
          </a:p>
        </p:txBody>
      </p:sp>
      <p:sp>
        <p:nvSpPr>
          <p:cNvPr id="3" name="Content Placeholder 2">
            <a:extLst>
              <a:ext uri="{FF2B5EF4-FFF2-40B4-BE49-F238E27FC236}">
                <a16:creationId xmlns:a16="http://schemas.microsoft.com/office/drawing/2014/main" id="{FE1D4FE0-C776-4DE8-A760-6A2F478B42BE}"/>
              </a:ext>
            </a:extLst>
          </p:cNvPr>
          <p:cNvSpPr>
            <a:spLocks noGrp="1"/>
          </p:cNvSpPr>
          <p:nvPr>
            <p:ph idx="1"/>
          </p:nvPr>
        </p:nvSpPr>
        <p:spPr>
          <a:xfrm>
            <a:off x="838200" y="2026003"/>
            <a:ext cx="10515600" cy="1325563"/>
          </a:xfrm>
          <a:solidFill>
            <a:schemeClr val="accent4">
              <a:lumMod val="20000"/>
              <a:lumOff val="80000"/>
            </a:schemeClr>
          </a:solidFill>
        </p:spPr>
        <p:txBody>
          <a:bodyPr>
            <a:normAutofit/>
          </a:bodyPr>
          <a:lstStyle/>
          <a:p>
            <a:pPr marL="0" indent="0" algn="ctr">
              <a:buNone/>
            </a:pPr>
            <a:r>
              <a:rPr lang="en-GB" sz="3600" dirty="0"/>
              <a:t>Have you changed your mind </a:t>
            </a:r>
            <a:r>
              <a:rPr lang="en-GB" sz="3600"/>
              <a:t>or do </a:t>
            </a:r>
            <a:r>
              <a:rPr lang="en-GB" sz="3600" dirty="0"/>
              <a:t>you still think the same?</a:t>
            </a:r>
          </a:p>
        </p:txBody>
      </p:sp>
      <p:pic>
        <p:nvPicPr>
          <p:cNvPr id="4" name="Picture 3">
            <a:extLst>
              <a:ext uri="{FF2B5EF4-FFF2-40B4-BE49-F238E27FC236}">
                <a16:creationId xmlns:a16="http://schemas.microsoft.com/office/drawing/2014/main" id="{49BF0E1C-73F4-4506-9A3F-843E3EF10302}"/>
              </a:ext>
            </a:extLst>
          </p:cNvPr>
          <p:cNvPicPr>
            <a:picLocks noChangeAspect="1"/>
          </p:cNvPicPr>
          <p:nvPr/>
        </p:nvPicPr>
        <p:blipFill rotWithShape="1">
          <a:blip r:embed="rId2"/>
          <a:srcRect l="64537" t="29125" r="16204" b="21467"/>
          <a:stretch/>
        </p:blipFill>
        <p:spPr>
          <a:xfrm>
            <a:off x="3217335" y="3686881"/>
            <a:ext cx="2167466" cy="2981688"/>
          </a:xfrm>
          <a:prstGeom prst="rect">
            <a:avLst/>
          </a:prstGeom>
        </p:spPr>
      </p:pic>
      <p:pic>
        <p:nvPicPr>
          <p:cNvPr id="5" name="Picture 4">
            <a:extLst>
              <a:ext uri="{FF2B5EF4-FFF2-40B4-BE49-F238E27FC236}">
                <a16:creationId xmlns:a16="http://schemas.microsoft.com/office/drawing/2014/main" id="{52F99868-13F4-4A6F-81C8-5AEE0AAF23EA}"/>
              </a:ext>
            </a:extLst>
          </p:cNvPr>
          <p:cNvPicPr>
            <a:picLocks noChangeAspect="1"/>
          </p:cNvPicPr>
          <p:nvPr/>
        </p:nvPicPr>
        <p:blipFill rotWithShape="1">
          <a:blip r:embed="rId3"/>
          <a:srcRect l="57778" t="28632" r="6875" b="26079"/>
          <a:stretch/>
        </p:blipFill>
        <p:spPr>
          <a:xfrm>
            <a:off x="5674791" y="3871202"/>
            <a:ext cx="3416285" cy="2460977"/>
          </a:xfrm>
          <a:prstGeom prst="rect">
            <a:avLst/>
          </a:prstGeom>
        </p:spPr>
      </p:pic>
      <p:pic>
        <p:nvPicPr>
          <p:cNvPr id="6" name="Picture 5">
            <a:extLst>
              <a:ext uri="{FF2B5EF4-FFF2-40B4-BE49-F238E27FC236}">
                <a16:creationId xmlns:a16="http://schemas.microsoft.com/office/drawing/2014/main" id="{17F12C60-4032-47D6-AC9D-9BC37860EEB7}"/>
              </a:ext>
            </a:extLst>
          </p:cNvPr>
          <p:cNvPicPr>
            <a:picLocks noChangeAspect="1"/>
          </p:cNvPicPr>
          <p:nvPr/>
        </p:nvPicPr>
        <p:blipFill rotWithShape="1">
          <a:blip r:embed="rId4"/>
          <a:srcRect l="57778" t="28632" r="6875" b="27396"/>
          <a:stretch/>
        </p:blipFill>
        <p:spPr>
          <a:xfrm>
            <a:off x="762328" y="4513456"/>
            <a:ext cx="1997626" cy="1397160"/>
          </a:xfrm>
          <a:prstGeom prst="rect">
            <a:avLst/>
          </a:prstGeom>
        </p:spPr>
      </p:pic>
      <p:pic>
        <p:nvPicPr>
          <p:cNvPr id="7" name="Picture 6">
            <a:extLst>
              <a:ext uri="{FF2B5EF4-FFF2-40B4-BE49-F238E27FC236}">
                <a16:creationId xmlns:a16="http://schemas.microsoft.com/office/drawing/2014/main" id="{CED0F8D3-5ECF-4E5F-AC92-2FF237C2ACA2}"/>
              </a:ext>
            </a:extLst>
          </p:cNvPr>
          <p:cNvPicPr>
            <a:picLocks noChangeAspect="1"/>
          </p:cNvPicPr>
          <p:nvPr/>
        </p:nvPicPr>
        <p:blipFill rotWithShape="1">
          <a:blip r:embed="rId5"/>
          <a:srcRect l="61413" t="33572" r="10836" b="26079"/>
          <a:stretch/>
        </p:blipFill>
        <p:spPr>
          <a:xfrm>
            <a:off x="9381066" y="4154879"/>
            <a:ext cx="2316521" cy="1893624"/>
          </a:xfrm>
          <a:prstGeom prst="rect">
            <a:avLst/>
          </a:prstGeom>
        </p:spPr>
      </p:pic>
    </p:spTree>
    <p:extLst>
      <p:ext uri="{BB962C8B-B14F-4D97-AF65-F5344CB8AC3E}">
        <p14:creationId xmlns:p14="http://schemas.microsoft.com/office/powerpoint/2010/main" val="7587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49DC-E72F-4419-A085-FC4507022D2C}"/>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DBAA7C87-67AA-44CB-8DDD-EB9CD757F4A4}"/>
              </a:ext>
            </a:extLst>
          </p:cNvPr>
          <p:cNvSpPr txBox="1">
            <a:spLocks/>
          </p:cNvSpPr>
          <p:nvPr/>
        </p:nvSpPr>
        <p:spPr>
          <a:xfrm>
            <a:off x="838200" y="365124"/>
            <a:ext cx="10515600" cy="1325563"/>
          </a:xfrm>
          <a:prstGeom prst="rect">
            <a:avLst/>
          </a:prstGeom>
          <a:solidFill>
            <a:srgbClr val="CC99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Aharoni" panose="02010803020104030203" pitchFamily="2" charset="-79"/>
                <a:cs typeface="Aharoni" panose="02010803020104030203" pitchFamily="2" charset="-79"/>
              </a:rPr>
              <a:t>Imagine…</a:t>
            </a:r>
            <a:endParaRPr lang="en-GB" dirty="0">
              <a:latin typeface="Aharoni" panose="02010803020104030203" pitchFamily="2" charset="-79"/>
              <a:cs typeface="Aharoni" panose="02010803020104030203" pitchFamily="2" charset="-79"/>
            </a:endParaRPr>
          </a:p>
        </p:txBody>
      </p:sp>
      <p:sp>
        <p:nvSpPr>
          <p:cNvPr id="5" name="Content Placeholder 2">
            <a:extLst>
              <a:ext uri="{FF2B5EF4-FFF2-40B4-BE49-F238E27FC236}">
                <a16:creationId xmlns:a16="http://schemas.microsoft.com/office/drawing/2014/main" id="{515F00E2-47CA-465D-98C9-DE899F398B54}"/>
              </a:ext>
            </a:extLst>
          </p:cNvPr>
          <p:cNvSpPr>
            <a:spLocks noGrp="1"/>
          </p:cNvSpPr>
          <p:nvPr>
            <p:ph idx="1"/>
          </p:nvPr>
        </p:nvSpPr>
        <p:spPr>
          <a:xfrm>
            <a:off x="838200" y="1825625"/>
            <a:ext cx="10515600" cy="4351338"/>
          </a:xfrm>
          <a:solidFill>
            <a:srgbClr val="FFCCCC"/>
          </a:solidFill>
        </p:spPr>
        <p:txBody>
          <a:bodyPr>
            <a:normAutofit/>
          </a:bodyPr>
          <a:lstStyle/>
          <a:p>
            <a:pPr marL="0" indent="0">
              <a:buNone/>
            </a:pPr>
            <a:r>
              <a:rPr lang="en-GB" dirty="0">
                <a:latin typeface="Aharoni" panose="02010803020104030203" pitchFamily="2" charset="-79"/>
                <a:cs typeface="Aharoni" panose="02010803020104030203" pitchFamily="2" charset="-79"/>
              </a:rPr>
              <a:t>Disney would like to create a new film showing all of the different types of family that exist.</a:t>
            </a:r>
          </a:p>
          <a:p>
            <a:pPr marL="0" indent="0">
              <a:buNone/>
            </a:pPr>
            <a:endParaRPr lang="en-GB" dirty="0">
              <a:latin typeface="Aharoni" panose="02010803020104030203" pitchFamily="2" charset="-79"/>
              <a:cs typeface="Aharoni" panose="02010803020104030203" pitchFamily="2" charset="-79"/>
            </a:endParaRPr>
          </a:p>
          <a:p>
            <a:pPr marL="0" indent="0">
              <a:buNone/>
            </a:pPr>
            <a:r>
              <a:rPr lang="en-GB" dirty="0">
                <a:latin typeface="Aharoni" panose="02010803020104030203" pitchFamily="2" charset="-79"/>
                <a:cs typeface="Aharoni" panose="02010803020104030203" pitchFamily="2" charset="-79"/>
              </a:rPr>
              <a:t>They ask you to research all the different types of family to help them make the film.</a:t>
            </a:r>
          </a:p>
          <a:p>
            <a:pPr marL="0" indent="0">
              <a:buNone/>
            </a:pPr>
            <a:endParaRPr lang="en-GB" dirty="0">
              <a:latin typeface="Aharoni" panose="02010803020104030203" pitchFamily="2" charset="-79"/>
              <a:cs typeface="Aharoni" panose="02010803020104030203" pitchFamily="2" charset="-79"/>
            </a:endParaRPr>
          </a:p>
          <a:p>
            <a:pPr marL="0" indent="0">
              <a:buNone/>
            </a:pPr>
            <a:r>
              <a:rPr lang="en-GB" dirty="0">
                <a:latin typeface="Aharoni" panose="02010803020104030203" pitchFamily="2" charset="-79"/>
                <a:cs typeface="Aharoni" panose="02010803020104030203" pitchFamily="2" charset="-79"/>
              </a:rPr>
              <a:t>In order to do this, you are going to play the “Family Game” in pairs!</a:t>
            </a:r>
          </a:p>
        </p:txBody>
      </p:sp>
    </p:spTree>
    <p:extLst>
      <p:ext uri="{BB962C8B-B14F-4D97-AF65-F5344CB8AC3E}">
        <p14:creationId xmlns:p14="http://schemas.microsoft.com/office/powerpoint/2010/main" val="244452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9083-6A53-4884-AAFE-BB5A5944CCC8}"/>
              </a:ext>
            </a:extLst>
          </p:cNvPr>
          <p:cNvSpPr>
            <a:spLocks noGrp="1"/>
          </p:cNvSpPr>
          <p:nvPr>
            <p:ph type="title"/>
          </p:nvPr>
        </p:nvSpPr>
        <p:spPr>
          <a:solidFill>
            <a:srgbClr val="FFFF00"/>
          </a:solidFill>
        </p:spPr>
        <p:txBody>
          <a:bodyPr/>
          <a:lstStyle/>
          <a:p>
            <a:pPr algn="ctr"/>
            <a:r>
              <a:rPr lang="en-GB" dirty="0">
                <a:latin typeface="Arial Black" panose="020B0A04020102020204" pitchFamily="34" charset="0"/>
              </a:rPr>
              <a:t>The Family Game</a:t>
            </a:r>
          </a:p>
        </p:txBody>
      </p:sp>
      <p:sp>
        <p:nvSpPr>
          <p:cNvPr id="3" name="Content Placeholder 2">
            <a:extLst>
              <a:ext uri="{FF2B5EF4-FFF2-40B4-BE49-F238E27FC236}">
                <a16:creationId xmlns:a16="http://schemas.microsoft.com/office/drawing/2014/main" id="{C91CD91E-5918-45E7-A48F-45B7A1520993}"/>
              </a:ext>
            </a:extLst>
          </p:cNvPr>
          <p:cNvSpPr>
            <a:spLocks noGrp="1"/>
          </p:cNvSpPr>
          <p:nvPr>
            <p:ph idx="1"/>
          </p:nvPr>
        </p:nvSpPr>
        <p:spPr>
          <a:xfrm>
            <a:off x="838200" y="1825625"/>
            <a:ext cx="10515600" cy="2227086"/>
          </a:xfrm>
          <a:solidFill>
            <a:schemeClr val="accent4">
              <a:lumMod val="20000"/>
              <a:lumOff val="80000"/>
            </a:schemeClr>
          </a:solidFill>
        </p:spPr>
        <p:txBody>
          <a:bodyPr/>
          <a:lstStyle/>
          <a:p>
            <a:pPr marL="0" indent="0">
              <a:buNone/>
            </a:pPr>
            <a:r>
              <a:rPr lang="en-GB" dirty="0"/>
              <a:t>What you need (in pairs):</a:t>
            </a:r>
          </a:p>
          <a:p>
            <a:pPr marL="0" indent="0">
              <a:buNone/>
            </a:pPr>
            <a:r>
              <a:rPr lang="en-GB" dirty="0"/>
              <a:t>*A ‘family members sheet’ that you are going to cut up.</a:t>
            </a:r>
          </a:p>
          <a:p>
            <a:pPr marL="0" indent="0">
              <a:buNone/>
            </a:pPr>
            <a:r>
              <a:rPr lang="en-GB" dirty="0"/>
              <a:t>*A house sheet that you are going to draw/write on.</a:t>
            </a:r>
          </a:p>
          <a:p>
            <a:pPr marL="0" indent="0">
              <a:buNone/>
            </a:pPr>
            <a:r>
              <a:rPr lang="en-GB" dirty="0"/>
              <a:t>*Pens/scissors.</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1438FFF2-F452-4C2D-A2BA-2BA617D101E8}"/>
              </a:ext>
            </a:extLst>
          </p:cNvPr>
          <p:cNvSpPr txBox="1"/>
          <p:nvPr/>
        </p:nvSpPr>
        <p:spPr>
          <a:xfrm>
            <a:off x="838200" y="4380089"/>
            <a:ext cx="4704644" cy="646331"/>
          </a:xfrm>
          <a:prstGeom prst="rect">
            <a:avLst/>
          </a:prstGeom>
          <a:solidFill>
            <a:srgbClr val="FFFF00"/>
          </a:solidFill>
        </p:spPr>
        <p:txBody>
          <a:bodyPr wrap="square" rtlCol="0">
            <a:spAutoFit/>
          </a:bodyPr>
          <a:lstStyle/>
          <a:p>
            <a:r>
              <a:rPr lang="en-GB" dirty="0">
                <a:latin typeface="Arial Black" panose="020B0A04020102020204" pitchFamily="34" charset="0"/>
              </a:rPr>
              <a:t>Task 1 – Cut the family members so that they are small boxes. </a:t>
            </a:r>
          </a:p>
        </p:txBody>
      </p:sp>
      <p:graphicFrame>
        <p:nvGraphicFramePr>
          <p:cNvPr id="5" name="Table 4">
            <a:extLst>
              <a:ext uri="{FF2B5EF4-FFF2-40B4-BE49-F238E27FC236}">
                <a16:creationId xmlns:a16="http://schemas.microsoft.com/office/drawing/2014/main" id="{F0ED2800-6E59-4E4B-A13E-F31097DFE421}"/>
              </a:ext>
            </a:extLst>
          </p:cNvPr>
          <p:cNvGraphicFramePr>
            <a:graphicFrameLocks noGrp="1"/>
          </p:cNvGraphicFramePr>
          <p:nvPr>
            <p:extLst>
              <p:ext uri="{D42A27DB-BD31-4B8C-83A1-F6EECF244321}">
                <p14:modId xmlns:p14="http://schemas.microsoft.com/office/powerpoint/2010/main" val="1261131227"/>
              </p:ext>
            </p:extLst>
          </p:nvPr>
        </p:nvGraphicFramePr>
        <p:xfrm>
          <a:off x="1095022" y="5353798"/>
          <a:ext cx="4030133" cy="731520"/>
        </p:xfrm>
        <a:graphic>
          <a:graphicData uri="http://schemas.openxmlformats.org/drawingml/2006/table">
            <a:tbl>
              <a:tblPr firstRow="1" bandRow="1">
                <a:tableStyleId>{5C22544A-7EE6-4342-B048-85BDC9FD1C3A}</a:tableStyleId>
              </a:tblPr>
              <a:tblGrid>
                <a:gridCol w="745067">
                  <a:extLst>
                    <a:ext uri="{9D8B030D-6E8A-4147-A177-3AD203B41FA5}">
                      <a16:colId xmlns:a16="http://schemas.microsoft.com/office/drawing/2014/main" val="3729645657"/>
                    </a:ext>
                  </a:extLst>
                </a:gridCol>
                <a:gridCol w="778933">
                  <a:extLst>
                    <a:ext uri="{9D8B030D-6E8A-4147-A177-3AD203B41FA5}">
                      <a16:colId xmlns:a16="http://schemas.microsoft.com/office/drawing/2014/main" val="1142427602"/>
                    </a:ext>
                  </a:extLst>
                </a:gridCol>
                <a:gridCol w="891822">
                  <a:extLst>
                    <a:ext uri="{9D8B030D-6E8A-4147-A177-3AD203B41FA5}">
                      <a16:colId xmlns:a16="http://schemas.microsoft.com/office/drawing/2014/main" val="3433564747"/>
                    </a:ext>
                  </a:extLst>
                </a:gridCol>
                <a:gridCol w="914400">
                  <a:extLst>
                    <a:ext uri="{9D8B030D-6E8A-4147-A177-3AD203B41FA5}">
                      <a16:colId xmlns:a16="http://schemas.microsoft.com/office/drawing/2014/main" val="2812134747"/>
                    </a:ext>
                  </a:extLst>
                </a:gridCol>
                <a:gridCol w="699911">
                  <a:extLst>
                    <a:ext uri="{9D8B030D-6E8A-4147-A177-3AD203B41FA5}">
                      <a16:colId xmlns:a16="http://schemas.microsoft.com/office/drawing/2014/main" val="3089651933"/>
                    </a:ext>
                  </a:extLst>
                </a:gridCol>
              </a:tblGrid>
              <a:tr h="0">
                <a:tc>
                  <a:txBody>
                    <a:bodyPr/>
                    <a:lstStyle/>
                    <a:p>
                      <a:r>
                        <a:rPr lang="en-GB" sz="1400" dirty="0">
                          <a:solidFill>
                            <a:schemeClr val="tx1"/>
                          </a:solidFill>
                        </a:rPr>
                        <a:t> Mum</a:t>
                      </a:r>
                    </a:p>
                    <a:p>
                      <a:r>
                        <a:rPr lang="en-GB" sz="1400" dirty="0">
                          <a:solidFill>
                            <a:schemeClr val="tx1"/>
                          </a:solidFill>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  Dad</a:t>
                      </a:r>
                    </a:p>
                    <a:p>
                      <a:r>
                        <a:rPr lang="en-GB" sz="1400" dirty="0">
                          <a:solidFill>
                            <a:schemeClr val="tx1"/>
                          </a:solidFill>
                        </a:rPr>
                        <a:t>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Daughter</a:t>
                      </a:r>
                    </a:p>
                    <a:p>
                      <a:r>
                        <a:rPr lang="en-GB" sz="1400" dirty="0">
                          <a:solidFill>
                            <a:schemeClr val="tx1"/>
                          </a:solidFill>
                        </a:rPr>
                        <a:t>   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    Son</a:t>
                      </a:r>
                    </a:p>
                    <a:p>
                      <a:r>
                        <a:rPr lang="en-GB" sz="1400" dirty="0">
                          <a:solidFill>
                            <a:schemeClr val="tx1"/>
                          </a:solidFill>
                        </a:rPr>
                        <a: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t>    </a:t>
                      </a:r>
                    </a:p>
                    <a:p>
                      <a:r>
                        <a:rPr lang="en-GB" sz="1400" dirty="0">
                          <a:solidFill>
                            <a:schemeClr val="tx1"/>
                          </a:solidFill>
                        </a:rPr>
                        <a:t>    ?</a:t>
                      </a:r>
                    </a:p>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712221"/>
                  </a:ext>
                </a:extLst>
              </a:tr>
            </a:tbl>
          </a:graphicData>
        </a:graphic>
      </p:graphicFrame>
      <p:sp>
        <p:nvSpPr>
          <p:cNvPr id="6" name="TextBox 5">
            <a:extLst>
              <a:ext uri="{FF2B5EF4-FFF2-40B4-BE49-F238E27FC236}">
                <a16:creationId xmlns:a16="http://schemas.microsoft.com/office/drawing/2014/main" id="{365DD38C-6FB9-4915-A710-41BDAFDFA4B8}"/>
              </a:ext>
            </a:extLst>
          </p:cNvPr>
          <p:cNvSpPr txBox="1"/>
          <p:nvPr/>
        </p:nvSpPr>
        <p:spPr>
          <a:xfrm>
            <a:off x="6095999" y="4227404"/>
            <a:ext cx="3909391" cy="1938992"/>
          </a:xfrm>
          <a:prstGeom prst="rect">
            <a:avLst/>
          </a:prstGeom>
          <a:solidFill>
            <a:schemeClr val="accent4">
              <a:lumMod val="40000"/>
              <a:lumOff val="60000"/>
            </a:schemeClr>
          </a:solidFill>
        </p:spPr>
        <p:txBody>
          <a:bodyPr wrap="square" rtlCol="0">
            <a:spAutoFit/>
          </a:bodyPr>
          <a:lstStyle/>
          <a:p>
            <a:r>
              <a:rPr lang="en-GB" sz="2400" dirty="0"/>
              <a:t>You don’t glue these on, you simply use them like counters to try and help you work out all of the different combinations.</a:t>
            </a:r>
          </a:p>
        </p:txBody>
      </p:sp>
    </p:spTree>
    <p:extLst>
      <p:ext uri="{BB962C8B-B14F-4D97-AF65-F5344CB8AC3E}">
        <p14:creationId xmlns:p14="http://schemas.microsoft.com/office/powerpoint/2010/main" val="38162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B04A-83C1-4BE3-A736-9E468021B8B9}"/>
              </a:ext>
            </a:extLst>
          </p:cNvPr>
          <p:cNvSpPr>
            <a:spLocks noGrp="1"/>
          </p:cNvSpPr>
          <p:nvPr>
            <p:ph type="title"/>
          </p:nvPr>
        </p:nvSpPr>
        <p:spPr>
          <a:solidFill>
            <a:srgbClr val="FFFF00"/>
          </a:solidFill>
        </p:spPr>
        <p:txBody>
          <a:bodyPr/>
          <a:lstStyle/>
          <a:p>
            <a:r>
              <a:rPr lang="en-GB" dirty="0"/>
              <a:t>Challenge 2:</a:t>
            </a:r>
          </a:p>
        </p:txBody>
      </p:sp>
      <p:sp>
        <p:nvSpPr>
          <p:cNvPr id="4" name="Rectangle 3">
            <a:extLst>
              <a:ext uri="{FF2B5EF4-FFF2-40B4-BE49-F238E27FC236}">
                <a16:creationId xmlns:a16="http://schemas.microsoft.com/office/drawing/2014/main" id="{6206E826-790E-4BCD-86DE-2E1FB26641A8}"/>
              </a:ext>
            </a:extLst>
          </p:cNvPr>
          <p:cNvSpPr/>
          <p:nvPr/>
        </p:nvSpPr>
        <p:spPr>
          <a:xfrm>
            <a:off x="838200" y="5580615"/>
            <a:ext cx="405848" cy="396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A14C2DC-FCEB-480A-8249-1D6EF29A9CF4}"/>
              </a:ext>
            </a:extLst>
          </p:cNvPr>
          <p:cNvSpPr>
            <a:spLocks noGrp="1"/>
          </p:cNvSpPr>
          <p:nvPr>
            <p:ph idx="1"/>
          </p:nvPr>
        </p:nvSpPr>
        <p:spPr>
          <a:solidFill>
            <a:schemeClr val="accent4">
              <a:lumMod val="20000"/>
              <a:lumOff val="80000"/>
            </a:schemeClr>
          </a:solidFill>
        </p:spPr>
        <p:txBody>
          <a:bodyPr/>
          <a:lstStyle/>
          <a:p>
            <a:pPr marL="0" indent="0">
              <a:buNone/>
            </a:pPr>
            <a:r>
              <a:rPr lang="en-GB" dirty="0"/>
              <a:t>The aim of the game is to work out how many different combinations you can make with the family members.</a:t>
            </a:r>
          </a:p>
          <a:p>
            <a:pPr marL="0" indent="0">
              <a:buNone/>
            </a:pPr>
            <a:endParaRPr lang="en-GB" dirty="0"/>
          </a:p>
          <a:p>
            <a:pPr marL="0" indent="0">
              <a:buNone/>
            </a:pPr>
            <a:r>
              <a:rPr lang="en-GB" dirty="0"/>
              <a:t>Use the squares to help you then record the different combinations on the sheet using the letters   M    D    Da    S    and….</a:t>
            </a:r>
          </a:p>
          <a:p>
            <a:pPr marL="0" indent="0">
              <a:buNone/>
            </a:pPr>
            <a:endParaRPr lang="en-GB" dirty="0"/>
          </a:p>
          <a:p>
            <a:pPr marL="0" indent="0">
              <a:buNone/>
            </a:pPr>
            <a:r>
              <a:rPr lang="en-GB" dirty="0"/>
              <a:t>Important point – the question mark square can become anyone you want but you have to write their name in the ‘house.’  For example…</a:t>
            </a:r>
          </a:p>
          <a:p>
            <a:pPr marL="0" indent="0">
              <a:buNone/>
            </a:pPr>
            <a:r>
              <a:rPr lang="en-GB" dirty="0"/>
              <a:t>D     S      ? = a Gran           Or         M    D   Da     ? = Mum 2             </a:t>
            </a:r>
          </a:p>
        </p:txBody>
      </p:sp>
      <p:sp>
        <p:nvSpPr>
          <p:cNvPr id="5" name="Rectangle 4">
            <a:extLst>
              <a:ext uri="{FF2B5EF4-FFF2-40B4-BE49-F238E27FC236}">
                <a16:creationId xmlns:a16="http://schemas.microsoft.com/office/drawing/2014/main" id="{D883659D-1DC2-4D28-A057-DEDFF3D76D94}"/>
              </a:ext>
            </a:extLst>
          </p:cNvPr>
          <p:cNvSpPr/>
          <p:nvPr/>
        </p:nvSpPr>
        <p:spPr>
          <a:xfrm>
            <a:off x="838200" y="5580615"/>
            <a:ext cx="405848"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5578F93-A0C2-4DF2-9EE3-5964E44DFF99}"/>
              </a:ext>
            </a:extLst>
          </p:cNvPr>
          <p:cNvSpPr/>
          <p:nvPr/>
        </p:nvSpPr>
        <p:spPr>
          <a:xfrm>
            <a:off x="1441174" y="5580615"/>
            <a:ext cx="405848"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0AE9FA1-15D8-461D-9C7F-C1050BD83651}"/>
              </a:ext>
            </a:extLst>
          </p:cNvPr>
          <p:cNvSpPr/>
          <p:nvPr/>
        </p:nvSpPr>
        <p:spPr>
          <a:xfrm>
            <a:off x="2083904" y="5569778"/>
            <a:ext cx="1745973"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7F0F284-127C-4E5E-9ACE-68D39FE816DD}"/>
              </a:ext>
            </a:extLst>
          </p:cNvPr>
          <p:cNvSpPr/>
          <p:nvPr/>
        </p:nvSpPr>
        <p:spPr>
          <a:xfrm>
            <a:off x="5591589" y="5569777"/>
            <a:ext cx="405848"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271C5F1-8001-45EC-8C83-FE4724DE3A01}"/>
              </a:ext>
            </a:extLst>
          </p:cNvPr>
          <p:cNvSpPr/>
          <p:nvPr/>
        </p:nvSpPr>
        <p:spPr>
          <a:xfrm>
            <a:off x="6119604" y="5569777"/>
            <a:ext cx="405848"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29223B1-DB4D-4842-8151-34CD20757102}"/>
              </a:ext>
            </a:extLst>
          </p:cNvPr>
          <p:cNvSpPr/>
          <p:nvPr/>
        </p:nvSpPr>
        <p:spPr>
          <a:xfrm>
            <a:off x="6647618" y="5569776"/>
            <a:ext cx="508555"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CC5217-F96E-4413-B814-B0BA2A5D4687}"/>
              </a:ext>
            </a:extLst>
          </p:cNvPr>
          <p:cNvSpPr/>
          <p:nvPr/>
        </p:nvSpPr>
        <p:spPr>
          <a:xfrm>
            <a:off x="7476506" y="5565565"/>
            <a:ext cx="1627737" cy="396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99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1704</Words>
  <Application>Microsoft Office PowerPoint</Application>
  <PresentationFormat>Widescreen</PresentationFormat>
  <Paragraphs>177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Aharoni</vt:lpstr>
      <vt:lpstr>Alegreya Sans SC</vt:lpstr>
      <vt:lpstr>Aptos</vt:lpstr>
      <vt:lpstr>Arial</vt:lpstr>
      <vt:lpstr>Arial Black</vt:lpstr>
      <vt:lpstr>Calibri</vt:lpstr>
      <vt:lpstr>Calibri Light</vt:lpstr>
      <vt:lpstr>Office Theme</vt:lpstr>
      <vt:lpstr>Class Agreements</vt:lpstr>
      <vt:lpstr>PowerPoint Presentation</vt:lpstr>
      <vt:lpstr>L.O:  What are families like?</vt:lpstr>
      <vt:lpstr>“A family is made up of a mum, a dad and 1 or more children.”</vt:lpstr>
      <vt:lpstr>Here are some images of different families who live together… (what do you notice?)</vt:lpstr>
      <vt:lpstr>“A family is made up of a mum, a dad and 1 or more children.”</vt:lpstr>
      <vt:lpstr>PowerPoint Presentation</vt:lpstr>
      <vt:lpstr>The Family Game</vt:lpstr>
      <vt:lpstr>Challenge 2:</vt:lpstr>
      <vt:lpstr>PowerPoint Presentation</vt:lpstr>
      <vt:lpstr>PowerPoint Presentation</vt:lpstr>
      <vt:lpstr>PowerPoint Presentation</vt:lpstr>
      <vt:lpstr>Now it’s time to..</vt:lpstr>
      <vt:lpstr>In your game did you add…Grandparents (=?)</vt:lpstr>
      <vt:lpstr>PowerPoint Presentation</vt:lpstr>
      <vt:lpstr>In your game did you add… people who may identify as non-binary/trans?</vt:lpstr>
      <vt:lpstr>It may be that the people in the family may choose to identify in other ways, such as non-binary/trans.</vt:lpstr>
      <vt:lpstr>PowerPoint Presentation</vt:lpstr>
      <vt:lpstr>Gender Identity</vt:lpstr>
      <vt:lpstr>PowerPoint Presentation</vt:lpstr>
      <vt:lpstr>Gender Identity and Gender Expression…</vt:lpstr>
      <vt:lpstr>Gender Identity</vt:lpstr>
      <vt:lpstr>Someone who is non-binary or trans (?=)</vt:lpstr>
      <vt:lpstr>What’s cisgender?  </vt:lpstr>
      <vt:lpstr>Sexual Orientation…</vt:lpstr>
      <vt:lpstr>In your game did you add…two mums or dads    (? = mum 2)</vt:lpstr>
      <vt:lpstr>There are some people who don’t feel sexual attraction to anyone.  They are called…</vt:lpstr>
      <vt:lpstr>PowerPoint Presentation</vt:lpstr>
      <vt:lpstr>Important point!</vt:lpstr>
      <vt:lpstr>The LGBTQIA community refer to anyone who does not identify as straight (heterosexual) and/or cisgender.</vt:lpstr>
      <vt:lpstr>Turn to the back of your RAG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Jennifer Howell</cp:lastModifiedBy>
  <cp:revision>25</cp:revision>
  <dcterms:created xsi:type="dcterms:W3CDTF">2022-02-09T13:30:16Z</dcterms:created>
  <dcterms:modified xsi:type="dcterms:W3CDTF">2024-01-03T10:40:31Z</dcterms:modified>
</cp:coreProperties>
</file>