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67" r:id="rId5"/>
  </p:sldMasterIdLst>
  <p:notesMasterIdLst>
    <p:notesMasterId r:id="rId33"/>
  </p:notesMasterIdLst>
  <p:handoutMasterIdLst>
    <p:handoutMasterId r:id="rId34"/>
  </p:handoutMasterIdLst>
  <p:sldIdLst>
    <p:sldId id="308" r:id="rId6"/>
    <p:sldId id="857" r:id="rId7"/>
    <p:sldId id="662" r:id="rId8"/>
    <p:sldId id="858" r:id="rId9"/>
    <p:sldId id="859" r:id="rId10"/>
    <p:sldId id="861" r:id="rId11"/>
    <p:sldId id="860" r:id="rId12"/>
    <p:sldId id="862" r:id="rId13"/>
    <p:sldId id="765" r:id="rId14"/>
    <p:sldId id="762" r:id="rId15"/>
    <p:sldId id="681" r:id="rId16"/>
    <p:sldId id="764" r:id="rId17"/>
    <p:sldId id="754" r:id="rId18"/>
    <p:sldId id="758" r:id="rId19"/>
    <p:sldId id="669" r:id="rId20"/>
    <p:sldId id="671" r:id="rId21"/>
    <p:sldId id="674" r:id="rId22"/>
    <p:sldId id="652" r:id="rId23"/>
    <p:sldId id="865" r:id="rId24"/>
    <p:sldId id="639" r:id="rId25"/>
    <p:sldId id="752" r:id="rId26"/>
    <p:sldId id="864" r:id="rId27"/>
    <p:sldId id="766" r:id="rId28"/>
    <p:sldId id="664" r:id="rId29"/>
    <p:sldId id="851" r:id="rId30"/>
    <p:sldId id="767" r:id="rId31"/>
    <p:sldId id="866" r:id="rId32"/>
  </p:sldIdLst>
  <p:sldSz cx="9144000" cy="5715000" type="screen16x10"/>
  <p:notesSz cx="6858000" cy="9144000"/>
  <p:embeddedFontLst>
    <p:embeddedFont>
      <p:font typeface="Wingdings 3" panose="05040102010807070707" pitchFamily="18" charset="2"/>
      <p:regular r:id="rId35"/>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ie Walsh2" initials="JW" lastIdx="7" clrIdx="0">
    <p:extLst>
      <p:ext uri="{19B8F6BF-5375-455C-9EA6-DF929625EA0E}">
        <p15:presenceInfo xmlns:p15="http://schemas.microsoft.com/office/powerpoint/2012/main" userId="S-1-12-1-2405786754-1233198816-680875169-393683671" providerId="AD"/>
      </p:ext>
    </p:extLst>
  </p:cmAuthor>
  <p:cmAuthor id="2" name="Elsa Stuart" initials="ES" lastIdx="23" clrIdx="1">
    <p:extLst>
      <p:ext uri="{19B8F6BF-5375-455C-9EA6-DF929625EA0E}">
        <p15:presenceInfo xmlns:p15="http://schemas.microsoft.com/office/powerpoint/2012/main" userId="S::Elsa.Stuart@sja.org.uk::1036faa4-45e7-40bb-895e-6c47aba8630b" providerId="AD"/>
      </p:ext>
    </p:extLst>
  </p:cmAuthor>
  <p:cmAuthor id="3" name="Justine Wilson" initials="JW" lastIdx="21" clrIdx="2">
    <p:extLst>
      <p:ext uri="{19B8F6BF-5375-455C-9EA6-DF929625EA0E}">
        <p15:presenceInfo xmlns:p15="http://schemas.microsoft.com/office/powerpoint/2012/main" userId="S::justine.wilson@sja.org.uk::cd635167-bbd3-4a7f-9fa7-49f7026615ce" providerId="AD"/>
      </p:ext>
    </p:extLst>
  </p:cmAuthor>
  <p:cmAuthor id="4" name="Jodie Walsh2" initials="JW [2]" lastIdx="1" clrIdx="3">
    <p:extLst>
      <p:ext uri="{19B8F6BF-5375-455C-9EA6-DF929625EA0E}">
        <p15:presenceInfo xmlns:p15="http://schemas.microsoft.com/office/powerpoint/2012/main" userId="S::Jodie.Walsh2@sja.org.uk::8f656482-1ee0-4981-a154-9528d7227717" providerId="AD"/>
      </p:ext>
    </p:extLst>
  </p:cmAuthor>
  <p:cmAuthor id="5" name="Stevie Slade" initials="SS" lastIdx="11" clrIdx="4">
    <p:extLst>
      <p:ext uri="{19B8F6BF-5375-455C-9EA6-DF929625EA0E}">
        <p15:presenceInfo xmlns:p15="http://schemas.microsoft.com/office/powerpoint/2012/main" userId="S::stevie.slade@sja.org.uk::cc25e7d4-61b4-4498-89a5-b60e7e38a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D8E8D"/>
    <a:srgbClr val="EDE92C"/>
    <a:srgbClr val="007A53"/>
    <a:srgbClr val="F1DED3"/>
    <a:srgbClr val="00AC58"/>
    <a:srgbClr val="FFFFFF"/>
    <a:srgbClr val="009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60" autoAdjust="0"/>
  </p:normalViewPr>
  <p:slideViewPr>
    <p:cSldViewPr snapToGrid="0">
      <p:cViewPr varScale="1">
        <p:scale>
          <a:sx n="58" d="100"/>
          <a:sy n="58" d="100"/>
        </p:scale>
        <p:origin x="1520" y="52"/>
      </p:cViewPr>
      <p:guideLst>
        <p:guide orient="horz" pos="2382"/>
        <p:guide pos="3367"/>
        <p:guide orient="horz" pos="180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846B6-084C-4935-A06D-FAEC1EF33182}" type="datetimeFigureOut">
              <a:rPr lang="en-GB" smtClean="0"/>
              <a:t>07/05/2024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82F6-ED0E-4BED-A21E-1F635A7CCD86}" type="datetimeFigureOut">
              <a:rPr lang="en-GB" smtClean="0"/>
              <a:t>07/05/2024</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the heart needs air (oxygen) and it’s a muscle that pumps blood around the body. </a:t>
            </a:r>
            <a:r>
              <a:rPr lang="en-GB">
                <a:cs typeface="Times"/>
              </a:rPr>
              <a:t> </a:t>
            </a:r>
            <a:endParaRPr lang="en-GB"/>
          </a:p>
          <a:p>
            <a:r>
              <a:rPr lang="en-GB"/>
              <a:t>What can go wrong to cause a problem to the air and blood circulating? (circulation = "circling" the body) </a:t>
            </a:r>
          </a:p>
          <a:p>
            <a:r>
              <a:rPr lang="en-GB"/>
              <a:t>Brief explanation and onto worksheet </a:t>
            </a:r>
            <a:endParaRPr lang="en-GB">
              <a:cs typeface="Times"/>
            </a:endParaRPr>
          </a:p>
          <a:p>
            <a:r>
              <a:rPr lang="en-GB" sz="1000" b="0" kern="1200">
                <a:solidFill>
                  <a:schemeClr val="tx1"/>
                </a:solidFill>
                <a:effectLst/>
                <a:latin typeface="+mn-lt"/>
                <a:ea typeface="+mn-ea"/>
                <a:cs typeface="+mn-cs"/>
              </a:rPr>
              <a:t>General discussion - hit head, run over, choking etc. Emphasis on if it affects breathing, brain or heart (circulation) then this can cause unresponsiveness</a:t>
            </a:r>
            <a:r>
              <a:rPr lang="en-GB" sz="1000" b="1" kern="1200">
                <a:solidFill>
                  <a:schemeClr val="tx1"/>
                </a:solidFill>
                <a:effectLst/>
                <a:latin typeface="+mn-lt"/>
                <a:ea typeface="+mn-ea"/>
                <a:cs typeface="+mn-cs"/>
              </a:rPr>
              <a:t>.</a:t>
            </a:r>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3</a:t>
            </a:fld>
            <a:endParaRPr lang="en-GB"/>
          </a:p>
        </p:txBody>
      </p:sp>
    </p:spTree>
    <p:extLst>
      <p:ext uri="{BB962C8B-B14F-4D97-AF65-F5344CB8AC3E}">
        <p14:creationId xmlns:p14="http://schemas.microsoft.com/office/powerpoint/2010/main" val="193865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3563" y="150813"/>
            <a:ext cx="650875" cy="407987"/>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r>
              <a:rPr lang="en-GB"/>
              <a:t>Trainer demonstrates then gets the students to practice using either the PP slide as a prompt or the sheet in the workbook. Trainer circulate and correct as necessary</a:t>
            </a:r>
          </a:p>
        </p:txBody>
      </p:sp>
      <p:sp>
        <p:nvSpPr>
          <p:cNvPr id="4" name="Slide Number Placeholder 3"/>
          <p:cNvSpPr>
            <a:spLocks noGrp="1"/>
          </p:cNvSpPr>
          <p:nvPr>
            <p:ph type="sldNum" sz="quarter" idx="10"/>
          </p:nvPr>
        </p:nvSpPr>
        <p:spPr/>
        <p:txBody>
          <a:bodyPr/>
          <a:lstStyle/>
          <a:p>
            <a:fld id="{DBF69E76-7FB9-43B0-B0EB-47E4614077F6}" type="slidenum">
              <a:rPr lang="en-GB" smtClean="0"/>
              <a:t>9</a:t>
            </a:fld>
            <a:endParaRPr lang="en-GB"/>
          </a:p>
        </p:txBody>
      </p:sp>
    </p:spTree>
    <p:extLst>
      <p:ext uri="{BB962C8B-B14F-4D97-AF65-F5344CB8AC3E}">
        <p14:creationId xmlns:p14="http://schemas.microsoft.com/office/powerpoint/2010/main" val="398666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3563" y="150813"/>
            <a:ext cx="650875" cy="407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Trainer demonstrates then gets the students to practice using either the PP slide as a prompt or the sheet in the workbook. Trainer circulate and correct as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DBF69E76-7FB9-43B0-B0EB-47E4614077F6}" type="slidenum">
              <a:rPr lang="en-GB" smtClean="0"/>
              <a:t>10</a:t>
            </a:fld>
            <a:endParaRPr lang="en-GB"/>
          </a:p>
        </p:txBody>
      </p:sp>
    </p:spTree>
    <p:extLst>
      <p:ext uri="{BB962C8B-B14F-4D97-AF65-F5344CB8AC3E}">
        <p14:creationId xmlns:p14="http://schemas.microsoft.com/office/powerpoint/2010/main" val="396846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Just a recap, quick Q and A around room to check learning informally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17</a:t>
            </a:fld>
            <a:endParaRPr lang="en-GB"/>
          </a:p>
        </p:txBody>
      </p:sp>
    </p:spTree>
    <p:extLst>
      <p:ext uri="{BB962C8B-B14F-4D97-AF65-F5344CB8AC3E}">
        <p14:creationId xmlns:p14="http://schemas.microsoft.com/office/powerpoint/2010/main" val="221383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80C943-89BF-4FF3-9CC5-52B2ED010138}" type="slidenum">
              <a:rPr lang="en-GB" smtClean="0"/>
              <a:t>20</a:t>
            </a:fld>
            <a:endParaRPr lang="en-GB"/>
          </a:p>
        </p:txBody>
      </p:sp>
    </p:spTree>
    <p:extLst>
      <p:ext uri="{BB962C8B-B14F-4D97-AF65-F5344CB8AC3E}">
        <p14:creationId xmlns:p14="http://schemas.microsoft.com/office/powerpoint/2010/main" val="381033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09588"/>
            <a:ext cx="4078288" cy="2549525"/>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22</a:t>
            </a:fld>
            <a:endParaRPr lang="en-US" altLang="en-US"/>
          </a:p>
        </p:txBody>
      </p:sp>
    </p:spTree>
    <p:extLst>
      <p:ext uri="{BB962C8B-B14F-4D97-AF65-F5344CB8AC3E}">
        <p14:creationId xmlns:p14="http://schemas.microsoft.com/office/powerpoint/2010/main" val="150892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23</a:t>
            </a:fld>
            <a:endParaRPr lang="en-GB"/>
          </a:p>
        </p:txBody>
      </p:sp>
    </p:spTree>
    <p:extLst>
      <p:ext uri="{BB962C8B-B14F-4D97-AF65-F5344CB8AC3E}">
        <p14:creationId xmlns:p14="http://schemas.microsoft.com/office/powerpoint/2010/main" val="410815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26</a:t>
            </a:fld>
            <a:endParaRPr lang="en-GB"/>
          </a:p>
        </p:txBody>
      </p:sp>
    </p:spTree>
    <p:extLst>
      <p:ext uri="{BB962C8B-B14F-4D97-AF65-F5344CB8AC3E}">
        <p14:creationId xmlns:p14="http://schemas.microsoft.com/office/powerpoint/2010/main" val="3507522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5" y="526577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Basic life support</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29" y="1029941"/>
            <a:ext cx="2979330"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399"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662749" y="1927327"/>
            <a:ext cx="4072215" cy="2909551"/>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5"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6" y="1927327"/>
            <a:ext cx="3369608" cy="919678"/>
          </a:xfrm>
          <a:prstGeom prst="rect">
            <a:avLst/>
          </a:prstGeom>
        </p:spPr>
        <p:txBody>
          <a:bodyPr lIns="74441" tIns="37221" rIns="74441" bIns="37221"/>
          <a:lstStyle>
            <a:lvl1pPr marL="0" indent="0">
              <a:buNone/>
              <a:defRPr sz="180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8" y="2926908"/>
            <a:ext cx="3369413" cy="1835936"/>
          </a:xfrm>
          <a:prstGeom prst="rect">
            <a:avLst/>
          </a:prstGeom>
          <a:ln w="38100">
            <a:solidFill>
              <a:srgbClr val="007A53"/>
            </a:solidFill>
          </a:ln>
        </p:spPr>
        <p:txBody>
          <a:bodyPr lIns="74441" tIns="37221" rIns="74441" bIns="37221"/>
          <a:lstStyle>
            <a:lvl1pPr marL="372207" indent="-372207">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6"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6"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2" y="2461326"/>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2" y="24594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1"/>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3" y="2459038"/>
            <a:ext cx="2401887"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3"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2"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4" y="877095"/>
            <a:ext cx="3990975"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877095"/>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96073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3"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FDA87D30-8AFB-41CA-88E2-E7B5B99999FB}"/>
              </a:ext>
            </a:extLst>
          </p:cNvPr>
          <p:cNvSpPr>
            <a:spLocks noGrp="1"/>
          </p:cNvSpPr>
          <p:nvPr>
            <p:ph type="body" sz="quarter" idx="11" hasCustomPrompt="1"/>
          </p:nvPr>
        </p:nvSpPr>
        <p:spPr>
          <a:xfrm>
            <a:off x="7251292" y="5251928"/>
            <a:ext cx="1575776" cy="309179"/>
          </a:xfrm>
          <a:prstGeom prst="rect">
            <a:avLst/>
          </a:prstGeom>
        </p:spPr>
        <p:txBody>
          <a:bodyPr/>
          <a:lstStyle>
            <a:lvl1pPr marL="0" indent="0">
              <a:buNone/>
              <a:defRPr sz="1000">
                <a:solidFill>
                  <a:schemeClr val="bg1">
                    <a:lumMod val="50000"/>
                  </a:schemeClr>
                </a:solidFill>
              </a:defRPr>
            </a:lvl1pPr>
          </a:lstStyle>
          <a:p>
            <a:r>
              <a:rPr lang="en-GB"/>
              <a:t>KS3 Basic Life Support</a:t>
            </a:r>
          </a:p>
        </p:txBody>
      </p:sp>
    </p:spTree>
    <p:extLst>
      <p:ext uri="{BB962C8B-B14F-4D97-AF65-F5344CB8AC3E}">
        <p14:creationId xmlns:p14="http://schemas.microsoft.com/office/powerpoint/2010/main" val="43729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3F46-1EA9-4439-8B29-C29CB5EFECDE}"/>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D707A4B-3D57-4AF4-ACBA-3FA0B9211991}"/>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5DA2D8-8AC2-4150-BCF3-4B669DCF35C6}"/>
              </a:ext>
            </a:extLst>
          </p:cNvPr>
          <p:cNvSpPr>
            <a:spLocks noGrp="1"/>
          </p:cNvSpPr>
          <p:nvPr>
            <p:ph type="dt" sz="half" idx="10"/>
          </p:nvPr>
        </p:nvSpPr>
        <p:spPr/>
        <p:txBody>
          <a:bodyPr/>
          <a:lstStyle/>
          <a:p>
            <a:fld id="{53EC25BE-51C8-4B1D-A2BE-D1861844E250}" type="datetimeFigureOut">
              <a:rPr lang="en-GB" smtClean="0"/>
              <a:t>07/05/2024</a:t>
            </a:fld>
            <a:endParaRPr lang="en-GB"/>
          </a:p>
        </p:txBody>
      </p:sp>
      <p:sp>
        <p:nvSpPr>
          <p:cNvPr id="5" name="Footer Placeholder 4">
            <a:extLst>
              <a:ext uri="{FF2B5EF4-FFF2-40B4-BE49-F238E27FC236}">
                <a16:creationId xmlns:a16="http://schemas.microsoft.com/office/drawing/2014/main" id="{7FE64580-2182-4420-87E7-3FCF2DF5B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F59A0F-F661-4408-92A9-1007008C8526}"/>
              </a:ext>
            </a:extLst>
          </p:cNvPr>
          <p:cNvSpPr>
            <a:spLocks noGrp="1"/>
          </p:cNvSpPr>
          <p:nvPr>
            <p:ph type="sldNum" sz="quarter" idx="12"/>
          </p:nvPr>
        </p:nvSpPr>
        <p:spPr/>
        <p:txBody>
          <a:bodyPr/>
          <a:lstStyle/>
          <a:p>
            <a:fld id="{4C55E915-A03E-4132-BCAF-5E8BECD1DFCF}" type="slidenum">
              <a:rPr lang="en-GB" smtClean="0"/>
              <a:t>‹#›</a:t>
            </a:fld>
            <a:endParaRPr lang="en-GB"/>
          </a:p>
        </p:txBody>
      </p:sp>
    </p:spTree>
    <p:extLst>
      <p:ext uri="{BB962C8B-B14F-4D97-AF65-F5344CB8AC3E}">
        <p14:creationId xmlns:p14="http://schemas.microsoft.com/office/powerpoint/2010/main" val="402495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89" y="1064926"/>
            <a:ext cx="8208963" cy="3713451"/>
          </a:xfrm>
          <a:prstGeom prst="rect">
            <a:avLst/>
          </a:prstGeom>
        </p:spPr>
        <p:txBody>
          <a:bodyPr lIns="104287" tIns="52144" rIns="104287" bIns="52144"/>
          <a:lstStyle>
            <a:lvl1pPr>
              <a:defRPr sz="2721">
                <a:solidFill>
                  <a:srgbClr val="009F4D"/>
                </a:solidFill>
              </a:defRPr>
            </a:lvl1pPr>
            <a:lvl2pPr marL="345506" indent="-345506">
              <a:defRPr lang="en-GB" sz="2116" kern="1200" dirty="0">
                <a:solidFill>
                  <a:srgbClr val="000000"/>
                </a:solidFill>
                <a:latin typeface="+mj-lt"/>
                <a:ea typeface="MS PGothic" panose="020B0600070205080204" pitchFamily="34" charset="-128"/>
                <a:cs typeface="+mn-cs"/>
              </a:defRPr>
            </a:lvl2pPr>
            <a:lvl3pPr marL="345506" indent="-345506">
              <a:defRPr sz="2116">
                <a:solidFill>
                  <a:schemeClr val="tx1"/>
                </a:solidFill>
              </a:defRPr>
            </a:lvl3pPr>
            <a:lvl4pPr marL="345506" indent="-345506">
              <a:defRPr sz="2116">
                <a:solidFill>
                  <a:schemeClr val="tx1"/>
                </a:solidFill>
              </a:defRPr>
            </a:lvl4pPr>
            <a:lvl5pPr marL="345506" indent="-345506">
              <a:defRPr sz="2116">
                <a:solidFill>
                  <a:schemeClr val="tx1"/>
                </a:solidFill>
              </a:defRPr>
            </a:lvl5pPr>
          </a:lstStyle>
          <a:p>
            <a:pPr lvl="0"/>
            <a:r>
              <a:rPr lang="en-US"/>
              <a:t>Click to edit Master text styles</a:t>
            </a:r>
          </a:p>
          <a:p>
            <a:pPr marL="271126" lvl="1" indent="-271126" algn="l" rtl="0" eaLnBrk="0" fontAlgn="base" hangingPunct="0">
              <a:spcBef>
                <a:spcPts val="378"/>
              </a:spcBef>
              <a:spcAft>
                <a:spcPts val="378"/>
              </a:spcAft>
              <a:buClr>
                <a:srgbClr val="009F4D"/>
              </a:buClr>
              <a:buFont typeface="Wingdings 3" panose="05040102010807070707" pitchFamily="18" charset="2"/>
              <a:buChar char=""/>
              <a:defRPr/>
            </a:pPr>
            <a:r>
              <a:rPr lang="en-US"/>
              <a:t>Second level</a:t>
            </a:r>
          </a:p>
          <a:p>
            <a:pPr marL="271126" lvl="1" indent="-271126" algn="l" rtl="0" eaLnBrk="0" fontAlgn="base" hangingPunct="0">
              <a:spcBef>
                <a:spcPts val="378"/>
              </a:spcBef>
              <a:spcAft>
                <a:spcPts val="378"/>
              </a:spcAft>
              <a:buClr>
                <a:srgbClr val="009F4D"/>
              </a:buClr>
              <a:buFont typeface="Wingdings 3" panose="05040102010807070707" pitchFamily="18" charset="2"/>
              <a:buChar char=""/>
              <a:defRPr/>
            </a:pPr>
            <a:r>
              <a:rPr lang="en-US"/>
              <a:t>Third level</a:t>
            </a:r>
          </a:p>
        </p:txBody>
      </p:sp>
      <p:sp>
        <p:nvSpPr>
          <p:cNvPr id="4" name="Text Placeholder 3">
            <a:extLst>
              <a:ext uri="{FF2B5EF4-FFF2-40B4-BE49-F238E27FC236}">
                <a16:creationId xmlns:a16="http://schemas.microsoft.com/office/drawing/2014/main" id="{7E71E84F-6514-4CE4-8165-877EFB4FFF03}"/>
              </a:ext>
            </a:extLst>
          </p:cNvPr>
          <p:cNvSpPr>
            <a:spLocks noGrp="1"/>
          </p:cNvSpPr>
          <p:nvPr>
            <p:ph type="body" sz="quarter" idx="10" hasCustomPrompt="1"/>
          </p:nvPr>
        </p:nvSpPr>
        <p:spPr>
          <a:xfrm>
            <a:off x="7237435" y="5265781"/>
            <a:ext cx="1575776" cy="309179"/>
          </a:xfrm>
          <a:prstGeom prst="rect">
            <a:avLst/>
          </a:prstGeom>
        </p:spPr>
        <p:txBody>
          <a:bodyPr/>
          <a:lstStyle>
            <a:lvl1pPr marL="0" indent="0">
              <a:buNone/>
              <a:defRPr sz="1000">
                <a:solidFill>
                  <a:schemeClr val="bg1">
                    <a:lumMod val="65000"/>
                  </a:schemeClr>
                </a:solidFill>
              </a:defRPr>
            </a:lvl1pPr>
          </a:lstStyle>
          <a:p>
            <a:r>
              <a:rPr lang="en-GB"/>
              <a:t>KS3 - Bleeding</a:t>
            </a:r>
          </a:p>
        </p:txBody>
      </p:sp>
    </p:spTree>
    <p:extLst>
      <p:ext uri="{BB962C8B-B14F-4D97-AF65-F5344CB8AC3E}">
        <p14:creationId xmlns:p14="http://schemas.microsoft.com/office/powerpoint/2010/main" val="593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2B77D9-7D7F-4EE5-9852-4AF17ADBFC39}"/>
              </a:ext>
            </a:extLst>
          </p:cNvPr>
          <p:cNvSpPr>
            <a:spLocks noGrp="1"/>
          </p:cNvSpPr>
          <p:nvPr>
            <p:ph type="body" sz="quarter" idx="10" hasCustomPrompt="1"/>
          </p:nvPr>
        </p:nvSpPr>
        <p:spPr>
          <a:xfrm>
            <a:off x="7237435" y="5265781"/>
            <a:ext cx="1575776" cy="309179"/>
          </a:xfrm>
          <a:prstGeom prst="rect">
            <a:avLst/>
          </a:prstGeom>
        </p:spPr>
        <p:txBody>
          <a:bodyPr/>
          <a:lstStyle>
            <a:lvl1pPr marL="0" indent="0">
              <a:buNone/>
              <a:defRPr sz="1000">
                <a:solidFill>
                  <a:schemeClr val="bg1">
                    <a:lumMod val="65000"/>
                  </a:schemeClr>
                </a:solidFill>
              </a:defRPr>
            </a:lvl1pPr>
          </a:lstStyle>
          <a:p>
            <a:r>
              <a:rPr lang="en-US"/>
              <a:t>KS3 - Bleeding</a:t>
            </a:r>
          </a:p>
        </p:txBody>
      </p:sp>
    </p:spTree>
    <p:extLst>
      <p:ext uri="{BB962C8B-B14F-4D97-AF65-F5344CB8AC3E}">
        <p14:creationId xmlns:p14="http://schemas.microsoft.com/office/powerpoint/2010/main" val="199581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5" y="526577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29" y="1029941"/>
            <a:ext cx="2979330"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399"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92052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0" y="5251924"/>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399"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125437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0" y="5251924"/>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Basic life support</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399"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r>
              <a:rPr lang="en-GB"/>
              <a:t>KS4 – Chest pain</a:t>
            </a:r>
          </a:p>
        </p:txBody>
      </p:sp>
    </p:spTree>
    <p:extLst>
      <p:ext uri="{BB962C8B-B14F-4D97-AF65-F5344CB8AC3E}">
        <p14:creationId xmlns:p14="http://schemas.microsoft.com/office/powerpoint/2010/main" val="4210079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0" y="2498523"/>
            <a:ext cx="4246627"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Tree>
    <p:extLst>
      <p:ext uri="{BB962C8B-B14F-4D97-AF65-F5344CB8AC3E}">
        <p14:creationId xmlns:p14="http://schemas.microsoft.com/office/powerpoint/2010/main" val="1469070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49"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662749" y="1927327"/>
            <a:ext cx="7575409" cy="919678"/>
          </a:xfrm>
          <a:prstGeom prst="rect">
            <a:avLst/>
          </a:prstGeom>
        </p:spPr>
        <p:txBody>
          <a:bodyPr lIns="74441" tIns="37221" rIns="74441" bIns="37221"/>
          <a:lstStyle>
            <a:lvl1pPr marL="0" indent="0">
              <a:buNone/>
              <a:defRPr sz="1800"/>
            </a:lvl1pPr>
          </a:lstStyle>
          <a:p>
            <a:pPr lvl="0"/>
            <a:r>
              <a:rPr lang="en-US"/>
              <a:t>Type to add body text</a:t>
            </a:r>
          </a:p>
        </p:txBody>
      </p:sp>
      <p:sp>
        <p:nvSpPr>
          <p:cNvPr id="16" name="Content Placeholder 4"/>
          <p:cNvSpPr>
            <a:spLocks noGrp="1" noChangeAspect="1"/>
          </p:cNvSpPr>
          <p:nvPr>
            <p:ph idx="12" hasCustomPrompt="1"/>
          </p:nvPr>
        </p:nvSpPr>
        <p:spPr>
          <a:xfrm>
            <a:off x="662749" y="2966329"/>
            <a:ext cx="7575409" cy="1813489"/>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Tree>
    <p:extLst>
      <p:ext uri="{BB962C8B-B14F-4D97-AF65-F5344CB8AC3E}">
        <p14:creationId xmlns:p14="http://schemas.microsoft.com/office/powerpoint/2010/main" val="294201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0" y="1263234"/>
            <a:ext cx="7658273" cy="347461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Tree>
    <p:extLst>
      <p:ext uri="{BB962C8B-B14F-4D97-AF65-F5344CB8AC3E}">
        <p14:creationId xmlns:p14="http://schemas.microsoft.com/office/powerpoint/2010/main" val="202826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7"/>
            <a:ext cx="4072215" cy="919678"/>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8" name="Content Placeholder 4"/>
          <p:cNvSpPr>
            <a:spLocks noGrp="1" noChangeAspect="1"/>
          </p:cNvSpPr>
          <p:nvPr>
            <p:ph idx="14" hasCustomPrompt="1"/>
          </p:nvPr>
        </p:nvSpPr>
        <p:spPr>
          <a:xfrm>
            <a:off x="662749" y="2966329"/>
            <a:ext cx="4072215" cy="165605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Tree>
    <p:extLst>
      <p:ext uri="{BB962C8B-B14F-4D97-AF65-F5344CB8AC3E}">
        <p14:creationId xmlns:p14="http://schemas.microsoft.com/office/powerpoint/2010/main" val="2044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6"/>
            <a:ext cx="4072215" cy="2695055"/>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71147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4"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Tree>
    <p:extLst>
      <p:ext uri="{BB962C8B-B14F-4D97-AF65-F5344CB8AC3E}">
        <p14:creationId xmlns:p14="http://schemas.microsoft.com/office/powerpoint/2010/main" val="951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662749" y="1927327"/>
            <a:ext cx="4072215" cy="2909551"/>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5"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6" y="1927327"/>
            <a:ext cx="3369608" cy="919678"/>
          </a:xfrm>
          <a:prstGeom prst="rect">
            <a:avLst/>
          </a:prstGeom>
        </p:spPr>
        <p:txBody>
          <a:bodyPr lIns="74441" tIns="37221" rIns="74441" bIns="37221"/>
          <a:lstStyle>
            <a:lvl1pPr marL="0" indent="0">
              <a:buNone/>
              <a:defRPr sz="180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8" y="2926908"/>
            <a:ext cx="3369413" cy="1835936"/>
          </a:xfrm>
          <a:prstGeom prst="rect">
            <a:avLst/>
          </a:prstGeom>
          <a:ln w="38100">
            <a:solidFill>
              <a:srgbClr val="007A53"/>
            </a:solidFill>
          </a:ln>
        </p:spPr>
        <p:txBody>
          <a:bodyPr lIns="74441" tIns="37221" rIns="74441" bIns="37221"/>
          <a:lstStyle>
            <a:lvl1pPr marL="372207" indent="-372207">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1991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6"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6"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2" y="2461326"/>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2" y="24594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1"/>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3" y="2459038"/>
            <a:ext cx="2401887"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3"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2" y="3897867"/>
            <a:ext cx="2356428" cy="1308188"/>
          </a:xfrm>
          <a:prstGeom prst="rect">
            <a:avLst/>
          </a:prstGeom>
        </p:spPr>
        <p:txBody>
          <a:bodyPr/>
          <a:lstStyle/>
          <a:p>
            <a:endParaRPr lang="en-GB"/>
          </a:p>
        </p:txBody>
      </p:sp>
    </p:spTree>
    <p:extLst>
      <p:ext uri="{BB962C8B-B14F-4D97-AF65-F5344CB8AC3E}">
        <p14:creationId xmlns:p14="http://schemas.microsoft.com/office/powerpoint/2010/main" val="136045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4" y="877095"/>
            <a:ext cx="3990975"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877095"/>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860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r>
              <a:rPr lang="en-GB"/>
              <a:t>KS3 – Basic life support</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43494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Basic life support</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0" y="2498523"/>
            <a:ext cx="4246627"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49"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662749" y="1927327"/>
            <a:ext cx="7575409" cy="919678"/>
          </a:xfrm>
          <a:prstGeom prst="rect">
            <a:avLst/>
          </a:prstGeom>
        </p:spPr>
        <p:txBody>
          <a:bodyPr lIns="74441" tIns="37221" rIns="74441" bIns="37221"/>
          <a:lstStyle>
            <a:lvl1pPr marL="0" indent="0">
              <a:buNone/>
              <a:defRPr sz="1800"/>
            </a:lvl1pPr>
          </a:lstStyle>
          <a:p>
            <a:pPr lvl="0"/>
            <a:r>
              <a:rPr lang="en-US"/>
              <a:t>Type to add body text</a:t>
            </a:r>
          </a:p>
        </p:txBody>
      </p:sp>
      <p:sp>
        <p:nvSpPr>
          <p:cNvPr id="16" name="Content Placeholder 4"/>
          <p:cNvSpPr>
            <a:spLocks noGrp="1" noChangeAspect="1"/>
          </p:cNvSpPr>
          <p:nvPr>
            <p:ph idx="12" hasCustomPrompt="1"/>
          </p:nvPr>
        </p:nvSpPr>
        <p:spPr>
          <a:xfrm>
            <a:off x="662749" y="2966329"/>
            <a:ext cx="7575409" cy="1813489"/>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Basic life support</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0" y="1263234"/>
            <a:ext cx="7658273" cy="347461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Basic life support</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7"/>
            <a:ext cx="4072215" cy="919678"/>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8" name="Content Placeholder 4"/>
          <p:cNvSpPr>
            <a:spLocks noGrp="1" noChangeAspect="1"/>
          </p:cNvSpPr>
          <p:nvPr>
            <p:ph idx="14" hasCustomPrompt="1"/>
          </p:nvPr>
        </p:nvSpPr>
        <p:spPr>
          <a:xfrm>
            <a:off x="662749" y="2966329"/>
            <a:ext cx="4072215" cy="165605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KS3 – Basic life support</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6"/>
            <a:ext cx="4072215" cy="2695055"/>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4"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9">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399" y="37761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 id="2147483666"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8" indent="-146538" algn="l" defTabSz="744413"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5">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399"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11999452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8" indent="-146538" algn="l" defTabSz="744413"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meo.com/444871640" TargetMode="Externa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4e7evinsfm0&amp;t=6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NxO5LvgqZe0"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61urGQrmeNM" TargetMode="Externa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9.jpeg"/><Relationship Id="rId7"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lCMhuRM0cI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ubbZU15-E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2.xml"/><Relationship Id="rId7" Type="http://schemas.openxmlformats.org/officeDocument/2006/relationships/image" Target="../media/image9.jpe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2C46-546E-4473-A493-88D0DF25A176}"/>
              </a:ext>
            </a:extLst>
          </p:cNvPr>
          <p:cNvSpPr>
            <a:spLocks noGrp="1"/>
          </p:cNvSpPr>
          <p:nvPr>
            <p:ph type="ctrTitle"/>
          </p:nvPr>
        </p:nvSpPr>
        <p:spPr>
          <a:xfrm>
            <a:off x="999261" y="1736491"/>
            <a:ext cx="6858000" cy="1989667"/>
          </a:xfrm>
        </p:spPr>
        <p:txBody>
          <a:bodyPr/>
          <a:lstStyle/>
          <a:p>
            <a:r>
              <a:rPr lang="en-GB" dirty="0"/>
              <a:t>The concept I am learning is how to be well and safe.</a:t>
            </a:r>
          </a:p>
        </p:txBody>
      </p:sp>
      <p:sp>
        <p:nvSpPr>
          <p:cNvPr id="3" name="Subtitle 2">
            <a:extLst>
              <a:ext uri="{FF2B5EF4-FFF2-40B4-BE49-F238E27FC236}">
                <a16:creationId xmlns:a16="http://schemas.microsoft.com/office/drawing/2014/main" id="{18CEB7BD-E95D-4E96-83E7-65D9733940C2}"/>
              </a:ext>
            </a:extLst>
          </p:cNvPr>
          <p:cNvSpPr>
            <a:spLocks noGrp="1"/>
          </p:cNvSpPr>
          <p:nvPr>
            <p:ph type="subTitle" idx="1"/>
          </p:nvPr>
        </p:nvSpPr>
        <p:spPr>
          <a:xfrm>
            <a:off x="65808" y="382719"/>
            <a:ext cx="2441865" cy="1353772"/>
          </a:xfrm>
          <a:solidFill>
            <a:srgbClr val="FFFF00"/>
          </a:solidFill>
        </p:spPr>
        <p:txBody>
          <a:bodyPr/>
          <a:lstStyle/>
          <a:p>
            <a:r>
              <a:rPr lang="en-GB" dirty="0"/>
              <a:t>Last lesson I learnt about how to improve my overall wellbeing using STOP NOW.</a:t>
            </a:r>
          </a:p>
        </p:txBody>
      </p:sp>
      <p:pic>
        <p:nvPicPr>
          <p:cNvPr id="4" name="Picture 2">
            <a:extLst>
              <a:ext uri="{FF2B5EF4-FFF2-40B4-BE49-F238E27FC236}">
                <a16:creationId xmlns:a16="http://schemas.microsoft.com/office/drawing/2014/main" id="{6786A7CA-FE7D-4219-94A0-4DF4D504F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131050" y="285751"/>
            <a:ext cx="2012950" cy="10215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A21709A8-B418-44BC-A55D-4DD4882EBFAC}"/>
              </a:ext>
            </a:extLst>
          </p:cNvPr>
          <p:cNvSpPr txBox="1">
            <a:spLocks/>
          </p:cNvSpPr>
          <p:nvPr/>
        </p:nvSpPr>
        <p:spPr>
          <a:xfrm>
            <a:off x="266104" y="3660026"/>
            <a:ext cx="3774673" cy="990602"/>
          </a:xfrm>
          <a:prstGeom prst="rect">
            <a:avLst/>
          </a:prstGeom>
        </p:spPr>
        <p:txBody>
          <a:bodyPr vert="horz" lIns="68580" tIns="34290" rIns="68580" bIns="3429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GB" sz="3000" dirty="0"/>
              <a:t>This lesson I am learning about how to do basic First Aid.</a:t>
            </a:r>
          </a:p>
        </p:txBody>
      </p:sp>
      <p:sp>
        <p:nvSpPr>
          <p:cNvPr id="6" name="Subtitle 2">
            <a:extLst>
              <a:ext uri="{FF2B5EF4-FFF2-40B4-BE49-F238E27FC236}">
                <a16:creationId xmlns:a16="http://schemas.microsoft.com/office/drawing/2014/main" id="{32CA1A54-B774-40D6-8617-C8DD0B1A6DD6}"/>
              </a:ext>
            </a:extLst>
          </p:cNvPr>
          <p:cNvSpPr txBox="1">
            <a:spLocks/>
          </p:cNvSpPr>
          <p:nvPr/>
        </p:nvSpPr>
        <p:spPr>
          <a:xfrm>
            <a:off x="6436032" y="3726158"/>
            <a:ext cx="2441865" cy="990602"/>
          </a:xfrm>
          <a:prstGeom prst="rect">
            <a:avLst/>
          </a:prstGeom>
        </p:spPr>
        <p:txBody>
          <a:bodyPr vert="horz" lIns="68580" tIns="34290" rIns="68580" bIns="3429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GB" sz="1575" dirty="0"/>
              <a:t>This is so I can…know what to do in an emergency.</a:t>
            </a:r>
          </a:p>
        </p:txBody>
      </p:sp>
    </p:spTree>
    <p:extLst>
      <p:ext uri="{BB962C8B-B14F-4D97-AF65-F5344CB8AC3E}">
        <p14:creationId xmlns:p14="http://schemas.microsoft.com/office/powerpoint/2010/main" val="305992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781EE-6C55-4FAA-9EDC-578B60574102}"/>
              </a:ext>
            </a:extLst>
          </p:cNvPr>
          <p:cNvSpPr>
            <a:spLocks noGrp="1"/>
          </p:cNvSpPr>
          <p:nvPr>
            <p:ph type="title"/>
          </p:nvPr>
        </p:nvSpPr>
        <p:spPr>
          <a:xfrm>
            <a:off x="170982" y="187100"/>
            <a:ext cx="7215469" cy="1092606"/>
          </a:xfrm>
          <a:solidFill>
            <a:srgbClr val="FF0000"/>
          </a:solidFill>
        </p:spPr>
        <p:txBody>
          <a:bodyPr lIns="104287" tIns="52144" rIns="104287" bIns="52144" anchor="t"/>
          <a:lstStyle/>
          <a:p>
            <a:r>
              <a:rPr lang="en-GB" sz="2800" dirty="0"/>
              <a:t>Challenge 2: Now have go! </a:t>
            </a:r>
            <a:br>
              <a:rPr lang="en-GB" sz="2800" dirty="0"/>
            </a:br>
            <a:r>
              <a:rPr lang="en-GB" sz="2800" dirty="0"/>
              <a:t>Putting someone into recovery position</a:t>
            </a:r>
          </a:p>
        </p:txBody>
      </p:sp>
      <p:sp>
        <p:nvSpPr>
          <p:cNvPr id="16" name="Text Placeholder 5">
            <a:extLst>
              <a:ext uri="{FF2B5EF4-FFF2-40B4-BE49-F238E27FC236}">
                <a16:creationId xmlns:a16="http://schemas.microsoft.com/office/drawing/2014/main" id="{9AB3A9BF-C3E8-40FE-A984-B55FE60F68FF}"/>
              </a:ext>
            </a:extLst>
          </p:cNvPr>
          <p:cNvSpPr txBox="1">
            <a:spLocks/>
          </p:cNvSpPr>
          <p:nvPr/>
        </p:nvSpPr>
        <p:spPr>
          <a:xfrm>
            <a:off x="7226702" y="5232305"/>
            <a:ext cx="1575776" cy="309179"/>
          </a:xfrm>
          <a:prstGeom prst="rect">
            <a:avLst/>
          </a:prstGeom>
        </p:spPr>
        <p:txBody>
          <a:bodyPr/>
          <a:lstStyle>
            <a:lvl1pPr marL="0" indent="0" algn="l" defTabSz="744413" rtl="0" eaLnBrk="1" latinLnBrk="0" hangingPunct="1">
              <a:lnSpc>
                <a:spcPct val="100000"/>
              </a:lnSpc>
              <a:spcBef>
                <a:spcPts val="407"/>
              </a:spcBef>
              <a:spcAft>
                <a:spcPts val="407"/>
              </a:spcAft>
              <a:buFont typeface="Arial" panose="020B0604020202020204" pitchFamily="34" charset="0"/>
              <a:buNone/>
              <a:defRPr sz="1000" b="0" kern="1200" baseline="0">
                <a:solidFill>
                  <a:schemeClr val="bg1">
                    <a:lumMod val="50000"/>
                  </a:schemeClr>
                </a:solidFill>
                <a:latin typeface="+mj-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KS3 – Basic life support</a:t>
            </a:r>
          </a:p>
        </p:txBody>
      </p:sp>
      <p:grpSp>
        <p:nvGrpSpPr>
          <p:cNvPr id="17" name="Group 16">
            <a:extLst>
              <a:ext uri="{FF2B5EF4-FFF2-40B4-BE49-F238E27FC236}">
                <a16:creationId xmlns:a16="http://schemas.microsoft.com/office/drawing/2014/main" id="{7690A115-0396-4664-B330-0927FC8F6E6B}"/>
              </a:ext>
            </a:extLst>
          </p:cNvPr>
          <p:cNvGrpSpPr/>
          <p:nvPr/>
        </p:nvGrpSpPr>
        <p:grpSpPr>
          <a:xfrm>
            <a:off x="-190024" y="1279706"/>
            <a:ext cx="9532188" cy="4766403"/>
            <a:chOff x="339834" y="1556612"/>
            <a:chExt cx="9532188" cy="5203761"/>
          </a:xfrm>
        </p:grpSpPr>
        <p:sp>
          <p:nvSpPr>
            <p:cNvPr id="18" name="Rectangle 17">
              <a:extLst>
                <a:ext uri="{FF2B5EF4-FFF2-40B4-BE49-F238E27FC236}">
                  <a16:creationId xmlns:a16="http://schemas.microsoft.com/office/drawing/2014/main" id="{2D1DEF51-C407-4482-9190-B1FBD32BAD9C}"/>
                </a:ext>
              </a:extLst>
            </p:cNvPr>
            <p:cNvSpPr>
              <a:spLocks noChangeAspect="1"/>
            </p:cNvSpPr>
            <p:nvPr/>
          </p:nvSpPr>
          <p:spPr>
            <a:xfrm>
              <a:off x="458555" y="1582176"/>
              <a:ext cx="1961135" cy="1495279"/>
            </a:xfrm>
            <a:prstGeom prst="rect">
              <a:avLst/>
            </a:prstGeom>
          </p:spPr>
          <p:txBody>
            <a:bodyPr wrap="square" anchor="t">
              <a:spAutoFit/>
            </a:bodyPr>
            <a:lstStyle/>
            <a:p>
              <a:pPr marL="248609" indent="-248609" eaLnBrk="1" fontAlgn="auto" hangingPunct="1">
                <a:spcBef>
                  <a:spcPts val="0"/>
                </a:spcBef>
                <a:spcAft>
                  <a:spcPts val="566"/>
                </a:spcAft>
              </a:pPr>
              <a:r>
                <a:rPr lang="en-GB" sz="1200" b="1" dirty="0">
                  <a:solidFill>
                    <a:srgbClr val="007A53"/>
                  </a:solidFill>
                  <a:latin typeface="Arial" panose="020B0604020202020204" pitchFamily="34" charset="0"/>
                  <a:ea typeface="+mn-ea"/>
                  <a:cs typeface="Arial" panose="020B0604020202020204" pitchFamily="34" charset="0"/>
                </a:rPr>
                <a:t>1.</a:t>
              </a:r>
              <a:r>
                <a:rPr lang="en-GB" sz="1200" b="1" dirty="0">
                  <a:solidFill>
                    <a:prstClr val="black"/>
                  </a:solidFill>
                  <a:latin typeface="Arial" panose="020B0604020202020204" pitchFamily="34" charset="0"/>
                  <a:ea typeface="+mn-ea"/>
                  <a:cs typeface="Arial" panose="020B0604020202020204" pitchFamily="34" charset="0"/>
                </a:rPr>
                <a:t>	</a:t>
              </a:r>
              <a:r>
                <a:rPr lang="en-GB" sz="1800" b="1" u="sng" dirty="0">
                  <a:solidFill>
                    <a:prstClr val="black"/>
                  </a:solidFill>
                  <a:latin typeface="Arial" panose="020B0604020202020204" pitchFamily="34" charset="0"/>
                  <a:ea typeface="+mn-ea"/>
                  <a:cs typeface="Arial" panose="020B0604020202020204" pitchFamily="34" charset="0"/>
                </a:rPr>
                <a:t>Kneel</a:t>
              </a:r>
            </a:p>
            <a:p>
              <a:pPr marL="248609" indent="-248609" eaLnBrk="1" fontAlgn="auto" hangingPunct="1">
                <a:spcBef>
                  <a:spcPts val="0"/>
                </a:spcBef>
                <a:spcAft>
                  <a:spcPts val="0"/>
                </a:spcAft>
                <a:buSzPct val="100000"/>
                <a:buBlip>
                  <a:blip r:embed="rId3"/>
                </a:buBlip>
              </a:pPr>
              <a:r>
                <a:rPr lang="en-GB" sz="1200" dirty="0">
                  <a:solidFill>
                    <a:prstClr val="black"/>
                  </a:solidFill>
                  <a:latin typeface="Arial" panose="020B0604020202020204" pitchFamily="34" charset="0"/>
                  <a:ea typeface="+mn-ea"/>
                  <a:cs typeface="Arial" panose="020B0604020202020204" pitchFamily="34" charset="0"/>
                </a:rPr>
                <a:t> </a:t>
              </a:r>
              <a:r>
                <a:rPr lang="en-GB" sz="2000" dirty="0">
                  <a:solidFill>
                    <a:prstClr val="black"/>
                  </a:solidFill>
                  <a:latin typeface="Arial" panose="020B0604020202020204" pitchFamily="34" charset="0"/>
                  <a:ea typeface="+mn-ea"/>
                  <a:cs typeface="Arial" panose="020B0604020202020204" pitchFamily="34" charset="0"/>
                </a:rPr>
                <a:t>By the side of your casualty</a:t>
              </a:r>
            </a:p>
          </p:txBody>
        </p:sp>
        <p:sp>
          <p:nvSpPr>
            <p:cNvPr id="19" name="Rectangle 18">
              <a:extLst>
                <a:ext uri="{FF2B5EF4-FFF2-40B4-BE49-F238E27FC236}">
                  <a16:creationId xmlns:a16="http://schemas.microsoft.com/office/drawing/2014/main" id="{2CDE04BB-6737-487A-95BB-CEFED8CA7B19}"/>
                </a:ext>
              </a:extLst>
            </p:cNvPr>
            <p:cNvSpPr>
              <a:spLocks noChangeAspect="1"/>
            </p:cNvSpPr>
            <p:nvPr/>
          </p:nvSpPr>
          <p:spPr>
            <a:xfrm>
              <a:off x="3381556" y="1683098"/>
              <a:ext cx="2605184" cy="1696890"/>
            </a:xfrm>
            <a:prstGeom prst="rect">
              <a:avLst/>
            </a:prstGeom>
          </p:spPr>
          <p:txBody>
            <a:bodyPr wrap="square" anchor="t">
              <a:spAutoFit/>
            </a:bodyPr>
            <a:lstStyle/>
            <a:p>
              <a:pPr marL="248609" indent="-248609" eaLnBrk="1" fontAlgn="auto" hangingPunct="1">
                <a:spcBef>
                  <a:spcPts val="0"/>
                </a:spcBef>
                <a:spcAft>
                  <a:spcPts val="566"/>
                </a:spcAft>
              </a:pPr>
              <a:r>
                <a:rPr lang="en-GB" sz="1200" b="1" dirty="0">
                  <a:solidFill>
                    <a:srgbClr val="007A53"/>
                  </a:solidFill>
                  <a:latin typeface="Arial" panose="020B0604020202020204" pitchFamily="34" charset="0"/>
                  <a:ea typeface="+mn-ea"/>
                  <a:cs typeface="Arial" panose="020B0604020202020204" pitchFamily="34" charset="0"/>
                </a:rPr>
                <a:t>2.</a:t>
              </a:r>
              <a:r>
                <a:rPr lang="en-GB" sz="1200" b="1" dirty="0">
                  <a:solidFill>
                    <a:prstClr val="black"/>
                  </a:solidFill>
                  <a:latin typeface="Arial" panose="020B0604020202020204" pitchFamily="34" charset="0"/>
                  <a:ea typeface="+mn-ea"/>
                  <a:cs typeface="Arial" panose="020B0604020202020204" pitchFamily="34" charset="0"/>
                </a:rPr>
                <a:t>	</a:t>
              </a:r>
              <a:r>
                <a:rPr lang="en-GB" sz="1800" b="1" u="sng" dirty="0">
                  <a:solidFill>
                    <a:prstClr val="black"/>
                  </a:solidFill>
                  <a:latin typeface="Arial" panose="020B0604020202020204" pitchFamily="34" charset="0"/>
                  <a:ea typeface="+mn-ea"/>
                  <a:cs typeface="Arial" panose="020B0604020202020204" pitchFamily="34" charset="0"/>
                </a:rPr>
                <a:t>Angle arm</a:t>
              </a:r>
            </a:p>
            <a:p>
              <a:pPr marL="248609" indent="-248609" eaLnBrk="1" fontAlgn="auto" hangingPunct="1">
                <a:spcBef>
                  <a:spcPts val="0"/>
                </a:spcBef>
                <a:spcAft>
                  <a:spcPts val="0"/>
                </a:spcAft>
                <a:buSzPct val="100000"/>
                <a:buBlip>
                  <a:blip r:embed="rId3"/>
                </a:buBlip>
              </a:pPr>
              <a:r>
                <a:rPr lang="en-GB" sz="1800" dirty="0">
                  <a:solidFill>
                    <a:prstClr val="black"/>
                  </a:solidFill>
                  <a:latin typeface="Arial" panose="020B0604020202020204" pitchFamily="34" charset="0"/>
                  <a:ea typeface="+mn-ea"/>
                  <a:cs typeface="Arial" panose="020B0604020202020204" pitchFamily="34" charset="0"/>
                </a:rPr>
                <a:t>Put the arm nearest to you to make a right angle. Palm facing upwards</a:t>
              </a:r>
            </a:p>
          </p:txBody>
        </p:sp>
        <p:pic>
          <p:nvPicPr>
            <p:cNvPr id="20" name="Picture 19">
              <a:extLst>
                <a:ext uri="{FF2B5EF4-FFF2-40B4-BE49-F238E27FC236}">
                  <a16:creationId xmlns:a16="http://schemas.microsoft.com/office/drawing/2014/main" id="{30C8E062-49A9-491D-871D-15770C897CB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641" y="1829341"/>
              <a:ext cx="1961136" cy="1961136"/>
            </a:xfrm>
            <a:prstGeom prst="rect">
              <a:avLst/>
            </a:prstGeom>
          </p:spPr>
        </p:pic>
        <p:sp>
          <p:nvSpPr>
            <p:cNvPr id="21" name="Rectangle 20">
              <a:extLst>
                <a:ext uri="{FF2B5EF4-FFF2-40B4-BE49-F238E27FC236}">
                  <a16:creationId xmlns:a16="http://schemas.microsoft.com/office/drawing/2014/main" id="{30E16DD1-D7FF-4095-8BC5-9E38C77C65DD}"/>
                </a:ext>
              </a:extLst>
            </p:cNvPr>
            <p:cNvSpPr>
              <a:spLocks noChangeAspect="1"/>
            </p:cNvSpPr>
            <p:nvPr/>
          </p:nvSpPr>
          <p:spPr>
            <a:xfrm>
              <a:off x="5668313" y="1556612"/>
              <a:ext cx="2971631" cy="2301721"/>
            </a:xfrm>
            <a:prstGeom prst="rect">
              <a:avLst/>
            </a:prstGeom>
          </p:spPr>
          <p:txBody>
            <a:bodyPr wrap="square" anchor="t">
              <a:spAutoFit/>
            </a:bodyPr>
            <a:lstStyle/>
            <a:p>
              <a:pPr marL="248609" indent="-248609" eaLnBrk="1" fontAlgn="auto" hangingPunct="1">
                <a:spcBef>
                  <a:spcPts val="0"/>
                </a:spcBef>
                <a:spcAft>
                  <a:spcPts val="566"/>
                </a:spcAft>
              </a:pPr>
              <a:r>
                <a:rPr lang="en-GB" sz="1800" b="1" dirty="0">
                  <a:solidFill>
                    <a:srgbClr val="007A53"/>
                  </a:solidFill>
                  <a:latin typeface="Arial" panose="020B0604020202020204" pitchFamily="34" charset="0"/>
                  <a:ea typeface="+mn-ea"/>
                  <a:cs typeface="Arial" panose="020B0604020202020204" pitchFamily="34" charset="0"/>
                </a:rPr>
                <a:t>3.</a:t>
              </a:r>
              <a:r>
                <a:rPr lang="en-GB" sz="1800" b="1" dirty="0">
                  <a:solidFill>
                    <a:prstClr val="black"/>
                  </a:solidFill>
                  <a:latin typeface="Arial" panose="020B0604020202020204" pitchFamily="34" charset="0"/>
                  <a:ea typeface="+mn-ea"/>
                  <a:cs typeface="Arial" panose="020B0604020202020204" pitchFamily="34" charset="0"/>
                </a:rPr>
                <a:t>	</a:t>
              </a:r>
              <a:r>
                <a:rPr lang="en-GB" sz="1800" b="1" u="sng" dirty="0">
                  <a:solidFill>
                    <a:prstClr val="black"/>
                  </a:solidFill>
                  <a:latin typeface="Arial" panose="020B0604020202020204" pitchFamily="34" charset="0"/>
                  <a:ea typeface="+mn-ea"/>
                  <a:cs typeface="Arial" panose="020B0604020202020204" pitchFamily="34" charset="0"/>
                </a:rPr>
                <a:t>Hand to cheek</a:t>
              </a:r>
            </a:p>
            <a:p>
              <a:pPr marL="248609" indent="-248609" eaLnBrk="1" fontAlgn="auto" hangingPunct="1">
                <a:spcBef>
                  <a:spcPts val="0"/>
                </a:spcBef>
                <a:spcAft>
                  <a:spcPts val="0"/>
                </a:spcAft>
                <a:buSzPct val="100000"/>
                <a:buBlip>
                  <a:blip r:embed="rId3"/>
                </a:buBlip>
              </a:pPr>
              <a:r>
                <a:rPr lang="en-GB" sz="1800" dirty="0">
                  <a:solidFill>
                    <a:prstClr val="black"/>
                  </a:solidFill>
                  <a:latin typeface="Arial" panose="020B0604020202020204" pitchFamily="34" charset="0"/>
                  <a:ea typeface="+mn-ea"/>
                  <a:cs typeface="Arial" panose="020B0604020202020204" pitchFamily="34" charset="0"/>
                </a:rPr>
                <a:t>Bring the arm furthest away across the chest and place the back of their hand against the cheek nearest to you</a:t>
              </a:r>
            </a:p>
            <a:p>
              <a:pPr marL="248609" indent="-248609" eaLnBrk="1" fontAlgn="auto" hangingPunct="1">
                <a:spcBef>
                  <a:spcPts val="0"/>
                </a:spcBef>
                <a:spcAft>
                  <a:spcPts val="0"/>
                </a:spcAft>
                <a:buSzPct val="100000"/>
                <a:buBlip>
                  <a:blip r:embed="rId3"/>
                </a:buBlip>
              </a:pPr>
              <a:r>
                <a:rPr lang="en-GB" sz="1800" dirty="0">
                  <a:solidFill>
                    <a:prstClr val="black"/>
                  </a:solidFill>
                  <a:latin typeface="Arial" panose="020B0604020202020204" pitchFamily="34" charset="0"/>
                  <a:ea typeface="+mn-ea"/>
                  <a:cs typeface="Arial" panose="020B0604020202020204" pitchFamily="34" charset="0"/>
                </a:rPr>
                <a:t>Hold it there</a:t>
              </a:r>
            </a:p>
          </p:txBody>
        </p:sp>
        <p:pic>
          <p:nvPicPr>
            <p:cNvPr id="22" name="Picture 21">
              <a:extLst>
                <a:ext uri="{FF2B5EF4-FFF2-40B4-BE49-F238E27FC236}">
                  <a16:creationId xmlns:a16="http://schemas.microsoft.com/office/drawing/2014/main" id="{9F4988CB-0537-467D-97F5-A222C20D70D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3735" y="1556612"/>
              <a:ext cx="2158287" cy="2158287"/>
            </a:xfrm>
            <a:prstGeom prst="rect">
              <a:avLst/>
            </a:prstGeom>
          </p:spPr>
        </p:pic>
        <p:sp>
          <p:nvSpPr>
            <p:cNvPr id="23" name="Rectangle 22">
              <a:extLst>
                <a:ext uri="{FF2B5EF4-FFF2-40B4-BE49-F238E27FC236}">
                  <a16:creationId xmlns:a16="http://schemas.microsoft.com/office/drawing/2014/main" id="{104BD310-0D98-4D5F-8830-9E21F81BED38}"/>
                </a:ext>
              </a:extLst>
            </p:cNvPr>
            <p:cNvSpPr>
              <a:spLocks noChangeAspect="1"/>
            </p:cNvSpPr>
            <p:nvPr/>
          </p:nvSpPr>
          <p:spPr>
            <a:xfrm>
              <a:off x="339834" y="3698462"/>
              <a:ext cx="2245893" cy="1999306"/>
            </a:xfrm>
            <a:prstGeom prst="rect">
              <a:avLst/>
            </a:prstGeom>
          </p:spPr>
          <p:txBody>
            <a:bodyPr wrap="square" anchor="t">
              <a:spAutoFit/>
            </a:bodyPr>
            <a:lstStyle/>
            <a:p>
              <a:pPr marL="248609" indent="-248609" eaLnBrk="1" fontAlgn="auto" hangingPunct="1">
                <a:spcBef>
                  <a:spcPts val="0"/>
                </a:spcBef>
                <a:spcAft>
                  <a:spcPts val="566"/>
                </a:spcAft>
              </a:pPr>
              <a:r>
                <a:rPr lang="en-GB" sz="1200" b="1" dirty="0">
                  <a:solidFill>
                    <a:srgbClr val="007A53"/>
                  </a:solidFill>
                  <a:latin typeface="Arial" panose="020B0604020202020204" pitchFamily="34" charset="0"/>
                  <a:ea typeface="+mn-ea"/>
                  <a:cs typeface="Arial" panose="020B0604020202020204" pitchFamily="34" charset="0"/>
                </a:rPr>
                <a:t>4.</a:t>
              </a:r>
              <a:r>
                <a:rPr lang="en-GB" sz="1200" b="1" dirty="0">
                  <a:solidFill>
                    <a:prstClr val="black"/>
                  </a:solidFill>
                  <a:latin typeface="Arial" panose="020B0604020202020204" pitchFamily="34" charset="0"/>
                  <a:ea typeface="+mn-ea"/>
                  <a:cs typeface="Arial" panose="020B0604020202020204" pitchFamily="34" charset="0"/>
                </a:rPr>
                <a:t>	</a:t>
              </a:r>
              <a:r>
                <a:rPr lang="en-GB" sz="1800" b="1" u="sng" dirty="0">
                  <a:solidFill>
                    <a:prstClr val="black"/>
                  </a:solidFill>
                  <a:latin typeface="Arial" panose="020B0604020202020204" pitchFamily="34" charset="0"/>
                  <a:ea typeface="+mn-ea"/>
                  <a:cs typeface="Arial" panose="020B0604020202020204" pitchFamily="34" charset="0"/>
                </a:rPr>
                <a:t>Knee bend</a:t>
              </a:r>
            </a:p>
            <a:p>
              <a:pPr marL="248609" indent="-248609" eaLnBrk="1" fontAlgn="auto" hangingPunct="1">
                <a:spcBef>
                  <a:spcPts val="0"/>
                </a:spcBef>
                <a:spcAft>
                  <a:spcPts val="0"/>
                </a:spcAft>
                <a:buSzPct val="100000"/>
                <a:buBlip>
                  <a:blip r:embed="rId3"/>
                </a:buBlip>
              </a:pPr>
              <a:r>
                <a:rPr lang="en-GB" sz="1800" dirty="0">
                  <a:solidFill>
                    <a:prstClr val="black"/>
                  </a:solidFill>
                  <a:latin typeface="Arial" panose="020B0604020202020204" pitchFamily="34" charset="0"/>
                  <a:ea typeface="+mn-ea"/>
                  <a:cs typeface="Arial" panose="020B0604020202020204" pitchFamily="34" charset="0"/>
                </a:rPr>
                <a:t>With other hand, bend their far knee up so that the foot is flat on the floor</a:t>
              </a:r>
            </a:p>
          </p:txBody>
        </p:sp>
        <p:pic>
          <p:nvPicPr>
            <p:cNvPr id="24" name="Picture 23">
              <a:extLst>
                <a:ext uri="{FF2B5EF4-FFF2-40B4-BE49-F238E27FC236}">
                  <a16:creationId xmlns:a16="http://schemas.microsoft.com/office/drawing/2014/main" id="{058AAE06-B0BA-46BB-86BB-BA1047DA53D3}"/>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4434" y="3957744"/>
              <a:ext cx="1939795" cy="1939795"/>
            </a:xfrm>
            <a:prstGeom prst="rect">
              <a:avLst/>
            </a:prstGeom>
          </p:spPr>
        </p:pic>
        <p:sp>
          <p:nvSpPr>
            <p:cNvPr id="25" name="Rectangle 24">
              <a:extLst>
                <a:ext uri="{FF2B5EF4-FFF2-40B4-BE49-F238E27FC236}">
                  <a16:creationId xmlns:a16="http://schemas.microsoft.com/office/drawing/2014/main" id="{0E21D2A8-6D91-4EBA-AC2B-826345C6221F}"/>
                </a:ext>
              </a:extLst>
            </p:cNvPr>
            <p:cNvSpPr>
              <a:spLocks noChangeAspect="1"/>
            </p:cNvSpPr>
            <p:nvPr/>
          </p:nvSpPr>
          <p:spPr>
            <a:xfrm>
              <a:off x="3573120" y="3453275"/>
              <a:ext cx="2296531" cy="2503331"/>
            </a:xfrm>
            <a:prstGeom prst="rect">
              <a:avLst/>
            </a:prstGeom>
          </p:spPr>
          <p:txBody>
            <a:bodyPr wrap="square" anchor="t">
              <a:spAutoFit/>
            </a:bodyPr>
            <a:lstStyle/>
            <a:p>
              <a:pPr marL="248609" indent="-248609" eaLnBrk="1" fontAlgn="auto" hangingPunct="1">
                <a:spcBef>
                  <a:spcPts val="0"/>
                </a:spcBef>
                <a:spcAft>
                  <a:spcPts val="566"/>
                </a:spcAft>
              </a:pPr>
              <a:r>
                <a:rPr lang="en-GB" sz="1800" b="1" u="sng" dirty="0">
                  <a:solidFill>
                    <a:srgbClr val="007A53"/>
                  </a:solidFill>
                  <a:latin typeface="Arial" panose="020B0604020202020204" pitchFamily="34" charset="0"/>
                  <a:ea typeface="+mn-ea"/>
                  <a:cs typeface="Arial" panose="020B0604020202020204" pitchFamily="34" charset="0"/>
                </a:rPr>
                <a:t>5.</a:t>
              </a:r>
              <a:r>
                <a:rPr lang="en-GB" sz="1800" b="1" u="sng" dirty="0">
                  <a:solidFill>
                    <a:prstClr val="black"/>
                  </a:solidFill>
                  <a:latin typeface="Arial" panose="020B0604020202020204" pitchFamily="34" charset="0"/>
                  <a:ea typeface="+mn-ea"/>
                  <a:cs typeface="Arial" panose="020B0604020202020204" pitchFamily="34" charset="0"/>
                </a:rPr>
                <a:t>	Knee pull</a:t>
              </a:r>
            </a:p>
            <a:p>
              <a:pPr marL="248609" indent="-248609" eaLnBrk="1" fontAlgn="auto" hangingPunct="1">
                <a:spcBef>
                  <a:spcPts val="0"/>
                </a:spcBef>
                <a:spcAft>
                  <a:spcPts val="0"/>
                </a:spcAft>
                <a:buSzPct val="100000"/>
                <a:buBlip>
                  <a:blip r:embed="rId3"/>
                </a:buBlip>
              </a:pPr>
              <a:r>
                <a:rPr lang="en-GB" sz="1800" dirty="0">
                  <a:solidFill>
                    <a:prstClr val="black"/>
                  </a:solidFill>
                  <a:latin typeface="Arial" panose="020B0604020202020204" pitchFamily="34" charset="0"/>
                  <a:ea typeface="+mn-ea"/>
                  <a:cs typeface="Arial" panose="020B0604020202020204" pitchFamily="34" charset="0"/>
                </a:rPr>
                <a:t>Pull on the knee to roll the casualty towards you onto their side</a:t>
              </a:r>
            </a:p>
            <a:p>
              <a:pPr marL="248609" indent="-248609" eaLnBrk="1" fontAlgn="auto" hangingPunct="1">
                <a:spcBef>
                  <a:spcPts val="0"/>
                </a:spcBef>
                <a:spcAft>
                  <a:spcPts val="0"/>
                </a:spcAft>
                <a:buSzPct val="100000"/>
                <a:buBlip>
                  <a:blip r:embed="rId3"/>
                </a:buBlip>
              </a:pPr>
              <a:r>
                <a:rPr lang="en-GB" sz="1800" dirty="0">
                  <a:solidFill>
                    <a:prstClr val="black"/>
                  </a:solidFill>
                  <a:latin typeface="Arial" panose="020B0604020202020204" pitchFamily="34" charset="0"/>
                  <a:ea typeface="+mn-ea"/>
                  <a:cs typeface="Arial" panose="020B0604020202020204" pitchFamily="34" charset="0"/>
                </a:rPr>
                <a:t>Adjust them as necessary</a:t>
              </a:r>
            </a:p>
            <a:p>
              <a:pPr marL="248609" indent="-248609" eaLnBrk="1" fontAlgn="auto" hangingPunct="1">
                <a:spcBef>
                  <a:spcPts val="0"/>
                </a:spcBef>
                <a:spcAft>
                  <a:spcPts val="0"/>
                </a:spcAft>
                <a:buSzPct val="100000"/>
                <a:buBlip>
                  <a:blip r:embed="rId3"/>
                </a:buBlip>
              </a:pPr>
              <a:endParaRPr lang="en-GB" sz="1200" dirty="0">
                <a:solidFill>
                  <a:prstClr val="black"/>
                </a:solidFill>
                <a:latin typeface="Arial" panose="020B0604020202020204" pitchFamily="34" charset="0"/>
                <a:ea typeface="+mn-ea"/>
                <a:cs typeface="Arial" panose="020B0604020202020204" pitchFamily="34" charset="0"/>
              </a:endParaRPr>
            </a:p>
          </p:txBody>
        </p:sp>
        <p:pic>
          <p:nvPicPr>
            <p:cNvPr id="26" name="Picture 25">
              <a:extLst>
                <a:ext uri="{FF2B5EF4-FFF2-40B4-BE49-F238E27FC236}">
                  <a16:creationId xmlns:a16="http://schemas.microsoft.com/office/drawing/2014/main" id="{A621C659-7AAE-4CDB-931E-BC9D691030B4}"/>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6843" y="4917387"/>
              <a:ext cx="1939795" cy="1842986"/>
            </a:xfrm>
            <a:prstGeom prst="rect">
              <a:avLst/>
            </a:prstGeom>
          </p:spPr>
        </p:pic>
        <p:sp>
          <p:nvSpPr>
            <p:cNvPr id="27" name="Rectangle 26">
              <a:extLst>
                <a:ext uri="{FF2B5EF4-FFF2-40B4-BE49-F238E27FC236}">
                  <a16:creationId xmlns:a16="http://schemas.microsoft.com/office/drawing/2014/main" id="{19E5C2F6-57EB-432D-A30E-30A90CEAE27E}"/>
                </a:ext>
              </a:extLst>
            </p:cNvPr>
            <p:cNvSpPr>
              <a:spLocks noChangeAspect="1"/>
            </p:cNvSpPr>
            <p:nvPr/>
          </p:nvSpPr>
          <p:spPr>
            <a:xfrm>
              <a:off x="6158486" y="3645151"/>
              <a:ext cx="2921061" cy="2083310"/>
            </a:xfrm>
            <a:prstGeom prst="rect">
              <a:avLst/>
            </a:prstGeom>
          </p:spPr>
          <p:txBody>
            <a:bodyPr wrap="square" anchor="t">
              <a:spAutoFit/>
            </a:bodyPr>
            <a:lstStyle/>
            <a:p>
              <a:pPr eaLnBrk="1" fontAlgn="auto" hangingPunct="1">
                <a:spcBef>
                  <a:spcPts val="0"/>
                </a:spcBef>
                <a:spcAft>
                  <a:spcPts val="0"/>
                </a:spcAft>
                <a:buSzPct val="100000"/>
              </a:pPr>
              <a:r>
                <a:rPr lang="en-GB" sz="1200" b="1" dirty="0">
                  <a:solidFill>
                    <a:srgbClr val="007A53"/>
                  </a:solidFill>
                  <a:latin typeface="Arial" panose="020B0604020202020204" pitchFamily="34" charset="0"/>
                  <a:ea typeface="+mn-ea"/>
                  <a:cs typeface="Arial" panose="020B0604020202020204" pitchFamily="34" charset="0"/>
                </a:rPr>
                <a:t>6.  </a:t>
              </a:r>
              <a:r>
                <a:rPr lang="en-GB" sz="1800" b="1" u="sng" dirty="0">
                  <a:solidFill>
                    <a:prstClr val="black"/>
                  </a:solidFill>
                  <a:latin typeface="Arial" panose="020B0604020202020204" pitchFamily="34" charset="0"/>
                  <a:ea typeface="+mn-ea"/>
                  <a:cs typeface="Arial" panose="020B0604020202020204" pitchFamily="34" charset="0"/>
                </a:rPr>
                <a:t>Ensure airway is open</a:t>
              </a:r>
            </a:p>
            <a:p>
              <a:pPr marL="248609" indent="-248609" eaLnBrk="1" fontAlgn="auto" hangingPunct="1">
                <a:spcBef>
                  <a:spcPts val="0"/>
                </a:spcBef>
                <a:spcAft>
                  <a:spcPts val="0"/>
                </a:spcAft>
                <a:buSzPct val="100000"/>
                <a:buBlip>
                  <a:blip r:embed="rId3"/>
                </a:buBlip>
              </a:pPr>
              <a:r>
                <a:rPr lang="en-GB" sz="2000" dirty="0">
                  <a:solidFill>
                    <a:prstClr val="black"/>
                  </a:solidFill>
                  <a:latin typeface="Arial" panose="020B0604020202020204" pitchFamily="34" charset="0"/>
                  <a:ea typeface="+mn-ea"/>
                  <a:cs typeface="Arial" panose="020B0604020202020204" pitchFamily="34" charset="0"/>
                </a:rPr>
                <a:t>Recheck breathing</a:t>
              </a:r>
            </a:p>
            <a:p>
              <a:pPr marL="248609" indent="-248609" eaLnBrk="1" fontAlgn="auto" hangingPunct="1">
                <a:spcBef>
                  <a:spcPts val="0"/>
                </a:spcBef>
                <a:spcAft>
                  <a:spcPts val="0"/>
                </a:spcAft>
                <a:buSzPct val="100000"/>
                <a:buBlip>
                  <a:blip r:embed="rId3"/>
                </a:buBlip>
              </a:pPr>
              <a:r>
                <a:rPr lang="en-GB" sz="2000" dirty="0">
                  <a:solidFill>
                    <a:prstClr val="black"/>
                  </a:solidFill>
                  <a:latin typeface="Arial" panose="020B0604020202020204" pitchFamily="34" charset="0"/>
                  <a:ea typeface="+mn-ea"/>
                  <a:cs typeface="Arial" panose="020B0604020202020204" pitchFamily="34" charset="0"/>
                </a:rPr>
                <a:t>Call 999/112</a:t>
              </a:r>
            </a:p>
            <a:p>
              <a:pPr marL="248609" indent="-248609" eaLnBrk="1" fontAlgn="auto" hangingPunct="1">
                <a:spcBef>
                  <a:spcPts val="0"/>
                </a:spcBef>
                <a:spcAft>
                  <a:spcPts val="0"/>
                </a:spcAft>
                <a:buSzPct val="100000"/>
                <a:buBlip>
                  <a:blip r:embed="rId3"/>
                </a:buBlip>
              </a:pPr>
              <a:r>
                <a:rPr lang="en-GB" sz="2000" dirty="0">
                  <a:solidFill>
                    <a:prstClr val="black"/>
                  </a:solidFill>
                  <a:latin typeface="Arial" panose="020B0604020202020204" pitchFamily="34" charset="0"/>
                  <a:ea typeface="+mn-ea"/>
                  <a:cs typeface="Arial" panose="020B0604020202020204" pitchFamily="34" charset="0"/>
                </a:rPr>
                <a:t>Stay and monitor casualty until help arrives</a:t>
              </a:r>
            </a:p>
          </p:txBody>
        </p:sp>
        <p:sp>
          <p:nvSpPr>
            <p:cNvPr id="28" name="Rectangle 27">
              <a:extLst>
                <a:ext uri="{FF2B5EF4-FFF2-40B4-BE49-F238E27FC236}">
                  <a16:creationId xmlns:a16="http://schemas.microsoft.com/office/drawing/2014/main" id="{6B79CB38-DB2D-475D-8D09-7379C7630FD0}"/>
                </a:ext>
                <a:ext uri="{C183D7F6-B498-43B3-948B-1728B52AA6E4}">
                  <adec:decorative xmlns:adec="http://schemas.microsoft.com/office/drawing/2017/decorative" val="1"/>
                </a:ext>
              </a:extLst>
            </p:cNvPr>
            <p:cNvSpPr/>
            <p:nvPr/>
          </p:nvSpPr>
          <p:spPr>
            <a:xfrm>
              <a:off x="5215630" y="3541880"/>
              <a:ext cx="276038" cy="484300"/>
            </a:xfrm>
            <a:prstGeom prst="rect">
              <a:avLst/>
            </a:prstGeom>
          </p:spPr>
          <p:txBody>
            <a:bodyPr wrap="none">
              <a:spAutoFit/>
            </a:bodyPr>
            <a:lstStyle/>
            <a:p>
              <a:r>
                <a:rPr lang="en-GB" sz="2547">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58343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66981-F6E2-4E99-ABF6-E69BBE39CF55}"/>
              </a:ext>
            </a:extLst>
          </p:cNvPr>
          <p:cNvSpPr>
            <a:spLocks noGrp="1"/>
          </p:cNvSpPr>
          <p:nvPr>
            <p:ph idx="16"/>
          </p:nvPr>
        </p:nvSpPr>
        <p:spPr>
          <a:xfrm>
            <a:off x="491629" y="478794"/>
            <a:ext cx="5742916" cy="3820074"/>
          </a:xfrm>
        </p:spPr>
        <p:txBody>
          <a:bodyPr/>
          <a:lstStyle/>
          <a:p>
            <a:r>
              <a:rPr lang="en-US" dirty="0"/>
              <a:t>O</a:t>
            </a:r>
            <a:r>
              <a:rPr lang="en-GB" dirty="0"/>
              <a:t>PTION 2: </a:t>
            </a:r>
          </a:p>
          <a:p>
            <a:r>
              <a:rPr lang="en-GB" dirty="0"/>
              <a:t>If they are</a:t>
            </a:r>
            <a:r>
              <a:rPr lang="en-GB" u="sng" dirty="0"/>
              <a:t> not </a:t>
            </a:r>
            <a:r>
              <a:rPr lang="en-GB" dirty="0"/>
              <a:t>breathing, make sure 999 is called.  Do CPR or use a defibrillator.</a:t>
            </a:r>
          </a:p>
          <a:p>
            <a:endParaRPr lang="en-GB" dirty="0"/>
          </a:p>
        </p:txBody>
      </p:sp>
      <p:sp>
        <p:nvSpPr>
          <p:cNvPr id="4" name="Text Placeholder 3">
            <a:extLst>
              <a:ext uri="{FF2B5EF4-FFF2-40B4-BE49-F238E27FC236}">
                <a16:creationId xmlns:a16="http://schemas.microsoft.com/office/drawing/2014/main" id="{592075C2-67A5-4FE8-BEA6-DD962781A73A}"/>
              </a:ext>
            </a:extLst>
          </p:cNvPr>
          <p:cNvSpPr>
            <a:spLocks noGrp="1"/>
          </p:cNvSpPr>
          <p:nvPr>
            <p:ph type="body" sz="quarter" idx="10"/>
          </p:nvPr>
        </p:nvSpPr>
        <p:spPr/>
        <p:txBody>
          <a:bodyPr/>
          <a:lstStyle/>
          <a:p>
            <a:endParaRPr lang="en-GB"/>
          </a:p>
        </p:txBody>
      </p:sp>
      <p:sp>
        <p:nvSpPr>
          <p:cNvPr id="2" name="TextBox 1">
            <a:extLst>
              <a:ext uri="{FF2B5EF4-FFF2-40B4-BE49-F238E27FC236}">
                <a16:creationId xmlns:a16="http://schemas.microsoft.com/office/drawing/2014/main" id="{CCD3E3BB-2B7A-4B29-9FC3-834DD3018C09}"/>
              </a:ext>
            </a:extLst>
          </p:cNvPr>
          <p:cNvSpPr txBox="1"/>
          <p:nvPr/>
        </p:nvSpPr>
        <p:spPr>
          <a:xfrm>
            <a:off x="6423759" y="3344761"/>
            <a:ext cx="2720241" cy="954107"/>
          </a:xfrm>
          <a:prstGeom prst="rect">
            <a:avLst/>
          </a:prstGeom>
          <a:solidFill>
            <a:srgbClr val="FFFF00"/>
          </a:solidFill>
        </p:spPr>
        <p:txBody>
          <a:bodyPr wrap="square" rtlCol="0">
            <a:spAutoFit/>
          </a:bodyPr>
          <a:lstStyle/>
          <a:p>
            <a:r>
              <a:rPr lang="en-US" sz="1200" dirty="0"/>
              <a:t>Discuss:</a:t>
            </a:r>
          </a:p>
          <a:p>
            <a:r>
              <a:rPr lang="en-GB" sz="1200" dirty="0"/>
              <a:t>What can you remember about CPR?  </a:t>
            </a:r>
          </a:p>
          <a:p>
            <a:r>
              <a:rPr lang="en-GB" sz="1200" dirty="0"/>
              <a:t>Stand up and use the table to demonstrate to each other in pairs</a:t>
            </a:r>
            <a:r>
              <a:rPr lang="en-GB" sz="2000" dirty="0"/>
              <a:t>.  </a:t>
            </a:r>
            <a:endParaRPr lang="en-US" sz="2000" dirty="0"/>
          </a:p>
        </p:txBody>
      </p:sp>
    </p:spTree>
    <p:extLst>
      <p:ext uri="{BB962C8B-B14F-4D97-AF65-F5344CB8AC3E}">
        <p14:creationId xmlns:p14="http://schemas.microsoft.com/office/powerpoint/2010/main" val="144772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0" y="478800"/>
            <a:ext cx="5827260" cy="583884"/>
          </a:xfrm>
        </p:spPr>
        <p:txBody>
          <a:bodyPr/>
          <a:lstStyle/>
          <a:p>
            <a:r>
              <a:rPr lang="en-GB"/>
              <a:t>Public Access Defibrillators</a:t>
            </a:r>
          </a:p>
        </p:txBody>
      </p:sp>
      <p:sp>
        <p:nvSpPr>
          <p:cNvPr id="12" name="Text Placeholder 5">
            <a:extLst>
              <a:ext uri="{FF2B5EF4-FFF2-40B4-BE49-F238E27FC236}">
                <a16:creationId xmlns:a16="http://schemas.microsoft.com/office/drawing/2014/main" id="{4B74B8DA-D50B-4E0A-8BA6-9DC9F885E738}"/>
              </a:ext>
            </a:extLst>
          </p:cNvPr>
          <p:cNvSpPr txBox="1">
            <a:spLocks/>
          </p:cNvSpPr>
          <p:nvPr/>
        </p:nvSpPr>
        <p:spPr>
          <a:xfrm>
            <a:off x="7226702" y="5232305"/>
            <a:ext cx="1575776" cy="309179"/>
          </a:xfrm>
          <a:prstGeom prst="rect">
            <a:avLst/>
          </a:prstGeom>
        </p:spPr>
        <p:txBody>
          <a:bodyPr/>
          <a:lstStyle>
            <a:lvl1pPr marL="0" indent="0" algn="l" defTabSz="744413" rtl="0" eaLnBrk="1" latinLnBrk="0" hangingPunct="1">
              <a:lnSpc>
                <a:spcPct val="100000"/>
              </a:lnSpc>
              <a:spcBef>
                <a:spcPts val="407"/>
              </a:spcBef>
              <a:spcAft>
                <a:spcPts val="407"/>
              </a:spcAft>
              <a:buFont typeface="Arial" panose="020B0604020202020204" pitchFamily="34" charset="0"/>
              <a:buNone/>
              <a:defRPr sz="1000" b="0" kern="1200" baseline="0">
                <a:solidFill>
                  <a:schemeClr val="bg1">
                    <a:lumMod val="50000"/>
                  </a:schemeClr>
                </a:solidFill>
                <a:latin typeface="+mj-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KS3 – Basic life support</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5778" r="23435" b="18981"/>
          <a:stretch/>
        </p:blipFill>
        <p:spPr>
          <a:xfrm>
            <a:off x="0" y="1200150"/>
            <a:ext cx="2454275" cy="2106613"/>
          </a:xfrm>
        </p:spPr>
      </p:pic>
      <p:sp>
        <p:nvSpPr>
          <p:cNvPr id="3" name="Rectangle 2">
            <a:extLst>
              <a:ext uri="{FF2B5EF4-FFF2-40B4-BE49-F238E27FC236}">
                <a16:creationId xmlns:a16="http://schemas.microsoft.com/office/drawing/2014/main" id="{8DC3D17E-8273-4BD9-9B70-B43CB4A01548}"/>
              </a:ext>
            </a:extLst>
          </p:cNvPr>
          <p:cNvSpPr/>
          <p:nvPr/>
        </p:nvSpPr>
        <p:spPr>
          <a:xfrm>
            <a:off x="398451" y="1047900"/>
            <a:ext cx="8338295" cy="738664"/>
          </a:xfrm>
          <a:prstGeom prst="rect">
            <a:avLst/>
          </a:prstGeom>
        </p:spPr>
        <p:txBody>
          <a:bodyPr wrap="square" anchor="t">
            <a:spAutoFit/>
          </a:bodyPr>
          <a:lstStyle/>
          <a:p>
            <a:pPr algn="ctr"/>
            <a:r>
              <a:rPr lang="en-GB" sz="1400">
                <a:solidFill>
                  <a:srgbClr val="222222"/>
                </a:solidFill>
                <a:latin typeface="arial"/>
                <a:cs typeface="arial"/>
              </a:rPr>
              <a:t>You can find </a:t>
            </a:r>
            <a:r>
              <a:rPr lang="en-GB" sz="1400" b="1">
                <a:solidFill>
                  <a:srgbClr val="222222"/>
                </a:solidFill>
                <a:latin typeface="arial"/>
                <a:cs typeface="arial"/>
              </a:rPr>
              <a:t>AEDs</a:t>
            </a:r>
            <a:r>
              <a:rPr lang="en-GB" sz="1400">
                <a:solidFill>
                  <a:srgbClr val="222222"/>
                </a:solidFill>
                <a:latin typeface="arial"/>
                <a:cs typeface="arial"/>
              </a:rPr>
              <a:t> in many </a:t>
            </a:r>
            <a:r>
              <a:rPr lang="en-GB" sz="1400" b="1">
                <a:solidFill>
                  <a:srgbClr val="222222"/>
                </a:solidFill>
                <a:latin typeface="arial"/>
                <a:cs typeface="arial"/>
              </a:rPr>
              <a:t>public places</a:t>
            </a:r>
            <a:r>
              <a:rPr lang="en-GB" sz="1400">
                <a:solidFill>
                  <a:srgbClr val="222222"/>
                </a:solidFill>
                <a:latin typeface="arial"/>
                <a:cs typeface="arial"/>
              </a:rPr>
              <a:t>, including offices, schools, shopping centres, supermarkets and airports. It is important that public places have AEDs because in the event of a cardiac arrest these would need to be accessed quickly; the sooner an AED is attached the sooner it can restart the heart. </a:t>
            </a:r>
          </a:p>
        </p:txBody>
      </p:sp>
      <p:grpSp>
        <p:nvGrpSpPr>
          <p:cNvPr id="4" name="Group 3">
            <a:extLst>
              <a:ext uri="{FF2B5EF4-FFF2-40B4-BE49-F238E27FC236}">
                <a16:creationId xmlns:a16="http://schemas.microsoft.com/office/drawing/2014/main" id="{0E4F6EBD-70EE-4FC6-94AF-5C9C781A3AFD}"/>
              </a:ext>
            </a:extLst>
          </p:cNvPr>
          <p:cNvGrpSpPr/>
          <p:nvPr/>
        </p:nvGrpSpPr>
        <p:grpSpPr>
          <a:xfrm>
            <a:off x="1034792" y="1891597"/>
            <a:ext cx="6257396" cy="3105264"/>
            <a:chOff x="1023094" y="1938247"/>
            <a:chExt cx="6257396" cy="3105264"/>
          </a:xfrm>
        </p:grpSpPr>
        <p:grpSp>
          <p:nvGrpSpPr>
            <p:cNvPr id="5" name="Group 4">
              <a:extLst>
                <a:ext uri="{FF2B5EF4-FFF2-40B4-BE49-F238E27FC236}">
                  <a16:creationId xmlns:a16="http://schemas.microsoft.com/office/drawing/2014/main" id="{F4BD3047-01A8-45DE-AC7F-C4BEE1BFD5A8}"/>
                </a:ext>
                <a:ext uri="{C183D7F6-B498-43B3-948B-1728B52AA6E4}">
                  <adec:decorative xmlns:adec="http://schemas.microsoft.com/office/drawing/2017/decorative" val="1"/>
                </a:ext>
              </a:extLst>
            </p:cNvPr>
            <p:cNvGrpSpPr/>
            <p:nvPr/>
          </p:nvGrpSpPr>
          <p:grpSpPr>
            <a:xfrm>
              <a:off x="1023094" y="1938247"/>
              <a:ext cx="6257396" cy="3105264"/>
              <a:chOff x="827990" y="2132049"/>
              <a:chExt cx="6461062" cy="3338669"/>
            </a:xfrm>
          </p:grpSpPr>
          <p:pic>
            <p:nvPicPr>
              <p:cNvPr id="7" name="Picture 6">
                <a:extLst>
                  <a:ext uri="{FF2B5EF4-FFF2-40B4-BE49-F238E27FC236}">
                    <a16:creationId xmlns:a16="http://schemas.microsoft.com/office/drawing/2014/main" id="{3BF4F12F-C8A8-4535-BDC5-B397ABEDD85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865" r="6756"/>
              <a:stretch/>
            </p:blipFill>
            <p:spPr>
              <a:xfrm>
                <a:off x="2999056" y="2137031"/>
                <a:ext cx="2114603" cy="1617224"/>
              </a:xfrm>
              <a:prstGeom prst="rect">
                <a:avLst/>
              </a:prstGeom>
            </p:spPr>
          </p:pic>
          <p:pic>
            <p:nvPicPr>
              <p:cNvPr id="9" name="Content Placeholder 5">
                <a:extLst>
                  <a:ext uri="{FF2B5EF4-FFF2-40B4-BE49-F238E27FC236}">
                    <a16:creationId xmlns:a16="http://schemas.microsoft.com/office/drawing/2014/main" id="{2431FE0F-CCFD-4F13-A925-A2C5A92272B2}"/>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78" r="23435" b="18981"/>
              <a:stretch/>
            </p:blipFill>
            <p:spPr>
              <a:xfrm>
                <a:off x="827990" y="2132049"/>
                <a:ext cx="2114603" cy="1610298"/>
              </a:xfrm>
              <a:prstGeom prst="rect">
                <a:avLst/>
              </a:prstGeom>
            </p:spPr>
          </p:pic>
          <p:pic>
            <p:nvPicPr>
              <p:cNvPr id="2050" name="Picture 2">
                <a:extLst>
                  <a:ext uri="{FF2B5EF4-FFF2-40B4-BE49-F238E27FC236}">
                    <a16:creationId xmlns:a16="http://schemas.microsoft.com/office/drawing/2014/main" id="{54CA9DC4-9E75-46F0-9C99-B01BDA1CDFF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449" y="3836369"/>
                <a:ext cx="2114603" cy="16102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1C0FC84-1CCA-4D73-B018-5881625B3378}"/>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987" r="18315" b="8668"/>
              <a:stretch/>
            </p:blipFill>
            <p:spPr bwMode="auto">
              <a:xfrm>
                <a:off x="827990" y="3852529"/>
                <a:ext cx="2114603" cy="16181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E1068F2-609E-448F-8F9B-E3CC69F28C15}"/>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285" t="11356" r="24202" b="5163"/>
              <a:stretch/>
            </p:blipFill>
            <p:spPr bwMode="auto">
              <a:xfrm>
                <a:off x="5174449" y="2137031"/>
                <a:ext cx="2114603" cy="1617224"/>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Defibrillator at The Maybush Inn Public House">
              <a:extLst>
                <a:ext uri="{FF2B5EF4-FFF2-40B4-BE49-F238E27FC236}">
                  <a16:creationId xmlns:a16="http://schemas.microsoft.com/office/drawing/2014/main" id="{83461ED9-06BE-4BA1-A88E-6FBFBD2AA4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126" b="22689"/>
            <a:stretch/>
          </p:blipFill>
          <p:spPr bwMode="auto">
            <a:xfrm>
              <a:off x="3125724" y="3539345"/>
              <a:ext cx="2043756" cy="15041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24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6"/>
          <p:cNvSpPr>
            <a:spLocks noGrp="1" noChangeArrowheads="1"/>
          </p:cNvSpPr>
          <p:nvPr>
            <p:ph type="title"/>
          </p:nvPr>
        </p:nvSpPr>
        <p:spPr>
          <a:xfrm>
            <a:off x="493200" y="478800"/>
            <a:ext cx="8224080" cy="583884"/>
          </a:xfrm>
        </p:spPr>
        <p:txBody>
          <a:bodyPr/>
          <a:lstStyle/>
          <a:p>
            <a:r>
              <a:rPr lang="en-US" altLang="en-US" sz="3700" dirty="0"/>
              <a:t>Using the DEFIBRILLATOR (AED)</a:t>
            </a:r>
          </a:p>
        </p:txBody>
      </p:sp>
      <p:sp>
        <p:nvSpPr>
          <p:cNvPr id="8" name="Text Placeholder 5">
            <a:extLst>
              <a:ext uri="{FF2B5EF4-FFF2-40B4-BE49-F238E27FC236}">
                <a16:creationId xmlns:a16="http://schemas.microsoft.com/office/drawing/2014/main" id="{48EF945E-3AB5-4F7F-9079-D958E423DD68}"/>
              </a:ext>
            </a:extLst>
          </p:cNvPr>
          <p:cNvSpPr txBox="1">
            <a:spLocks/>
          </p:cNvSpPr>
          <p:nvPr/>
        </p:nvSpPr>
        <p:spPr>
          <a:xfrm>
            <a:off x="7226702" y="5239989"/>
            <a:ext cx="1575776" cy="309179"/>
          </a:xfrm>
          <a:prstGeom prst="rect">
            <a:avLst/>
          </a:prstGeom>
        </p:spPr>
        <p:txBody>
          <a:bodyPr/>
          <a:lstStyle>
            <a:lvl1pPr marL="0" indent="0" algn="l" defTabSz="744413" rtl="0" eaLnBrk="1" latinLnBrk="0" hangingPunct="1">
              <a:lnSpc>
                <a:spcPct val="100000"/>
              </a:lnSpc>
              <a:spcBef>
                <a:spcPts val="407"/>
              </a:spcBef>
              <a:spcAft>
                <a:spcPts val="407"/>
              </a:spcAft>
              <a:buFont typeface="Arial" panose="020B0604020202020204" pitchFamily="34" charset="0"/>
              <a:buNone/>
              <a:defRPr sz="1000" b="0" kern="1200" baseline="0">
                <a:solidFill>
                  <a:schemeClr val="bg1">
                    <a:lumMod val="50000"/>
                  </a:schemeClr>
                </a:solidFill>
                <a:latin typeface="+mj-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KS3 – Basic life support</a:t>
            </a:r>
          </a:p>
        </p:txBody>
      </p:sp>
      <p:sp>
        <p:nvSpPr>
          <p:cNvPr id="6" name="Rectangle 5">
            <a:extLst>
              <a:ext uri="{FF2B5EF4-FFF2-40B4-BE49-F238E27FC236}">
                <a16:creationId xmlns:a16="http://schemas.microsoft.com/office/drawing/2014/main" id="{90471ED7-ACC8-4268-8290-498572ABA581}"/>
              </a:ext>
              <a:ext uri="{C183D7F6-B498-43B3-948B-1728B52AA6E4}">
                <adec:decorative xmlns:adec="http://schemas.microsoft.com/office/drawing/2017/decorative" val="1"/>
              </a:ext>
            </a:extLst>
          </p:cNvPr>
          <p:cNvSpPr/>
          <p:nvPr/>
        </p:nvSpPr>
        <p:spPr>
          <a:xfrm>
            <a:off x="500635" y="1152297"/>
            <a:ext cx="4845670" cy="3491128"/>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F99AFFE-AB00-4978-BB66-F0FAE44B0EA5}"/>
              </a:ext>
            </a:extLst>
          </p:cNvPr>
          <p:cNvSpPr/>
          <p:nvPr/>
        </p:nvSpPr>
        <p:spPr>
          <a:xfrm>
            <a:off x="499939" y="1153074"/>
            <a:ext cx="4845185" cy="1569660"/>
          </a:xfrm>
          <a:prstGeom prst="rect">
            <a:avLst/>
          </a:prstGeom>
        </p:spPr>
        <p:txBody>
          <a:bodyPr wrap="square">
            <a:spAutoFit/>
          </a:bodyPr>
          <a:lstStyle/>
          <a:p>
            <a:r>
              <a:rPr lang="en-GB" sz="1600" b="1">
                <a:solidFill>
                  <a:srgbClr val="333333"/>
                </a:solidFill>
                <a:latin typeface="arial" panose="020B0604020202020204" pitchFamily="34" charset="0"/>
              </a:rPr>
              <a:t>AED</a:t>
            </a:r>
            <a:r>
              <a:rPr lang="en-GB" sz="1600">
                <a:solidFill>
                  <a:srgbClr val="333333"/>
                </a:solidFill>
                <a:latin typeface="arial" panose="020B0604020202020204" pitchFamily="34" charset="0"/>
              </a:rPr>
              <a:t> stands for automated external defibrillator. This is an </a:t>
            </a:r>
            <a:r>
              <a:rPr lang="en-GB" sz="1600" b="1">
                <a:solidFill>
                  <a:srgbClr val="333333"/>
                </a:solidFill>
                <a:latin typeface="arial" panose="020B0604020202020204" pitchFamily="34" charset="0"/>
              </a:rPr>
              <a:t>emergency life-saving </a:t>
            </a:r>
            <a:r>
              <a:rPr lang="en-GB" sz="1600">
                <a:solidFill>
                  <a:srgbClr val="333333"/>
                </a:solidFill>
                <a:latin typeface="arial" panose="020B0604020202020204" pitchFamily="34" charset="0"/>
              </a:rPr>
              <a:t>device used in the event of sudden </a:t>
            </a:r>
            <a:r>
              <a:rPr lang="en-GB" sz="1600" b="1">
                <a:solidFill>
                  <a:srgbClr val="333333"/>
                </a:solidFill>
                <a:latin typeface="arial" panose="020B0604020202020204" pitchFamily="34" charset="0"/>
              </a:rPr>
              <a:t>cardiac arrest</a:t>
            </a:r>
            <a:r>
              <a:rPr lang="en-GB" sz="1600">
                <a:solidFill>
                  <a:srgbClr val="333333"/>
                </a:solidFill>
                <a:latin typeface="arial" panose="020B0604020202020204" pitchFamily="34" charset="0"/>
              </a:rPr>
              <a:t>. The device analyses the heart rhythm and administers an </a:t>
            </a:r>
            <a:r>
              <a:rPr lang="en-GB" sz="1600" b="1">
                <a:solidFill>
                  <a:srgbClr val="333333"/>
                </a:solidFill>
                <a:latin typeface="arial" panose="020B0604020202020204" pitchFamily="34" charset="0"/>
              </a:rPr>
              <a:t>electrical charge </a:t>
            </a:r>
            <a:r>
              <a:rPr lang="en-GB" sz="1600">
                <a:solidFill>
                  <a:srgbClr val="333333"/>
                </a:solidFill>
                <a:latin typeface="arial" panose="020B0604020202020204" pitchFamily="34" charset="0"/>
              </a:rPr>
              <a:t>to the heart if needed to establish a regular </a:t>
            </a:r>
            <a:r>
              <a:rPr lang="en-GB">
                <a:solidFill>
                  <a:srgbClr val="333333"/>
                </a:solidFill>
                <a:latin typeface="arial" panose="020B0604020202020204" pitchFamily="34" charset="0"/>
              </a:rPr>
              <a:t>heartbeat.</a:t>
            </a:r>
            <a:endParaRPr lang="en-GB"/>
          </a:p>
        </p:txBody>
      </p:sp>
      <p:sp>
        <p:nvSpPr>
          <p:cNvPr id="65539" name="Rectangle 3"/>
          <p:cNvSpPr>
            <a:spLocks noGrp="1" noChangeArrowheads="1"/>
          </p:cNvSpPr>
          <p:nvPr>
            <p:ph type="body" idx="4294967295"/>
          </p:nvPr>
        </p:nvSpPr>
        <p:spPr>
          <a:xfrm>
            <a:off x="516094" y="2761570"/>
            <a:ext cx="5067234" cy="1881855"/>
          </a:xfrm>
        </p:spPr>
        <p:txBody>
          <a:bodyPr anchor="t"/>
          <a:lstStyle/>
          <a:p>
            <a:pPr marL="244004" lvl="1" indent="-244004" eaLnBrk="0" hangingPunct="0">
              <a:spcBef>
                <a:spcPts val="340"/>
              </a:spcBef>
              <a:spcAft>
                <a:spcPts val="340"/>
              </a:spcAft>
              <a:buClr>
                <a:srgbClr val="007A53"/>
              </a:buClr>
              <a:buFont typeface="Wingdings 3" panose="05040102010807070707" pitchFamily="18" charset="2"/>
              <a:buChar char=""/>
              <a:defRPr/>
            </a:pPr>
            <a:r>
              <a:rPr lang="en-GB" altLang="en-US" sz="1600"/>
              <a:t>Turn the AED on</a:t>
            </a:r>
          </a:p>
          <a:p>
            <a:pPr marL="244004" lvl="1" indent="-244004" eaLnBrk="0" hangingPunct="0">
              <a:spcBef>
                <a:spcPts val="340"/>
              </a:spcBef>
              <a:spcAft>
                <a:spcPts val="340"/>
              </a:spcAft>
              <a:buClr>
                <a:srgbClr val="007A53"/>
              </a:buClr>
              <a:buFont typeface="Wingdings 3" panose="05040102010807070707" pitchFamily="18" charset="2"/>
              <a:buChar char=""/>
              <a:defRPr/>
            </a:pPr>
            <a:r>
              <a:rPr lang="en-GB" altLang="en-US" sz="1600"/>
              <a:t>Follow all the AED voice prompts</a:t>
            </a:r>
          </a:p>
          <a:p>
            <a:pPr marL="243840" lvl="1" indent="-243840" eaLnBrk="0" hangingPunct="0">
              <a:spcBef>
                <a:spcPts val="340"/>
              </a:spcBef>
              <a:spcAft>
                <a:spcPts val="340"/>
              </a:spcAft>
              <a:buClr>
                <a:srgbClr val="007A53"/>
              </a:buClr>
              <a:buFont typeface="Wingdings 3" panose="05040102010807070707" pitchFamily="18" charset="2"/>
              <a:buChar char=""/>
              <a:defRPr/>
            </a:pPr>
            <a:r>
              <a:rPr lang="en-GB" altLang="en-US" sz="1600"/>
              <a:t>Ensure no one is touching the casualty when it is analysing</a:t>
            </a:r>
            <a:endParaRPr lang="en-GB" altLang="en-US" sz="1600">
              <a:cs typeface="Arial"/>
            </a:endParaRPr>
          </a:p>
          <a:p>
            <a:pPr marL="243840" lvl="1" indent="-243840" eaLnBrk="0" hangingPunct="0">
              <a:spcBef>
                <a:spcPts val="340"/>
              </a:spcBef>
              <a:spcAft>
                <a:spcPts val="340"/>
              </a:spcAft>
              <a:buClr>
                <a:srgbClr val="007A53"/>
              </a:buClr>
              <a:buFont typeface="Wingdings 3" panose="05040102010807070707" pitchFamily="18" charset="2"/>
              <a:buChar char=""/>
              <a:defRPr/>
            </a:pPr>
            <a:r>
              <a:rPr lang="en-GB" altLang="en-US" sz="1600"/>
              <a:t>Ensure no one is touching the casualty before pushing the shock button</a:t>
            </a:r>
            <a:endParaRPr lang="en-GB" altLang="en-US" sz="1600">
              <a:cs typeface="Arial"/>
            </a:endParaRPr>
          </a:p>
        </p:txBody>
      </p:sp>
      <p:pic>
        <p:nvPicPr>
          <p:cNvPr id="7" name="Picture 1">
            <a:extLst>
              <a:ext uri="{FF2B5EF4-FFF2-40B4-BE49-F238E27FC236}">
                <a16:creationId xmlns:a16="http://schemas.microsoft.com/office/drawing/2014/main" id="{A14C5CA4-8A7D-4A35-8A92-A368EBE33E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0906" y="1152297"/>
            <a:ext cx="2959894" cy="341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6"/>
          <p:cNvSpPr>
            <a:spLocks noGrp="1" noChangeArrowheads="1"/>
          </p:cNvSpPr>
          <p:nvPr>
            <p:ph type="title"/>
          </p:nvPr>
        </p:nvSpPr>
        <p:spPr>
          <a:xfrm>
            <a:off x="493200" y="478800"/>
            <a:ext cx="6011677" cy="583884"/>
          </a:xfrm>
        </p:spPr>
        <p:txBody>
          <a:bodyPr/>
          <a:lstStyle/>
          <a:p>
            <a:r>
              <a:rPr lang="en-US" altLang="en-US" sz="3700"/>
              <a:t>Connecting the AED pads</a:t>
            </a:r>
          </a:p>
        </p:txBody>
      </p:sp>
      <p:sp>
        <p:nvSpPr>
          <p:cNvPr id="7" name="Text Placeholder 5">
            <a:extLst>
              <a:ext uri="{FF2B5EF4-FFF2-40B4-BE49-F238E27FC236}">
                <a16:creationId xmlns:a16="http://schemas.microsoft.com/office/drawing/2014/main" id="{D70A997F-EF04-4DD5-B52F-F9BB30FA51E9}"/>
              </a:ext>
            </a:extLst>
          </p:cNvPr>
          <p:cNvSpPr txBox="1">
            <a:spLocks/>
          </p:cNvSpPr>
          <p:nvPr/>
        </p:nvSpPr>
        <p:spPr>
          <a:xfrm>
            <a:off x="7226702" y="5232305"/>
            <a:ext cx="1575776" cy="309179"/>
          </a:xfrm>
          <a:prstGeom prst="rect">
            <a:avLst/>
          </a:prstGeom>
        </p:spPr>
        <p:txBody>
          <a:bodyPr/>
          <a:lstStyle>
            <a:lvl1pPr marL="0" indent="0" algn="l" defTabSz="744413" rtl="0" eaLnBrk="1" latinLnBrk="0" hangingPunct="1">
              <a:lnSpc>
                <a:spcPct val="100000"/>
              </a:lnSpc>
              <a:spcBef>
                <a:spcPts val="407"/>
              </a:spcBef>
              <a:spcAft>
                <a:spcPts val="407"/>
              </a:spcAft>
              <a:buFont typeface="Arial" panose="020B0604020202020204" pitchFamily="34" charset="0"/>
              <a:buNone/>
              <a:defRPr sz="1000" b="0" kern="1200" baseline="0">
                <a:solidFill>
                  <a:schemeClr val="bg1">
                    <a:lumMod val="50000"/>
                  </a:schemeClr>
                </a:solidFill>
                <a:latin typeface="+mj-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KS3 – Basic life support</a:t>
            </a:r>
          </a:p>
        </p:txBody>
      </p:sp>
      <p:sp>
        <p:nvSpPr>
          <p:cNvPr id="65539" name="Rectangle 3"/>
          <p:cNvSpPr>
            <a:spLocks noGrp="1" noChangeArrowheads="1"/>
          </p:cNvSpPr>
          <p:nvPr>
            <p:ph type="body" idx="4294967295"/>
          </p:nvPr>
        </p:nvSpPr>
        <p:spPr>
          <a:xfrm>
            <a:off x="475454" y="1435742"/>
            <a:ext cx="3468262" cy="3100570"/>
          </a:xfrm>
        </p:spPr>
        <p:txBody>
          <a:bodyPr anchor="t"/>
          <a:lstStyle/>
          <a:p>
            <a:pPr marL="243840" lvl="1" indent="-243840" eaLnBrk="0" hangingPunct="0">
              <a:spcBef>
                <a:spcPts val="340"/>
              </a:spcBef>
              <a:spcAft>
                <a:spcPts val="340"/>
              </a:spcAft>
              <a:buClr>
                <a:srgbClr val="007A53"/>
              </a:buClr>
              <a:buFont typeface="Wingdings 3" panose="05040102010807070707" pitchFamily="18" charset="2"/>
              <a:buChar char=""/>
              <a:defRPr/>
            </a:pPr>
            <a:r>
              <a:rPr lang="en-GB" altLang="en-US" sz="1800"/>
              <a:t>Ensure that the chest is dry</a:t>
            </a:r>
            <a:endParaRPr lang="en-GB" altLang="en-US" sz="1800">
              <a:cs typeface="Arial"/>
            </a:endParaRPr>
          </a:p>
          <a:p>
            <a:pPr marL="243840" lvl="1" indent="-243840" eaLnBrk="0" hangingPunct="0">
              <a:spcBef>
                <a:spcPts val="340"/>
              </a:spcBef>
              <a:spcAft>
                <a:spcPts val="340"/>
              </a:spcAft>
              <a:buClr>
                <a:srgbClr val="007A53"/>
              </a:buClr>
              <a:buFont typeface="Wingdings 3" panose="05040102010807070707" pitchFamily="18" charset="2"/>
              <a:buChar char=""/>
              <a:defRPr/>
            </a:pPr>
            <a:r>
              <a:rPr lang="en-GB" altLang="en-US" sz="1800"/>
              <a:t>Consider shaving the chest if it is hairy</a:t>
            </a:r>
            <a:endParaRPr lang="en-GB" altLang="en-US" sz="1800">
              <a:cs typeface="Arial"/>
            </a:endParaRPr>
          </a:p>
          <a:p>
            <a:pPr marL="243840" lvl="1" indent="-243840" eaLnBrk="0" hangingPunct="0">
              <a:spcBef>
                <a:spcPts val="340"/>
              </a:spcBef>
              <a:spcAft>
                <a:spcPts val="340"/>
              </a:spcAft>
              <a:buClr>
                <a:srgbClr val="007A53"/>
              </a:buClr>
              <a:buFont typeface="Wingdings 3" panose="05040102010807070707" pitchFamily="18" charset="2"/>
              <a:buChar char=""/>
              <a:defRPr/>
            </a:pPr>
            <a:r>
              <a:rPr lang="en-GB" altLang="en-US" sz="1800"/>
              <a:t>Use the pre-prepared pads that come with the AED, they are ready to use.</a:t>
            </a:r>
            <a:endParaRPr lang="en-GB" altLang="en-US" sz="1800">
              <a:cs typeface="Arial"/>
            </a:endParaRPr>
          </a:p>
          <a:p>
            <a:pPr marL="243840" lvl="1" indent="-243840" eaLnBrk="0" hangingPunct="0">
              <a:spcBef>
                <a:spcPts val="340"/>
              </a:spcBef>
              <a:spcAft>
                <a:spcPts val="340"/>
              </a:spcAft>
              <a:buClr>
                <a:srgbClr val="007A53"/>
              </a:buClr>
              <a:buFont typeface="Wingdings 3" panose="05040102010807070707" pitchFamily="18" charset="2"/>
              <a:buChar char=""/>
              <a:defRPr/>
            </a:pPr>
            <a:r>
              <a:rPr lang="en-GB" altLang="en-US" sz="1800"/>
              <a:t>Stick the pads onto the chest as indicated on the pads.</a:t>
            </a:r>
            <a:endParaRPr lang="en-GB" altLang="en-US" sz="1800">
              <a:cs typeface="Arial"/>
            </a:endParaRPr>
          </a:p>
          <a:p>
            <a:pPr marL="243840" lvl="1" indent="-243840" eaLnBrk="0" hangingPunct="0">
              <a:spcBef>
                <a:spcPts val="340"/>
              </a:spcBef>
              <a:spcAft>
                <a:spcPts val="340"/>
              </a:spcAft>
              <a:buClr>
                <a:srgbClr val="007A53"/>
              </a:buClr>
              <a:buFont typeface="Wingdings 3" panose="05040102010807070707" pitchFamily="18" charset="2"/>
              <a:buChar char=""/>
              <a:defRPr/>
            </a:pPr>
            <a:r>
              <a:rPr lang="en-GB" altLang="en-US" sz="1800"/>
              <a:t>Ensure each pad is securely attached</a:t>
            </a:r>
            <a:endParaRPr lang="en-GB" altLang="en-US" sz="1800">
              <a:cs typeface="Arial"/>
            </a:endParaRPr>
          </a:p>
        </p:txBody>
      </p:sp>
      <p:sp>
        <p:nvSpPr>
          <p:cNvPr id="6" name="Rectangle 5">
            <a:extLst>
              <a:ext uri="{FF2B5EF4-FFF2-40B4-BE49-F238E27FC236}">
                <a16:creationId xmlns:a16="http://schemas.microsoft.com/office/drawing/2014/main" id="{C5D17D9A-3F11-490B-8297-4C593F1639A3}"/>
              </a:ext>
              <a:ext uri="{C183D7F6-B498-43B3-948B-1728B52AA6E4}">
                <adec:decorative xmlns:adec="http://schemas.microsoft.com/office/drawing/2017/decorative" val="1"/>
              </a:ext>
            </a:extLst>
          </p:cNvPr>
          <p:cNvSpPr/>
          <p:nvPr/>
        </p:nvSpPr>
        <p:spPr>
          <a:xfrm>
            <a:off x="496702" y="1186635"/>
            <a:ext cx="3529731" cy="3552115"/>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554"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48506" y="1188219"/>
            <a:ext cx="2598615" cy="269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0A3B7107-16BE-4B22-89A9-4D8B1073C69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033" y="2896095"/>
            <a:ext cx="1270873" cy="184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77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0BE73-3AF1-4DFF-9BA1-6B6C6FBEFDE0}"/>
              </a:ext>
            </a:extLst>
          </p:cNvPr>
          <p:cNvSpPr>
            <a:spLocks noGrp="1"/>
          </p:cNvSpPr>
          <p:nvPr>
            <p:ph idx="14"/>
          </p:nvPr>
        </p:nvSpPr>
        <p:spPr>
          <a:xfrm>
            <a:off x="491629" y="1614074"/>
            <a:ext cx="7658273" cy="3474614"/>
          </a:xfrm>
        </p:spPr>
        <p:txBody>
          <a:bodyPr lIns="74441" tIns="37221" rIns="74441" bIns="37221" anchor="t"/>
          <a:lstStyle/>
          <a:p>
            <a:pPr marL="361315" indent="-361315"/>
            <a:r>
              <a:rPr lang="en-GB" b="1" dirty="0"/>
              <a:t>You may not be strong/confident enough to do CPR on a casualty. That’s OK, you can tell someone else what they need to do</a:t>
            </a:r>
            <a:endParaRPr lang="en-US" dirty="0"/>
          </a:p>
          <a:p>
            <a:pPr marL="361315" indent="-361315"/>
            <a:r>
              <a:rPr lang="en-GB" b="1" dirty="0"/>
              <a:t>It is important to understand that sometimes even CPR cannot save somebody</a:t>
            </a:r>
            <a:endParaRPr lang="en-GB" b="1" dirty="0">
              <a:cs typeface="Arial"/>
            </a:endParaRPr>
          </a:p>
          <a:p>
            <a:pPr marL="361315" indent="-361315"/>
            <a:r>
              <a:rPr lang="en-GB" b="1" dirty="0"/>
              <a:t>Anything you can do to help, even just calling someone else to help, could be lifesaving</a:t>
            </a:r>
            <a:endParaRPr lang="en-GB" b="1" dirty="0">
              <a:cs typeface="Arial"/>
            </a:endParaRPr>
          </a:p>
          <a:p>
            <a:pPr marL="361315" indent="-361315"/>
            <a:r>
              <a:rPr lang="en-GB" b="1" dirty="0"/>
              <a:t>Never do CPR on someone if they are responsive and breathing normally</a:t>
            </a:r>
            <a:endParaRPr lang="en-GB" b="1" dirty="0">
              <a:cs typeface="Arial"/>
            </a:endParaRPr>
          </a:p>
        </p:txBody>
      </p:sp>
      <p:sp>
        <p:nvSpPr>
          <p:cNvPr id="3" name="Content Placeholder 2">
            <a:extLst>
              <a:ext uri="{FF2B5EF4-FFF2-40B4-BE49-F238E27FC236}">
                <a16:creationId xmlns:a16="http://schemas.microsoft.com/office/drawing/2014/main" id="{AF441B28-2C45-47B8-8189-CDC2BF861765}"/>
              </a:ext>
            </a:extLst>
          </p:cNvPr>
          <p:cNvSpPr>
            <a:spLocks noGrp="1"/>
          </p:cNvSpPr>
          <p:nvPr>
            <p:ph idx="15"/>
          </p:nvPr>
        </p:nvSpPr>
        <p:spPr>
          <a:xfrm>
            <a:off x="491629" y="478795"/>
            <a:ext cx="4080371" cy="551146"/>
          </a:xfrm>
        </p:spPr>
        <p:txBody>
          <a:bodyPr/>
          <a:lstStyle/>
          <a:p>
            <a:r>
              <a:rPr lang="en-GB"/>
              <a:t>CPR remember…</a:t>
            </a:r>
          </a:p>
        </p:txBody>
      </p:sp>
      <p:sp>
        <p:nvSpPr>
          <p:cNvPr id="4" name="Text Placeholder 3">
            <a:extLst>
              <a:ext uri="{FF2B5EF4-FFF2-40B4-BE49-F238E27FC236}">
                <a16:creationId xmlns:a16="http://schemas.microsoft.com/office/drawing/2014/main" id="{68E83B53-2446-4B9E-A9FD-FA67D692D22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69856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a:xfrm>
            <a:off x="491629" y="478795"/>
            <a:ext cx="4072215" cy="1367898"/>
          </a:xfrm>
        </p:spPr>
        <p:txBody>
          <a:bodyPr/>
          <a:lstStyle/>
          <a:p>
            <a:r>
              <a:rPr lang="en-GB" dirty="0"/>
              <a:t>Watch this video</a:t>
            </a:r>
          </a:p>
          <a:p>
            <a:r>
              <a:rPr lang="en-GB" dirty="0"/>
              <a:t>(click on CPR)</a:t>
            </a: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dirty="0"/>
              <a:t>KS3 – Basic life support</a:t>
            </a:r>
          </a:p>
        </p:txBody>
      </p:sp>
      <p:sp>
        <p:nvSpPr>
          <p:cNvPr id="4" name="Rectangle 3">
            <a:extLst>
              <a:ext uri="{FF2B5EF4-FFF2-40B4-BE49-F238E27FC236}">
                <a16:creationId xmlns:a16="http://schemas.microsoft.com/office/drawing/2014/main" id="{CA7C1A32-4824-4465-A22D-45E7E64D355D}"/>
              </a:ext>
            </a:extLst>
          </p:cNvPr>
          <p:cNvSpPr/>
          <p:nvPr/>
        </p:nvSpPr>
        <p:spPr>
          <a:xfrm>
            <a:off x="3548388" y="2042287"/>
            <a:ext cx="1646605" cy="923330"/>
          </a:xfrm>
          <a:prstGeom prst="rect">
            <a:avLst/>
          </a:prstGeom>
        </p:spPr>
        <p:txBody>
          <a:bodyPr wrap="none" lIns="91440" tIns="45720" rIns="91440" bIns="45720" anchor="t">
            <a:spAutoFit/>
          </a:bodyPr>
          <a:lstStyle/>
          <a:p>
            <a:r>
              <a:rPr lang="en-GB" sz="5400" dirty="0">
                <a:cs typeface="Arial"/>
                <a:hlinkClick r:id="rId2"/>
              </a:rPr>
              <a:t>CPR</a:t>
            </a:r>
            <a:endParaRPr lang="en-GB" sz="5400" dirty="0">
              <a:cs typeface="Arial"/>
            </a:endParaRPr>
          </a:p>
        </p:txBody>
      </p:sp>
      <p:grpSp>
        <p:nvGrpSpPr>
          <p:cNvPr id="18" name="Group 17">
            <a:extLst>
              <a:ext uri="{FF2B5EF4-FFF2-40B4-BE49-F238E27FC236}">
                <a16:creationId xmlns:a16="http://schemas.microsoft.com/office/drawing/2014/main" id="{26A5D222-C3CA-4F14-A41D-B9C09157C47B}"/>
              </a:ext>
            </a:extLst>
          </p:cNvPr>
          <p:cNvGrpSpPr/>
          <p:nvPr/>
        </p:nvGrpSpPr>
        <p:grpSpPr>
          <a:xfrm>
            <a:off x="4705350" y="2736377"/>
            <a:ext cx="396850" cy="716026"/>
            <a:chOff x="4705350" y="2736377"/>
            <a:chExt cx="396850" cy="716026"/>
          </a:xfrm>
        </p:grpSpPr>
        <p:pic>
          <p:nvPicPr>
            <p:cNvPr id="6148" name="Picture 4" descr="Cursor, Hand, Mouse, Click, Forefinger, Index Finger">
              <a:extLst>
                <a:ext uri="{FF2B5EF4-FFF2-40B4-BE49-F238E27FC236}">
                  <a16:creationId xmlns:a16="http://schemas.microsoft.com/office/drawing/2014/main" id="{76DC0881-770D-4176-AA90-80A500734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602" y="2857500"/>
              <a:ext cx="377598" cy="59490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88E32100-E6F9-4582-8BA0-D607B6A51ED4}"/>
                </a:ext>
              </a:extLst>
            </p:cNvPr>
            <p:cNvCxnSpPr>
              <a:cxnSpLocks/>
            </p:cNvCxnSpPr>
            <p:nvPr/>
          </p:nvCxnSpPr>
          <p:spPr>
            <a:xfrm flipH="1">
              <a:off x="4705350" y="2902744"/>
              <a:ext cx="9763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01EF990E-54EC-4A35-96A6-AC0B22C4F648}"/>
                </a:ext>
              </a:extLst>
            </p:cNvPr>
            <p:cNvCxnSpPr>
              <a:cxnSpLocks/>
            </p:cNvCxnSpPr>
            <p:nvPr/>
          </p:nvCxnSpPr>
          <p:spPr>
            <a:xfrm flipH="1" flipV="1">
              <a:off x="4747619" y="2774386"/>
              <a:ext cx="70250" cy="65486"/>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486917EC-9A7B-4C90-8187-67135024C9BD}"/>
                </a:ext>
              </a:extLst>
            </p:cNvPr>
            <p:cNvCxnSpPr>
              <a:cxnSpLocks/>
            </p:cNvCxnSpPr>
            <p:nvPr/>
          </p:nvCxnSpPr>
          <p:spPr>
            <a:xfrm flipV="1">
              <a:off x="4870539" y="2736377"/>
              <a:ext cx="0" cy="76018"/>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1CC2FE46-A5F5-4BCC-9DE9-9A34FE5EF01A}"/>
                </a:ext>
              </a:extLst>
            </p:cNvPr>
            <p:cNvCxnSpPr>
              <a:cxnSpLocks/>
            </p:cNvCxnSpPr>
            <p:nvPr/>
          </p:nvCxnSpPr>
          <p:spPr>
            <a:xfrm flipV="1">
              <a:off x="4926184" y="2802204"/>
              <a:ext cx="53004" cy="32743"/>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2BC41B14-409E-4C6F-819E-2718F52BBFAD}"/>
                </a:ext>
              </a:extLst>
            </p:cNvPr>
            <p:cNvCxnSpPr>
              <a:cxnSpLocks/>
            </p:cNvCxnSpPr>
            <p:nvPr/>
          </p:nvCxnSpPr>
          <p:spPr>
            <a:xfrm flipV="1">
              <a:off x="4937359" y="2891958"/>
              <a:ext cx="83658" cy="1"/>
            </a:xfrm>
            <a:prstGeom prst="line">
              <a:avLst/>
            </a:prstGeom>
          </p:spPr>
          <p:style>
            <a:lnRef idx="3">
              <a:schemeClr val="accent1"/>
            </a:lnRef>
            <a:fillRef idx="0">
              <a:schemeClr val="accent1"/>
            </a:fillRef>
            <a:effectRef idx="2">
              <a:schemeClr val="accent1"/>
            </a:effectRef>
            <a:fontRef idx="minor">
              <a:schemeClr val="tx1"/>
            </a:fontRef>
          </p:style>
        </p:cxnSp>
      </p:grpSp>
      <p:sp>
        <p:nvSpPr>
          <p:cNvPr id="3" name="TextBox 2">
            <a:extLst>
              <a:ext uri="{FF2B5EF4-FFF2-40B4-BE49-F238E27FC236}">
                <a16:creationId xmlns:a16="http://schemas.microsoft.com/office/drawing/2014/main" id="{F649F05C-E68A-472C-9F22-655C180B9552}"/>
              </a:ext>
            </a:extLst>
          </p:cNvPr>
          <p:cNvSpPr txBox="1"/>
          <p:nvPr/>
        </p:nvSpPr>
        <p:spPr>
          <a:xfrm>
            <a:off x="491629" y="3161211"/>
            <a:ext cx="3671068" cy="1631216"/>
          </a:xfrm>
          <a:prstGeom prst="rect">
            <a:avLst/>
          </a:prstGeom>
          <a:solidFill>
            <a:srgbClr val="FF0000"/>
          </a:solidFill>
        </p:spPr>
        <p:txBody>
          <a:bodyPr wrap="square" rtlCol="0">
            <a:spAutoFit/>
          </a:bodyPr>
          <a:lstStyle/>
          <a:p>
            <a:r>
              <a:rPr lang="en-US" sz="2000" dirty="0">
                <a:solidFill>
                  <a:schemeClr val="bg1"/>
                </a:solidFill>
              </a:rPr>
              <a:t>Challenge 3:  Now stand up above the table or a char.  Arms straight and have a pretend go at CPR.  DO NOT DO THIS ON EACHOTHER.</a:t>
            </a:r>
            <a:endParaRPr lang="en-GB" sz="2000" dirty="0">
              <a:solidFill>
                <a:schemeClr val="bg1"/>
              </a:solidFill>
            </a:endParaRPr>
          </a:p>
        </p:txBody>
      </p:sp>
      <p:grpSp>
        <p:nvGrpSpPr>
          <p:cNvPr id="13" name="Group 12">
            <a:extLst>
              <a:ext uri="{FF2B5EF4-FFF2-40B4-BE49-F238E27FC236}">
                <a16:creationId xmlns:a16="http://schemas.microsoft.com/office/drawing/2014/main" id="{3427BB46-400F-484F-B036-008CE842C99F}"/>
              </a:ext>
            </a:extLst>
          </p:cNvPr>
          <p:cNvGrpSpPr/>
          <p:nvPr/>
        </p:nvGrpSpPr>
        <p:grpSpPr>
          <a:xfrm>
            <a:off x="5611251" y="1128344"/>
            <a:ext cx="2844772" cy="2102535"/>
            <a:chOff x="3453651" y="1853661"/>
            <a:chExt cx="5412175" cy="4050315"/>
          </a:xfrm>
        </p:grpSpPr>
        <p:pic>
          <p:nvPicPr>
            <p:cNvPr id="14" name="Picture 2">
              <a:extLst>
                <a:ext uri="{FF2B5EF4-FFF2-40B4-BE49-F238E27FC236}">
                  <a16:creationId xmlns:a16="http://schemas.microsoft.com/office/drawing/2014/main" id="{68C48CDA-1ED1-4E56-B59C-0835C2921F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26" t="27030" r="9647" b="13912"/>
            <a:stretch/>
          </p:blipFill>
          <p:spPr bwMode="auto">
            <a:xfrm>
              <a:off x="3453651" y="1853661"/>
              <a:ext cx="5412175" cy="40503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C1AE44D-BBBF-49A1-AA28-F0880F88735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a:off x="7316120" y="4611328"/>
              <a:ext cx="708580" cy="953729"/>
            </a:xfrm>
            <a:prstGeom prst="rect">
              <a:avLst/>
            </a:prstGeom>
          </p:spPr>
        </p:pic>
      </p:grpSp>
    </p:spTree>
    <p:extLst>
      <p:ext uri="{BB962C8B-B14F-4D97-AF65-F5344CB8AC3E}">
        <p14:creationId xmlns:p14="http://schemas.microsoft.com/office/powerpoint/2010/main" val="117259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D7E39-6DB4-4CFC-AE55-C15706B501E8}"/>
              </a:ext>
            </a:extLst>
          </p:cNvPr>
          <p:cNvSpPr>
            <a:spLocks noGrp="1"/>
          </p:cNvSpPr>
          <p:nvPr>
            <p:ph idx="15"/>
          </p:nvPr>
        </p:nvSpPr>
        <p:spPr>
          <a:xfrm>
            <a:off x="491629" y="478795"/>
            <a:ext cx="1625929" cy="551146"/>
          </a:xfrm>
        </p:spPr>
        <p:txBody>
          <a:bodyPr/>
          <a:lstStyle/>
          <a:p>
            <a:r>
              <a:rPr lang="en-GB"/>
              <a:t>Recap</a:t>
            </a:r>
          </a:p>
        </p:txBody>
      </p:sp>
      <p:sp>
        <p:nvSpPr>
          <p:cNvPr id="4" name="Text Placeholder 3">
            <a:extLst>
              <a:ext uri="{FF2B5EF4-FFF2-40B4-BE49-F238E27FC236}">
                <a16:creationId xmlns:a16="http://schemas.microsoft.com/office/drawing/2014/main" id="{0105E59B-33EE-4936-92C7-7AFD9A0CFC27}"/>
              </a:ext>
            </a:extLst>
          </p:cNvPr>
          <p:cNvSpPr>
            <a:spLocks noGrp="1"/>
          </p:cNvSpPr>
          <p:nvPr>
            <p:ph type="body" sz="quarter" idx="10"/>
          </p:nvPr>
        </p:nvSpPr>
        <p:spPr/>
        <p:txBody>
          <a:bodyPr/>
          <a:lstStyle/>
          <a:p>
            <a:endParaRPr lang="en-GB"/>
          </a:p>
        </p:txBody>
      </p:sp>
      <p:sp>
        <p:nvSpPr>
          <p:cNvPr id="5" name="TextBox 4">
            <a:extLst>
              <a:ext uri="{FF2B5EF4-FFF2-40B4-BE49-F238E27FC236}">
                <a16:creationId xmlns:a16="http://schemas.microsoft.com/office/drawing/2014/main" id="{9B1F8749-D1A2-47AA-BC34-5367E5BCDEE5}"/>
              </a:ext>
            </a:extLst>
          </p:cNvPr>
          <p:cNvSpPr txBox="1"/>
          <p:nvPr/>
        </p:nvSpPr>
        <p:spPr>
          <a:xfrm>
            <a:off x="3665621" y="1029941"/>
            <a:ext cx="2205789" cy="323165"/>
          </a:xfrm>
          <a:prstGeom prst="rect">
            <a:avLst/>
          </a:prstGeom>
          <a:noFill/>
        </p:spPr>
        <p:txBody>
          <a:bodyPr wrap="square" rtlCol="0">
            <a:spAutoFit/>
          </a:bodyPr>
          <a:lstStyle/>
          <a:p>
            <a:r>
              <a:rPr lang="en-GB" b="1" dirty="0"/>
              <a:t>Primary Survey</a:t>
            </a:r>
          </a:p>
        </p:txBody>
      </p:sp>
      <p:pic>
        <p:nvPicPr>
          <p:cNvPr id="7" name="Picture 6">
            <a:extLst>
              <a:ext uri="{FF2B5EF4-FFF2-40B4-BE49-F238E27FC236}">
                <a16:creationId xmlns:a16="http://schemas.microsoft.com/office/drawing/2014/main" id="{D83C6D3C-60C5-4ABB-BD15-DC2DA2FAAE60}"/>
              </a:ext>
              <a:ext uri="{C183D7F6-B498-43B3-948B-1728B52AA6E4}">
                <adec:decorative xmlns:adec="http://schemas.microsoft.com/office/drawing/2017/decorative" val="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2262901" flipH="1">
            <a:off x="3682665" y="1401672"/>
            <a:ext cx="219234" cy="438467"/>
          </a:xfrm>
          <a:prstGeom prst="rect">
            <a:avLst/>
          </a:prstGeom>
        </p:spPr>
      </p:pic>
      <p:pic>
        <p:nvPicPr>
          <p:cNvPr id="8" name="Picture 7">
            <a:extLst>
              <a:ext uri="{FF2B5EF4-FFF2-40B4-BE49-F238E27FC236}">
                <a16:creationId xmlns:a16="http://schemas.microsoft.com/office/drawing/2014/main" id="{7FB67A49-4059-4A09-A451-0F55E8F913B4}"/>
              </a:ext>
              <a:ext uri="{C183D7F6-B498-43B3-948B-1728B52AA6E4}">
                <adec:decorative xmlns:adec="http://schemas.microsoft.com/office/drawing/2017/decorative" val="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2359730">
            <a:off x="3211771" y="1753362"/>
            <a:ext cx="221109" cy="438467"/>
          </a:xfrm>
          <a:prstGeom prst="rect">
            <a:avLst/>
          </a:prstGeom>
        </p:spPr>
      </p:pic>
      <p:pic>
        <p:nvPicPr>
          <p:cNvPr id="9" name="Picture 8">
            <a:extLst>
              <a:ext uri="{FF2B5EF4-FFF2-40B4-BE49-F238E27FC236}">
                <a16:creationId xmlns:a16="http://schemas.microsoft.com/office/drawing/2014/main" id="{767261C7-BD3A-46D6-A820-69AAC23EE87B}"/>
              </a:ext>
              <a:ext uri="{C183D7F6-B498-43B3-948B-1728B52AA6E4}">
                <adec:decorative xmlns:adec="http://schemas.microsoft.com/office/drawing/2017/decorative" val="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9155029" flipH="1">
            <a:off x="4907039" y="1699500"/>
            <a:ext cx="219234" cy="438467"/>
          </a:xfrm>
          <a:prstGeom prst="rect">
            <a:avLst/>
          </a:prstGeom>
        </p:spPr>
      </p:pic>
      <p:pic>
        <p:nvPicPr>
          <p:cNvPr id="10" name="Picture 9">
            <a:extLst>
              <a:ext uri="{FF2B5EF4-FFF2-40B4-BE49-F238E27FC236}">
                <a16:creationId xmlns:a16="http://schemas.microsoft.com/office/drawing/2014/main" id="{B6DD3B26-ACF9-40CB-B612-36C63FB8D4D1}"/>
              </a:ext>
              <a:ext uri="{C183D7F6-B498-43B3-948B-1728B52AA6E4}">
                <adec:decorative xmlns:adec="http://schemas.microsoft.com/office/drawing/2017/decorative" val="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9539701">
            <a:off x="4511254" y="1388718"/>
            <a:ext cx="221109" cy="438467"/>
          </a:xfrm>
          <a:prstGeom prst="rect">
            <a:avLst/>
          </a:prstGeom>
        </p:spPr>
      </p:pic>
      <p:sp>
        <p:nvSpPr>
          <p:cNvPr id="14" name="Rectangle 13">
            <a:extLst>
              <a:ext uri="{FF2B5EF4-FFF2-40B4-BE49-F238E27FC236}">
                <a16:creationId xmlns:a16="http://schemas.microsoft.com/office/drawing/2014/main" id="{BB069971-CCBD-42E4-8AC2-BFB2CD97615E}"/>
              </a:ext>
              <a:ext uri="{C183D7F6-B498-43B3-948B-1728B52AA6E4}">
                <adec:decorative xmlns:adec="http://schemas.microsoft.com/office/drawing/2017/decorative" val="1"/>
              </a:ext>
            </a:extLst>
          </p:cNvPr>
          <p:cNvSpPr/>
          <p:nvPr/>
        </p:nvSpPr>
        <p:spPr>
          <a:xfrm>
            <a:off x="491629" y="2331755"/>
            <a:ext cx="3997919" cy="270179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54D81E8-9430-4A44-B842-931583F06B5B}"/>
              </a:ext>
              <a:ext uri="{C183D7F6-B498-43B3-948B-1728B52AA6E4}">
                <adec:decorative xmlns:adec="http://schemas.microsoft.com/office/drawing/2017/decorative" val="1"/>
              </a:ext>
            </a:extLst>
          </p:cNvPr>
          <p:cNvSpPr/>
          <p:nvPr/>
        </p:nvSpPr>
        <p:spPr>
          <a:xfrm>
            <a:off x="4654454" y="2345427"/>
            <a:ext cx="3997919" cy="228271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B3E8779-F31C-4417-A9F0-A9974B3EE693}"/>
              </a:ext>
            </a:extLst>
          </p:cNvPr>
          <p:cNvSpPr txBox="1"/>
          <p:nvPr/>
        </p:nvSpPr>
        <p:spPr>
          <a:xfrm>
            <a:off x="491627" y="2336746"/>
            <a:ext cx="3997919" cy="323165"/>
          </a:xfrm>
          <a:prstGeom prst="rect">
            <a:avLst/>
          </a:prstGeom>
          <a:noFill/>
        </p:spPr>
        <p:txBody>
          <a:bodyPr wrap="square" rtlCol="0">
            <a:spAutoFit/>
          </a:bodyPr>
          <a:lstStyle/>
          <a:p>
            <a:pPr algn="ctr"/>
            <a:r>
              <a:rPr lang="en-GB" b="1"/>
              <a:t>Breathing normally</a:t>
            </a:r>
          </a:p>
        </p:txBody>
      </p:sp>
      <p:pic>
        <p:nvPicPr>
          <p:cNvPr id="18" name="Picture 17">
            <a:extLst>
              <a:ext uri="{FF2B5EF4-FFF2-40B4-BE49-F238E27FC236}">
                <a16:creationId xmlns:a16="http://schemas.microsoft.com/office/drawing/2014/main" id="{3DABDF6A-6CDA-47D9-8122-FBD450B96B39}"/>
              </a:ext>
              <a:ext uri="{C183D7F6-B498-43B3-948B-1728B52AA6E4}">
                <adec:decorative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1332362">
            <a:off x="2398084" y="2681830"/>
            <a:ext cx="319796" cy="458672"/>
          </a:xfrm>
          <a:prstGeom prst="rect">
            <a:avLst/>
          </a:prstGeom>
        </p:spPr>
      </p:pic>
      <p:sp>
        <p:nvSpPr>
          <p:cNvPr id="19" name="TextBox 18">
            <a:extLst>
              <a:ext uri="{FF2B5EF4-FFF2-40B4-BE49-F238E27FC236}">
                <a16:creationId xmlns:a16="http://schemas.microsoft.com/office/drawing/2014/main" id="{1CEB759C-E4AC-46E3-9856-43186F6DF8AD}"/>
              </a:ext>
            </a:extLst>
          </p:cNvPr>
          <p:cNvSpPr txBox="1"/>
          <p:nvPr/>
        </p:nvSpPr>
        <p:spPr>
          <a:xfrm>
            <a:off x="491625" y="3196755"/>
            <a:ext cx="3997918" cy="323165"/>
          </a:xfrm>
          <a:prstGeom prst="rect">
            <a:avLst/>
          </a:prstGeom>
          <a:noFill/>
        </p:spPr>
        <p:txBody>
          <a:bodyPr wrap="square" rtlCol="0">
            <a:spAutoFit/>
          </a:bodyPr>
          <a:lstStyle/>
          <a:p>
            <a:pPr algn="ctr"/>
            <a:r>
              <a:rPr lang="en-GB" b="1" dirty="0"/>
              <a:t>Recovery position</a:t>
            </a:r>
          </a:p>
        </p:txBody>
      </p:sp>
      <p:pic>
        <p:nvPicPr>
          <p:cNvPr id="20" name="Picture 19">
            <a:extLst>
              <a:ext uri="{FF2B5EF4-FFF2-40B4-BE49-F238E27FC236}">
                <a16:creationId xmlns:a16="http://schemas.microsoft.com/office/drawing/2014/main" id="{C2C9B906-FBF6-4376-8930-7113D2D5FD96}"/>
              </a:ext>
              <a:ext uri="{C183D7F6-B498-43B3-948B-1728B52AA6E4}">
                <adec:decorative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1332362">
            <a:off x="2330685" y="3432044"/>
            <a:ext cx="319796" cy="458672"/>
          </a:xfrm>
          <a:prstGeom prst="rect">
            <a:avLst/>
          </a:prstGeom>
        </p:spPr>
      </p:pic>
      <p:sp>
        <p:nvSpPr>
          <p:cNvPr id="21" name="TextBox 20">
            <a:extLst>
              <a:ext uri="{FF2B5EF4-FFF2-40B4-BE49-F238E27FC236}">
                <a16:creationId xmlns:a16="http://schemas.microsoft.com/office/drawing/2014/main" id="{9C857EC2-7EA4-4A93-AA4C-617F390ADD62}"/>
              </a:ext>
            </a:extLst>
          </p:cNvPr>
          <p:cNvSpPr txBox="1"/>
          <p:nvPr/>
        </p:nvSpPr>
        <p:spPr>
          <a:xfrm>
            <a:off x="475828" y="4056217"/>
            <a:ext cx="3997918" cy="784830"/>
          </a:xfrm>
          <a:prstGeom prst="rect">
            <a:avLst/>
          </a:prstGeom>
          <a:noFill/>
        </p:spPr>
        <p:txBody>
          <a:bodyPr wrap="square" rtlCol="0">
            <a:spAutoFit/>
          </a:bodyPr>
          <a:lstStyle/>
          <a:p>
            <a:pPr algn="ctr"/>
            <a:r>
              <a:rPr lang="en-GB" b="1" dirty="0"/>
              <a:t>Make sure an ambulance is coming and make sure someone is always with the person.</a:t>
            </a:r>
          </a:p>
        </p:txBody>
      </p:sp>
      <p:sp>
        <p:nvSpPr>
          <p:cNvPr id="22" name="TextBox 21">
            <a:extLst>
              <a:ext uri="{FF2B5EF4-FFF2-40B4-BE49-F238E27FC236}">
                <a16:creationId xmlns:a16="http://schemas.microsoft.com/office/drawing/2014/main" id="{E984EE59-E0C6-4324-AD2B-FB87120E4F99}"/>
              </a:ext>
            </a:extLst>
          </p:cNvPr>
          <p:cNvSpPr txBox="1"/>
          <p:nvPr/>
        </p:nvSpPr>
        <p:spPr>
          <a:xfrm>
            <a:off x="4654455" y="2329496"/>
            <a:ext cx="3997916" cy="323165"/>
          </a:xfrm>
          <a:prstGeom prst="rect">
            <a:avLst/>
          </a:prstGeom>
          <a:noFill/>
        </p:spPr>
        <p:txBody>
          <a:bodyPr wrap="square" rtlCol="0">
            <a:spAutoFit/>
          </a:bodyPr>
          <a:lstStyle/>
          <a:p>
            <a:pPr algn="ctr"/>
            <a:r>
              <a:rPr lang="en-GB" b="1"/>
              <a:t>Not breathing normally</a:t>
            </a:r>
          </a:p>
        </p:txBody>
      </p:sp>
      <p:pic>
        <p:nvPicPr>
          <p:cNvPr id="23" name="Picture 22">
            <a:extLst>
              <a:ext uri="{FF2B5EF4-FFF2-40B4-BE49-F238E27FC236}">
                <a16:creationId xmlns:a16="http://schemas.microsoft.com/office/drawing/2014/main" id="{43A4EF51-74F8-4CC7-9133-C8372B7D8C5E}"/>
              </a:ext>
              <a:ext uri="{C183D7F6-B498-43B3-948B-1728B52AA6E4}">
                <adec:decorative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267638" flipH="1">
            <a:off x="6493514" y="2681597"/>
            <a:ext cx="319796" cy="458672"/>
          </a:xfrm>
          <a:prstGeom prst="rect">
            <a:avLst/>
          </a:prstGeom>
        </p:spPr>
      </p:pic>
      <p:sp>
        <p:nvSpPr>
          <p:cNvPr id="24" name="TextBox 23">
            <a:extLst>
              <a:ext uri="{FF2B5EF4-FFF2-40B4-BE49-F238E27FC236}">
                <a16:creationId xmlns:a16="http://schemas.microsoft.com/office/drawing/2014/main" id="{3859E22B-2961-483E-91FE-B400301D7A8F}"/>
              </a:ext>
            </a:extLst>
          </p:cNvPr>
          <p:cNvSpPr txBox="1"/>
          <p:nvPr/>
        </p:nvSpPr>
        <p:spPr>
          <a:xfrm>
            <a:off x="4654453" y="3194505"/>
            <a:ext cx="3997915" cy="553998"/>
          </a:xfrm>
          <a:prstGeom prst="rect">
            <a:avLst/>
          </a:prstGeom>
          <a:noFill/>
        </p:spPr>
        <p:txBody>
          <a:bodyPr wrap="square" rtlCol="0" anchor="t">
            <a:spAutoFit/>
          </a:bodyPr>
          <a:lstStyle/>
          <a:p>
            <a:pPr algn="ctr"/>
            <a:r>
              <a:rPr lang="en-US" b="1" dirty="0"/>
              <a:t>999, ask someone to get a defibrillator if able. </a:t>
            </a:r>
            <a:endParaRPr lang="en-GB" b="1" dirty="0"/>
          </a:p>
        </p:txBody>
      </p:sp>
      <p:pic>
        <p:nvPicPr>
          <p:cNvPr id="25" name="Picture 24">
            <a:extLst>
              <a:ext uri="{FF2B5EF4-FFF2-40B4-BE49-F238E27FC236}">
                <a16:creationId xmlns:a16="http://schemas.microsoft.com/office/drawing/2014/main" id="{A7B284A4-C7B1-42F6-8713-940BD0FD88A2}"/>
              </a:ext>
              <a:ext uri="{C183D7F6-B498-43B3-948B-1728B52AA6E4}">
                <adec:decorative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267638" flipH="1">
            <a:off x="6525525" y="3683298"/>
            <a:ext cx="319796" cy="458672"/>
          </a:xfrm>
          <a:prstGeom prst="rect">
            <a:avLst/>
          </a:prstGeom>
        </p:spPr>
      </p:pic>
      <p:sp>
        <p:nvSpPr>
          <p:cNvPr id="26" name="TextBox 25">
            <a:extLst>
              <a:ext uri="{FF2B5EF4-FFF2-40B4-BE49-F238E27FC236}">
                <a16:creationId xmlns:a16="http://schemas.microsoft.com/office/drawing/2014/main" id="{7AB41308-D450-4BD0-9868-FF79453E64A0}"/>
              </a:ext>
            </a:extLst>
          </p:cNvPr>
          <p:cNvSpPr txBox="1"/>
          <p:nvPr/>
        </p:nvSpPr>
        <p:spPr>
          <a:xfrm>
            <a:off x="4686778" y="4111722"/>
            <a:ext cx="3997915" cy="553998"/>
          </a:xfrm>
          <a:prstGeom prst="rect">
            <a:avLst/>
          </a:prstGeom>
          <a:noFill/>
        </p:spPr>
        <p:txBody>
          <a:bodyPr wrap="square" rtlCol="0" anchor="t">
            <a:spAutoFit/>
          </a:bodyPr>
          <a:lstStyle/>
          <a:p>
            <a:pPr algn="ctr"/>
            <a:r>
              <a:rPr lang="en-GB" b="1" dirty="0"/>
              <a:t>CPR (don’t stop until the paramedics take over.) </a:t>
            </a:r>
            <a:endParaRPr lang="en-US" dirty="0">
              <a:cs typeface="Arial"/>
            </a:endParaRPr>
          </a:p>
        </p:txBody>
      </p:sp>
      <p:sp>
        <p:nvSpPr>
          <p:cNvPr id="2" name="TextBox 1">
            <a:extLst>
              <a:ext uri="{FF2B5EF4-FFF2-40B4-BE49-F238E27FC236}">
                <a16:creationId xmlns:a16="http://schemas.microsoft.com/office/drawing/2014/main" id="{DDC857C5-FF6A-4796-89EB-CA4246856231}"/>
              </a:ext>
            </a:extLst>
          </p:cNvPr>
          <p:cNvSpPr txBox="1"/>
          <p:nvPr/>
        </p:nvSpPr>
        <p:spPr>
          <a:xfrm>
            <a:off x="2447109" y="209006"/>
            <a:ext cx="1698171" cy="553998"/>
          </a:xfrm>
          <a:prstGeom prst="rect">
            <a:avLst/>
          </a:prstGeom>
          <a:solidFill>
            <a:srgbClr val="FF0000"/>
          </a:solidFill>
        </p:spPr>
        <p:txBody>
          <a:bodyPr wrap="square" rtlCol="0">
            <a:spAutoFit/>
          </a:bodyPr>
          <a:lstStyle/>
          <a:p>
            <a:r>
              <a:rPr lang="en-US" dirty="0"/>
              <a:t>What are the 5 stages?</a:t>
            </a:r>
            <a:endParaRPr lang="en-GB" dirty="0"/>
          </a:p>
        </p:txBody>
      </p:sp>
      <p:cxnSp>
        <p:nvCxnSpPr>
          <p:cNvPr id="11" name="Straight Arrow Connector 10">
            <a:extLst>
              <a:ext uri="{FF2B5EF4-FFF2-40B4-BE49-F238E27FC236}">
                <a16:creationId xmlns:a16="http://schemas.microsoft.com/office/drawing/2014/main" id="{A3270DFD-2393-4E8E-8E53-451486166067}"/>
              </a:ext>
            </a:extLst>
          </p:cNvPr>
          <p:cNvCxnSpPr/>
          <p:nvPr/>
        </p:nvCxnSpPr>
        <p:spPr>
          <a:xfrm>
            <a:off x="2987040" y="873462"/>
            <a:ext cx="678581" cy="212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15AB2B6-3078-4A4E-B5B0-BAD2427F0115}"/>
              </a:ext>
            </a:extLst>
          </p:cNvPr>
          <p:cNvSpPr txBox="1"/>
          <p:nvPr/>
        </p:nvSpPr>
        <p:spPr>
          <a:xfrm>
            <a:off x="5478381" y="229644"/>
            <a:ext cx="3307638" cy="2031325"/>
          </a:xfrm>
          <a:prstGeom prst="rect">
            <a:avLst/>
          </a:prstGeom>
          <a:solidFill>
            <a:srgbClr val="FFFF00"/>
          </a:solidFill>
        </p:spPr>
        <p:txBody>
          <a:bodyPr wrap="square">
            <a:spAutoFit/>
          </a:bodyPr>
          <a:lstStyle/>
          <a:p>
            <a:r>
              <a:rPr lang="en-US" sz="1400" dirty="0"/>
              <a:t>1) Danger – remove any objects/dangers out of the way</a:t>
            </a:r>
          </a:p>
          <a:p>
            <a:r>
              <a:rPr lang="en-US" sz="1400" dirty="0"/>
              <a:t>2) Response – ask if they can hear you, gently shake shoulders.</a:t>
            </a:r>
          </a:p>
          <a:p>
            <a:r>
              <a:rPr lang="en-US" sz="1400" dirty="0"/>
              <a:t>3) Shout/call for help (tell someone to call 999.)</a:t>
            </a:r>
          </a:p>
          <a:p>
            <a:r>
              <a:rPr lang="en-US" sz="1400" dirty="0"/>
              <a:t>4) Airway – lift chin (gently)</a:t>
            </a:r>
          </a:p>
          <a:p>
            <a:r>
              <a:rPr lang="en-US" sz="1400" dirty="0"/>
              <a:t>5) Breathing – listen and look for breath for 10 seconds</a:t>
            </a:r>
          </a:p>
        </p:txBody>
      </p:sp>
      <p:sp>
        <p:nvSpPr>
          <p:cNvPr id="28" name="TextBox 27">
            <a:extLst>
              <a:ext uri="{FF2B5EF4-FFF2-40B4-BE49-F238E27FC236}">
                <a16:creationId xmlns:a16="http://schemas.microsoft.com/office/drawing/2014/main" id="{B8538519-0D4B-4545-9CF5-A477CA69D76C}"/>
              </a:ext>
            </a:extLst>
          </p:cNvPr>
          <p:cNvSpPr txBox="1"/>
          <p:nvPr/>
        </p:nvSpPr>
        <p:spPr>
          <a:xfrm>
            <a:off x="212348" y="1741050"/>
            <a:ext cx="1698171" cy="553998"/>
          </a:xfrm>
          <a:prstGeom prst="rect">
            <a:avLst/>
          </a:prstGeom>
          <a:solidFill>
            <a:srgbClr val="FF0000"/>
          </a:solidFill>
        </p:spPr>
        <p:txBody>
          <a:bodyPr wrap="square" rtlCol="0">
            <a:spAutoFit/>
          </a:bodyPr>
          <a:lstStyle/>
          <a:p>
            <a:r>
              <a:rPr lang="en-US" dirty="0"/>
              <a:t>What comes next?</a:t>
            </a:r>
            <a:endParaRPr lang="en-GB" dirty="0"/>
          </a:p>
        </p:txBody>
      </p:sp>
      <p:cxnSp>
        <p:nvCxnSpPr>
          <p:cNvPr id="17" name="Straight Arrow Connector 16">
            <a:extLst>
              <a:ext uri="{FF2B5EF4-FFF2-40B4-BE49-F238E27FC236}">
                <a16:creationId xmlns:a16="http://schemas.microsoft.com/office/drawing/2014/main" id="{C915B649-9476-4120-B875-174AA1C16861}"/>
              </a:ext>
            </a:extLst>
          </p:cNvPr>
          <p:cNvCxnSpPr/>
          <p:nvPr/>
        </p:nvCxnSpPr>
        <p:spPr>
          <a:xfrm>
            <a:off x="679269" y="2345427"/>
            <a:ext cx="1167204" cy="794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9C883EF-E588-464F-AD1E-D1CDF9D28DA3}"/>
              </a:ext>
            </a:extLst>
          </p:cNvPr>
          <p:cNvSpPr txBox="1"/>
          <p:nvPr/>
        </p:nvSpPr>
        <p:spPr>
          <a:xfrm>
            <a:off x="7340314" y="2668592"/>
            <a:ext cx="1698171" cy="553998"/>
          </a:xfrm>
          <a:prstGeom prst="rect">
            <a:avLst/>
          </a:prstGeom>
          <a:solidFill>
            <a:srgbClr val="FF0000"/>
          </a:solidFill>
        </p:spPr>
        <p:txBody>
          <a:bodyPr wrap="square" rtlCol="0">
            <a:spAutoFit/>
          </a:bodyPr>
          <a:lstStyle/>
          <a:p>
            <a:r>
              <a:rPr lang="en-US" dirty="0"/>
              <a:t>What comes next?</a:t>
            </a:r>
            <a:endParaRPr lang="en-GB" dirty="0"/>
          </a:p>
        </p:txBody>
      </p:sp>
    </p:spTree>
    <p:extLst>
      <p:ext uri="{BB962C8B-B14F-4D97-AF65-F5344CB8AC3E}">
        <p14:creationId xmlns:p14="http://schemas.microsoft.com/office/powerpoint/2010/main" val="311770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additive="base">
                                        <p:cTn id="3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6" grpId="0"/>
      <p:bldP spid="2" grpId="0" animBg="1"/>
      <p:bldP spid="27" grpId="0" animBg="1"/>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val="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91631" y="207965"/>
            <a:ext cx="8259339"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p:txBody>
          <a:bodyPr/>
          <a:lstStyle/>
          <a:p>
            <a:r>
              <a:rPr lang="en-GB"/>
              <a:t>Bleeding</a:t>
            </a:r>
          </a:p>
        </p:txBody>
      </p:sp>
      <p:sp>
        <p:nvSpPr>
          <p:cNvPr id="5" name="Text Placeholder 4">
            <a:extLst>
              <a:ext uri="{FF2B5EF4-FFF2-40B4-BE49-F238E27FC236}">
                <a16:creationId xmlns:a16="http://schemas.microsoft.com/office/drawing/2014/main" id="{1D23B94A-E94C-4ED0-98DA-5484C826733B}"/>
              </a:ext>
            </a:extLst>
          </p:cNvPr>
          <p:cNvSpPr>
            <a:spLocks noGrp="1"/>
          </p:cNvSpPr>
          <p:nvPr>
            <p:ph type="body" sz="quarter" idx="10"/>
          </p:nvPr>
        </p:nvSpPr>
        <p:spPr/>
        <p:txBody>
          <a:bodyPr/>
          <a:lstStyle/>
          <a:p>
            <a:r>
              <a:rPr lang="en-GB"/>
              <a:t>KS3 - Bleeding</a:t>
            </a:r>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val="1"/>
              </a:ext>
            </a:extLst>
          </p:cNvPr>
          <p:cNvGrpSpPr/>
          <p:nvPr/>
        </p:nvGrpSpPr>
        <p:grpSpPr>
          <a:xfrm>
            <a:off x="2438401" y="3747319"/>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pic>
        <p:nvPicPr>
          <p:cNvPr id="10" name="Picture 9" descr="Text, whiteboard&#10;&#10;Description automatically generated">
            <a:extLst>
              <a:ext uri="{FF2B5EF4-FFF2-40B4-BE49-F238E27FC236}">
                <a16:creationId xmlns:a16="http://schemas.microsoft.com/office/drawing/2014/main" id="{A52B6D99-1695-409F-84F9-2BEFA8956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078" y="4647663"/>
            <a:ext cx="1502369" cy="941587"/>
          </a:xfrm>
          <a:prstGeom prst="rect">
            <a:avLst/>
          </a:prstGeom>
        </p:spPr>
      </p:pic>
    </p:spTree>
    <p:extLst>
      <p:ext uri="{BB962C8B-B14F-4D97-AF65-F5344CB8AC3E}">
        <p14:creationId xmlns:p14="http://schemas.microsoft.com/office/powerpoint/2010/main" val="31999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4B186DB-A602-4C5E-938E-A9384E71CD2B}"/>
              </a:ext>
            </a:extLst>
          </p:cNvPr>
          <p:cNvSpPr>
            <a:spLocks noGrp="1"/>
          </p:cNvSpPr>
          <p:nvPr>
            <p:ph type="pic" sz="quarter" idx="18"/>
          </p:nvPr>
        </p:nvSpPr>
        <p:spPr/>
      </p:sp>
      <p:sp>
        <p:nvSpPr>
          <p:cNvPr id="3" name="Content Placeholder 2">
            <a:extLst>
              <a:ext uri="{FF2B5EF4-FFF2-40B4-BE49-F238E27FC236}">
                <a16:creationId xmlns:a16="http://schemas.microsoft.com/office/drawing/2014/main" id="{112D6E20-F3B7-4650-9849-053B1FBC9966}"/>
              </a:ext>
            </a:extLst>
          </p:cNvPr>
          <p:cNvSpPr>
            <a:spLocks noGrp="1"/>
          </p:cNvSpPr>
          <p:nvPr>
            <p:ph idx="16"/>
          </p:nvPr>
        </p:nvSpPr>
        <p:spPr/>
        <p:txBody>
          <a:bodyPr/>
          <a:lstStyle/>
          <a:p>
            <a:r>
              <a:rPr lang="en-US" dirty="0"/>
              <a:t>Cuts and Grazes</a:t>
            </a:r>
            <a:endParaRPr lang="en-GB" dirty="0"/>
          </a:p>
        </p:txBody>
      </p:sp>
      <p:sp>
        <p:nvSpPr>
          <p:cNvPr id="4" name="Text Placeholder 3">
            <a:extLst>
              <a:ext uri="{FF2B5EF4-FFF2-40B4-BE49-F238E27FC236}">
                <a16:creationId xmlns:a16="http://schemas.microsoft.com/office/drawing/2014/main" id="{987F397A-81C7-43B2-A463-902B30700596}"/>
              </a:ext>
            </a:extLst>
          </p:cNvPr>
          <p:cNvSpPr>
            <a:spLocks noGrp="1"/>
          </p:cNvSpPr>
          <p:nvPr>
            <p:ph type="body" sz="quarter" idx="10"/>
          </p:nvPr>
        </p:nvSpPr>
        <p:spPr/>
        <p:txBody>
          <a:bodyPr/>
          <a:lstStyle/>
          <a:p>
            <a:endParaRPr lang="en-GB"/>
          </a:p>
        </p:txBody>
      </p:sp>
      <p:sp>
        <p:nvSpPr>
          <p:cNvPr id="6" name="TextBox 5">
            <a:extLst>
              <a:ext uri="{FF2B5EF4-FFF2-40B4-BE49-F238E27FC236}">
                <a16:creationId xmlns:a16="http://schemas.microsoft.com/office/drawing/2014/main" id="{861103FE-706E-40DF-A451-326D0A1AFA3F}"/>
              </a:ext>
            </a:extLst>
          </p:cNvPr>
          <p:cNvSpPr txBox="1"/>
          <p:nvPr/>
        </p:nvSpPr>
        <p:spPr>
          <a:xfrm>
            <a:off x="817788" y="4236176"/>
            <a:ext cx="4572000" cy="784830"/>
          </a:xfrm>
          <a:prstGeom prst="rect">
            <a:avLst/>
          </a:prstGeom>
          <a:noFill/>
        </p:spPr>
        <p:txBody>
          <a:bodyPr wrap="square">
            <a:spAutoFit/>
          </a:bodyPr>
          <a:lstStyle/>
          <a:p>
            <a:r>
              <a:rPr lang="en-GB" dirty="0">
                <a:hlinkClick r:id="rId2"/>
              </a:rPr>
              <a:t>https://www.youtube.com/watch?v=4e7evinsfm0&amp;t=6s</a:t>
            </a:r>
            <a:endParaRPr lang="en-GB" dirty="0"/>
          </a:p>
          <a:p>
            <a:endParaRPr lang="en-GB" dirty="0"/>
          </a:p>
        </p:txBody>
      </p:sp>
      <p:pic>
        <p:nvPicPr>
          <p:cNvPr id="8" name="Picture 7">
            <a:extLst>
              <a:ext uri="{FF2B5EF4-FFF2-40B4-BE49-F238E27FC236}">
                <a16:creationId xmlns:a16="http://schemas.microsoft.com/office/drawing/2014/main" id="{BA127AC1-EEF4-45CD-A01C-B73C5DC176DD}"/>
              </a:ext>
            </a:extLst>
          </p:cNvPr>
          <p:cNvPicPr>
            <a:picLocks noChangeAspect="1"/>
          </p:cNvPicPr>
          <p:nvPr/>
        </p:nvPicPr>
        <p:blipFill>
          <a:blip r:embed="rId3"/>
          <a:stretch>
            <a:fillRect/>
          </a:stretch>
        </p:blipFill>
        <p:spPr>
          <a:xfrm>
            <a:off x="837679" y="1033208"/>
            <a:ext cx="4552109" cy="2223798"/>
          </a:xfrm>
          <a:prstGeom prst="rect">
            <a:avLst/>
          </a:prstGeom>
        </p:spPr>
      </p:pic>
      <p:sp>
        <p:nvSpPr>
          <p:cNvPr id="9" name="TextBox 8">
            <a:extLst>
              <a:ext uri="{FF2B5EF4-FFF2-40B4-BE49-F238E27FC236}">
                <a16:creationId xmlns:a16="http://schemas.microsoft.com/office/drawing/2014/main" id="{37D2782B-AEB7-49E6-BC23-5F5B51836D25}"/>
              </a:ext>
            </a:extLst>
          </p:cNvPr>
          <p:cNvSpPr txBox="1"/>
          <p:nvPr/>
        </p:nvSpPr>
        <p:spPr>
          <a:xfrm>
            <a:off x="491629" y="3257006"/>
            <a:ext cx="4716865" cy="707886"/>
          </a:xfrm>
          <a:prstGeom prst="rect">
            <a:avLst/>
          </a:prstGeom>
          <a:solidFill>
            <a:srgbClr val="FFFF00"/>
          </a:solidFill>
        </p:spPr>
        <p:txBody>
          <a:bodyPr wrap="square" rtlCol="0">
            <a:spAutoFit/>
          </a:bodyPr>
          <a:lstStyle/>
          <a:p>
            <a:r>
              <a:rPr lang="en-US" sz="2000" dirty="0"/>
              <a:t>Watch this to learn how to deal with them:</a:t>
            </a:r>
            <a:endParaRPr lang="en-GB" sz="2000" dirty="0"/>
          </a:p>
        </p:txBody>
      </p:sp>
    </p:spTree>
    <p:extLst>
      <p:ext uri="{BB962C8B-B14F-4D97-AF65-F5344CB8AC3E}">
        <p14:creationId xmlns:p14="http://schemas.microsoft.com/office/powerpoint/2010/main" val="11836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CCC3-83CD-46B1-9E95-365F6D694E01}"/>
              </a:ext>
            </a:extLst>
          </p:cNvPr>
          <p:cNvSpPr>
            <a:spLocks noGrp="1"/>
          </p:cNvSpPr>
          <p:nvPr>
            <p:ph type="ctrTitle"/>
          </p:nvPr>
        </p:nvSpPr>
        <p:spPr>
          <a:xfrm>
            <a:off x="1317171" y="217714"/>
            <a:ext cx="6858000" cy="686866"/>
          </a:xfrm>
          <a:solidFill>
            <a:srgbClr val="FFFF00"/>
          </a:solidFill>
        </p:spPr>
        <p:txBody>
          <a:bodyPr/>
          <a:lstStyle/>
          <a:p>
            <a:r>
              <a:rPr lang="en-US" dirty="0"/>
              <a:t>Discuss in groups:</a:t>
            </a:r>
            <a:endParaRPr lang="en-GB" dirty="0"/>
          </a:p>
        </p:txBody>
      </p:sp>
      <p:sp>
        <p:nvSpPr>
          <p:cNvPr id="3" name="Subtitle 2">
            <a:extLst>
              <a:ext uri="{FF2B5EF4-FFF2-40B4-BE49-F238E27FC236}">
                <a16:creationId xmlns:a16="http://schemas.microsoft.com/office/drawing/2014/main" id="{3EBE7272-22AF-4CA5-B9E0-68034DC7F005}"/>
              </a:ext>
            </a:extLst>
          </p:cNvPr>
          <p:cNvSpPr>
            <a:spLocks noGrp="1"/>
          </p:cNvSpPr>
          <p:nvPr>
            <p:ph type="subTitle" idx="1"/>
          </p:nvPr>
        </p:nvSpPr>
        <p:spPr>
          <a:xfrm>
            <a:off x="820782" y="1024851"/>
            <a:ext cx="6858000" cy="3050760"/>
          </a:xfrm>
          <a:solidFill>
            <a:schemeClr val="accent4">
              <a:lumMod val="20000"/>
              <a:lumOff val="80000"/>
            </a:schemeClr>
          </a:solidFill>
          <a:ln>
            <a:solidFill>
              <a:schemeClr val="accent1"/>
            </a:solidFill>
          </a:ln>
        </p:spPr>
        <p:txBody>
          <a:bodyPr/>
          <a:lstStyle/>
          <a:p>
            <a:r>
              <a:rPr lang="en-US" sz="2300" b="1" dirty="0">
                <a:highlight>
                  <a:srgbClr val="FFFF00"/>
                </a:highlight>
              </a:rPr>
              <a:t>We will be discussing these terms.</a:t>
            </a:r>
          </a:p>
          <a:p>
            <a:endParaRPr lang="en-US" sz="2300" dirty="0">
              <a:highlight>
                <a:srgbClr val="FFFF00"/>
              </a:highlight>
            </a:endParaRPr>
          </a:p>
          <a:p>
            <a:r>
              <a:rPr lang="en-US" sz="2300" dirty="0">
                <a:highlight>
                  <a:srgbClr val="00FF00"/>
                </a:highlight>
              </a:rPr>
              <a:t>The Recovery Position</a:t>
            </a:r>
          </a:p>
          <a:p>
            <a:endParaRPr lang="en-US" sz="2300" dirty="0">
              <a:highlight>
                <a:srgbClr val="00FF00"/>
              </a:highlight>
            </a:endParaRPr>
          </a:p>
          <a:p>
            <a:r>
              <a:rPr lang="en-US" sz="2300" dirty="0">
                <a:highlight>
                  <a:srgbClr val="00FF00"/>
                </a:highlight>
              </a:rPr>
              <a:t>CPR</a:t>
            </a:r>
          </a:p>
          <a:p>
            <a:endParaRPr lang="en-US" sz="2300" dirty="0">
              <a:highlight>
                <a:srgbClr val="00FF00"/>
              </a:highlight>
            </a:endParaRPr>
          </a:p>
          <a:p>
            <a:r>
              <a:rPr lang="en-US" sz="2300" dirty="0">
                <a:highlight>
                  <a:srgbClr val="00FF00"/>
                </a:highlight>
              </a:rPr>
              <a:t>A Defibrillator  </a:t>
            </a:r>
            <a:endParaRPr lang="en-GB" sz="2300" dirty="0">
              <a:highlight>
                <a:srgbClr val="00FF00"/>
              </a:highlight>
            </a:endParaRPr>
          </a:p>
        </p:txBody>
      </p:sp>
      <p:sp>
        <p:nvSpPr>
          <p:cNvPr id="4" name="Footer Placeholder 3">
            <a:extLst>
              <a:ext uri="{FF2B5EF4-FFF2-40B4-BE49-F238E27FC236}">
                <a16:creationId xmlns:a16="http://schemas.microsoft.com/office/drawing/2014/main" id="{D23A4C27-958E-4ED1-B5A9-ADF54B4A6FC4}"/>
              </a:ext>
            </a:extLst>
          </p:cNvPr>
          <p:cNvSpPr>
            <a:spLocks noGrp="1"/>
          </p:cNvSpPr>
          <p:nvPr>
            <p:ph type="ftr" sz="quarter" idx="11"/>
          </p:nvPr>
        </p:nvSpPr>
        <p:spPr/>
        <p:txBody>
          <a:bodyPr/>
          <a:lstStyle/>
          <a:p>
            <a:endParaRPr lang="en-GB"/>
          </a:p>
        </p:txBody>
      </p:sp>
      <p:sp>
        <p:nvSpPr>
          <p:cNvPr id="5" name="TextBox 4">
            <a:extLst>
              <a:ext uri="{FF2B5EF4-FFF2-40B4-BE49-F238E27FC236}">
                <a16:creationId xmlns:a16="http://schemas.microsoft.com/office/drawing/2014/main" id="{E9274617-7941-4930-A157-42D51A9A95CD}"/>
              </a:ext>
            </a:extLst>
          </p:cNvPr>
          <p:cNvSpPr txBox="1"/>
          <p:nvPr/>
        </p:nvSpPr>
        <p:spPr>
          <a:xfrm>
            <a:off x="200297" y="4258491"/>
            <a:ext cx="3596640" cy="800219"/>
          </a:xfrm>
          <a:prstGeom prst="rect">
            <a:avLst/>
          </a:prstGeom>
          <a:noFill/>
        </p:spPr>
        <p:txBody>
          <a:bodyPr wrap="square" rtlCol="0">
            <a:spAutoFit/>
          </a:bodyPr>
          <a:lstStyle/>
          <a:p>
            <a:r>
              <a:rPr lang="en-US" sz="2300" dirty="0"/>
              <a:t>We will go back over this at the end of the lesson.</a:t>
            </a:r>
            <a:endParaRPr lang="en-GB" sz="2300" dirty="0"/>
          </a:p>
        </p:txBody>
      </p:sp>
    </p:spTree>
    <p:extLst>
      <p:ext uri="{BB962C8B-B14F-4D97-AF65-F5344CB8AC3E}">
        <p14:creationId xmlns:p14="http://schemas.microsoft.com/office/powerpoint/2010/main" val="6085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157905" y="208446"/>
            <a:ext cx="8082286" cy="887106"/>
          </a:xfrm>
          <a:prstGeom prst="rect">
            <a:avLst/>
          </a:prstGeom>
          <a:solidFill>
            <a:srgbClr val="009F4D"/>
          </a:solidFill>
        </p:spPr>
        <p:txBody>
          <a:bodyPr wrap="none" lIns="58615" tIns="38100" rIns="58615" bIns="58615">
            <a:spAutoFit/>
          </a:bodyPr>
          <a:lstStyle/>
          <a:p>
            <a:r>
              <a:rPr lang="en-US" sz="3700" dirty="0">
                <a:solidFill>
                  <a:srgbClr val="FFFFFF"/>
                </a:solidFill>
              </a:rPr>
              <a:t>Bleeding… </a:t>
            </a:r>
            <a:r>
              <a:rPr lang="en-US" sz="2000" dirty="0">
                <a:solidFill>
                  <a:srgbClr val="FFFFFF"/>
                </a:solidFill>
              </a:rPr>
              <a:t>if someone has an accident, </a:t>
            </a:r>
            <a:br>
              <a:rPr lang="en-US" sz="2000" dirty="0">
                <a:solidFill>
                  <a:srgbClr val="FFFFFF"/>
                </a:solidFill>
              </a:rPr>
            </a:br>
            <a:r>
              <a:rPr lang="en-US" sz="2000" dirty="0">
                <a:solidFill>
                  <a:srgbClr val="FFFFFF"/>
                </a:solidFill>
              </a:rPr>
              <a:t>they may bleed internally or externally.  What might be the signs?</a:t>
            </a:r>
            <a:endParaRPr lang="en-US" sz="3700" dirty="0">
              <a:solidFill>
                <a:srgbClr val="FFFFFF"/>
              </a:solidFill>
            </a:endParaRPr>
          </a:p>
        </p:txBody>
      </p:sp>
      <p:sp>
        <p:nvSpPr>
          <p:cNvPr id="3" name="Text Placeholder 2"/>
          <p:cNvSpPr>
            <a:spLocks noGrp="1"/>
          </p:cNvSpPr>
          <p:nvPr>
            <p:ph type="body" sz="quarter" idx="10"/>
          </p:nvPr>
        </p:nvSpPr>
        <p:spPr/>
        <p:txBody>
          <a:bodyPr/>
          <a:lstStyle/>
          <a:p>
            <a:endParaRPr lang="en-US"/>
          </a:p>
        </p:txBody>
      </p:sp>
      <p:sp>
        <p:nvSpPr>
          <p:cNvPr id="8" name="Rectangle 7">
            <a:extLst>
              <a:ext uri="{FF2B5EF4-FFF2-40B4-BE49-F238E27FC236}">
                <a16:creationId xmlns:a16="http://schemas.microsoft.com/office/drawing/2014/main" id="{4B0435CA-F059-4E7C-8E86-388A249E42D9}"/>
              </a:ext>
              <a:ext uri="{C183D7F6-B498-43B3-948B-1728B52AA6E4}">
                <adec:decorative xmlns:adec="http://schemas.microsoft.com/office/drawing/2017/decorative" val="1"/>
              </a:ext>
            </a:extLst>
          </p:cNvPr>
          <p:cNvSpPr/>
          <p:nvPr/>
        </p:nvSpPr>
        <p:spPr>
          <a:xfrm>
            <a:off x="588213" y="1184764"/>
            <a:ext cx="4391169" cy="338324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8DB5372-9592-490A-B6F2-BAC765BBFD77}"/>
              </a:ext>
            </a:extLst>
          </p:cNvPr>
          <p:cNvSpPr txBox="1">
            <a:spLocks noChangeAspect="1"/>
          </p:cNvSpPr>
          <p:nvPr/>
        </p:nvSpPr>
        <p:spPr>
          <a:xfrm>
            <a:off x="606641" y="1206893"/>
            <a:ext cx="4372740" cy="3358119"/>
          </a:xfrm>
          <a:prstGeom prst="rect">
            <a:avLst/>
          </a:prstGeom>
          <a:noFill/>
        </p:spPr>
        <p:txBody>
          <a:bodyPr wrap="square" lIns="74441" tIns="37221" rIns="74441" bIns="37221" rtlCol="0" anchor="t">
            <a:spAutoFit/>
          </a:bodyPr>
          <a:lstStyle/>
          <a:p>
            <a:pPr>
              <a:spcAft>
                <a:spcPts val="488"/>
              </a:spcAft>
              <a:buClr>
                <a:schemeClr val="tx2"/>
              </a:buClr>
              <a:buSzPct val="100000"/>
            </a:pPr>
            <a:r>
              <a:rPr lang="en-GB" altLang="en-US" sz="1800" dirty="0"/>
              <a:t>Signs and symptoms of someone with an internal or external bleed could be:</a:t>
            </a:r>
          </a:p>
          <a:p>
            <a:pPr marL="365125" indent="-365125">
              <a:spcAft>
                <a:spcPts val="488"/>
              </a:spcAft>
              <a:buClr>
                <a:schemeClr val="tx2"/>
              </a:buClr>
              <a:buSzPct val="100000"/>
              <a:buFont typeface="Lucida Grande"/>
              <a:buChar char="➤"/>
            </a:pPr>
            <a:r>
              <a:rPr lang="en-GB" altLang="en-US" sz="1800" dirty="0"/>
              <a:t>pale, clammy, cold skin</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rapid pulse/heart beat</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rapid breathing/shortness of breath</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feeling dizzy</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distress and anxiety</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grey/blue tinge to the lips</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bruising and pain at site of the injury</a:t>
            </a:r>
            <a:endParaRPr lang="en-GB" altLang="en-US" sz="1800" dirty="0">
              <a:cs typeface="Arial"/>
            </a:endParaRPr>
          </a:p>
          <a:p>
            <a:pPr marL="365125" indent="-365125">
              <a:spcAft>
                <a:spcPts val="488"/>
              </a:spcAft>
              <a:buClr>
                <a:schemeClr val="tx2"/>
              </a:buClr>
              <a:buSzPct val="100000"/>
              <a:buFont typeface="Lucida Grande"/>
              <a:buChar char="➤"/>
            </a:pPr>
            <a:r>
              <a:rPr lang="en-GB" altLang="en-US" sz="1800" dirty="0"/>
              <a:t>loss of responsiveness</a:t>
            </a:r>
            <a:endParaRPr lang="en-GB" altLang="en-US" sz="1800" dirty="0">
              <a:cs typeface="Arial"/>
            </a:endParaRPr>
          </a:p>
        </p:txBody>
      </p:sp>
      <p:sp>
        <p:nvSpPr>
          <p:cNvPr id="11" name="Rectangle 10">
            <a:extLst>
              <a:ext uri="{FF2B5EF4-FFF2-40B4-BE49-F238E27FC236}">
                <a16:creationId xmlns:a16="http://schemas.microsoft.com/office/drawing/2014/main" id="{6EFB0546-06AC-4E93-B211-5B58BD99AA62}"/>
              </a:ext>
              <a:ext uri="{C183D7F6-B498-43B3-948B-1728B52AA6E4}">
                <adec:decorative xmlns:adec="http://schemas.microsoft.com/office/drawing/2017/decorative" val="1"/>
              </a:ext>
            </a:extLst>
          </p:cNvPr>
          <p:cNvSpPr/>
          <p:nvPr/>
        </p:nvSpPr>
        <p:spPr>
          <a:xfrm>
            <a:off x="5128127" y="1188756"/>
            <a:ext cx="3666382" cy="338324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15FB0E0-ED5F-4B79-B09F-3535336A2CB7}"/>
              </a:ext>
            </a:extLst>
          </p:cNvPr>
          <p:cNvSpPr txBox="1"/>
          <p:nvPr/>
        </p:nvSpPr>
        <p:spPr>
          <a:xfrm>
            <a:off x="5204762" y="1608679"/>
            <a:ext cx="3513111" cy="2554545"/>
          </a:xfrm>
          <a:prstGeom prst="rect">
            <a:avLst/>
          </a:prstGeom>
          <a:solidFill>
            <a:srgbClr val="FFFF00"/>
          </a:solidFill>
        </p:spPr>
        <p:txBody>
          <a:bodyPr wrap="square" rtlCol="0" anchor="t">
            <a:spAutoFit/>
          </a:bodyPr>
          <a:lstStyle/>
          <a:p>
            <a:pPr algn="ctr"/>
            <a:r>
              <a:rPr lang="en-GB" sz="2000" b="1" dirty="0"/>
              <a:t>If you suspect someone is bleeding internally you won’t see the blood but they may have these symptoms.  Call 999 straight away.  If you see blood there are things that you can do…</a:t>
            </a:r>
            <a:endParaRPr lang="en-GB" sz="2000" dirty="0">
              <a:cs typeface="Arial"/>
            </a:endParaRPr>
          </a:p>
        </p:txBody>
      </p:sp>
    </p:spTree>
    <p:extLst>
      <p:ext uri="{BB962C8B-B14F-4D97-AF65-F5344CB8AC3E}">
        <p14:creationId xmlns:p14="http://schemas.microsoft.com/office/powerpoint/2010/main" val="39196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42D887-9EB6-42E6-AD6B-B7C49D46C012}"/>
              </a:ext>
            </a:extLst>
          </p:cNvPr>
          <p:cNvSpPr>
            <a:spLocks noGrp="1"/>
          </p:cNvSpPr>
          <p:nvPr>
            <p:ph type="title"/>
          </p:nvPr>
        </p:nvSpPr>
        <p:spPr>
          <a:xfrm>
            <a:off x="493200" y="478800"/>
            <a:ext cx="8106790" cy="583884"/>
          </a:xfrm>
        </p:spPr>
        <p:txBody>
          <a:bodyPr/>
          <a:lstStyle/>
          <a:p>
            <a:pPr lvl="0">
              <a:spcAft>
                <a:spcPts val="407"/>
              </a:spcAft>
            </a:pPr>
            <a:r>
              <a:rPr lang="en-GB" sz="3700">
                <a:solidFill>
                  <a:srgbClr val="FFFFFF"/>
                </a:solidFill>
              </a:rPr>
              <a:t>Watch this video </a:t>
            </a:r>
            <a:r>
              <a:rPr lang="en-GB" sz="1400">
                <a:solidFill>
                  <a:srgbClr val="FFFFFF"/>
                </a:solidFill>
              </a:rPr>
              <a:t>(warning content contains scenes of bleeding)</a:t>
            </a:r>
          </a:p>
        </p:txBody>
      </p:sp>
      <p:sp>
        <p:nvSpPr>
          <p:cNvPr id="4" name="Text Placeholder 3">
            <a:extLst>
              <a:ext uri="{FF2B5EF4-FFF2-40B4-BE49-F238E27FC236}">
                <a16:creationId xmlns:a16="http://schemas.microsoft.com/office/drawing/2014/main" id="{5F0338CA-833B-4D52-8812-E4ABB393EEB1}"/>
              </a:ext>
            </a:extLst>
          </p:cNvPr>
          <p:cNvSpPr>
            <a:spLocks noGrp="1"/>
          </p:cNvSpPr>
          <p:nvPr>
            <p:ph type="body" sz="quarter" idx="10"/>
          </p:nvPr>
        </p:nvSpPr>
        <p:spPr>
          <a:xfrm>
            <a:off x="7237435" y="5265781"/>
            <a:ext cx="1575776" cy="309179"/>
          </a:xfrm>
        </p:spPr>
        <p:txBody>
          <a:bodyPr/>
          <a:lstStyle/>
          <a:p>
            <a:endParaRPr lang="en-GB"/>
          </a:p>
        </p:txBody>
      </p:sp>
      <p:sp>
        <p:nvSpPr>
          <p:cNvPr id="5" name="Rectangle 4">
            <a:extLst>
              <a:ext uri="{FF2B5EF4-FFF2-40B4-BE49-F238E27FC236}">
                <a16:creationId xmlns:a16="http://schemas.microsoft.com/office/drawing/2014/main" id="{66B76E73-EAF1-42ED-9404-761AF6FE4CDC}"/>
              </a:ext>
            </a:extLst>
          </p:cNvPr>
          <p:cNvSpPr/>
          <p:nvPr/>
        </p:nvSpPr>
        <p:spPr>
          <a:xfrm>
            <a:off x="2697128" y="2211169"/>
            <a:ext cx="3749744" cy="646331"/>
          </a:xfrm>
          <a:prstGeom prst="rect">
            <a:avLst/>
          </a:prstGeom>
        </p:spPr>
        <p:txBody>
          <a:bodyPr wrap="none">
            <a:spAutoFit/>
          </a:bodyPr>
          <a:lstStyle/>
          <a:p>
            <a:r>
              <a:rPr lang="en-GB" sz="3600" b="1">
                <a:hlinkClick r:id="rId2"/>
              </a:rPr>
              <a:t>SEVERE BLEED</a:t>
            </a:r>
            <a:endParaRPr lang="en-GB" sz="3600" b="1"/>
          </a:p>
        </p:txBody>
      </p:sp>
    </p:spTree>
    <p:extLst>
      <p:ext uri="{BB962C8B-B14F-4D97-AF65-F5344CB8AC3E}">
        <p14:creationId xmlns:p14="http://schemas.microsoft.com/office/powerpoint/2010/main" val="34076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C856-9181-4D60-9F45-5CEA4633A22D}"/>
              </a:ext>
            </a:extLst>
          </p:cNvPr>
          <p:cNvSpPr>
            <a:spLocks noGrp="1"/>
          </p:cNvSpPr>
          <p:nvPr>
            <p:ph type="title"/>
          </p:nvPr>
        </p:nvSpPr>
        <p:spPr>
          <a:xfrm>
            <a:off x="415881" y="162261"/>
            <a:ext cx="7745110" cy="994790"/>
          </a:xfrm>
          <a:solidFill>
            <a:srgbClr val="FF0000"/>
          </a:solidFill>
        </p:spPr>
        <p:txBody>
          <a:bodyPr vert="horz" lIns="70925" tIns="35464" rIns="70925" bIns="35464" rtlCol="0" anchor="t">
            <a:noAutofit/>
          </a:bodyPr>
          <a:lstStyle/>
          <a:p>
            <a:r>
              <a:rPr lang="en-GB" sz="3700" dirty="0">
                <a:ea typeface="MS PGothic"/>
              </a:rPr>
              <a:t>Here are the stages of support.  Optional – act it out.</a:t>
            </a:r>
          </a:p>
        </p:txBody>
      </p:sp>
      <p:sp>
        <p:nvSpPr>
          <p:cNvPr id="4" name="Rectangle 3">
            <a:extLst>
              <a:ext uri="{FF2B5EF4-FFF2-40B4-BE49-F238E27FC236}">
                <a16:creationId xmlns:a16="http://schemas.microsoft.com/office/drawing/2014/main" id="{BE4EE0F6-F4D4-44AB-A6F5-EEC56BE57042}"/>
              </a:ext>
            </a:extLst>
          </p:cNvPr>
          <p:cNvSpPr>
            <a:spLocks noChangeAspect="1"/>
          </p:cNvSpPr>
          <p:nvPr/>
        </p:nvSpPr>
        <p:spPr>
          <a:xfrm>
            <a:off x="415881" y="1361005"/>
            <a:ext cx="1687225" cy="646331"/>
          </a:xfrm>
          <a:prstGeom prst="rect">
            <a:avLst/>
          </a:prstGeom>
        </p:spPr>
        <p:txBody>
          <a:bodyPr wrap="square">
            <a:spAutoFit/>
          </a:bodyPr>
          <a:lstStyle/>
          <a:p>
            <a:pPr marL="179231" indent="-179231">
              <a:spcAft>
                <a:spcPts val="408"/>
              </a:spcAft>
            </a:pPr>
            <a:r>
              <a:rPr lang="en-GB" sz="1200" b="1" dirty="0">
                <a:solidFill>
                  <a:srgbClr val="007A53"/>
                </a:solidFill>
              </a:rPr>
              <a:t>1.</a:t>
            </a:r>
            <a:r>
              <a:rPr lang="en-GB" sz="1200" b="1" dirty="0">
                <a:solidFill>
                  <a:prstClr val="black"/>
                </a:solidFill>
              </a:rPr>
              <a:t>	</a:t>
            </a:r>
            <a:r>
              <a:rPr lang="en-GB" sz="1800" b="1" dirty="0">
                <a:solidFill>
                  <a:prstClr val="black"/>
                </a:solidFill>
              </a:rPr>
              <a:t>Put on gloves</a:t>
            </a:r>
            <a:endParaRPr lang="en-GB" sz="1800" dirty="0">
              <a:solidFill>
                <a:prstClr val="black"/>
              </a:solidFill>
            </a:endParaRPr>
          </a:p>
        </p:txBody>
      </p:sp>
      <p:pic>
        <p:nvPicPr>
          <p:cNvPr id="5" name="Picture 4">
            <a:extLst>
              <a:ext uri="{FF2B5EF4-FFF2-40B4-BE49-F238E27FC236}">
                <a16:creationId xmlns:a16="http://schemas.microsoft.com/office/drawing/2014/main" id="{F06F15D8-44E4-49E5-B97F-991D7674452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5936" t="14800" b="16134"/>
          <a:stretch/>
        </p:blipFill>
        <p:spPr>
          <a:xfrm>
            <a:off x="1552814" y="1805049"/>
            <a:ext cx="917593" cy="753896"/>
          </a:xfrm>
          <a:prstGeom prst="rect">
            <a:avLst/>
          </a:prstGeom>
        </p:spPr>
      </p:pic>
      <p:sp>
        <p:nvSpPr>
          <p:cNvPr id="6" name="Rectangle 5">
            <a:extLst>
              <a:ext uri="{FF2B5EF4-FFF2-40B4-BE49-F238E27FC236}">
                <a16:creationId xmlns:a16="http://schemas.microsoft.com/office/drawing/2014/main" id="{7253E0C2-C8B1-4E08-BE00-140272FA331F}"/>
              </a:ext>
            </a:extLst>
          </p:cNvPr>
          <p:cNvSpPr>
            <a:spLocks noChangeAspect="1"/>
          </p:cNvSpPr>
          <p:nvPr/>
        </p:nvSpPr>
        <p:spPr>
          <a:xfrm>
            <a:off x="2585606" y="1178361"/>
            <a:ext cx="2093271" cy="1528624"/>
          </a:xfrm>
          <a:prstGeom prst="rect">
            <a:avLst/>
          </a:prstGeom>
        </p:spPr>
        <p:txBody>
          <a:bodyPr wrap="square">
            <a:spAutoFit/>
          </a:bodyPr>
          <a:lstStyle/>
          <a:p>
            <a:pPr marL="179231" indent="-179231">
              <a:spcAft>
                <a:spcPts val="408"/>
              </a:spcAft>
            </a:pPr>
            <a:r>
              <a:rPr lang="en-GB" sz="1200" b="1" dirty="0">
                <a:solidFill>
                  <a:srgbClr val="007A53"/>
                </a:solidFill>
              </a:rPr>
              <a:t>2.</a:t>
            </a:r>
            <a:r>
              <a:rPr lang="en-GB" sz="1200" b="1" dirty="0">
                <a:solidFill>
                  <a:prstClr val="black"/>
                </a:solidFill>
              </a:rPr>
              <a:t>	</a:t>
            </a:r>
            <a:r>
              <a:rPr lang="en-GB" sz="1800" b="1" dirty="0">
                <a:solidFill>
                  <a:prstClr val="black"/>
                </a:solidFill>
              </a:rPr>
              <a:t>Apply pressure to the wound</a:t>
            </a:r>
          </a:p>
          <a:p>
            <a:pPr marL="179231" indent="-179231">
              <a:buSzPct val="100000"/>
              <a:buBlip>
                <a:blip r:embed="rId4"/>
              </a:buBlip>
            </a:pPr>
            <a:r>
              <a:rPr lang="en-GB" sz="1800" dirty="0">
                <a:solidFill>
                  <a:prstClr val="black"/>
                </a:solidFill>
              </a:rPr>
              <a:t>(but only if there is nothing stuck in it)</a:t>
            </a:r>
          </a:p>
        </p:txBody>
      </p:sp>
      <p:pic>
        <p:nvPicPr>
          <p:cNvPr id="7" name="Picture 6">
            <a:extLst>
              <a:ext uri="{FF2B5EF4-FFF2-40B4-BE49-F238E27FC236}">
                <a16:creationId xmlns:a16="http://schemas.microsoft.com/office/drawing/2014/main" id="{C97CA2AA-788C-488B-A1C6-78A11F29E79D}"/>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12205" t="21485" r="8185"/>
          <a:stretch/>
        </p:blipFill>
        <p:spPr>
          <a:xfrm>
            <a:off x="4612832" y="1471737"/>
            <a:ext cx="1008662" cy="994791"/>
          </a:xfrm>
          <a:prstGeom prst="rect">
            <a:avLst/>
          </a:prstGeom>
        </p:spPr>
      </p:pic>
      <p:sp>
        <p:nvSpPr>
          <p:cNvPr id="8" name="Rectangle 7">
            <a:extLst>
              <a:ext uri="{FF2B5EF4-FFF2-40B4-BE49-F238E27FC236}">
                <a16:creationId xmlns:a16="http://schemas.microsoft.com/office/drawing/2014/main" id="{C0C3F58B-F28F-428D-8687-5B70059B7054}"/>
              </a:ext>
            </a:extLst>
          </p:cNvPr>
          <p:cNvSpPr>
            <a:spLocks noChangeAspect="1"/>
          </p:cNvSpPr>
          <p:nvPr/>
        </p:nvSpPr>
        <p:spPr>
          <a:xfrm>
            <a:off x="5814127" y="1060988"/>
            <a:ext cx="2913992" cy="2636619"/>
          </a:xfrm>
          <a:prstGeom prst="rect">
            <a:avLst/>
          </a:prstGeom>
        </p:spPr>
        <p:txBody>
          <a:bodyPr wrap="square">
            <a:spAutoFit/>
          </a:bodyPr>
          <a:lstStyle/>
          <a:p>
            <a:pPr marL="179231" indent="-179231">
              <a:spcAft>
                <a:spcPts val="408"/>
              </a:spcAft>
            </a:pPr>
            <a:r>
              <a:rPr lang="en-GB" sz="1200" b="1" dirty="0">
                <a:solidFill>
                  <a:srgbClr val="007A53"/>
                </a:solidFill>
              </a:rPr>
              <a:t>3.</a:t>
            </a:r>
            <a:r>
              <a:rPr lang="en-GB" sz="1200" b="1" dirty="0">
                <a:solidFill>
                  <a:prstClr val="black"/>
                </a:solidFill>
              </a:rPr>
              <a:t>	</a:t>
            </a:r>
            <a:r>
              <a:rPr lang="en-GB" sz="1800" b="1" dirty="0">
                <a:solidFill>
                  <a:prstClr val="black"/>
                </a:solidFill>
              </a:rPr>
              <a:t>Apply a dressing to the wound</a:t>
            </a:r>
          </a:p>
          <a:p>
            <a:pPr marL="179231" indent="-179231">
              <a:buSzPct val="100000"/>
              <a:buBlip>
                <a:blip r:embed="rId4"/>
              </a:buBlip>
            </a:pPr>
            <a:r>
              <a:rPr lang="en-GB" sz="1800" dirty="0">
                <a:solidFill>
                  <a:prstClr val="black"/>
                </a:solidFill>
              </a:rPr>
              <a:t>the pad goes over the injury</a:t>
            </a:r>
          </a:p>
          <a:p>
            <a:pPr marL="179231" indent="-179231">
              <a:buSzPct val="100000"/>
              <a:buBlip>
                <a:blip r:embed="rId4"/>
              </a:buBlip>
            </a:pPr>
            <a:r>
              <a:rPr lang="en-GB" sz="1800" dirty="0">
                <a:solidFill>
                  <a:prstClr val="black"/>
                </a:solidFill>
              </a:rPr>
              <a:t>use bandage to secure it in place</a:t>
            </a:r>
          </a:p>
          <a:p>
            <a:pPr marL="179231" indent="-179231">
              <a:buSzPct val="100000"/>
              <a:buBlip>
                <a:blip r:embed="rId4"/>
              </a:buBlip>
            </a:pPr>
            <a:r>
              <a:rPr lang="en-GB" sz="1800" dirty="0">
                <a:solidFill>
                  <a:prstClr val="black"/>
                </a:solidFill>
              </a:rPr>
              <a:t>make sure the bandage is not too tight</a:t>
            </a:r>
          </a:p>
          <a:p>
            <a:pPr marL="179231" indent="-179231">
              <a:buSzPct val="100000"/>
              <a:buBlip>
                <a:blip r:embed="rId4"/>
              </a:buBlip>
            </a:pPr>
            <a:r>
              <a:rPr lang="en-GB" sz="1800" dirty="0">
                <a:solidFill>
                  <a:prstClr val="black"/>
                </a:solidFill>
              </a:rPr>
              <a:t>call 999/112 </a:t>
            </a:r>
          </a:p>
        </p:txBody>
      </p:sp>
      <p:sp>
        <p:nvSpPr>
          <p:cNvPr id="11" name="Rectangle 10">
            <a:extLst>
              <a:ext uri="{FF2B5EF4-FFF2-40B4-BE49-F238E27FC236}">
                <a16:creationId xmlns:a16="http://schemas.microsoft.com/office/drawing/2014/main" id="{A453D062-777C-4468-BDE2-487559E5435C}"/>
              </a:ext>
            </a:extLst>
          </p:cNvPr>
          <p:cNvSpPr>
            <a:spLocks noChangeAspect="1"/>
          </p:cNvSpPr>
          <p:nvPr/>
        </p:nvSpPr>
        <p:spPr>
          <a:xfrm>
            <a:off x="149805" y="3072822"/>
            <a:ext cx="1898140" cy="2082621"/>
          </a:xfrm>
          <a:prstGeom prst="rect">
            <a:avLst/>
          </a:prstGeom>
        </p:spPr>
        <p:txBody>
          <a:bodyPr wrap="square">
            <a:spAutoFit/>
          </a:bodyPr>
          <a:lstStyle/>
          <a:p>
            <a:pPr marL="179231" indent="-179231">
              <a:spcAft>
                <a:spcPts val="408"/>
              </a:spcAft>
            </a:pPr>
            <a:r>
              <a:rPr lang="en-GB" sz="1800" b="1" dirty="0">
                <a:solidFill>
                  <a:srgbClr val="007A53"/>
                </a:solidFill>
              </a:rPr>
              <a:t>4.</a:t>
            </a:r>
            <a:r>
              <a:rPr lang="en-GB" sz="1800" b="1" dirty="0">
                <a:solidFill>
                  <a:prstClr val="black"/>
                </a:solidFill>
              </a:rPr>
              <a:t>	Apply second dressing, if needed</a:t>
            </a:r>
          </a:p>
          <a:p>
            <a:pPr marL="179231" indent="-179231">
              <a:buSzPct val="100000"/>
              <a:buBlip>
                <a:blip r:embed="rId4"/>
              </a:buBlip>
            </a:pPr>
            <a:r>
              <a:rPr lang="en-GB" sz="1800" dirty="0">
                <a:solidFill>
                  <a:prstClr val="black"/>
                </a:solidFill>
              </a:rPr>
              <a:t>no more than two dressings at a time</a:t>
            </a:r>
          </a:p>
        </p:txBody>
      </p:sp>
      <p:pic>
        <p:nvPicPr>
          <p:cNvPr id="12" name="Picture 11">
            <a:extLst>
              <a:ext uri="{FF2B5EF4-FFF2-40B4-BE49-F238E27FC236}">
                <a16:creationId xmlns:a16="http://schemas.microsoft.com/office/drawing/2014/main" id="{BA0E858F-E178-4C88-B414-90FEA96306A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6629" t="19578"/>
          <a:stretch/>
        </p:blipFill>
        <p:spPr>
          <a:xfrm>
            <a:off x="2011610" y="3220862"/>
            <a:ext cx="1578565" cy="1522732"/>
          </a:xfrm>
          <a:prstGeom prst="rect">
            <a:avLst/>
          </a:prstGeom>
        </p:spPr>
      </p:pic>
      <p:sp>
        <p:nvSpPr>
          <p:cNvPr id="9" name="Rectangle 8">
            <a:extLst>
              <a:ext uri="{FF2B5EF4-FFF2-40B4-BE49-F238E27FC236}">
                <a16:creationId xmlns:a16="http://schemas.microsoft.com/office/drawing/2014/main" id="{D86E116D-5370-4E90-B3C6-AE67E7181E6B}"/>
              </a:ext>
            </a:extLst>
          </p:cNvPr>
          <p:cNvSpPr>
            <a:spLocks noChangeAspect="1"/>
          </p:cNvSpPr>
          <p:nvPr/>
        </p:nvSpPr>
        <p:spPr>
          <a:xfrm>
            <a:off x="3374706" y="2795822"/>
            <a:ext cx="2476252" cy="2636619"/>
          </a:xfrm>
          <a:prstGeom prst="rect">
            <a:avLst/>
          </a:prstGeom>
        </p:spPr>
        <p:txBody>
          <a:bodyPr wrap="square">
            <a:spAutoFit/>
          </a:bodyPr>
          <a:lstStyle/>
          <a:p>
            <a:pPr marL="179231" indent="-179231">
              <a:spcAft>
                <a:spcPts val="408"/>
              </a:spcAft>
            </a:pPr>
            <a:r>
              <a:rPr lang="en-GB" sz="1200" b="1" dirty="0">
                <a:solidFill>
                  <a:srgbClr val="007A53"/>
                </a:solidFill>
              </a:rPr>
              <a:t>5.</a:t>
            </a:r>
            <a:r>
              <a:rPr lang="en-GB" sz="1200" b="1" dirty="0">
                <a:solidFill>
                  <a:prstClr val="black"/>
                </a:solidFill>
              </a:rPr>
              <a:t>	</a:t>
            </a:r>
            <a:r>
              <a:rPr lang="en-GB" sz="1800" b="1" dirty="0">
                <a:solidFill>
                  <a:prstClr val="black"/>
                </a:solidFill>
              </a:rPr>
              <a:t>If an object is in the wound, do NOT remove</a:t>
            </a:r>
          </a:p>
          <a:p>
            <a:pPr marL="179231" indent="-179231">
              <a:buSzPct val="100000"/>
              <a:buBlip>
                <a:blip r:embed="rId4"/>
              </a:buBlip>
            </a:pPr>
            <a:r>
              <a:rPr lang="en-GB" sz="1800" dirty="0">
                <a:solidFill>
                  <a:prstClr val="black"/>
                </a:solidFill>
              </a:rPr>
              <a:t>put a pad on either side of the object</a:t>
            </a:r>
          </a:p>
          <a:p>
            <a:pPr marL="179231" indent="-179231">
              <a:buSzPct val="100000"/>
              <a:buBlip>
                <a:blip r:embed="rId4"/>
              </a:buBlip>
            </a:pPr>
            <a:r>
              <a:rPr lang="en-GB" sz="1800" dirty="0">
                <a:solidFill>
                  <a:prstClr val="black"/>
                </a:solidFill>
              </a:rPr>
              <a:t>bandage carefully over the pads without pushing the object in any further</a:t>
            </a:r>
          </a:p>
        </p:txBody>
      </p:sp>
      <p:pic>
        <p:nvPicPr>
          <p:cNvPr id="10" name="Picture 9">
            <a:extLst>
              <a:ext uri="{FF2B5EF4-FFF2-40B4-BE49-F238E27FC236}">
                <a16:creationId xmlns:a16="http://schemas.microsoft.com/office/drawing/2014/main" id="{DA88E552-A519-4A89-86E1-5FBF68B24377}"/>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1627" t="20230" r="7152"/>
          <a:stretch/>
        </p:blipFill>
        <p:spPr>
          <a:xfrm>
            <a:off x="6081296" y="3741197"/>
            <a:ext cx="1248192" cy="1225885"/>
          </a:xfrm>
          <a:prstGeom prst="rect">
            <a:avLst/>
          </a:prstGeom>
        </p:spPr>
      </p:pic>
      <p:sp>
        <p:nvSpPr>
          <p:cNvPr id="13" name="Text Placeholder 2">
            <a:extLst>
              <a:ext uri="{FF2B5EF4-FFF2-40B4-BE49-F238E27FC236}">
                <a16:creationId xmlns:a16="http://schemas.microsoft.com/office/drawing/2014/main" id="{C1833FD7-3203-485C-A9D1-97359ADE28E3}"/>
              </a:ext>
            </a:extLst>
          </p:cNvPr>
          <p:cNvSpPr>
            <a:spLocks noGrp="1"/>
          </p:cNvSpPr>
          <p:nvPr>
            <p:ph type="body" sz="quarter" idx="10"/>
          </p:nvPr>
        </p:nvSpPr>
        <p:spPr>
          <a:xfrm>
            <a:off x="7237435" y="5265781"/>
            <a:ext cx="1575776" cy="309179"/>
          </a:xfrm>
        </p:spPr>
        <p:txBody>
          <a:bodyPr/>
          <a:lstStyle/>
          <a:p>
            <a:endParaRPr lang="en-US"/>
          </a:p>
        </p:txBody>
      </p:sp>
    </p:spTree>
    <p:extLst>
      <p:ext uri="{BB962C8B-B14F-4D97-AF65-F5344CB8AC3E}">
        <p14:creationId xmlns:p14="http://schemas.microsoft.com/office/powerpoint/2010/main" val="9248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6236B-91CB-491E-9BF3-398D652D370E}"/>
              </a:ext>
            </a:extLst>
          </p:cNvPr>
          <p:cNvSpPr>
            <a:spLocks noGrp="1"/>
          </p:cNvSpPr>
          <p:nvPr>
            <p:ph type="title"/>
          </p:nvPr>
        </p:nvSpPr>
        <p:spPr>
          <a:xfrm>
            <a:off x="525274" y="138295"/>
            <a:ext cx="8093451" cy="1025216"/>
          </a:xfrm>
          <a:solidFill>
            <a:srgbClr val="FF0000"/>
          </a:solidFill>
        </p:spPr>
        <p:txBody>
          <a:bodyPr lIns="104287" tIns="52144" rIns="104287" bIns="52144" anchor="t"/>
          <a:lstStyle/>
          <a:p>
            <a:r>
              <a:rPr lang="en-GB" sz="3700" dirty="0"/>
              <a:t>Nosebleed Stages of support.  Optional act It out. </a:t>
            </a:r>
          </a:p>
        </p:txBody>
      </p:sp>
      <p:sp>
        <p:nvSpPr>
          <p:cNvPr id="8" name="Rectangle 7">
            <a:extLst>
              <a:ext uri="{FF2B5EF4-FFF2-40B4-BE49-F238E27FC236}">
                <a16:creationId xmlns:a16="http://schemas.microsoft.com/office/drawing/2014/main" id="{AD8F6D05-965F-4F78-BC62-DB2E0C0068E5}"/>
              </a:ext>
            </a:extLst>
          </p:cNvPr>
          <p:cNvSpPr>
            <a:spLocks noChangeAspect="1"/>
          </p:cNvSpPr>
          <p:nvPr/>
        </p:nvSpPr>
        <p:spPr>
          <a:xfrm>
            <a:off x="85807" y="1250316"/>
            <a:ext cx="2352594" cy="974626"/>
          </a:xfrm>
          <a:prstGeom prst="rect">
            <a:avLst/>
          </a:prstGeom>
        </p:spPr>
        <p:txBody>
          <a:bodyPr wrap="square">
            <a:spAutoFit/>
          </a:bodyPr>
          <a:lstStyle/>
          <a:p>
            <a:pPr marL="179223" indent="-179223">
              <a:spcAft>
                <a:spcPts val="408"/>
              </a:spcAft>
              <a:defRPr/>
            </a:pPr>
            <a:r>
              <a:rPr lang="en-GB" sz="1200" b="1" dirty="0">
                <a:solidFill>
                  <a:srgbClr val="007A53"/>
                </a:solidFill>
              </a:rPr>
              <a:t>1.</a:t>
            </a:r>
            <a:r>
              <a:rPr lang="en-GB" sz="1200" b="1" dirty="0">
                <a:solidFill>
                  <a:prstClr val="black"/>
                </a:solidFill>
              </a:rPr>
              <a:t>	</a:t>
            </a:r>
            <a:r>
              <a:rPr lang="en-GB" sz="1800" b="1" dirty="0">
                <a:solidFill>
                  <a:prstClr val="black"/>
                </a:solidFill>
              </a:rPr>
              <a:t>Sit</a:t>
            </a:r>
          </a:p>
          <a:p>
            <a:pPr marL="179223" indent="-179223">
              <a:buSzPct val="100000"/>
              <a:buBlip>
                <a:blip r:embed="rId3"/>
              </a:buBlip>
              <a:defRPr/>
            </a:pPr>
            <a:r>
              <a:rPr lang="en-GB" sz="1800" dirty="0">
                <a:solidFill>
                  <a:prstClr val="black"/>
                </a:solidFill>
              </a:rPr>
              <a:t>the casualty down leaning forward</a:t>
            </a:r>
          </a:p>
        </p:txBody>
      </p:sp>
      <p:pic>
        <p:nvPicPr>
          <p:cNvPr id="13" name="Picture 12">
            <a:extLst>
              <a:ext uri="{FF2B5EF4-FFF2-40B4-BE49-F238E27FC236}">
                <a16:creationId xmlns:a16="http://schemas.microsoft.com/office/drawing/2014/main" id="{425FC930-5BA8-4C2C-8463-858C2E509A1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71867" y="1672706"/>
            <a:ext cx="1269810" cy="1278082"/>
          </a:xfrm>
          <a:prstGeom prst="rect">
            <a:avLst/>
          </a:prstGeom>
        </p:spPr>
      </p:pic>
      <p:sp>
        <p:nvSpPr>
          <p:cNvPr id="9" name="Rectangle 8">
            <a:extLst>
              <a:ext uri="{FF2B5EF4-FFF2-40B4-BE49-F238E27FC236}">
                <a16:creationId xmlns:a16="http://schemas.microsoft.com/office/drawing/2014/main" id="{389DC461-D46D-4D59-A86B-0161078DD146}"/>
              </a:ext>
            </a:extLst>
          </p:cNvPr>
          <p:cNvSpPr>
            <a:spLocks noChangeAspect="1"/>
          </p:cNvSpPr>
          <p:nvPr/>
        </p:nvSpPr>
        <p:spPr>
          <a:xfrm>
            <a:off x="3241677" y="1269605"/>
            <a:ext cx="2367563" cy="1528624"/>
          </a:xfrm>
          <a:prstGeom prst="rect">
            <a:avLst/>
          </a:prstGeom>
        </p:spPr>
        <p:txBody>
          <a:bodyPr wrap="square">
            <a:spAutoFit/>
          </a:bodyPr>
          <a:lstStyle/>
          <a:p>
            <a:pPr marL="179223" indent="-179223">
              <a:spcAft>
                <a:spcPts val="408"/>
              </a:spcAft>
              <a:defRPr/>
            </a:pPr>
            <a:r>
              <a:rPr lang="en-GB" sz="1800" b="1" dirty="0">
                <a:solidFill>
                  <a:srgbClr val="007A53"/>
                </a:solidFill>
              </a:rPr>
              <a:t>2.</a:t>
            </a:r>
            <a:r>
              <a:rPr lang="en-GB" sz="1800" b="1" dirty="0">
                <a:solidFill>
                  <a:prstClr val="black"/>
                </a:solidFill>
              </a:rPr>
              <a:t>	Ask</a:t>
            </a:r>
          </a:p>
          <a:p>
            <a:pPr marL="179223" indent="-179223">
              <a:buSzPct val="100000"/>
              <a:buBlip>
                <a:blip r:embed="rId3"/>
              </a:buBlip>
              <a:defRPr/>
            </a:pPr>
            <a:r>
              <a:rPr lang="en-GB" sz="1800" dirty="0">
                <a:solidFill>
                  <a:prstClr val="black"/>
                </a:solidFill>
              </a:rPr>
              <a:t>them to pinch the soft part of their nose for 10 minutes</a:t>
            </a:r>
          </a:p>
        </p:txBody>
      </p:sp>
      <p:sp>
        <p:nvSpPr>
          <p:cNvPr id="10" name="Rectangle 9">
            <a:extLst>
              <a:ext uri="{FF2B5EF4-FFF2-40B4-BE49-F238E27FC236}">
                <a16:creationId xmlns:a16="http://schemas.microsoft.com/office/drawing/2014/main" id="{CD5CEE9F-FAFD-4A34-8C5E-DEA909EE4CE9}"/>
              </a:ext>
            </a:extLst>
          </p:cNvPr>
          <p:cNvSpPr>
            <a:spLocks noChangeAspect="1"/>
          </p:cNvSpPr>
          <p:nvPr/>
        </p:nvSpPr>
        <p:spPr>
          <a:xfrm>
            <a:off x="5818247" y="1258609"/>
            <a:ext cx="2482605" cy="1805623"/>
          </a:xfrm>
          <a:prstGeom prst="rect">
            <a:avLst/>
          </a:prstGeom>
        </p:spPr>
        <p:txBody>
          <a:bodyPr wrap="square">
            <a:spAutoFit/>
          </a:bodyPr>
          <a:lstStyle/>
          <a:p>
            <a:pPr marL="179223" indent="-179223">
              <a:spcAft>
                <a:spcPts val="408"/>
              </a:spcAft>
              <a:defRPr/>
            </a:pPr>
            <a:r>
              <a:rPr lang="en-GB" sz="1200" b="1" dirty="0">
                <a:solidFill>
                  <a:srgbClr val="007A53"/>
                </a:solidFill>
              </a:rPr>
              <a:t>3.</a:t>
            </a:r>
            <a:r>
              <a:rPr lang="en-GB" sz="1200" b="1" dirty="0">
                <a:solidFill>
                  <a:prstClr val="black"/>
                </a:solidFill>
              </a:rPr>
              <a:t>	</a:t>
            </a:r>
            <a:r>
              <a:rPr lang="en-GB" sz="1800" b="1" dirty="0">
                <a:solidFill>
                  <a:prstClr val="black"/>
                </a:solidFill>
              </a:rPr>
              <a:t>Check</a:t>
            </a:r>
          </a:p>
          <a:p>
            <a:pPr marL="179223" indent="-179223">
              <a:buSzPct val="100000"/>
              <a:buBlip>
                <a:blip r:embed="rId3"/>
              </a:buBlip>
              <a:defRPr/>
            </a:pPr>
            <a:r>
              <a:rPr lang="en-GB" sz="1800" dirty="0">
                <a:solidFill>
                  <a:prstClr val="black"/>
                </a:solidFill>
              </a:rPr>
              <a:t>if the bleeding has stopped</a:t>
            </a:r>
          </a:p>
          <a:p>
            <a:pPr marL="179223" indent="-179223">
              <a:buSzPct val="100000"/>
              <a:buBlip>
                <a:blip r:embed="rId3"/>
              </a:buBlip>
              <a:defRPr/>
            </a:pPr>
            <a:r>
              <a:rPr lang="en-GB" sz="1800" dirty="0">
                <a:solidFill>
                  <a:prstClr val="black"/>
                </a:solidFill>
              </a:rPr>
              <a:t>if still bleeding pinch nose for a further 10 minutes</a:t>
            </a:r>
          </a:p>
        </p:txBody>
      </p:sp>
      <p:sp>
        <p:nvSpPr>
          <p:cNvPr id="11" name="Rectangle 10">
            <a:extLst>
              <a:ext uri="{FF2B5EF4-FFF2-40B4-BE49-F238E27FC236}">
                <a16:creationId xmlns:a16="http://schemas.microsoft.com/office/drawing/2014/main" id="{2D1EEC16-429F-4AF8-B7AB-5333DDD5F900}"/>
              </a:ext>
            </a:extLst>
          </p:cNvPr>
          <p:cNvSpPr>
            <a:spLocks noChangeAspect="1"/>
          </p:cNvSpPr>
          <p:nvPr/>
        </p:nvSpPr>
        <p:spPr>
          <a:xfrm>
            <a:off x="525274" y="3030420"/>
            <a:ext cx="2535496" cy="1251625"/>
          </a:xfrm>
          <a:prstGeom prst="rect">
            <a:avLst/>
          </a:prstGeom>
        </p:spPr>
        <p:txBody>
          <a:bodyPr wrap="square">
            <a:spAutoFit/>
          </a:bodyPr>
          <a:lstStyle/>
          <a:p>
            <a:pPr marL="179223" indent="-179223">
              <a:spcAft>
                <a:spcPts val="408"/>
              </a:spcAft>
              <a:defRPr/>
            </a:pPr>
            <a:r>
              <a:rPr lang="en-GB" sz="1200" b="1" dirty="0">
                <a:solidFill>
                  <a:srgbClr val="007A53"/>
                </a:solidFill>
              </a:rPr>
              <a:t>4</a:t>
            </a:r>
            <a:r>
              <a:rPr lang="en-GB" sz="1800" b="1" dirty="0">
                <a:solidFill>
                  <a:srgbClr val="007A53"/>
                </a:solidFill>
              </a:rPr>
              <a:t>.</a:t>
            </a:r>
            <a:r>
              <a:rPr lang="en-GB" sz="1800" b="1" dirty="0">
                <a:solidFill>
                  <a:prstClr val="black"/>
                </a:solidFill>
              </a:rPr>
              <a:t>	Recheck</a:t>
            </a:r>
          </a:p>
          <a:p>
            <a:pPr marL="179223" indent="-179223">
              <a:buSzPct val="100000"/>
              <a:buBlip>
                <a:blip r:embed="rId3"/>
              </a:buBlip>
              <a:defRPr/>
            </a:pPr>
            <a:r>
              <a:rPr lang="en-GB" sz="1800" dirty="0">
                <a:solidFill>
                  <a:prstClr val="black"/>
                </a:solidFill>
              </a:rPr>
              <a:t>if still bleeding pinch  for a further 10 minutes</a:t>
            </a:r>
          </a:p>
        </p:txBody>
      </p:sp>
      <p:sp>
        <p:nvSpPr>
          <p:cNvPr id="12" name="Rectangle 11">
            <a:extLst>
              <a:ext uri="{FF2B5EF4-FFF2-40B4-BE49-F238E27FC236}">
                <a16:creationId xmlns:a16="http://schemas.microsoft.com/office/drawing/2014/main" id="{77D5F5ED-78FA-4B88-AB56-7CD864999359}"/>
              </a:ext>
            </a:extLst>
          </p:cNvPr>
          <p:cNvSpPr>
            <a:spLocks noChangeAspect="1"/>
          </p:cNvSpPr>
          <p:nvPr/>
        </p:nvSpPr>
        <p:spPr>
          <a:xfrm>
            <a:off x="3241677" y="3073698"/>
            <a:ext cx="3138923" cy="1251625"/>
          </a:xfrm>
          <a:prstGeom prst="rect">
            <a:avLst/>
          </a:prstGeom>
        </p:spPr>
        <p:txBody>
          <a:bodyPr wrap="square">
            <a:spAutoFit/>
          </a:bodyPr>
          <a:lstStyle/>
          <a:p>
            <a:pPr marL="179223" indent="-179223">
              <a:spcAft>
                <a:spcPts val="408"/>
              </a:spcAft>
              <a:defRPr/>
            </a:pPr>
            <a:r>
              <a:rPr lang="en-GB" sz="1200" b="1" dirty="0">
                <a:solidFill>
                  <a:srgbClr val="007A53"/>
                </a:solidFill>
              </a:rPr>
              <a:t>5.</a:t>
            </a:r>
            <a:r>
              <a:rPr lang="en-GB" sz="1200" b="1" dirty="0">
                <a:solidFill>
                  <a:prstClr val="black"/>
                </a:solidFill>
              </a:rPr>
              <a:t>	</a:t>
            </a:r>
            <a:r>
              <a:rPr lang="en-GB" sz="1800" b="1" dirty="0">
                <a:solidFill>
                  <a:prstClr val="black"/>
                </a:solidFill>
              </a:rPr>
              <a:t>Help</a:t>
            </a:r>
          </a:p>
          <a:p>
            <a:pPr marL="179223" indent="-179223">
              <a:buSzPct val="100000"/>
              <a:buBlip>
                <a:blip r:embed="rId3"/>
              </a:buBlip>
              <a:defRPr/>
            </a:pPr>
            <a:r>
              <a:rPr lang="en-GB" sz="1800" dirty="0">
                <a:solidFill>
                  <a:prstClr val="black"/>
                </a:solidFill>
              </a:rPr>
              <a:t>if bleeding has not stopped after a maximum of 30 minutes seek medical help</a:t>
            </a:r>
          </a:p>
        </p:txBody>
      </p:sp>
      <p:pic>
        <p:nvPicPr>
          <p:cNvPr id="14" name="Picture 13">
            <a:extLst>
              <a:ext uri="{FF2B5EF4-FFF2-40B4-BE49-F238E27FC236}">
                <a16:creationId xmlns:a16="http://schemas.microsoft.com/office/drawing/2014/main" id="{5150D2CD-53C9-4644-B707-33FF470B066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42915" y="3168325"/>
            <a:ext cx="1039849" cy="1787098"/>
          </a:xfrm>
          <a:prstGeom prst="rect">
            <a:avLst/>
          </a:prstGeom>
        </p:spPr>
      </p:pic>
      <p:sp>
        <p:nvSpPr>
          <p:cNvPr id="15" name="Text Placeholder 2">
            <a:extLst>
              <a:ext uri="{FF2B5EF4-FFF2-40B4-BE49-F238E27FC236}">
                <a16:creationId xmlns:a16="http://schemas.microsoft.com/office/drawing/2014/main" id="{746D3762-E46A-40FF-B281-3483F460A3CB}"/>
              </a:ext>
            </a:extLst>
          </p:cNvPr>
          <p:cNvSpPr>
            <a:spLocks noGrp="1"/>
          </p:cNvSpPr>
          <p:nvPr>
            <p:ph type="body" sz="quarter" idx="10"/>
          </p:nvPr>
        </p:nvSpPr>
        <p:spPr>
          <a:xfrm>
            <a:off x="7237435" y="5265781"/>
            <a:ext cx="1575776" cy="309179"/>
          </a:xfrm>
        </p:spPr>
        <p:txBody>
          <a:bodyPr/>
          <a:lstStyle/>
          <a:p>
            <a:endParaRPr lang="en-US"/>
          </a:p>
        </p:txBody>
      </p:sp>
    </p:spTree>
    <p:extLst>
      <p:ext uri="{BB962C8B-B14F-4D97-AF65-F5344CB8AC3E}">
        <p14:creationId xmlns:p14="http://schemas.microsoft.com/office/powerpoint/2010/main" val="135160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AEBBA-781E-46DA-89CE-54A43652EA55}"/>
              </a:ext>
            </a:extLst>
          </p:cNvPr>
          <p:cNvSpPr>
            <a:spLocks noGrp="1"/>
          </p:cNvSpPr>
          <p:nvPr>
            <p:ph idx="16"/>
          </p:nvPr>
        </p:nvSpPr>
        <p:spPr>
          <a:xfrm>
            <a:off x="491631" y="478795"/>
            <a:ext cx="1674055" cy="551146"/>
          </a:xfrm>
          <a:solidFill>
            <a:srgbClr val="FF0000"/>
          </a:solidFill>
        </p:spPr>
        <p:txBody>
          <a:bodyPr/>
          <a:lstStyle/>
          <a:p>
            <a:r>
              <a:rPr lang="en-GB" dirty="0"/>
              <a:t>Shock</a:t>
            </a:r>
          </a:p>
        </p:txBody>
      </p:sp>
      <p:sp>
        <p:nvSpPr>
          <p:cNvPr id="4" name="Text Placeholder 3">
            <a:extLst>
              <a:ext uri="{FF2B5EF4-FFF2-40B4-BE49-F238E27FC236}">
                <a16:creationId xmlns:a16="http://schemas.microsoft.com/office/drawing/2014/main" id="{DAFC0CA5-BE07-4F33-A1D7-63E1F5F965E5}"/>
              </a:ext>
            </a:extLst>
          </p:cNvPr>
          <p:cNvSpPr>
            <a:spLocks noGrp="1"/>
          </p:cNvSpPr>
          <p:nvPr>
            <p:ph type="body" sz="quarter" idx="10"/>
          </p:nvPr>
        </p:nvSpPr>
        <p:spPr/>
        <p:txBody>
          <a:bodyPr/>
          <a:lstStyle/>
          <a:p>
            <a:endParaRPr lang="en-GB"/>
          </a:p>
        </p:txBody>
      </p:sp>
      <p:grpSp>
        <p:nvGrpSpPr>
          <p:cNvPr id="9" name="Group 8">
            <a:extLst>
              <a:ext uri="{FF2B5EF4-FFF2-40B4-BE49-F238E27FC236}">
                <a16:creationId xmlns:a16="http://schemas.microsoft.com/office/drawing/2014/main" id="{F5E4CE80-BE88-4CD0-854F-D0947A20049E}"/>
              </a:ext>
              <a:ext uri="{C183D7F6-B498-43B3-948B-1728B52AA6E4}">
                <adec:decorative xmlns:adec="http://schemas.microsoft.com/office/drawing/2017/decorative" val="1"/>
              </a:ext>
            </a:extLst>
          </p:cNvPr>
          <p:cNvGrpSpPr/>
          <p:nvPr/>
        </p:nvGrpSpPr>
        <p:grpSpPr>
          <a:xfrm>
            <a:off x="588211" y="1281016"/>
            <a:ext cx="8206298" cy="3146604"/>
            <a:chOff x="588211" y="1184764"/>
            <a:chExt cx="8206298" cy="3146604"/>
          </a:xfrm>
        </p:grpSpPr>
        <p:sp>
          <p:nvSpPr>
            <p:cNvPr id="5" name="Rectangle 4">
              <a:extLst>
                <a:ext uri="{FF2B5EF4-FFF2-40B4-BE49-F238E27FC236}">
                  <a16:creationId xmlns:a16="http://schemas.microsoft.com/office/drawing/2014/main" id="{07ABD31B-045B-4842-AF6C-F08FCB29B4DC}"/>
                </a:ext>
              </a:extLst>
            </p:cNvPr>
            <p:cNvSpPr/>
            <p:nvPr/>
          </p:nvSpPr>
          <p:spPr>
            <a:xfrm>
              <a:off x="588211" y="1184764"/>
              <a:ext cx="4072021" cy="314261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E66B7F2-DE11-4F74-9A31-2EBE287F830D}"/>
                </a:ext>
              </a:extLst>
            </p:cNvPr>
            <p:cNvSpPr/>
            <p:nvPr/>
          </p:nvSpPr>
          <p:spPr>
            <a:xfrm>
              <a:off x="4810720" y="1188756"/>
              <a:ext cx="3983789" cy="314261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E819D45-0C0B-43A7-84A6-489978381130}"/>
                </a:ext>
              </a:extLst>
            </p:cNvPr>
            <p:cNvSpPr txBox="1">
              <a:spLocks noChangeAspect="1"/>
            </p:cNvSpPr>
            <p:nvPr/>
          </p:nvSpPr>
          <p:spPr>
            <a:xfrm>
              <a:off x="596232" y="1200806"/>
              <a:ext cx="4072021" cy="2973398"/>
            </a:xfrm>
            <a:prstGeom prst="rect">
              <a:avLst/>
            </a:prstGeom>
            <a:noFill/>
          </p:spPr>
          <p:txBody>
            <a:bodyPr wrap="square" lIns="74441" tIns="37221" rIns="74441" bIns="37221" rtlCol="0">
              <a:spAutoFit/>
            </a:bodyPr>
            <a:lstStyle/>
            <a:p>
              <a:pPr>
                <a:spcAft>
                  <a:spcPts val="488"/>
                </a:spcAft>
                <a:buClr>
                  <a:schemeClr val="tx2"/>
                </a:buClr>
                <a:buSzPct val="100000"/>
              </a:pPr>
              <a:r>
                <a:rPr lang="en-GB" altLang="en-US" sz="1800" b="1"/>
                <a:t>What is shock?</a:t>
              </a:r>
            </a:p>
            <a:p>
              <a:pPr marL="365745" indent="-365745">
                <a:spcAft>
                  <a:spcPts val="488"/>
                </a:spcAft>
                <a:buClr>
                  <a:schemeClr val="tx2"/>
                </a:buClr>
                <a:buSzPct val="100000"/>
                <a:buFont typeface="Lucida Grande"/>
                <a:buChar char="➤"/>
              </a:pPr>
              <a:r>
                <a:rPr lang="en-GB" altLang="en-US" sz="1800"/>
                <a:t>Shock is a life-threatening medical condition which is caused by a lack of blood flow to tissues and organs in the body.</a:t>
              </a:r>
            </a:p>
            <a:p>
              <a:pPr marL="365745" indent="-365745">
                <a:spcAft>
                  <a:spcPts val="488"/>
                </a:spcAft>
                <a:buClr>
                  <a:schemeClr val="tx2"/>
                </a:buClr>
                <a:buSzPct val="100000"/>
                <a:buFont typeface="Lucida Grande"/>
                <a:buChar char="➤"/>
              </a:pPr>
              <a:r>
                <a:rPr lang="en-GB" altLang="en-US" sz="1800"/>
                <a:t>The decreased blood flow means there is a lack of oxygen to the organs, this can lead to tissue damage. Shock requires quick treatment to prevent organ failure.  </a:t>
              </a:r>
              <a:endParaRPr lang="en-GB" altLang="en-US" sz="1800" b="1"/>
            </a:p>
          </p:txBody>
        </p:sp>
        <p:sp>
          <p:nvSpPr>
            <p:cNvPr id="7" name="TextBox 6">
              <a:extLst>
                <a:ext uri="{FF2B5EF4-FFF2-40B4-BE49-F238E27FC236}">
                  <a16:creationId xmlns:a16="http://schemas.microsoft.com/office/drawing/2014/main" id="{803A214D-DEDB-4724-A46D-25F48F84F281}"/>
                </a:ext>
              </a:extLst>
            </p:cNvPr>
            <p:cNvSpPr txBox="1">
              <a:spLocks noChangeAspect="1"/>
            </p:cNvSpPr>
            <p:nvPr/>
          </p:nvSpPr>
          <p:spPr>
            <a:xfrm>
              <a:off x="4842804" y="1184764"/>
              <a:ext cx="3951705" cy="3017000"/>
            </a:xfrm>
            <a:prstGeom prst="rect">
              <a:avLst/>
            </a:prstGeom>
            <a:noFill/>
          </p:spPr>
          <p:txBody>
            <a:bodyPr wrap="square" lIns="74441" tIns="37221" rIns="74441" bIns="37221" rtlCol="0">
              <a:spAutoFit/>
            </a:bodyPr>
            <a:lstStyle/>
            <a:p>
              <a:pPr>
                <a:spcAft>
                  <a:spcPts val="488"/>
                </a:spcAft>
                <a:buClr>
                  <a:schemeClr val="tx2"/>
                </a:buClr>
                <a:buSzPct val="100000"/>
              </a:pPr>
              <a:r>
                <a:rPr lang="en-GB" altLang="en-US" sz="1800"/>
                <a:t>Signs and symptoms of someone suffering from shock could be:</a:t>
              </a:r>
            </a:p>
            <a:p>
              <a:pPr marL="365745" indent="-365745">
                <a:spcAft>
                  <a:spcPts val="488"/>
                </a:spcAft>
                <a:buClr>
                  <a:schemeClr val="tx2"/>
                </a:buClr>
                <a:buSzPct val="100000"/>
                <a:buFont typeface="Lucida Grande"/>
                <a:buChar char="➤"/>
              </a:pPr>
              <a:r>
                <a:rPr lang="en-GB" altLang="en-US" sz="1800"/>
                <a:t>Rapid, shallow breathing</a:t>
              </a:r>
            </a:p>
            <a:p>
              <a:pPr marL="365745" indent="-365745">
                <a:spcAft>
                  <a:spcPts val="488"/>
                </a:spcAft>
                <a:buClr>
                  <a:schemeClr val="tx2"/>
                </a:buClr>
                <a:buSzPct val="100000"/>
                <a:buFont typeface="Lucida Grande"/>
                <a:buChar char="➤"/>
              </a:pPr>
              <a:r>
                <a:rPr lang="en-GB" altLang="en-US" sz="1800"/>
                <a:t>Cold, clammy skin</a:t>
              </a:r>
            </a:p>
            <a:p>
              <a:pPr marL="365745" indent="-365745">
                <a:spcAft>
                  <a:spcPts val="488"/>
                </a:spcAft>
                <a:buClr>
                  <a:schemeClr val="tx2"/>
                </a:buClr>
                <a:buSzPct val="100000"/>
                <a:buFont typeface="Lucida Grande"/>
                <a:buChar char="➤"/>
              </a:pPr>
              <a:r>
                <a:rPr lang="en-GB" altLang="en-US" sz="1800"/>
                <a:t>Rapid, weak pulse</a:t>
              </a:r>
            </a:p>
            <a:p>
              <a:pPr marL="365745" indent="-365745">
                <a:spcAft>
                  <a:spcPts val="488"/>
                </a:spcAft>
                <a:buClr>
                  <a:schemeClr val="tx2"/>
                </a:buClr>
                <a:buSzPct val="100000"/>
                <a:buFont typeface="Lucida Grande"/>
                <a:buChar char="➤"/>
              </a:pPr>
              <a:r>
                <a:rPr lang="en-GB" altLang="en-US" sz="1800"/>
                <a:t>Dizziness or fainting</a:t>
              </a:r>
            </a:p>
            <a:p>
              <a:pPr marL="365745" indent="-365745">
                <a:spcAft>
                  <a:spcPts val="488"/>
                </a:spcAft>
                <a:buClr>
                  <a:schemeClr val="tx2"/>
                </a:buClr>
                <a:buSzPct val="100000"/>
                <a:buFont typeface="Lucida Grande"/>
                <a:buChar char="➤"/>
              </a:pPr>
              <a:r>
                <a:rPr lang="en-GB" altLang="en-US" sz="1800"/>
                <a:t>Weakness</a:t>
              </a:r>
            </a:p>
            <a:p>
              <a:pPr marL="365745" indent="-365745">
                <a:spcAft>
                  <a:spcPts val="488"/>
                </a:spcAft>
                <a:buClr>
                  <a:schemeClr val="tx2"/>
                </a:buClr>
                <a:buSzPct val="100000"/>
                <a:buFont typeface="Lucida Grande"/>
                <a:buChar char="➤"/>
              </a:pPr>
              <a:r>
                <a:rPr lang="en-GB" altLang="en-US" sz="1800"/>
                <a:t>Sweating</a:t>
              </a:r>
            </a:p>
            <a:p>
              <a:pPr marL="365745" indent="-365745">
                <a:spcAft>
                  <a:spcPts val="488"/>
                </a:spcAft>
                <a:buClr>
                  <a:schemeClr val="tx2"/>
                </a:buClr>
                <a:buSzPct val="100000"/>
                <a:buFont typeface="Lucida Grande"/>
                <a:buChar char="➤"/>
              </a:pPr>
              <a:r>
                <a:rPr lang="en-GB" altLang="en-US" sz="1800"/>
                <a:t>Chest pain</a:t>
              </a:r>
            </a:p>
          </p:txBody>
        </p:sp>
      </p:grpSp>
    </p:spTree>
    <p:extLst>
      <p:ext uri="{BB962C8B-B14F-4D97-AF65-F5344CB8AC3E}">
        <p14:creationId xmlns:p14="http://schemas.microsoft.com/office/powerpoint/2010/main" val="88999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DD16-FE86-463B-A9CF-3BF9450A51AD}"/>
              </a:ext>
            </a:extLst>
          </p:cNvPr>
          <p:cNvSpPr>
            <a:spLocks noGrp="1"/>
          </p:cNvSpPr>
          <p:nvPr>
            <p:ph type="title"/>
          </p:nvPr>
        </p:nvSpPr>
        <p:spPr>
          <a:xfrm>
            <a:off x="493199" y="478800"/>
            <a:ext cx="4309321" cy="583884"/>
          </a:xfrm>
        </p:spPr>
        <p:txBody>
          <a:bodyPr/>
          <a:lstStyle/>
          <a:p>
            <a:r>
              <a:rPr lang="en-GB" sz="4000" dirty="0"/>
              <a:t>Watch this video</a:t>
            </a:r>
          </a:p>
        </p:txBody>
      </p:sp>
      <p:sp>
        <p:nvSpPr>
          <p:cNvPr id="3" name="Text Placeholder 2">
            <a:extLst>
              <a:ext uri="{FF2B5EF4-FFF2-40B4-BE49-F238E27FC236}">
                <a16:creationId xmlns:a16="http://schemas.microsoft.com/office/drawing/2014/main" id="{A9F7EEFA-FF7C-480E-B099-CE1732FD16DD}"/>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A13026F0-4B39-46DD-8CD6-229B8ABC6CA3}"/>
              </a:ext>
            </a:extLst>
          </p:cNvPr>
          <p:cNvSpPr txBox="1"/>
          <p:nvPr/>
        </p:nvSpPr>
        <p:spPr>
          <a:xfrm>
            <a:off x="3639870" y="2341797"/>
            <a:ext cx="3139807" cy="646331"/>
          </a:xfrm>
          <a:prstGeom prst="rect">
            <a:avLst/>
          </a:prstGeom>
          <a:noFill/>
        </p:spPr>
        <p:txBody>
          <a:bodyPr wrap="square" rtlCol="0">
            <a:spAutoFit/>
          </a:bodyPr>
          <a:lstStyle/>
          <a:p>
            <a:r>
              <a:rPr lang="en-GB" sz="3600" b="1">
                <a:hlinkClick r:id="rId2"/>
              </a:rPr>
              <a:t>SHOCK</a:t>
            </a:r>
            <a:endParaRPr lang="en-GB" sz="3600" b="1"/>
          </a:p>
        </p:txBody>
      </p:sp>
    </p:spTree>
    <p:extLst>
      <p:ext uri="{BB962C8B-B14F-4D97-AF65-F5344CB8AC3E}">
        <p14:creationId xmlns:p14="http://schemas.microsoft.com/office/powerpoint/2010/main" val="36595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338D-1D43-4220-A8EC-C3619DBFFDD8}"/>
              </a:ext>
            </a:extLst>
          </p:cNvPr>
          <p:cNvSpPr>
            <a:spLocks noGrp="1"/>
          </p:cNvSpPr>
          <p:nvPr>
            <p:ph type="title"/>
          </p:nvPr>
        </p:nvSpPr>
        <p:spPr>
          <a:xfrm>
            <a:off x="290435" y="134830"/>
            <a:ext cx="6867698" cy="1048691"/>
          </a:xfrm>
          <a:solidFill>
            <a:srgbClr val="FF0000"/>
          </a:solidFill>
        </p:spPr>
        <p:txBody>
          <a:bodyPr lIns="104287" tIns="52144" rIns="104287" bIns="52144" anchor="t"/>
          <a:lstStyle/>
          <a:p>
            <a:r>
              <a:rPr lang="en-GB" sz="3700" dirty="0"/>
              <a:t>Dealing with shock.  Optional.  Act it out. </a:t>
            </a:r>
          </a:p>
        </p:txBody>
      </p:sp>
      <p:sp>
        <p:nvSpPr>
          <p:cNvPr id="14" name="Rectangle 13">
            <a:extLst>
              <a:ext uri="{FF2B5EF4-FFF2-40B4-BE49-F238E27FC236}">
                <a16:creationId xmlns:a16="http://schemas.microsoft.com/office/drawing/2014/main" id="{320A64AF-469C-4066-A3DE-A206C05E5EBB}"/>
              </a:ext>
            </a:extLst>
          </p:cNvPr>
          <p:cNvSpPr>
            <a:spLocks noChangeAspect="1"/>
          </p:cNvSpPr>
          <p:nvPr/>
        </p:nvSpPr>
        <p:spPr>
          <a:xfrm>
            <a:off x="71907" y="1429516"/>
            <a:ext cx="1953105" cy="1436291"/>
          </a:xfrm>
          <a:prstGeom prst="rect">
            <a:avLst/>
          </a:prstGeom>
        </p:spPr>
        <p:txBody>
          <a:bodyPr wrap="square">
            <a:spAutoFit/>
          </a:bodyPr>
          <a:lstStyle/>
          <a:p>
            <a:pPr marL="179231" indent="-179231">
              <a:spcAft>
                <a:spcPts val="408"/>
              </a:spcAft>
            </a:pPr>
            <a:r>
              <a:rPr lang="en-GB" sz="1200" b="1" dirty="0">
                <a:solidFill>
                  <a:srgbClr val="007A53"/>
                </a:solidFill>
              </a:rPr>
              <a:t>1</a:t>
            </a:r>
            <a:r>
              <a:rPr lang="en-GB" sz="1200" b="1" dirty="0">
                <a:solidFill>
                  <a:prstClr val="black"/>
                </a:solidFill>
              </a:rPr>
              <a:t>	</a:t>
            </a:r>
            <a:r>
              <a:rPr lang="en-GB" sz="1800" b="1" dirty="0">
                <a:solidFill>
                  <a:prstClr val="black"/>
                </a:solidFill>
              </a:rPr>
              <a:t>Treat</a:t>
            </a:r>
          </a:p>
          <a:p>
            <a:pPr marL="179231" indent="-179231">
              <a:buSzPct val="100000"/>
              <a:buBlip>
                <a:blip r:embed="rId3"/>
              </a:buBlip>
            </a:pPr>
            <a:r>
              <a:rPr lang="en-GB" sz="1800" dirty="0">
                <a:solidFill>
                  <a:prstClr val="black"/>
                </a:solidFill>
              </a:rPr>
              <a:t>any injuries that may have caused shock</a:t>
            </a:r>
          </a:p>
          <a:p>
            <a:pPr>
              <a:buSzPct val="100000"/>
            </a:pPr>
            <a:endParaRPr lang="en-GB" sz="1200" dirty="0">
              <a:solidFill>
                <a:prstClr val="black"/>
              </a:solidFill>
            </a:endParaRPr>
          </a:p>
        </p:txBody>
      </p:sp>
      <p:sp>
        <p:nvSpPr>
          <p:cNvPr id="15" name="Rectangle 14">
            <a:extLst>
              <a:ext uri="{FF2B5EF4-FFF2-40B4-BE49-F238E27FC236}">
                <a16:creationId xmlns:a16="http://schemas.microsoft.com/office/drawing/2014/main" id="{F877117A-6D44-478B-ADD3-6A0328A6A867}"/>
              </a:ext>
            </a:extLst>
          </p:cNvPr>
          <p:cNvSpPr>
            <a:spLocks noChangeAspect="1"/>
          </p:cNvSpPr>
          <p:nvPr/>
        </p:nvSpPr>
        <p:spPr>
          <a:xfrm>
            <a:off x="2391803" y="1424694"/>
            <a:ext cx="1980731" cy="1251625"/>
          </a:xfrm>
          <a:prstGeom prst="rect">
            <a:avLst/>
          </a:prstGeom>
        </p:spPr>
        <p:txBody>
          <a:bodyPr wrap="square">
            <a:spAutoFit/>
          </a:bodyPr>
          <a:lstStyle/>
          <a:p>
            <a:pPr marL="179231" indent="-179231">
              <a:spcAft>
                <a:spcPts val="408"/>
              </a:spcAft>
            </a:pPr>
            <a:r>
              <a:rPr lang="en-GB" sz="1200" b="1" dirty="0">
                <a:solidFill>
                  <a:srgbClr val="007A53"/>
                </a:solidFill>
              </a:rPr>
              <a:t>2</a:t>
            </a:r>
            <a:r>
              <a:rPr lang="en-GB" sz="1200" b="1" dirty="0">
                <a:solidFill>
                  <a:prstClr val="black"/>
                </a:solidFill>
              </a:rPr>
              <a:t>	</a:t>
            </a:r>
            <a:r>
              <a:rPr lang="en-GB" sz="1800" b="1" dirty="0">
                <a:solidFill>
                  <a:prstClr val="black"/>
                </a:solidFill>
              </a:rPr>
              <a:t>Help</a:t>
            </a:r>
          </a:p>
          <a:p>
            <a:pPr marL="179231" indent="-179231">
              <a:buSzPct val="100000"/>
              <a:buBlip>
                <a:blip r:embed="rId3"/>
              </a:buBlip>
            </a:pPr>
            <a:r>
              <a:rPr lang="en-GB" sz="1800" dirty="0">
                <a:solidFill>
                  <a:prstClr val="black"/>
                </a:solidFill>
              </a:rPr>
              <a:t>the casualty to sit down, then lie down</a:t>
            </a:r>
          </a:p>
        </p:txBody>
      </p:sp>
      <p:pic>
        <p:nvPicPr>
          <p:cNvPr id="6" name="Picture 5">
            <a:extLst>
              <a:ext uri="{FF2B5EF4-FFF2-40B4-BE49-F238E27FC236}">
                <a16:creationId xmlns:a16="http://schemas.microsoft.com/office/drawing/2014/main" id="{7018CC93-8755-4FA0-B7D0-03951776A0FC}"/>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7199" t="17931" r="14781" b="13720"/>
          <a:stretch/>
        </p:blipFill>
        <p:spPr>
          <a:xfrm>
            <a:off x="3912031" y="1242361"/>
            <a:ext cx="1718873" cy="1727222"/>
          </a:xfrm>
          <a:prstGeom prst="rect">
            <a:avLst/>
          </a:prstGeom>
        </p:spPr>
      </p:pic>
      <p:sp>
        <p:nvSpPr>
          <p:cNvPr id="16" name="Rectangle 15">
            <a:extLst>
              <a:ext uri="{FF2B5EF4-FFF2-40B4-BE49-F238E27FC236}">
                <a16:creationId xmlns:a16="http://schemas.microsoft.com/office/drawing/2014/main" id="{2BBE7B3E-B217-42B7-A2B4-3C53448835E8}"/>
              </a:ext>
            </a:extLst>
          </p:cNvPr>
          <p:cNvSpPr>
            <a:spLocks noChangeAspect="1"/>
          </p:cNvSpPr>
          <p:nvPr/>
        </p:nvSpPr>
        <p:spPr>
          <a:xfrm>
            <a:off x="5864387" y="1433359"/>
            <a:ext cx="1450136" cy="882293"/>
          </a:xfrm>
          <a:prstGeom prst="rect">
            <a:avLst/>
          </a:prstGeom>
        </p:spPr>
        <p:txBody>
          <a:bodyPr wrap="square">
            <a:spAutoFit/>
          </a:bodyPr>
          <a:lstStyle/>
          <a:p>
            <a:pPr marL="179231" indent="-179231">
              <a:spcAft>
                <a:spcPts val="408"/>
              </a:spcAft>
            </a:pPr>
            <a:r>
              <a:rPr lang="en-GB" sz="1200" b="1">
                <a:solidFill>
                  <a:srgbClr val="007A53"/>
                </a:solidFill>
              </a:rPr>
              <a:t>3</a:t>
            </a:r>
            <a:r>
              <a:rPr lang="en-GB" sz="1200" b="1">
                <a:solidFill>
                  <a:prstClr val="black"/>
                </a:solidFill>
              </a:rPr>
              <a:t>	Raise</a:t>
            </a:r>
          </a:p>
          <a:p>
            <a:pPr marL="179231" indent="-179231">
              <a:buSzPct val="100000"/>
              <a:buBlip>
                <a:blip r:embed="rId3"/>
              </a:buBlip>
            </a:pPr>
            <a:r>
              <a:rPr lang="en-GB" sz="1200">
                <a:solidFill>
                  <a:prstClr val="black"/>
                </a:solidFill>
              </a:rPr>
              <a:t>and support the casualty’s legs if possible</a:t>
            </a:r>
          </a:p>
        </p:txBody>
      </p:sp>
      <p:pic>
        <p:nvPicPr>
          <p:cNvPr id="8" name="Picture 7">
            <a:extLst>
              <a:ext uri="{FF2B5EF4-FFF2-40B4-BE49-F238E27FC236}">
                <a16:creationId xmlns:a16="http://schemas.microsoft.com/office/drawing/2014/main" id="{69B27AB2-651A-4481-AE62-A5E877C77F5B}"/>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28892" b="19970"/>
          <a:stretch/>
        </p:blipFill>
        <p:spPr>
          <a:xfrm>
            <a:off x="5864387" y="1448099"/>
            <a:ext cx="3201077" cy="1631797"/>
          </a:xfrm>
          <a:prstGeom prst="rect">
            <a:avLst/>
          </a:prstGeom>
        </p:spPr>
      </p:pic>
      <p:sp>
        <p:nvSpPr>
          <p:cNvPr id="17" name="Rectangle 16">
            <a:extLst>
              <a:ext uri="{FF2B5EF4-FFF2-40B4-BE49-F238E27FC236}">
                <a16:creationId xmlns:a16="http://schemas.microsoft.com/office/drawing/2014/main" id="{3B06DAB4-2DDC-4137-9201-11A8B452C5B7}"/>
              </a:ext>
            </a:extLst>
          </p:cNvPr>
          <p:cNvSpPr>
            <a:spLocks noChangeAspect="1"/>
          </p:cNvSpPr>
          <p:nvPr/>
        </p:nvSpPr>
        <p:spPr>
          <a:xfrm>
            <a:off x="323391" y="3115989"/>
            <a:ext cx="1450136" cy="697627"/>
          </a:xfrm>
          <a:prstGeom prst="rect">
            <a:avLst/>
          </a:prstGeom>
        </p:spPr>
        <p:txBody>
          <a:bodyPr wrap="square">
            <a:spAutoFit/>
          </a:bodyPr>
          <a:lstStyle/>
          <a:p>
            <a:pPr marL="179231" indent="-179231">
              <a:spcAft>
                <a:spcPts val="408"/>
              </a:spcAft>
            </a:pPr>
            <a:r>
              <a:rPr lang="en-GB" sz="1800" b="1" dirty="0">
                <a:solidFill>
                  <a:srgbClr val="007A53"/>
                </a:solidFill>
              </a:rPr>
              <a:t>4</a:t>
            </a:r>
            <a:r>
              <a:rPr lang="en-GB" sz="1800" b="1" dirty="0">
                <a:solidFill>
                  <a:prstClr val="black"/>
                </a:solidFill>
              </a:rPr>
              <a:t>	Call</a:t>
            </a:r>
          </a:p>
          <a:p>
            <a:pPr marL="179231" indent="-179231">
              <a:buSzPct val="100000"/>
              <a:buBlip>
                <a:blip r:embed="rId3"/>
              </a:buBlip>
            </a:pPr>
            <a:r>
              <a:rPr lang="en-GB" sz="1800" dirty="0">
                <a:solidFill>
                  <a:prstClr val="black"/>
                </a:solidFill>
              </a:rPr>
              <a:t>999</a:t>
            </a:r>
          </a:p>
        </p:txBody>
      </p:sp>
      <p:pic>
        <p:nvPicPr>
          <p:cNvPr id="10" name="Picture 9">
            <a:extLst>
              <a:ext uri="{FF2B5EF4-FFF2-40B4-BE49-F238E27FC236}">
                <a16:creationId xmlns:a16="http://schemas.microsoft.com/office/drawing/2014/main" id="{0C284E63-92D5-41F0-A01B-072FF1855B0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6884" r="24096"/>
          <a:stretch/>
        </p:blipFill>
        <p:spPr>
          <a:xfrm>
            <a:off x="1229200" y="2329829"/>
            <a:ext cx="1162603" cy="1969855"/>
          </a:xfrm>
          <a:prstGeom prst="rect">
            <a:avLst/>
          </a:prstGeom>
        </p:spPr>
      </p:pic>
      <p:sp>
        <p:nvSpPr>
          <p:cNvPr id="19" name="Rectangle 18">
            <a:extLst>
              <a:ext uri="{FF2B5EF4-FFF2-40B4-BE49-F238E27FC236}">
                <a16:creationId xmlns:a16="http://schemas.microsoft.com/office/drawing/2014/main" id="{95AB78C9-B23B-4C58-82B0-4580622CC13A}"/>
              </a:ext>
            </a:extLst>
          </p:cNvPr>
          <p:cNvSpPr>
            <a:spLocks noChangeAspect="1"/>
          </p:cNvSpPr>
          <p:nvPr/>
        </p:nvSpPr>
        <p:spPr>
          <a:xfrm>
            <a:off x="2620095" y="2865807"/>
            <a:ext cx="1450136" cy="1805623"/>
          </a:xfrm>
          <a:prstGeom prst="rect">
            <a:avLst/>
          </a:prstGeom>
        </p:spPr>
        <p:txBody>
          <a:bodyPr wrap="square">
            <a:spAutoFit/>
          </a:bodyPr>
          <a:lstStyle/>
          <a:p>
            <a:pPr>
              <a:spcAft>
                <a:spcPts val="408"/>
              </a:spcAft>
            </a:pPr>
            <a:r>
              <a:rPr lang="en-GB" sz="1800" b="1" dirty="0">
                <a:solidFill>
                  <a:schemeClr val="tx2"/>
                </a:solidFill>
              </a:rPr>
              <a:t>5</a:t>
            </a:r>
            <a:r>
              <a:rPr lang="en-GB" sz="1800" b="1" dirty="0">
                <a:solidFill>
                  <a:prstClr val="black"/>
                </a:solidFill>
              </a:rPr>
              <a:t>  Reassure</a:t>
            </a:r>
          </a:p>
          <a:p>
            <a:pPr marL="179231" indent="-179231">
              <a:buSzPct val="100000"/>
              <a:buBlip>
                <a:blip r:embed="rId3"/>
              </a:buBlip>
            </a:pPr>
            <a:r>
              <a:rPr lang="en-GB" sz="1800" dirty="0">
                <a:solidFill>
                  <a:prstClr val="black"/>
                </a:solidFill>
              </a:rPr>
              <a:t>them and loosen any tight clothing</a:t>
            </a:r>
          </a:p>
        </p:txBody>
      </p:sp>
      <p:pic>
        <p:nvPicPr>
          <p:cNvPr id="12" name="Picture 11">
            <a:extLst>
              <a:ext uri="{FF2B5EF4-FFF2-40B4-BE49-F238E27FC236}">
                <a16:creationId xmlns:a16="http://schemas.microsoft.com/office/drawing/2014/main" id="{1E8382A0-3EC1-41A2-9558-325BEE5160A7}"/>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5838" t="25187" b="19563"/>
          <a:stretch/>
        </p:blipFill>
        <p:spPr>
          <a:xfrm>
            <a:off x="3673594" y="3020164"/>
            <a:ext cx="2441481" cy="1432584"/>
          </a:xfrm>
          <a:prstGeom prst="rect">
            <a:avLst/>
          </a:prstGeom>
        </p:spPr>
      </p:pic>
      <p:sp>
        <p:nvSpPr>
          <p:cNvPr id="18" name="Rectangle 17">
            <a:extLst>
              <a:ext uri="{FF2B5EF4-FFF2-40B4-BE49-F238E27FC236}">
                <a16:creationId xmlns:a16="http://schemas.microsoft.com/office/drawing/2014/main" id="{EECC9C81-EDB1-453C-B20A-43BEDB2AFF87}"/>
              </a:ext>
            </a:extLst>
          </p:cNvPr>
          <p:cNvSpPr>
            <a:spLocks noChangeAspect="1"/>
          </p:cNvSpPr>
          <p:nvPr/>
        </p:nvSpPr>
        <p:spPr>
          <a:xfrm>
            <a:off x="5869609" y="3082064"/>
            <a:ext cx="1450136" cy="697627"/>
          </a:xfrm>
          <a:prstGeom prst="rect">
            <a:avLst/>
          </a:prstGeom>
        </p:spPr>
        <p:txBody>
          <a:bodyPr wrap="square">
            <a:spAutoFit/>
          </a:bodyPr>
          <a:lstStyle/>
          <a:p>
            <a:pPr>
              <a:spcAft>
                <a:spcPts val="408"/>
              </a:spcAft>
            </a:pPr>
            <a:r>
              <a:rPr lang="en-GB" sz="1200" b="1">
                <a:solidFill>
                  <a:schemeClr val="tx2"/>
                </a:solidFill>
              </a:rPr>
              <a:t>6  </a:t>
            </a:r>
            <a:r>
              <a:rPr lang="en-GB" sz="1200" b="1">
                <a:solidFill>
                  <a:prstClr val="black"/>
                </a:solidFill>
              </a:rPr>
              <a:t> Keep</a:t>
            </a:r>
          </a:p>
          <a:p>
            <a:pPr marL="179231" indent="-179231">
              <a:buSzPct val="100000"/>
              <a:buBlip>
                <a:blip r:embed="rId3"/>
              </a:buBlip>
            </a:pPr>
            <a:r>
              <a:rPr lang="en-GB" sz="1200">
                <a:solidFill>
                  <a:prstClr val="black"/>
                </a:solidFill>
              </a:rPr>
              <a:t>the casualty warm</a:t>
            </a:r>
          </a:p>
        </p:txBody>
      </p:sp>
      <p:pic>
        <p:nvPicPr>
          <p:cNvPr id="13" name="Picture 12">
            <a:extLst>
              <a:ext uri="{FF2B5EF4-FFF2-40B4-BE49-F238E27FC236}">
                <a16:creationId xmlns:a16="http://schemas.microsoft.com/office/drawing/2014/main" id="{C4949FE0-FDF1-400E-A50F-7EE379EFEF88}"/>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t="28417" b="22911"/>
          <a:stretch/>
        </p:blipFill>
        <p:spPr>
          <a:xfrm>
            <a:off x="5970298" y="3121313"/>
            <a:ext cx="2709338" cy="1318688"/>
          </a:xfrm>
          <a:prstGeom prst="rect">
            <a:avLst/>
          </a:prstGeom>
        </p:spPr>
      </p:pic>
      <p:sp>
        <p:nvSpPr>
          <p:cNvPr id="20" name="Text Placeholder 2">
            <a:extLst>
              <a:ext uri="{FF2B5EF4-FFF2-40B4-BE49-F238E27FC236}">
                <a16:creationId xmlns:a16="http://schemas.microsoft.com/office/drawing/2014/main" id="{B0DD7372-2657-41AF-AB0D-2FA789588133}"/>
              </a:ext>
            </a:extLst>
          </p:cNvPr>
          <p:cNvSpPr>
            <a:spLocks noGrp="1"/>
          </p:cNvSpPr>
          <p:nvPr>
            <p:ph type="body" sz="quarter" idx="10"/>
          </p:nvPr>
        </p:nvSpPr>
        <p:spPr>
          <a:xfrm>
            <a:off x="7237435" y="5265781"/>
            <a:ext cx="1575776" cy="309179"/>
          </a:xfrm>
        </p:spPr>
        <p:txBody>
          <a:bodyPr/>
          <a:lstStyle/>
          <a:p>
            <a:endParaRPr lang="en-US"/>
          </a:p>
        </p:txBody>
      </p:sp>
    </p:spTree>
    <p:extLst>
      <p:ext uri="{BB962C8B-B14F-4D97-AF65-F5344CB8AC3E}">
        <p14:creationId xmlns:p14="http://schemas.microsoft.com/office/powerpoint/2010/main" val="10594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D5710-C475-4ABF-BD99-B29D4C8EBDBC}"/>
              </a:ext>
            </a:extLst>
          </p:cNvPr>
          <p:cNvSpPr>
            <a:spLocks noGrp="1"/>
          </p:cNvSpPr>
          <p:nvPr>
            <p:ph type="title"/>
          </p:nvPr>
        </p:nvSpPr>
        <p:spPr/>
        <p:txBody>
          <a:bodyPr/>
          <a:lstStyle/>
          <a:p>
            <a:r>
              <a:rPr lang="en-US" dirty="0"/>
              <a:t>Learning Review:</a:t>
            </a:r>
            <a:endParaRPr lang="en-GB" dirty="0"/>
          </a:p>
        </p:txBody>
      </p:sp>
      <p:sp>
        <p:nvSpPr>
          <p:cNvPr id="3" name="Text Placeholder 2">
            <a:extLst>
              <a:ext uri="{FF2B5EF4-FFF2-40B4-BE49-F238E27FC236}">
                <a16:creationId xmlns:a16="http://schemas.microsoft.com/office/drawing/2014/main" id="{98A42D18-586E-4875-8C64-4E903ECCF0DC}"/>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8A626D5A-18E6-41B4-9ACC-5E1CE505B77A}"/>
              </a:ext>
            </a:extLst>
          </p:cNvPr>
          <p:cNvSpPr txBox="1"/>
          <p:nvPr/>
        </p:nvSpPr>
        <p:spPr>
          <a:xfrm>
            <a:off x="404491" y="1167788"/>
            <a:ext cx="7373417" cy="3170099"/>
          </a:xfrm>
          <a:prstGeom prst="rect">
            <a:avLst/>
          </a:prstGeom>
          <a:solidFill>
            <a:srgbClr val="FFFF00"/>
          </a:solidFill>
        </p:spPr>
        <p:txBody>
          <a:bodyPr wrap="square" rtlCol="0">
            <a:spAutoFit/>
          </a:bodyPr>
          <a:lstStyle/>
          <a:p>
            <a:r>
              <a:rPr lang="en-US" sz="4000" dirty="0"/>
              <a:t>Tell the person next to you five important things you have learnt today. </a:t>
            </a:r>
          </a:p>
          <a:p>
            <a:endParaRPr lang="en-US" sz="4000" dirty="0"/>
          </a:p>
          <a:p>
            <a:r>
              <a:rPr lang="en-US" sz="4000" dirty="0"/>
              <a:t>Let’s share. </a:t>
            </a:r>
            <a:endParaRPr lang="en-GB" sz="4000" dirty="0"/>
          </a:p>
        </p:txBody>
      </p:sp>
    </p:spTree>
    <p:extLst>
      <p:ext uri="{BB962C8B-B14F-4D97-AF65-F5344CB8AC3E}">
        <p14:creationId xmlns:p14="http://schemas.microsoft.com/office/powerpoint/2010/main" val="326250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278CC-04AD-4BE0-8EA6-55FC4FD718D5}"/>
              </a:ext>
            </a:extLst>
          </p:cNvPr>
          <p:cNvSpPr>
            <a:spLocks noGrp="1"/>
          </p:cNvSpPr>
          <p:nvPr>
            <p:ph idx="16"/>
          </p:nvPr>
        </p:nvSpPr>
        <p:spPr>
          <a:xfrm>
            <a:off x="491628" y="478795"/>
            <a:ext cx="8495618" cy="1226818"/>
          </a:xfrm>
        </p:spPr>
        <p:txBody>
          <a:bodyPr/>
          <a:lstStyle/>
          <a:p>
            <a:r>
              <a:rPr lang="en-GB" dirty="0"/>
              <a:t>Discuss: Why could someone collapse/become unconscious?</a:t>
            </a:r>
          </a:p>
        </p:txBody>
      </p:sp>
      <p:sp>
        <p:nvSpPr>
          <p:cNvPr id="4" name="Text Placeholder 3">
            <a:extLst>
              <a:ext uri="{FF2B5EF4-FFF2-40B4-BE49-F238E27FC236}">
                <a16:creationId xmlns:a16="http://schemas.microsoft.com/office/drawing/2014/main" id="{8CCA089D-D458-4A78-8955-D82BAFC749EA}"/>
              </a:ext>
            </a:extLst>
          </p:cNvPr>
          <p:cNvSpPr>
            <a:spLocks noGrp="1"/>
          </p:cNvSpPr>
          <p:nvPr>
            <p:ph type="body" sz="quarter" idx="10"/>
          </p:nvPr>
        </p:nvSpPr>
        <p:spPr/>
        <p:txBody>
          <a:bodyPr/>
          <a:lstStyle/>
          <a:p>
            <a:endParaRPr lang="en-GB"/>
          </a:p>
        </p:txBody>
      </p:sp>
      <p:sp>
        <p:nvSpPr>
          <p:cNvPr id="7" name="Rectangle 6">
            <a:extLst>
              <a:ext uri="{FF2B5EF4-FFF2-40B4-BE49-F238E27FC236}">
                <a16:creationId xmlns:a16="http://schemas.microsoft.com/office/drawing/2014/main" id="{5674957F-F5C0-4915-B0B7-945854B22252}"/>
              </a:ext>
            </a:extLst>
          </p:cNvPr>
          <p:cNvSpPr/>
          <p:nvPr/>
        </p:nvSpPr>
        <p:spPr>
          <a:xfrm>
            <a:off x="2543852" y="1954475"/>
            <a:ext cx="4391169" cy="3452038"/>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chemeClr val="tx1"/>
              </a:solidFill>
            </a:endParaRPr>
          </a:p>
        </p:txBody>
      </p:sp>
      <p:pic>
        <p:nvPicPr>
          <p:cNvPr id="1026" name="Picture 2">
            <a:extLst>
              <a:ext uri="{FF2B5EF4-FFF2-40B4-BE49-F238E27FC236}">
                <a16:creationId xmlns:a16="http://schemas.microsoft.com/office/drawing/2014/main" id="{9D7B1BC7-7CEB-4245-97AA-97B7E57EAA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9" y="4282778"/>
            <a:ext cx="2252095" cy="11237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DA6BED-065D-4370-AB87-2C3C7917B514}"/>
              </a:ext>
            </a:extLst>
          </p:cNvPr>
          <p:cNvSpPr txBox="1"/>
          <p:nvPr/>
        </p:nvSpPr>
        <p:spPr>
          <a:xfrm>
            <a:off x="2707618" y="1606174"/>
            <a:ext cx="5272476" cy="3954929"/>
          </a:xfrm>
          <a:prstGeom prst="rect">
            <a:avLst/>
          </a:prstGeom>
          <a:noFill/>
        </p:spPr>
        <p:txBody>
          <a:bodyPr wrap="square" rtlCol="0">
            <a:spAutoFit/>
          </a:bodyPr>
          <a:lstStyle/>
          <a:p>
            <a:r>
              <a:rPr lang="en-US" sz="2000" b="1" dirty="0"/>
              <a:t>Some possible reasons:</a:t>
            </a:r>
          </a:p>
          <a:p>
            <a:pPr marL="342900" indent="-342900">
              <a:buFont typeface="Arial" panose="020B0604020202020204" pitchFamily="34" charset="0"/>
              <a:buChar char="•"/>
            </a:pPr>
            <a:r>
              <a:rPr lang="en-US" sz="2400" dirty="0"/>
              <a:t>a head injury</a:t>
            </a:r>
          </a:p>
          <a:p>
            <a:pPr algn="l">
              <a:buFont typeface="Arial" panose="020B0604020202020204" pitchFamily="34" charset="0"/>
              <a:buChar char="•"/>
            </a:pPr>
            <a:r>
              <a:rPr lang="en-US" sz="2400" b="0" i="0" dirty="0">
                <a:solidFill>
                  <a:srgbClr val="1F1F1F"/>
                </a:solidFill>
                <a:effectLst/>
                <a:latin typeface="Google Sans"/>
              </a:rPr>
              <a:t>drugs.</a:t>
            </a:r>
          </a:p>
          <a:p>
            <a:pPr algn="l">
              <a:buFont typeface="Arial" panose="020B0604020202020204" pitchFamily="34" charset="0"/>
              <a:buChar char="•"/>
            </a:pPr>
            <a:r>
              <a:rPr lang="en-US" sz="2400" b="0" i="0" dirty="0">
                <a:solidFill>
                  <a:srgbClr val="1F1F1F"/>
                </a:solidFill>
                <a:effectLst/>
                <a:latin typeface="Google Sans"/>
              </a:rPr>
              <a:t>alcohol.</a:t>
            </a:r>
          </a:p>
          <a:p>
            <a:pPr algn="l">
              <a:buFont typeface="Arial" panose="020B0604020202020204" pitchFamily="34" charset="0"/>
              <a:buChar char="•"/>
            </a:pPr>
            <a:r>
              <a:rPr lang="en-US" sz="2400" b="0" i="0" dirty="0">
                <a:solidFill>
                  <a:srgbClr val="1F1F1F"/>
                </a:solidFill>
                <a:effectLst/>
                <a:latin typeface="Google Sans"/>
              </a:rPr>
              <a:t>substance abuse.</a:t>
            </a:r>
          </a:p>
          <a:p>
            <a:pPr algn="l">
              <a:buFont typeface="Arial" panose="020B0604020202020204" pitchFamily="34" charset="0"/>
              <a:buChar char="•"/>
            </a:pPr>
            <a:r>
              <a:rPr lang="en-US" sz="2400" b="0" i="0" dirty="0">
                <a:solidFill>
                  <a:srgbClr val="1F1F1F"/>
                </a:solidFill>
                <a:effectLst/>
                <a:latin typeface="Google Sans"/>
              </a:rPr>
              <a:t>epilepsy.</a:t>
            </a:r>
          </a:p>
          <a:p>
            <a:pPr algn="l">
              <a:buFont typeface="Arial" panose="020B0604020202020204" pitchFamily="34" charset="0"/>
              <a:buChar char="•"/>
            </a:pPr>
            <a:r>
              <a:rPr lang="en-US" sz="2400" b="0" i="0" dirty="0">
                <a:solidFill>
                  <a:srgbClr val="1F1F1F"/>
                </a:solidFill>
                <a:effectLst/>
                <a:latin typeface="Google Sans"/>
              </a:rPr>
              <a:t>low blood sugar.</a:t>
            </a:r>
          </a:p>
          <a:p>
            <a:pPr algn="l">
              <a:buFont typeface="Arial" panose="020B0604020202020204" pitchFamily="34" charset="0"/>
              <a:buChar char="•"/>
            </a:pPr>
            <a:r>
              <a:rPr lang="en-US" sz="2400" b="0" i="0" dirty="0">
                <a:solidFill>
                  <a:srgbClr val="1F1F1F"/>
                </a:solidFill>
                <a:effectLst/>
                <a:latin typeface="Google Sans"/>
              </a:rPr>
              <a:t>stroke.</a:t>
            </a:r>
          </a:p>
          <a:p>
            <a:pPr algn="l">
              <a:buFont typeface="Arial" panose="020B0604020202020204" pitchFamily="34" charset="0"/>
              <a:buChar char="•"/>
            </a:pPr>
            <a:r>
              <a:rPr lang="en-US" sz="2400" b="0" i="0" dirty="0">
                <a:solidFill>
                  <a:srgbClr val="1F1F1F"/>
                </a:solidFill>
                <a:effectLst/>
                <a:latin typeface="Google Sans"/>
              </a:rPr>
              <a:t>lack of oxygen to the brain.</a:t>
            </a:r>
          </a:p>
          <a:p>
            <a:pPr algn="l"/>
            <a:r>
              <a:rPr lang="en-US" sz="2400" b="0" i="0" dirty="0">
                <a:solidFill>
                  <a:srgbClr val="1F1F1F"/>
                </a:solidFill>
                <a:effectLst/>
                <a:latin typeface="Google Sans"/>
              </a:rPr>
              <a:t>*a heart attack</a:t>
            </a:r>
          </a:p>
          <a:p>
            <a:endParaRPr lang="en-GB" dirty="0"/>
          </a:p>
        </p:txBody>
      </p:sp>
    </p:spTree>
    <p:extLst>
      <p:ext uri="{BB962C8B-B14F-4D97-AF65-F5344CB8AC3E}">
        <p14:creationId xmlns:p14="http://schemas.microsoft.com/office/powerpoint/2010/main" val="3662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1433A-F2B7-46BE-A498-C47A7C25135D}"/>
              </a:ext>
            </a:extLst>
          </p:cNvPr>
          <p:cNvSpPr>
            <a:spLocks noGrp="1"/>
          </p:cNvSpPr>
          <p:nvPr>
            <p:ph type="body" sz="quarter" idx="10"/>
          </p:nvPr>
        </p:nvSpPr>
        <p:spPr/>
        <p:txBody>
          <a:bodyPr/>
          <a:lstStyle/>
          <a:p>
            <a:endParaRPr lang="en-GB"/>
          </a:p>
        </p:txBody>
      </p:sp>
      <p:sp>
        <p:nvSpPr>
          <p:cNvPr id="5" name="TextBox 4">
            <a:extLst>
              <a:ext uri="{FF2B5EF4-FFF2-40B4-BE49-F238E27FC236}">
                <a16:creationId xmlns:a16="http://schemas.microsoft.com/office/drawing/2014/main" id="{2D81E846-9C77-4B5D-8A78-6A0EE75E742D}"/>
              </a:ext>
            </a:extLst>
          </p:cNvPr>
          <p:cNvSpPr txBox="1"/>
          <p:nvPr/>
        </p:nvSpPr>
        <p:spPr>
          <a:xfrm>
            <a:off x="235131" y="322217"/>
            <a:ext cx="8752115" cy="1477328"/>
          </a:xfrm>
          <a:prstGeom prst="rect">
            <a:avLst/>
          </a:prstGeom>
          <a:solidFill>
            <a:srgbClr val="FFFF00"/>
          </a:solidFill>
        </p:spPr>
        <p:txBody>
          <a:bodyPr wrap="square" rtlCol="0">
            <a:spAutoFit/>
          </a:bodyPr>
          <a:lstStyle/>
          <a:p>
            <a:r>
              <a:rPr lang="en-US" sz="3000" dirty="0"/>
              <a:t>We are now going to learn what to do if you see someone who has collapsed and is unconscious.</a:t>
            </a:r>
          </a:p>
          <a:p>
            <a:r>
              <a:rPr lang="en-US" sz="3000" dirty="0"/>
              <a:t>(This person can be called a casualty.)</a:t>
            </a:r>
            <a:endParaRPr lang="en-GB" sz="3000" dirty="0"/>
          </a:p>
        </p:txBody>
      </p:sp>
      <p:pic>
        <p:nvPicPr>
          <p:cNvPr id="8" name="Picture 7">
            <a:extLst>
              <a:ext uri="{FF2B5EF4-FFF2-40B4-BE49-F238E27FC236}">
                <a16:creationId xmlns:a16="http://schemas.microsoft.com/office/drawing/2014/main" id="{A7994231-08BB-4308-B91C-11B77F94403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4479" t="10856" r="41954" b="29486"/>
          <a:stretch/>
        </p:blipFill>
        <p:spPr>
          <a:xfrm>
            <a:off x="2661873" y="1900735"/>
            <a:ext cx="2267179" cy="4029441"/>
          </a:xfrm>
          <a:prstGeom prst="rect">
            <a:avLst/>
          </a:prstGeom>
        </p:spPr>
      </p:pic>
    </p:spTree>
    <p:extLst>
      <p:ext uri="{BB962C8B-B14F-4D97-AF65-F5344CB8AC3E}">
        <p14:creationId xmlns:p14="http://schemas.microsoft.com/office/powerpoint/2010/main" val="80406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764F26-D01C-492B-9170-853501502363}"/>
              </a:ext>
            </a:extLst>
          </p:cNvPr>
          <p:cNvSpPr>
            <a:spLocks noGrp="1"/>
          </p:cNvSpPr>
          <p:nvPr>
            <p:ph type="pic" sz="quarter" idx="18"/>
          </p:nvPr>
        </p:nvSpPr>
        <p:spPr/>
      </p:sp>
      <p:sp>
        <p:nvSpPr>
          <p:cNvPr id="3" name="Content Placeholder 2">
            <a:extLst>
              <a:ext uri="{FF2B5EF4-FFF2-40B4-BE49-F238E27FC236}">
                <a16:creationId xmlns:a16="http://schemas.microsoft.com/office/drawing/2014/main" id="{CFE26FE0-485C-4998-9427-0C3128C4A745}"/>
              </a:ext>
            </a:extLst>
          </p:cNvPr>
          <p:cNvSpPr>
            <a:spLocks noGrp="1"/>
          </p:cNvSpPr>
          <p:nvPr>
            <p:ph idx="16"/>
          </p:nvPr>
        </p:nvSpPr>
        <p:spPr/>
        <p:txBody>
          <a:bodyPr/>
          <a:lstStyle/>
          <a:p>
            <a:r>
              <a:rPr lang="en-US" dirty="0"/>
              <a:t>Stage one:</a:t>
            </a:r>
            <a:endParaRPr lang="en-GB" dirty="0"/>
          </a:p>
        </p:txBody>
      </p:sp>
      <p:sp>
        <p:nvSpPr>
          <p:cNvPr id="4" name="Text Placeholder 3">
            <a:extLst>
              <a:ext uri="{FF2B5EF4-FFF2-40B4-BE49-F238E27FC236}">
                <a16:creationId xmlns:a16="http://schemas.microsoft.com/office/drawing/2014/main" id="{BA892D61-F981-4F5E-BE1F-2693215B2501}"/>
              </a:ext>
            </a:extLst>
          </p:cNvPr>
          <p:cNvSpPr>
            <a:spLocks noGrp="1"/>
          </p:cNvSpPr>
          <p:nvPr>
            <p:ph type="body" sz="quarter" idx="10"/>
          </p:nvPr>
        </p:nvSpPr>
        <p:spPr/>
        <p:txBody>
          <a:bodyPr/>
          <a:lstStyle/>
          <a:p>
            <a:endParaRPr lang="en-GB"/>
          </a:p>
        </p:txBody>
      </p:sp>
      <p:sp>
        <p:nvSpPr>
          <p:cNvPr id="5" name="TextBox 4">
            <a:extLst>
              <a:ext uri="{FF2B5EF4-FFF2-40B4-BE49-F238E27FC236}">
                <a16:creationId xmlns:a16="http://schemas.microsoft.com/office/drawing/2014/main" id="{C58DE268-14C6-49F5-A6C6-A31AEAD3F750}"/>
              </a:ext>
            </a:extLst>
          </p:cNvPr>
          <p:cNvSpPr txBox="1"/>
          <p:nvPr/>
        </p:nvSpPr>
        <p:spPr>
          <a:xfrm>
            <a:off x="1602377" y="1105989"/>
            <a:ext cx="7062652" cy="2616101"/>
          </a:xfrm>
          <a:prstGeom prst="rect">
            <a:avLst/>
          </a:prstGeom>
          <a:noFill/>
        </p:spPr>
        <p:txBody>
          <a:bodyPr wrap="square" rtlCol="0">
            <a:spAutoFit/>
          </a:bodyPr>
          <a:lstStyle/>
          <a:p>
            <a:r>
              <a:rPr lang="en-US" sz="3500" dirty="0"/>
              <a:t>You need to do something called a:</a:t>
            </a:r>
            <a:r>
              <a:rPr lang="en-US" sz="3500" dirty="0">
                <a:highlight>
                  <a:srgbClr val="00FF00"/>
                </a:highlight>
              </a:rPr>
              <a:t>PRIMARY SURVEY.</a:t>
            </a:r>
          </a:p>
          <a:p>
            <a:r>
              <a:rPr lang="en-US" sz="3500" dirty="0">
                <a:highlight>
                  <a:srgbClr val="00FF00"/>
                </a:highlight>
              </a:rPr>
              <a:t>This involves 5 steps…</a:t>
            </a:r>
          </a:p>
          <a:p>
            <a:r>
              <a:rPr lang="en-US" sz="1200" dirty="0">
                <a:hlinkClick r:id="rId2"/>
              </a:rPr>
              <a:t>Primary Survey - Basic Life Support - First Aid Teaching Resources - St John Ambulance (youtube.com)</a:t>
            </a:r>
            <a:endParaRPr lang="en-US" sz="1200" dirty="0">
              <a:highlight>
                <a:srgbClr val="FFFF00"/>
              </a:highlight>
            </a:endParaRPr>
          </a:p>
          <a:p>
            <a:endParaRPr lang="en-GB" sz="3500" dirty="0">
              <a:highlight>
                <a:srgbClr val="FFFF00"/>
              </a:highlight>
            </a:endParaRPr>
          </a:p>
        </p:txBody>
      </p:sp>
      <p:sp>
        <p:nvSpPr>
          <p:cNvPr id="6" name="TextBox 5">
            <a:extLst>
              <a:ext uri="{FF2B5EF4-FFF2-40B4-BE49-F238E27FC236}">
                <a16:creationId xmlns:a16="http://schemas.microsoft.com/office/drawing/2014/main" id="{70F8FCD9-1FF5-41C5-B456-1260816BC506}"/>
              </a:ext>
            </a:extLst>
          </p:cNvPr>
          <p:cNvSpPr txBox="1"/>
          <p:nvPr/>
        </p:nvSpPr>
        <p:spPr>
          <a:xfrm>
            <a:off x="491629" y="3098296"/>
            <a:ext cx="7407045" cy="2939266"/>
          </a:xfrm>
          <a:prstGeom prst="rect">
            <a:avLst/>
          </a:prstGeom>
          <a:noFill/>
        </p:spPr>
        <p:txBody>
          <a:bodyPr wrap="square" rtlCol="0">
            <a:spAutoFit/>
          </a:bodyPr>
          <a:lstStyle/>
          <a:p>
            <a:r>
              <a:rPr lang="en-US" sz="2000" b="1" dirty="0">
                <a:highlight>
                  <a:srgbClr val="FFFF00"/>
                </a:highlight>
              </a:rPr>
              <a:t>Watch this clip (above), then try to put these in the correct order:</a:t>
            </a:r>
          </a:p>
          <a:p>
            <a:r>
              <a:rPr lang="en-US" sz="2000" dirty="0">
                <a:highlight>
                  <a:srgbClr val="FFFF00"/>
                </a:highlight>
              </a:rPr>
              <a:t>1) Airway – lift chin (gently)</a:t>
            </a:r>
          </a:p>
          <a:p>
            <a:r>
              <a:rPr lang="en-US" sz="2000" dirty="0">
                <a:highlight>
                  <a:srgbClr val="FFFF00"/>
                </a:highlight>
              </a:rPr>
              <a:t>2) Danger – remove any objects/dangers out of the way</a:t>
            </a:r>
          </a:p>
          <a:p>
            <a:r>
              <a:rPr lang="en-US" sz="2000" dirty="0">
                <a:highlight>
                  <a:srgbClr val="FFFF00"/>
                </a:highlight>
              </a:rPr>
              <a:t>3) Response – ask if they can hear you, gently shake shoulders.</a:t>
            </a:r>
          </a:p>
          <a:p>
            <a:r>
              <a:rPr lang="en-US" sz="2000" dirty="0">
                <a:highlight>
                  <a:srgbClr val="FFFF00"/>
                </a:highlight>
              </a:rPr>
              <a:t>4) Breathing – listen and look for breath for 10 seconds</a:t>
            </a:r>
          </a:p>
          <a:p>
            <a:r>
              <a:rPr lang="en-US" sz="2000" dirty="0">
                <a:highlight>
                  <a:srgbClr val="FFFF00"/>
                </a:highlight>
              </a:rPr>
              <a:t>5) Shout/call for help (tell someone to call 999.)</a:t>
            </a:r>
          </a:p>
          <a:p>
            <a:endParaRPr lang="en-US" dirty="0"/>
          </a:p>
          <a:p>
            <a:endParaRPr lang="en-US" dirty="0"/>
          </a:p>
          <a:p>
            <a:endParaRPr lang="en-GB" dirty="0"/>
          </a:p>
        </p:txBody>
      </p:sp>
      <p:grpSp>
        <p:nvGrpSpPr>
          <p:cNvPr id="7" name="Group 6">
            <a:extLst>
              <a:ext uri="{FF2B5EF4-FFF2-40B4-BE49-F238E27FC236}">
                <a16:creationId xmlns:a16="http://schemas.microsoft.com/office/drawing/2014/main" id="{69CC4508-A585-48EA-BDDD-7C8A6E60AEE8}"/>
              </a:ext>
            </a:extLst>
          </p:cNvPr>
          <p:cNvGrpSpPr/>
          <p:nvPr/>
        </p:nvGrpSpPr>
        <p:grpSpPr>
          <a:xfrm>
            <a:off x="7642328" y="2736850"/>
            <a:ext cx="396850" cy="716026"/>
            <a:chOff x="4705350" y="2736377"/>
            <a:chExt cx="396850" cy="716026"/>
          </a:xfrm>
        </p:grpSpPr>
        <p:pic>
          <p:nvPicPr>
            <p:cNvPr id="8" name="Picture 4" descr="Cursor, Hand, Mouse, Click, Forefinger, Index Finger">
              <a:extLst>
                <a:ext uri="{FF2B5EF4-FFF2-40B4-BE49-F238E27FC236}">
                  <a16:creationId xmlns:a16="http://schemas.microsoft.com/office/drawing/2014/main" id="{03DCBE09-6D86-4615-AD25-F4D5CD39B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602" y="2857500"/>
              <a:ext cx="377598" cy="59490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7FBF47A6-5BE8-4E1C-8189-A1A2E906F892}"/>
                </a:ext>
              </a:extLst>
            </p:cNvPr>
            <p:cNvCxnSpPr>
              <a:cxnSpLocks/>
            </p:cNvCxnSpPr>
            <p:nvPr/>
          </p:nvCxnSpPr>
          <p:spPr>
            <a:xfrm flipH="1">
              <a:off x="4705350" y="2902744"/>
              <a:ext cx="9763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351CAE02-AE63-4711-B6E5-3D0E38931746}"/>
                </a:ext>
              </a:extLst>
            </p:cNvPr>
            <p:cNvCxnSpPr>
              <a:cxnSpLocks/>
            </p:cNvCxnSpPr>
            <p:nvPr/>
          </p:nvCxnSpPr>
          <p:spPr>
            <a:xfrm flipH="1" flipV="1">
              <a:off x="4747619" y="2774386"/>
              <a:ext cx="70250" cy="65486"/>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184434E3-00B0-4E55-8768-A235754618C0}"/>
                </a:ext>
              </a:extLst>
            </p:cNvPr>
            <p:cNvCxnSpPr>
              <a:cxnSpLocks/>
            </p:cNvCxnSpPr>
            <p:nvPr/>
          </p:nvCxnSpPr>
          <p:spPr>
            <a:xfrm flipV="1">
              <a:off x="4870539" y="2736377"/>
              <a:ext cx="0" cy="76018"/>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C412A516-721D-49A4-B873-DA7A897BC85D}"/>
                </a:ext>
              </a:extLst>
            </p:cNvPr>
            <p:cNvCxnSpPr>
              <a:cxnSpLocks/>
            </p:cNvCxnSpPr>
            <p:nvPr/>
          </p:nvCxnSpPr>
          <p:spPr>
            <a:xfrm flipV="1">
              <a:off x="4926184" y="2802204"/>
              <a:ext cx="53004" cy="32743"/>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101063AD-17CA-4C44-BE61-71BC7B933FA2}"/>
                </a:ext>
              </a:extLst>
            </p:cNvPr>
            <p:cNvCxnSpPr>
              <a:cxnSpLocks/>
            </p:cNvCxnSpPr>
            <p:nvPr/>
          </p:nvCxnSpPr>
          <p:spPr>
            <a:xfrm flipV="1">
              <a:off x="4937359" y="2891958"/>
              <a:ext cx="83658"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3513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764F26-D01C-492B-9170-853501502363}"/>
              </a:ext>
            </a:extLst>
          </p:cNvPr>
          <p:cNvSpPr>
            <a:spLocks noGrp="1"/>
          </p:cNvSpPr>
          <p:nvPr>
            <p:ph type="pic" sz="quarter" idx="18"/>
          </p:nvPr>
        </p:nvSpPr>
        <p:spPr/>
      </p:sp>
      <p:sp>
        <p:nvSpPr>
          <p:cNvPr id="3" name="Content Placeholder 2">
            <a:extLst>
              <a:ext uri="{FF2B5EF4-FFF2-40B4-BE49-F238E27FC236}">
                <a16:creationId xmlns:a16="http://schemas.microsoft.com/office/drawing/2014/main" id="{CFE26FE0-485C-4998-9427-0C3128C4A745}"/>
              </a:ext>
            </a:extLst>
          </p:cNvPr>
          <p:cNvSpPr>
            <a:spLocks noGrp="1"/>
          </p:cNvSpPr>
          <p:nvPr>
            <p:ph idx="16"/>
          </p:nvPr>
        </p:nvSpPr>
        <p:spPr/>
        <p:txBody>
          <a:bodyPr/>
          <a:lstStyle/>
          <a:p>
            <a:r>
              <a:rPr lang="en-US" dirty="0"/>
              <a:t>Stage one:</a:t>
            </a:r>
            <a:endParaRPr lang="en-GB" dirty="0"/>
          </a:p>
        </p:txBody>
      </p:sp>
      <p:sp>
        <p:nvSpPr>
          <p:cNvPr id="4" name="Text Placeholder 3">
            <a:extLst>
              <a:ext uri="{FF2B5EF4-FFF2-40B4-BE49-F238E27FC236}">
                <a16:creationId xmlns:a16="http://schemas.microsoft.com/office/drawing/2014/main" id="{BA892D61-F981-4F5E-BE1F-2693215B2501}"/>
              </a:ext>
            </a:extLst>
          </p:cNvPr>
          <p:cNvSpPr>
            <a:spLocks noGrp="1"/>
          </p:cNvSpPr>
          <p:nvPr>
            <p:ph type="body" sz="quarter" idx="10"/>
          </p:nvPr>
        </p:nvSpPr>
        <p:spPr/>
        <p:txBody>
          <a:bodyPr/>
          <a:lstStyle/>
          <a:p>
            <a:endParaRPr lang="en-GB"/>
          </a:p>
        </p:txBody>
      </p:sp>
      <p:sp>
        <p:nvSpPr>
          <p:cNvPr id="5" name="TextBox 4">
            <a:extLst>
              <a:ext uri="{FF2B5EF4-FFF2-40B4-BE49-F238E27FC236}">
                <a16:creationId xmlns:a16="http://schemas.microsoft.com/office/drawing/2014/main" id="{C58DE268-14C6-49F5-A6C6-A31AEAD3F750}"/>
              </a:ext>
            </a:extLst>
          </p:cNvPr>
          <p:cNvSpPr txBox="1"/>
          <p:nvPr/>
        </p:nvSpPr>
        <p:spPr>
          <a:xfrm>
            <a:off x="1602377" y="1105989"/>
            <a:ext cx="7062652" cy="1323439"/>
          </a:xfrm>
          <a:prstGeom prst="rect">
            <a:avLst/>
          </a:prstGeom>
          <a:noFill/>
        </p:spPr>
        <p:txBody>
          <a:bodyPr wrap="square" rtlCol="0">
            <a:spAutoFit/>
          </a:bodyPr>
          <a:lstStyle/>
          <a:p>
            <a:r>
              <a:rPr lang="en-US" sz="4000" dirty="0">
                <a:highlight>
                  <a:srgbClr val="FFFF00"/>
                </a:highlight>
              </a:rPr>
              <a:t>This is the correct order for a PRIMARY SURVEY.</a:t>
            </a:r>
            <a:endParaRPr lang="en-GB" sz="4000" dirty="0">
              <a:highlight>
                <a:srgbClr val="FFFF00"/>
              </a:highlight>
            </a:endParaRPr>
          </a:p>
        </p:txBody>
      </p:sp>
      <p:sp>
        <p:nvSpPr>
          <p:cNvPr id="6" name="TextBox 5">
            <a:extLst>
              <a:ext uri="{FF2B5EF4-FFF2-40B4-BE49-F238E27FC236}">
                <a16:creationId xmlns:a16="http://schemas.microsoft.com/office/drawing/2014/main" id="{70F8FCD9-1FF5-41C5-B456-1260816BC506}"/>
              </a:ext>
            </a:extLst>
          </p:cNvPr>
          <p:cNvSpPr txBox="1"/>
          <p:nvPr/>
        </p:nvSpPr>
        <p:spPr>
          <a:xfrm>
            <a:off x="491629" y="2659408"/>
            <a:ext cx="7407045" cy="2246769"/>
          </a:xfrm>
          <a:prstGeom prst="rect">
            <a:avLst/>
          </a:prstGeom>
          <a:solidFill>
            <a:schemeClr val="accent4">
              <a:lumMod val="20000"/>
              <a:lumOff val="80000"/>
            </a:schemeClr>
          </a:solidFill>
        </p:spPr>
        <p:txBody>
          <a:bodyPr wrap="square" rtlCol="0">
            <a:spAutoFit/>
          </a:bodyPr>
          <a:lstStyle/>
          <a:p>
            <a:r>
              <a:rPr lang="en-US" sz="2000" dirty="0"/>
              <a:t>Watch this clip, then try to put these in the correct order:</a:t>
            </a:r>
          </a:p>
          <a:p>
            <a:r>
              <a:rPr lang="en-US" sz="2000" dirty="0"/>
              <a:t>2)</a:t>
            </a:r>
            <a:r>
              <a:rPr lang="en-US" sz="2000" b="1" dirty="0"/>
              <a:t> Danger </a:t>
            </a:r>
            <a:r>
              <a:rPr lang="en-US" sz="2000" dirty="0"/>
              <a:t>– remove any objects/dangers out of the way</a:t>
            </a:r>
          </a:p>
          <a:p>
            <a:r>
              <a:rPr lang="en-US" sz="2000" dirty="0"/>
              <a:t>3) </a:t>
            </a:r>
            <a:r>
              <a:rPr lang="en-US" sz="2000" b="1" dirty="0"/>
              <a:t>Response</a:t>
            </a:r>
            <a:r>
              <a:rPr lang="en-US" sz="2000" dirty="0"/>
              <a:t> – ask if they can hear you, gently shake shoulders.</a:t>
            </a:r>
          </a:p>
          <a:p>
            <a:r>
              <a:rPr lang="en-US" sz="2000" dirty="0"/>
              <a:t>5) </a:t>
            </a:r>
            <a:r>
              <a:rPr lang="en-US" sz="2000" b="1" dirty="0"/>
              <a:t>Shout/call </a:t>
            </a:r>
            <a:r>
              <a:rPr lang="en-US" sz="2000" dirty="0"/>
              <a:t>for help (tell someone to call 999.)</a:t>
            </a:r>
          </a:p>
          <a:p>
            <a:r>
              <a:rPr lang="en-US" sz="2000" dirty="0"/>
              <a:t>1)</a:t>
            </a:r>
            <a:r>
              <a:rPr lang="en-US" sz="2000" b="1" dirty="0"/>
              <a:t> Airway </a:t>
            </a:r>
            <a:r>
              <a:rPr lang="en-US" sz="2000" dirty="0"/>
              <a:t>– lift chin (gently)</a:t>
            </a:r>
          </a:p>
          <a:p>
            <a:r>
              <a:rPr lang="en-US" sz="2000" dirty="0"/>
              <a:t>4)</a:t>
            </a:r>
            <a:r>
              <a:rPr lang="en-US" sz="2000" b="1" dirty="0"/>
              <a:t> Breathing </a:t>
            </a:r>
            <a:r>
              <a:rPr lang="en-US" sz="2000" dirty="0"/>
              <a:t>– listen and look for breath for 10 seconds</a:t>
            </a:r>
          </a:p>
        </p:txBody>
      </p:sp>
    </p:spTree>
    <p:extLst>
      <p:ext uri="{BB962C8B-B14F-4D97-AF65-F5344CB8AC3E}">
        <p14:creationId xmlns:p14="http://schemas.microsoft.com/office/powerpoint/2010/main" val="181791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3DE38-C784-45A0-9F8E-618D9375BF0B}"/>
              </a:ext>
            </a:extLst>
          </p:cNvPr>
          <p:cNvSpPr>
            <a:spLocks noGrp="1"/>
          </p:cNvSpPr>
          <p:nvPr>
            <p:ph idx="16"/>
          </p:nvPr>
        </p:nvSpPr>
        <p:spPr/>
        <p:txBody>
          <a:bodyPr/>
          <a:lstStyle/>
          <a:p>
            <a:r>
              <a:rPr lang="en-US" dirty="0"/>
              <a:t>Stage two:</a:t>
            </a:r>
          </a:p>
        </p:txBody>
      </p:sp>
      <p:sp>
        <p:nvSpPr>
          <p:cNvPr id="4" name="Text Placeholder 3">
            <a:extLst>
              <a:ext uri="{FF2B5EF4-FFF2-40B4-BE49-F238E27FC236}">
                <a16:creationId xmlns:a16="http://schemas.microsoft.com/office/drawing/2014/main" id="{1924E165-8D64-46A4-9A98-22D84EA3EE8F}"/>
              </a:ext>
            </a:extLst>
          </p:cNvPr>
          <p:cNvSpPr>
            <a:spLocks noGrp="1"/>
          </p:cNvSpPr>
          <p:nvPr>
            <p:ph type="body" sz="quarter" idx="10"/>
          </p:nvPr>
        </p:nvSpPr>
        <p:spPr/>
        <p:txBody>
          <a:bodyPr/>
          <a:lstStyle/>
          <a:p>
            <a:endParaRPr lang="en-GB"/>
          </a:p>
        </p:txBody>
      </p:sp>
      <p:sp>
        <p:nvSpPr>
          <p:cNvPr id="8" name="TextBox 7">
            <a:extLst>
              <a:ext uri="{FF2B5EF4-FFF2-40B4-BE49-F238E27FC236}">
                <a16:creationId xmlns:a16="http://schemas.microsoft.com/office/drawing/2014/main" id="{C04C3F94-171B-4EA8-A2C4-9F5B411FDB4E}"/>
              </a:ext>
            </a:extLst>
          </p:cNvPr>
          <p:cNvSpPr txBox="1"/>
          <p:nvPr/>
        </p:nvSpPr>
        <p:spPr>
          <a:xfrm>
            <a:off x="1611084" y="1262744"/>
            <a:ext cx="6688183" cy="1169551"/>
          </a:xfrm>
          <a:prstGeom prst="rect">
            <a:avLst/>
          </a:prstGeom>
          <a:solidFill>
            <a:srgbClr val="FFFF00"/>
          </a:solidFill>
        </p:spPr>
        <p:txBody>
          <a:bodyPr wrap="square" rtlCol="0">
            <a:spAutoFit/>
          </a:bodyPr>
          <a:lstStyle/>
          <a:p>
            <a:r>
              <a:rPr lang="en-US" sz="3500" dirty="0"/>
              <a:t>What you do next, depends on whether they are breathing…</a:t>
            </a:r>
            <a:endParaRPr lang="en-GB" sz="3500" dirty="0"/>
          </a:p>
        </p:txBody>
      </p:sp>
      <p:sp>
        <p:nvSpPr>
          <p:cNvPr id="9" name="TextBox 8">
            <a:extLst>
              <a:ext uri="{FF2B5EF4-FFF2-40B4-BE49-F238E27FC236}">
                <a16:creationId xmlns:a16="http://schemas.microsoft.com/office/drawing/2014/main" id="{7E27C653-9C55-477D-99E9-E3B1AD95B54A}"/>
              </a:ext>
            </a:extLst>
          </p:cNvPr>
          <p:cNvSpPr txBox="1"/>
          <p:nvPr/>
        </p:nvSpPr>
        <p:spPr>
          <a:xfrm>
            <a:off x="3152503" y="2629989"/>
            <a:ext cx="2203268" cy="323165"/>
          </a:xfrm>
          <a:prstGeom prst="rect">
            <a:avLst/>
          </a:prstGeom>
          <a:solidFill>
            <a:srgbClr val="FFFF00"/>
          </a:solidFill>
        </p:spPr>
        <p:txBody>
          <a:bodyPr wrap="square" rtlCol="0">
            <a:spAutoFit/>
          </a:bodyPr>
          <a:lstStyle/>
          <a:p>
            <a:r>
              <a:rPr lang="en-US" dirty="0"/>
              <a:t>CHECK BREATHING?</a:t>
            </a:r>
            <a:endParaRPr lang="en-GB" dirty="0"/>
          </a:p>
        </p:txBody>
      </p:sp>
      <p:cxnSp>
        <p:nvCxnSpPr>
          <p:cNvPr id="11" name="Straight Arrow Connector 10">
            <a:extLst>
              <a:ext uri="{FF2B5EF4-FFF2-40B4-BE49-F238E27FC236}">
                <a16:creationId xmlns:a16="http://schemas.microsoft.com/office/drawing/2014/main" id="{8FAEFF8A-D0C7-4F19-8CA7-0F2A3B0202DB}"/>
              </a:ext>
            </a:extLst>
          </p:cNvPr>
          <p:cNvCxnSpPr/>
          <p:nvPr/>
        </p:nvCxnSpPr>
        <p:spPr>
          <a:xfrm flipH="1">
            <a:off x="2386149" y="2953154"/>
            <a:ext cx="1349828" cy="800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57F87B-F4C7-41E9-ABC4-BF2C57A3A53C}"/>
              </a:ext>
            </a:extLst>
          </p:cNvPr>
          <p:cNvCxnSpPr/>
          <p:nvPr/>
        </p:nvCxnSpPr>
        <p:spPr>
          <a:xfrm>
            <a:off x="4563844" y="2953154"/>
            <a:ext cx="1183813" cy="869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7F6F37-C03E-43B2-B675-0659EFC0D30F}"/>
              </a:ext>
            </a:extLst>
          </p:cNvPr>
          <p:cNvSpPr txBox="1"/>
          <p:nvPr/>
        </p:nvSpPr>
        <p:spPr>
          <a:xfrm>
            <a:off x="1793966" y="3858845"/>
            <a:ext cx="679268" cy="329978"/>
          </a:xfrm>
          <a:prstGeom prst="rect">
            <a:avLst/>
          </a:prstGeom>
          <a:solidFill>
            <a:schemeClr val="tx2">
              <a:lumMod val="60000"/>
              <a:lumOff val="40000"/>
            </a:schemeClr>
          </a:solidFill>
        </p:spPr>
        <p:txBody>
          <a:bodyPr wrap="square" rtlCol="0">
            <a:spAutoFit/>
          </a:bodyPr>
          <a:lstStyle/>
          <a:p>
            <a:r>
              <a:rPr lang="en-US" dirty="0"/>
              <a:t>YES</a:t>
            </a:r>
            <a:endParaRPr lang="en-GB" dirty="0"/>
          </a:p>
        </p:txBody>
      </p:sp>
      <p:sp>
        <p:nvSpPr>
          <p:cNvPr id="15" name="TextBox 14">
            <a:extLst>
              <a:ext uri="{FF2B5EF4-FFF2-40B4-BE49-F238E27FC236}">
                <a16:creationId xmlns:a16="http://schemas.microsoft.com/office/drawing/2014/main" id="{DE5266E9-DD5C-4FC1-99F6-431AF67DC2D1}"/>
              </a:ext>
            </a:extLst>
          </p:cNvPr>
          <p:cNvSpPr txBox="1"/>
          <p:nvPr/>
        </p:nvSpPr>
        <p:spPr>
          <a:xfrm>
            <a:off x="5529943" y="3858845"/>
            <a:ext cx="679268" cy="329978"/>
          </a:xfrm>
          <a:prstGeom prst="rect">
            <a:avLst/>
          </a:prstGeom>
          <a:solidFill>
            <a:srgbClr val="FF0000"/>
          </a:solidFill>
        </p:spPr>
        <p:txBody>
          <a:bodyPr wrap="square" rtlCol="0">
            <a:spAutoFit/>
          </a:bodyPr>
          <a:lstStyle/>
          <a:p>
            <a:r>
              <a:rPr lang="en-US" dirty="0"/>
              <a:t>NO</a:t>
            </a:r>
            <a:endParaRPr lang="en-GB" dirty="0"/>
          </a:p>
        </p:txBody>
      </p:sp>
      <p:cxnSp>
        <p:nvCxnSpPr>
          <p:cNvPr id="17" name="Straight Arrow Connector 16">
            <a:extLst>
              <a:ext uri="{FF2B5EF4-FFF2-40B4-BE49-F238E27FC236}">
                <a16:creationId xmlns:a16="http://schemas.microsoft.com/office/drawing/2014/main" id="{3D2127D9-8FF8-4E59-9989-90B0586ADC24}"/>
              </a:ext>
            </a:extLst>
          </p:cNvPr>
          <p:cNvCxnSpPr/>
          <p:nvPr/>
        </p:nvCxnSpPr>
        <p:spPr>
          <a:xfrm flipH="1">
            <a:off x="1332411" y="4362994"/>
            <a:ext cx="461555" cy="478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935BFF8-CAB1-40AE-865E-546AD9E6AE71}"/>
              </a:ext>
            </a:extLst>
          </p:cNvPr>
          <p:cNvCxnSpPr>
            <a:cxnSpLocks/>
          </p:cNvCxnSpPr>
          <p:nvPr/>
        </p:nvCxnSpPr>
        <p:spPr>
          <a:xfrm>
            <a:off x="6104709" y="4362994"/>
            <a:ext cx="418011" cy="478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64FF597-7C8C-4552-91ED-3808786A98E7}"/>
              </a:ext>
            </a:extLst>
          </p:cNvPr>
          <p:cNvSpPr txBox="1"/>
          <p:nvPr/>
        </p:nvSpPr>
        <p:spPr>
          <a:xfrm>
            <a:off x="217714" y="4841966"/>
            <a:ext cx="3335383" cy="553998"/>
          </a:xfrm>
          <a:prstGeom prst="rect">
            <a:avLst/>
          </a:prstGeom>
          <a:solidFill>
            <a:srgbClr val="FFFF00"/>
          </a:solidFill>
        </p:spPr>
        <p:txBody>
          <a:bodyPr wrap="square" rtlCol="0">
            <a:spAutoFit/>
          </a:bodyPr>
          <a:lstStyle/>
          <a:p>
            <a:r>
              <a:rPr lang="en-US" dirty="0"/>
              <a:t>OPTION 1: PUT THEM IN THE RECOVERY POSITION</a:t>
            </a:r>
            <a:endParaRPr lang="en-GB" dirty="0"/>
          </a:p>
        </p:txBody>
      </p:sp>
      <p:sp>
        <p:nvSpPr>
          <p:cNvPr id="23" name="TextBox 22">
            <a:extLst>
              <a:ext uri="{FF2B5EF4-FFF2-40B4-BE49-F238E27FC236}">
                <a16:creationId xmlns:a16="http://schemas.microsoft.com/office/drawing/2014/main" id="{FC814F2E-A522-4901-8875-8DBB61DA1C12}"/>
              </a:ext>
            </a:extLst>
          </p:cNvPr>
          <p:cNvSpPr txBox="1"/>
          <p:nvPr/>
        </p:nvSpPr>
        <p:spPr>
          <a:xfrm>
            <a:off x="4703795" y="4894915"/>
            <a:ext cx="2547495" cy="553998"/>
          </a:xfrm>
          <a:prstGeom prst="rect">
            <a:avLst/>
          </a:prstGeom>
          <a:solidFill>
            <a:srgbClr val="FFFF00"/>
          </a:solidFill>
        </p:spPr>
        <p:txBody>
          <a:bodyPr wrap="square" rtlCol="0">
            <a:spAutoFit/>
          </a:bodyPr>
          <a:lstStyle/>
          <a:p>
            <a:r>
              <a:rPr lang="en-US" dirty="0"/>
              <a:t>OPTION 2: DO CPR/USE A defibrillator  </a:t>
            </a:r>
            <a:endParaRPr lang="en-GB" dirty="0"/>
          </a:p>
        </p:txBody>
      </p:sp>
      <p:sp>
        <p:nvSpPr>
          <p:cNvPr id="24" name="TextBox 23">
            <a:extLst>
              <a:ext uri="{FF2B5EF4-FFF2-40B4-BE49-F238E27FC236}">
                <a16:creationId xmlns:a16="http://schemas.microsoft.com/office/drawing/2014/main" id="{A721F2BF-E9F8-410C-92F5-0F6F6FF62D82}"/>
              </a:ext>
            </a:extLst>
          </p:cNvPr>
          <p:cNvSpPr txBox="1"/>
          <p:nvPr/>
        </p:nvSpPr>
        <p:spPr>
          <a:xfrm>
            <a:off x="6371487" y="2629989"/>
            <a:ext cx="2345794" cy="861774"/>
          </a:xfrm>
          <a:prstGeom prst="rect">
            <a:avLst/>
          </a:prstGeom>
          <a:solidFill>
            <a:srgbClr val="FFFF00"/>
          </a:solidFill>
        </p:spPr>
        <p:txBody>
          <a:bodyPr wrap="square" rtlCol="0">
            <a:spAutoFit/>
          </a:bodyPr>
          <a:lstStyle/>
          <a:p>
            <a:r>
              <a:rPr lang="en-US" sz="2500" dirty="0"/>
              <a:t>Can you finish this diagram?</a:t>
            </a:r>
            <a:endParaRPr lang="en-GB" sz="2500" dirty="0"/>
          </a:p>
        </p:txBody>
      </p:sp>
    </p:spTree>
    <p:extLst>
      <p:ext uri="{BB962C8B-B14F-4D97-AF65-F5344CB8AC3E}">
        <p14:creationId xmlns:p14="http://schemas.microsoft.com/office/powerpoint/2010/main" val="395924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EB8A37F-1B3F-4BEA-A5CD-BA6848E6E98B}"/>
              </a:ext>
            </a:extLst>
          </p:cNvPr>
          <p:cNvSpPr>
            <a:spLocks noGrp="1"/>
          </p:cNvSpPr>
          <p:nvPr>
            <p:ph type="pic" sz="quarter" idx="18"/>
          </p:nvPr>
        </p:nvSpPr>
        <p:spPr/>
      </p:sp>
      <p:sp>
        <p:nvSpPr>
          <p:cNvPr id="3" name="Content Placeholder 2">
            <a:extLst>
              <a:ext uri="{FF2B5EF4-FFF2-40B4-BE49-F238E27FC236}">
                <a16:creationId xmlns:a16="http://schemas.microsoft.com/office/drawing/2014/main" id="{878395EE-FB2A-4911-8567-D4A07D079F9E}"/>
              </a:ext>
            </a:extLst>
          </p:cNvPr>
          <p:cNvSpPr>
            <a:spLocks noGrp="1"/>
          </p:cNvSpPr>
          <p:nvPr>
            <p:ph idx="16"/>
          </p:nvPr>
        </p:nvSpPr>
        <p:spPr>
          <a:xfrm>
            <a:off x="414613" y="207963"/>
            <a:ext cx="4268550" cy="2400657"/>
          </a:xfrm>
        </p:spPr>
        <p:txBody>
          <a:bodyPr/>
          <a:lstStyle/>
          <a:p>
            <a:r>
              <a:rPr lang="en-US" dirty="0"/>
              <a:t>OPTION 1:The Recovery Position</a:t>
            </a:r>
            <a:endParaRPr lang="en-GB" dirty="0"/>
          </a:p>
        </p:txBody>
      </p:sp>
      <p:sp>
        <p:nvSpPr>
          <p:cNvPr id="4" name="Text Placeholder 3">
            <a:extLst>
              <a:ext uri="{FF2B5EF4-FFF2-40B4-BE49-F238E27FC236}">
                <a16:creationId xmlns:a16="http://schemas.microsoft.com/office/drawing/2014/main" id="{E1C611B1-0234-408F-B849-98BCF4CD67D5}"/>
              </a:ext>
            </a:extLst>
          </p:cNvPr>
          <p:cNvSpPr>
            <a:spLocks noGrp="1"/>
          </p:cNvSpPr>
          <p:nvPr>
            <p:ph type="body" sz="quarter" idx="10"/>
          </p:nvPr>
        </p:nvSpPr>
        <p:spPr/>
        <p:txBody>
          <a:bodyPr/>
          <a:lstStyle/>
          <a:p>
            <a:endParaRPr lang="en-GB"/>
          </a:p>
        </p:txBody>
      </p:sp>
      <p:sp>
        <p:nvSpPr>
          <p:cNvPr id="5" name="TextBox 4">
            <a:extLst>
              <a:ext uri="{FF2B5EF4-FFF2-40B4-BE49-F238E27FC236}">
                <a16:creationId xmlns:a16="http://schemas.microsoft.com/office/drawing/2014/main" id="{B1AF1350-BE62-4CDC-A732-00577D684498}"/>
              </a:ext>
            </a:extLst>
          </p:cNvPr>
          <p:cNvSpPr txBox="1"/>
          <p:nvPr/>
        </p:nvSpPr>
        <p:spPr>
          <a:xfrm>
            <a:off x="4766986" y="495518"/>
            <a:ext cx="3962401" cy="1631216"/>
          </a:xfrm>
          <a:prstGeom prst="rect">
            <a:avLst/>
          </a:prstGeom>
          <a:solidFill>
            <a:srgbClr val="FFFF00"/>
          </a:solidFill>
        </p:spPr>
        <p:txBody>
          <a:bodyPr wrap="square" rtlCol="0">
            <a:spAutoFit/>
          </a:bodyPr>
          <a:lstStyle/>
          <a:p>
            <a:r>
              <a:rPr lang="en-US" sz="2000" dirty="0"/>
              <a:t>If the person is still breathing NORMALLY, you put them in the recovery position and wait for the ambulance.  This is to prevent them choking.  </a:t>
            </a:r>
            <a:endParaRPr lang="en-GB" sz="2000" dirty="0"/>
          </a:p>
        </p:txBody>
      </p:sp>
      <p:sp>
        <p:nvSpPr>
          <p:cNvPr id="6" name="TextBox 5">
            <a:extLst>
              <a:ext uri="{FF2B5EF4-FFF2-40B4-BE49-F238E27FC236}">
                <a16:creationId xmlns:a16="http://schemas.microsoft.com/office/drawing/2014/main" id="{77A19A3A-4210-4CF2-8DC6-332019E0E4B6}"/>
              </a:ext>
            </a:extLst>
          </p:cNvPr>
          <p:cNvSpPr txBox="1"/>
          <p:nvPr/>
        </p:nvSpPr>
        <p:spPr>
          <a:xfrm>
            <a:off x="405606" y="2719394"/>
            <a:ext cx="3620129" cy="2400657"/>
          </a:xfrm>
          <a:prstGeom prst="rect">
            <a:avLst/>
          </a:prstGeom>
          <a:solidFill>
            <a:srgbClr val="FF0000"/>
          </a:solidFill>
        </p:spPr>
        <p:txBody>
          <a:bodyPr wrap="square" rtlCol="0">
            <a:spAutoFit/>
          </a:bodyPr>
          <a:lstStyle/>
          <a:p>
            <a:r>
              <a:rPr lang="en-US" sz="2500" b="1" dirty="0">
                <a:solidFill>
                  <a:schemeClr val="bg1"/>
                </a:solidFill>
              </a:rPr>
              <a:t>Challenge 2 – Get into pairs.</a:t>
            </a:r>
          </a:p>
          <a:p>
            <a:r>
              <a:rPr lang="en-US" sz="2500" b="1" dirty="0">
                <a:solidFill>
                  <a:schemeClr val="bg1"/>
                </a:solidFill>
              </a:rPr>
              <a:t>Can you remember the recovery position?  Have a go.  Swap over.</a:t>
            </a:r>
          </a:p>
          <a:p>
            <a:endParaRPr lang="en-US" sz="2500" b="1" dirty="0">
              <a:solidFill>
                <a:schemeClr val="bg1"/>
              </a:solidFill>
            </a:endParaRPr>
          </a:p>
        </p:txBody>
      </p:sp>
      <p:sp>
        <p:nvSpPr>
          <p:cNvPr id="8" name="TextBox 7">
            <a:extLst>
              <a:ext uri="{FF2B5EF4-FFF2-40B4-BE49-F238E27FC236}">
                <a16:creationId xmlns:a16="http://schemas.microsoft.com/office/drawing/2014/main" id="{20568A57-F70C-48EF-9113-A4E93C20B5D6}"/>
              </a:ext>
            </a:extLst>
          </p:cNvPr>
          <p:cNvSpPr txBox="1"/>
          <p:nvPr/>
        </p:nvSpPr>
        <p:spPr>
          <a:xfrm>
            <a:off x="4559004" y="3395813"/>
            <a:ext cx="4572000" cy="784830"/>
          </a:xfrm>
          <a:prstGeom prst="rect">
            <a:avLst/>
          </a:prstGeom>
          <a:noFill/>
        </p:spPr>
        <p:txBody>
          <a:bodyPr wrap="square">
            <a:spAutoFit/>
          </a:bodyPr>
          <a:lstStyle/>
          <a:p>
            <a:r>
              <a:rPr lang="en-US" dirty="0">
                <a:hlinkClick r:id="rId2"/>
              </a:rPr>
              <a:t>Recovery Position - Basic Life Support - First Aid Teaching Resources - St John Ambulance (youtube.com)</a:t>
            </a:r>
            <a:endParaRPr lang="en-GB" dirty="0"/>
          </a:p>
        </p:txBody>
      </p:sp>
      <p:grpSp>
        <p:nvGrpSpPr>
          <p:cNvPr id="9" name="Group 8">
            <a:extLst>
              <a:ext uri="{FF2B5EF4-FFF2-40B4-BE49-F238E27FC236}">
                <a16:creationId xmlns:a16="http://schemas.microsoft.com/office/drawing/2014/main" id="{4B5F27C0-890B-4A9D-A85E-F322198194D8}"/>
              </a:ext>
            </a:extLst>
          </p:cNvPr>
          <p:cNvGrpSpPr/>
          <p:nvPr/>
        </p:nvGrpSpPr>
        <p:grpSpPr>
          <a:xfrm>
            <a:off x="5904412" y="3970313"/>
            <a:ext cx="396850" cy="716026"/>
            <a:chOff x="4705350" y="2736377"/>
            <a:chExt cx="396850" cy="716026"/>
          </a:xfrm>
        </p:grpSpPr>
        <p:pic>
          <p:nvPicPr>
            <p:cNvPr id="10" name="Picture 4" descr="Cursor, Hand, Mouse, Click, Forefinger, Index Finger">
              <a:extLst>
                <a:ext uri="{FF2B5EF4-FFF2-40B4-BE49-F238E27FC236}">
                  <a16:creationId xmlns:a16="http://schemas.microsoft.com/office/drawing/2014/main" id="{8D8FEFA2-53E2-4D84-9219-FA6BEAA90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602" y="2857500"/>
              <a:ext cx="377598" cy="59490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F7EE3A92-F919-43B4-AB15-0A11825B63E1}"/>
                </a:ext>
              </a:extLst>
            </p:cNvPr>
            <p:cNvCxnSpPr>
              <a:cxnSpLocks/>
            </p:cNvCxnSpPr>
            <p:nvPr/>
          </p:nvCxnSpPr>
          <p:spPr>
            <a:xfrm flipH="1">
              <a:off x="4705350" y="2902744"/>
              <a:ext cx="9763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89AC5C92-8A1E-40E4-B3EC-BA693DD5F24C}"/>
                </a:ext>
              </a:extLst>
            </p:cNvPr>
            <p:cNvCxnSpPr>
              <a:cxnSpLocks/>
            </p:cNvCxnSpPr>
            <p:nvPr/>
          </p:nvCxnSpPr>
          <p:spPr>
            <a:xfrm flipH="1" flipV="1">
              <a:off x="4747619" y="2774386"/>
              <a:ext cx="70250" cy="6548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32DE58A7-7B38-48EF-A377-36981113714D}"/>
                </a:ext>
              </a:extLst>
            </p:cNvPr>
            <p:cNvCxnSpPr>
              <a:cxnSpLocks/>
            </p:cNvCxnSpPr>
            <p:nvPr/>
          </p:nvCxnSpPr>
          <p:spPr>
            <a:xfrm flipV="1">
              <a:off x="4870539" y="2736377"/>
              <a:ext cx="0" cy="76018"/>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48119875-7FF0-4DBF-8C84-9F96F1E56223}"/>
                </a:ext>
              </a:extLst>
            </p:cNvPr>
            <p:cNvCxnSpPr>
              <a:cxnSpLocks/>
            </p:cNvCxnSpPr>
            <p:nvPr/>
          </p:nvCxnSpPr>
          <p:spPr>
            <a:xfrm flipV="1">
              <a:off x="4926184" y="2802204"/>
              <a:ext cx="53004" cy="32743"/>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ED755479-D561-4FB1-AD8E-FC2E2A20482E}"/>
                </a:ext>
              </a:extLst>
            </p:cNvPr>
            <p:cNvCxnSpPr>
              <a:cxnSpLocks/>
            </p:cNvCxnSpPr>
            <p:nvPr/>
          </p:nvCxnSpPr>
          <p:spPr>
            <a:xfrm flipV="1">
              <a:off x="4937359" y="2891958"/>
              <a:ext cx="83658"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62679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66CF1AC5-319A-4803-B65C-4D25E1F5454C}"/>
              </a:ext>
            </a:extLst>
          </p:cNvPr>
          <p:cNvGraphicFramePr>
            <a:graphicFrameLocks noChangeAspect="1"/>
          </p:cNvGraphicFramePr>
          <p:nvPr>
            <p:extLst>
              <p:ext uri="{D42A27DB-BD31-4B8C-83A1-F6EECF244321}">
                <p14:modId xmlns:p14="http://schemas.microsoft.com/office/powerpoint/2010/main" val="753928433"/>
              </p:ext>
            </p:extLst>
          </p:nvPr>
        </p:nvGraphicFramePr>
        <p:xfrm>
          <a:off x="4889910" y="3967227"/>
          <a:ext cx="1857395" cy="1139410"/>
        </p:xfrm>
        <a:graphic>
          <a:graphicData uri="http://schemas.openxmlformats.org/presentationml/2006/ole">
            <mc:AlternateContent xmlns:mc="http://schemas.openxmlformats.org/markup-compatibility/2006">
              <mc:Choice xmlns:v="urn:schemas-microsoft-com:vml" Requires="v">
                <p:oleObj spid="_x0000_s2077" r:id="rId4" imgW="3022200" imgH="1853640" progId="">
                  <p:embed/>
                </p:oleObj>
              </mc:Choice>
              <mc:Fallback>
                <p:oleObj r:id="rId4" imgW="3022200" imgH="1853640" progId="">
                  <p:embed/>
                  <p:pic>
                    <p:nvPicPr>
                      <p:cNvPr id="14" name="Object 13">
                        <a:extLst>
                          <a:ext uri="{FF2B5EF4-FFF2-40B4-BE49-F238E27FC236}">
                            <a16:creationId xmlns:a16="http://schemas.microsoft.com/office/drawing/2014/main" id="{66CF1AC5-319A-4803-B65C-4D25E1F5454C}"/>
                          </a:ext>
                        </a:extLst>
                      </p:cNvPr>
                      <p:cNvPicPr/>
                      <p:nvPr/>
                    </p:nvPicPr>
                    <p:blipFill>
                      <a:blip r:embed="rId5"/>
                      <a:stretch>
                        <a:fillRect/>
                      </a:stretch>
                    </p:blipFill>
                    <p:spPr>
                      <a:xfrm>
                        <a:off x="4889910" y="3967227"/>
                        <a:ext cx="1857395" cy="1139410"/>
                      </a:xfrm>
                      <a:prstGeom prst="rect">
                        <a:avLst/>
                      </a:prstGeom>
                    </p:spPr>
                  </p:pic>
                </p:oleObj>
              </mc:Fallback>
            </mc:AlternateContent>
          </a:graphicData>
        </a:graphic>
      </p:graphicFrame>
      <p:pic>
        <p:nvPicPr>
          <p:cNvPr id="13" name="Content Placeholder 6">
            <a:extLst>
              <a:ext uri="{FF2B5EF4-FFF2-40B4-BE49-F238E27FC236}">
                <a16:creationId xmlns:a16="http://schemas.microsoft.com/office/drawing/2014/main" id="{EC7AFFA9-9CB4-4904-91CB-FA8277FF1C4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81918" y="1426534"/>
            <a:ext cx="1620957" cy="1620957"/>
          </a:xfrm>
          <a:prstGeom prst="rect">
            <a:avLst/>
          </a:prstGeom>
        </p:spPr>
      </p:pic>
      <p:sp>
        <p:nvSpPr>
          <p:cNvPr id="2" name="Title 1">
            <a:extLst>
              <a:ext uri="{FF2B5EF4-FFF2-40B4-BE49-F238E27FC236}">
                <a16:creationId xmlns:a16="http://schemas.microsoft.com/office/drawing/2014/main" id="{1D989532-7CCD-4B02-B479-C6D6798BA5CD}"/>
              </a:ext>
            </a:extLst>
          </p:cNvPr>
          <p:cNvSpPr>
            <a:spLocks noGrp="1"/>
          </p:cNvSpPr>
          <p:nvPr>
            <p:ph type="title"/>
          </p:nvPr>
        </p:nvSpPr>
        <p:spPr>
          <a:xfrm>
            <a:off x="189472" y="87721"/>
            <a:ext cx="8447294" cy="1007216"/>
          </a:xfrm>
          <a:solidFill>
            <a:srgbClr val="FF0000"/>
          </a:solidFill>
        </p:spPr>
        <p:txBody>
          <a:bodyPr lIns="104287" tIns="52144" rIns="104287" bIns="52144" anchor="t"/>
          <a:lstStyle/>
          <a:p>
            <a:r>
              <a:rPr lang="en-GB" sz="3300" dirty="0"/>
              <a:t>Challenge 1: Your turn: In pairs have a go! Check </a:t>
            </a:r>
            <a:r>
              <a:rPr lang="en-GB" sz="3300"/>
              <a:t>for breathing </a:t>
            </a:r>
            <a:endParaRPr lang="en-GB" sz="3300" dirty="0"/>
          </a:p>
        </p:txBody>
      </p:sp>
      <p:sp>
        <p:nvSpPr>
          <p:cNvPr id="3" name="Rectangle 2">
            <a:extLst>
              <a:ext uri="{FF2B5EF4-FFF2-40B4-BE49-F238E27FC236}">
                <a16:creationId xmlns:a16="http://schemas.microsoft.com/office/drawing/2014/main" id="{47892AE1-7C39-4BEB-A89C-686C248FC41C}"/>
              </a:ext>
            </a:extLst>
          </p:cNvPr>
          <p:cNvSpPr>
            <a:spLocks noChangeAspect="1"/>
          </p:cNvSpPr>
          <p:nvPr/>
        </p:nvSpPr>
        <p:spPr>
          <a:xfrm>
            <a:off x="220617" y="1306118"/>
            <a:ext cx="2101020" cy="1528624"/>
          </a:xfrm>
          <a:prstGeom prst="rect">
            <a:avLst/>
          </a:prstGeom>
        </p:spPr>
        <p:txBody>
          <a:bodyPr wrap="square">
            <a:spAutoFit/>
          </a:bodyPr>
          <a:lstStyle/>
          <a:p>
            <a:pPr marL="169079" indent="-169079">
              <a:spcAft>
                <a:spcPts val="385"/>
              </a:spcAft>
            </a:pPr>
            <a:r>
              <a:rPr lang="en-GB" sz="1200" b="1" dirty="0">
                <a:solidFill>
                  <a:srgbClr val="007A53"/>
                </a:solidFill>
                <a:latin typeface="+mj-lt"/>
              </a:rPr>
              <a:t>1.</a:t>
            </a:r>
            <a:r>
              <a:rPr lang="en-GB" sz="1200" b="1" dirty="0">
                <a:solidFill>
                  <a:prstClr val="black"/>
                </a:solidFill>
                <a:latin typeface="+mj-lt"/>
              </a:rPr>
              <a:t>	</a:t>
            </a:r>
            <a:r>
              <a:rPr lang="en-GB" sz="1800" b="1" dirty="0">
                <a:solidFill>
                  <a:prstClr val="black"/>
                </a:solidFill>
                <a:latin typeface="+mj-lt"/>
              </a:rPr>
              <a:t>Check for danger</a:t>
            </a:r>
          </a:p>
          <a:p>
            <a:pPr marL="169079" indent="-169079">
              <a:buSzPct val="100000"/>
              <a:buBlip>
                <a:blip r:embed="rId7"/>
              </a:buBlip>
            </a:pPr>
            <a:r>
              <a:rPr lang="en-GB" sz="1800" dirty="0">
                <a:solidFill>
                  <a:prstClr val="black"/>
                </a:solidFill>
                <a:latin typeface="+mj-lt"/>
              </a:rPr>
              <a:t>Always make sure the area is safe</a:t>
            </a:r>
          </a:p>
        </p:txBody>
      </p:sp>
      <p:sp>
        <p:nvSpPr>
          <p:cNvPr id="5" name="Rectangle 4">
            <a:extLst>
              <a:ext uri="{FF2B5EF4-FFF2-40B4-BE49-F238E27FC236}">
                <a16:creationId xmlns:a16="http://schemas.microsoft.com/office/drawing/2014/main" id="{14EE7493-AFB7-4E0D-BCFE-0E039D0D12FF}"/>
              </a:ext>
            </a:extLst>
          </p:cNvPr>
          <p:cNvSpPr>
            <a:spLocks noChangeAspect="1"/>
          </p:cNvSpPr>
          <p:nvPr/>
        </p:nvSpPr>
        <p:spPr>
          <a:xfrm>
            <a:off x="3094564" y="1178068"/>
            <a:ext cx="2803906" cy="1374735"/>
          </a:xfrm>
          <a:prstGeom prst="rect">
            <a:avLst/>
          </a:prstGeom>
        </p:spPr>
        <p:txBody>
          <a:bodyPr wrap="square">
            <a:spAutoFit/>
          </a:bodyPr>
          <a:lstStyle/>
          <a:p>
            <a:pPr marL="169079" indent="-169079">
              <a:spcAft>
                <a:spcPts val="385"/>
              </a:spcAft>
            </a:pPr>
            <a:r>
              <a:rPr lang="en-GB" sz="1600" b="1" dirty="0">
                <a:solidFill>
                  <a:srgbClr val="007A53"/>
                </a:solidFill>
                <a:latin typeface="+mj-lt"/>
              </a:rPr>
              <a:t>2.</a:t>
            </a:r>
            <a:r>
              <a:rPr lang="en-GB" sz="1600" b="1" dirty="0">
                <a:solidFill>
                  <a:prstClr val="black"/>
                </a:solidFill>
                <a:latin typeface="+mj-lt"/>
              </a:rPr>
              <a:t>	Response</a:t>
            </a:r>
          </a:p>
          <a:p>
            <a:pPr marL="169079" indent="-169079">
              <a:buSzPct val="100000"/>
              <a:buBlip>
                <a:blip r:embed="rId7"/>
              </a:buBlip>
            </a:pPr>
            <a:r>
              <a:rPr lang="en-GB" sz="1600" dirty="0">
                <a:solidFill>
                  <a:prstClr val="black"/>
                </a:solidFill>
                <a:latin typeface="+mj-lt"/>
              </a:rPr>
              <a:t>Check the casualty’s response. Ask questions and gently tap shoulders. Say “open your eyes!”</a:t>
            </a:r>
          </a:p>
        </p:txBody>
      </p:sp>
      <p:sp>
        <p:nvSpPr>
          <p:cNvPr id="7" name="Rectangle 6">
            <a:extLst>
              <a:ext uri="{FF2B5EF4-FFF2-40B4-BE49-F238E27FC236}">
                <a16:creationId xmlns:a16="http://schemas.microsoft.com/office/drawing/2014/main" id="{DCDAF376-9AD0-46A8-AA57-4DD2DAF70C85}"/>
              </a:ext>
            </a:extLst>
          </p:cNvPr>
          <p:cNvSpPr>
            <a:spLocks noChangeAspect="1"/>
          </p:cNvSpPr>
          <p:nvPr/>
        </p:nvSpPr>
        <p:spPr>
          <a:xfrm>
            <a:off x="6052648" y="1194920"/>
            <a:ext cx="1581501" cy="1374735"/>
          </a:xfrm>
          <a:prstGeom prst="rect">
            <a:avLst/>
          </a:prstGeom>
        </p:spPr>
        <p:txBody>
          <a:bodyPr wrap="square">
            <a:spAutoFit/>
          </a:bodyPr>
          <a:lstStyle/>
          <a:p>
            <a:pPr marL="169079" indent="-169079">
              <a:spcAft>
                <a:spcPts val="385"/>
              </a:spcAft>
            </a:pPr>
            <a:r>
              <a:rPr lang="en-GB" sz="1200" b="1" dirty="0">
                <a:solidFill>
                  <a:srgbClr val="007A53"/>
                </a:solidFill>
                <a:latin typeface="+mj-lt"/>
              </a:rPr>
              <a:t>3.</a:t>
            </a:r>
            <a:r>
              <a:rPr lang="en-GB" sz="1200" b="1" dirty="0">
                <a:solidFill>
                  <a:prstClr val="black"/>
                </a:solidFill>
                <a:latin typeface="+mj-lt"/>
              </a:rPr>
              <a:t>	</a:t>
            </a:r>
            <a:r>
              <a:rPr lang="en-GB" sz="1600" b="1" dirty="0">
                <a:solidFill>
                  <a:prstClr val="black"/>
                </a:solidFill>
                <a:latin typeface="+mj-lt"/>
              </a:rPr>
              <a:t>Shout for help</a:t>
            </a:r>
          </a:p>
          <a:p>
            <a:pPr marL="169079" indent="-169079">
              <a:buSzPct val="100000"/>
              <a:buBlip>
                <a:blip r:embed="rId7"/>
              </a:buBlip>
            </a:pPr>
            <a:r>
              <a:rPr lang="en-GB" sz="1600" dirty="0">
                <a:solidFill>
                  <a:prstClr val="black"/>
                </a:solidFill>
                <a:latin typeface="+mj-lt"/>
              </a:rPr>
              <a:t>Anyone nearby can assist you</a:t>
            </a:r>
          </a:p>
        </p:txBody>
      </p:sp>
      <p:pic>
        <p:nvPicPr>
          <p:cNvPr id="9" name="Picture 8">
            <a:extLst>
              <a:ext uri="{FF2B5EF4-FFF2-40B4-BE49-F238E27FC236}">
                <a16:creationId xmlns:a16="http://schemas.microsoft.com/office/drawing/2014/main" id="{CAC1BD7D-4968-4168-8BFE-E8AE03F9F257}"/>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7758" t="32569" r="6155" b="8182"/>
          <a:stretch/>
        </p:blipFill>
        <p:spPr>
          <a:xfrm>
            <a:off x="6774823" y="1764814"/>
            <a:ext cx="1718653" cy="1182867"/>
          </a:xfrm>
          <a:prstGeom prst="rect">
            <a:avLst/>
          </a:prstGeom>
        </p:spPr>
      </p:pic>
      <p:sp>
        <p:nvSpPr>
          <p:cNvPr id="8" name="Rectangle 7">
            <a:extLst>
              <a:ext uri="{FF2B5EF4-FFF2-40B4-BE49-F238E27FC236}">
                <a16:creationId xmlns:a16="http://schemas.microsoft.com/office/drawing/2014/main" id="{5E4B0966-6585-48AF-AD32-6CB5E81267E6}"/>
              </a:ext>
            </a:extLst>
          </p:cNvPr>
          <p:cNvSpPr>
            <a:spLocks noChangeAspect="1"/>
          </p:cNvSpPr>
          <p:nvPr/>
        </p:nvSpPr>
        <p:spPr>
          <a:xfrm>
            <a:off x="0" y="2929682"/>
            <a:ext cx="3094564" cy="1528624"/>
          </a:xfrm>
          <a:prstGeom prst="rect">
            <a:avLst/>
          </a:prstGeom>
        </p:spPr>
        <p:txBody>
          <a:bodyPr wrap="square">
            <a:spAutoFit/>
          </a:bodyPr>
          <a:lstStyle/>
          <a:p>
            <a:pPr marL="169079" indent="-169079">
              <a:spcAft>
                <a:spcPts val="385"/>
              </a:spcAft>
            </a:pPr>
            <a:r>
              <a:rPr lang="en-GB" sz="1200" b="1" dirty="0">
                <a:solidFill>
                  <a:srgbClr val="007A53"/>
                </a:solidFill>
                <a:latin typeface="+mj-lt"/>
              </a:rPr>
              <a:t>4.</a:t>
            </a:r>
            <a:r>
              <a:rPr lang="en-GB" sz="1800" b="1" dirty="0">
                <a:solidFill>
                  <a:prstClr val="black"/>
                </a:solidFill>
                <a:latin typeface="+mj-lt"/>
              </a:rPr>
              <a:t>	Airway</a:t>
            </a:r>
          </a:p>
          <a:p>
            <a:pPr marL="169079" indent="-169079">
              <a:buSzPct val="100000"/>
              <a:buBlip>
                <a:blip r:embed="rId7"/>
              </a:buBlip>
            </a:pPr>
            <a:r>
              <a:rPr lang="en-GB" sz="1800" dirty="0">
                <a:solidFill>
                  <a:prstClr val="black"/>
                </a:solidFill>
                <a:latin typeface="+mj-lt"/>
              </a:rPr>
              <a:t>If not clear, then open by tilting the head back, use one hand on forehead and two fingers under the chin</a:t>
            </a:r>
          </a:p>
        </p:txBody>
      </p:sp>
      <p:sp>
        <p:nvSpPr>
          <p:cNvPr id="10" name="Rectangle 9">
            <a:extLst>
              <a:ext uri="{FF2B5EF4-FFF2-40B4-BE49-F238E27FC236}">
                <a16:creationId xmlns:a16="http://schemas.microsoft.com/office/drawing/2014/main" id="{3BADB529-8F7A-4EEC-9E26-B41C20190EA0}"/>
              </a:ext>
            </a:extLst>
          </p:cNvPr>
          <p:cNvSpPr>
            <a:spLocks noChangeAspect="1"/>
          </p:cNvSpPr>
          <p:nvPr/>
        </p:nvSpPr>
        <p:spPr>
          <a:xfrm>
            <a:off x="3094563" y="2528335"/>
            <a:ext cx="2794317" cy="2359620"/>
          </a:xfrm>
          <a:prstGeom prst="rect">
            <a:avLst/>
          </a:prstGeom>
        </p:spPr>
        <p:txBody>
          <a:bodyPr wrap="square" lIns="91440" tIns="45720" rIns="91440" bIns="45720" anchor="t">
            <a:spAutoFit/>
          </a:bodyPr>
          <a:lstStyle/>
          <a:p>
            <a:pPr marL="168910" indent="-168910">
              <a:spcAft>
                <a:spcPts val="385"/>
              </a:spcAft>
            </a:pPr>
            <a:r>
              <a:rPr lang="en-GB" sz="1200" b="1" dirty="0">
                <a:solidFill>
                  <a:srgbClr val="007A53"/>
                </a:solidFill>
                <a:latin typeface="+mj-lt"/>
              </a:rPr>
              <a:t>5.</a:t>
            </a:r>
            <a:r>
              <a:rPr lang="en-GB" sz="1800" b="1" dirty="0">
                <a:latin typeface="+mj-lt"/>
              </a:rPr>
              <a:t>	Breathing</a:t>
            </a:r>
            <a:endParaRPr lang="en-US" sz="1800" dirty="0"/>
          </a:p>
          <a:p>
            <a:pPr marL="168910" indent="-168910">
              <a:buSzPct val="100000"/>
              <a:buBlip>
                <a:blip r:embed="rId7"/>
              </a:buBlip>
            </a:pPr>
            <a:r>
              <a:rPr lang="en-GB" sz="1800" dirty="0">
                <a:latin typeface="+mj-lt"/>
              </a:rPr>
              <a:t>Check for normal breathing. Do not put your face next to theirs, instead look at chest</a:t>
            </a:r>
            <a:r>
              <a:rPr lang="en-GB" sz="1800" i="1" dirty="0">
                <a:latin typeface="+mj-lt"/>
              </a:rPr>
              <a:t> </a:t>
            </a:r>
            <a:r>
              <a:rPr lang="en-GB" sz="1800" dirty="0">
                <a:latin typeface="+mj-lt"/>
              </a:rPr>
              <a:t>rising and falling only. (Remember 10 seconds!) </a:t>
            </a:r>
            <a:endParaRPr lang="en-GB" sz="1800" dirty="0">
              <a:latin typeface="+mj-lt"/>
              <a:cs typeface="Arial"/>
            </a:endParaRPr>
          </a:p>
        </p:txBody>
      </p:sp>
      <p:sp>
        <p:nvSpPr>
          <p:cNvPr id="12" name="Rectangle 11">
            <a:extLst>
              <a:ext uri="{FF2B5EF4-FFF2-40B4-BE49-F238E27FC236}">
                <a16:creationId xmlns:a16="http://schemas.microsoft.com/office/drawing/2014/main" id="{898DE2CC-465A-4E38-9251-84C362B2FF67}"/>
              </a:ext>
            </a:extLst>
          </p:cNvPr>
          <p:cNvSpPr>
            <a:spLocks noChangeAspect="1"/>
          </p:cNvSpPr>
          <p:nvPr/>
        </p:nvSpPr>
        <p:spPr>
          <a:xfrm>
            <a:off x="6458950" y="2929682"/>
            <a:ext cx="2339575" cy="1251625"/>
          </a:xfrm>
          <a:prstGeom prst="rect">
            <a:avLst/>
          </a:prstGeom>
        </p:spPr>
        <p:txBody>
          <a:bodyPr wrap="square" anchor="t">
            <a:spAutoFit/>
          </a:bodyPr>
          <a:lstStyle/>
          <a:p>
            <a:pPr marL="169079" indent="-169079">
              <a:spcAft>
                <a:spcPts val="385"/>
              </a:spcAft>
            </a:pPr>
            <a:r>
              <a:rPr lang="en-GB" sz="1200" b="1" dirty="0">
                <a:solidFill>
                  <a:srgbClr val="007A53"/>
                </a:solidFill>
                <a:latin typeface="+mj-lt"/>
              </a:rPr>
              <a:t>6.</a:t>
            </a:r>
            <a:r>
              <a:rPr lang="en-GB" sz="1200" b="1" dirty="0">
                <a:solidFill>
                  <a:prstClr val="black"/>
                </a:solidFill>
                <a:latin typeface="+mj-lt"/>
              </a:rPr>
              <a:t>	</a:t>
            </a:r>
            <a:r>
              <a:rPr lang="en-GB" sz="1800" b="1" dirty="0">
                <a:solidFill>
                  <a:prstClr val="black"/>
                </a:solidFill>
                <a:latin typeface="+mj-lt"/>
              </a:rPr>
              <a:t>Circulation </a:t>
            </a:r>
            <a:r>
              <a:rPr lang="en-GB" sz="1800" dirty="0">
                <a:solidFill>
                  <a:prstClr val="black"/>
                </a:solidFill>
                <a:latin typeface="+mj-lt"/>
              </a:rPr>
              <a:t>(only if breathing normally)</a:t>
            </a:r>
          </a:p>
          <a:p>
            <a:pPr marL="169079" indent="-169079">
              <a:buSzPct val="100000"/>
              <a:buBlip>
                <a:blip r:embed="rId7"/>
              </a:buBlip>
            </a:pPr>
            <a:r>
              <a:rPr lang="en-GB" sz="1800" dirty="0">
                <a:solidFill>
                  <a:prstClr val="black"/>
                </a:solidFill>
                <a:latin typeface="+mj-lt"/>
              </a:rPr>
              <a:t>Check the casualty for bleeding</a:t>
            </a:r>
            <a:endParaRPr lang="en-GB" sz="1800" dirty="0">
              <a:solidFill>
                <a:prstClr val="black"/>
              </a:solidFill>
              <a:latin typeface="+mj-lt"/>
              <a:cs typeface="Arial"/>
            </a:endParaRPr>
          </a:p>
        </p:txBody>
      </p:sp>
      <p:sp>
        <p:nvSpPr>
          <p:cNvPr id="16" name="Rectangle 15">
            <a:extLst>
              <a:ext uri="{FF2B5EF4-FFF2-40B4-BE49-F238E27FC236}">
                <a16:creationId xmlns:a16="http://schemas.microsoft.com/office/drawing/2014/main" id="{437675DA-3FAD-4FB9-882E-1A3E1579C46C}"/>
              </a:ext>
            </a:extLst>
          </p:cNvPr>
          <p:cNvSpPr>
            <a:spLocks noChangeAspect="1"/>
          </p:cNvSpPr>
          <p:nvPr/>
        </p:nvSpPr>
        <p:spPr>
          <a:xfrm>
            <a:off x="184918" y="4717901"/>
            <a:ext cx="8101770" cy="738664"/>
          </a:xfrm>
          <a:prstGeom prst="rect">
            <a:avLst/>
          </a:prstGeom>
        </p:spPr>
        <p:txBody>
          <a:bodyPr wrap="square" lIns="91440" tIns="45720" rIns="91440" bIns="45720" anchor="t">
            <a:spAutoFit/>
          </a:bodyPr>
          <a:lstStyle/>
          <a:p>
            <a:pPr>
              <a:buSzPct val="100000"/>
            </a:pPr>
            <a:r>
              <a:rPr lang="en-GB" sz="1050" b="1">
                <a:solidFill>
                  <a:prstClr val="black"/>
                </a:solidFill>
                <a:latin typeface="Arial" panose="020B0604020202020204" pitchFamily="34" charset="0"/>
                <a:cs typeface="Arial" panose="020B0604020202020204" pitchFamily="34" charset="0"/>
              </a:rPr>
              <a:t>NB</a:t>
            </a:r>
            <a:endParaRPr lang="en-GB" sz="1050">
              <a:solidFill>
                <a:prstClr val="black"/>
              </a:solidFill>
              <a:latin typeface="Arial" panose="020B0604020202020204" pitchFamily="34" charset="0"/>
              <a:cs typeface="Arial" panose="020B0604020202020204" pitchFamily="34" charset="0"/>
            </a:endParaRPr>
          </a:p>
          <a:p>
            <a:pPr marL="219075" indent="-219075">
              <a:buSzPct val="100000"/>
              <a:buBlip>
                <a:blip r:embed="rId7"/>
              </a:buBlip>
            </a:pPr>
            <a:r>
              <a:rPr lang="en-GB" sz="1050">
                <a:latin typeface="Arial"/>
                <a:cs typeface="Arial"/>
              </a:rPr>
              <a:t>At this time </a:t>
            </a:r>
            <a:r>
              <a:rPr lang="en-GB" sz="1050" u="sng">
                <a:latin typeface="Arial"/>
                <a:cs typeface="Arial"/>
              </a:rPr>
              <a:t>do not</a:t>
            </a:r>
            <a:r>
              <a:rPr lang="en-GB" sz="1050">
                <a:latin typeface="Arial"/>
                <a:cs typeface="Arial"/>
              </a:rPr>
              <a:t> put your face near to theirs to check for breathing, instead look at chest rising and falling only</a:t>
            </a:r>
            <a:endParaRPr lang="en-GB" sz="1050">
              <a:ea typeface="+mn-lt"/>
              <a:cs typeface="+mn-lt"/>
            </a:endParaRPr>
          </a:p>
          <a:p>
            <a:pPr marL="219075" indent="-219075">
              <a:buSzPct val="100000"/>
              <a:buBlip>
                <a:blip r:embed="rId7"/>
              </a:buBlip>
            </a:pPr>
            <a:r>
              <a:rPr lang="en-GB" sz="1050">
                <a:latin typeface="Arial"/>
                <a:cs typeface="Arial"/>
              </a:rPr>
              <a:t>If the casualty is </a:t>
            </a:r>
            <a:r>
              <a:rPr lang="en-GB" sz="1050" u="sng">
                <a:latin typeface="Arial"/>
                <a:cs typeface="Arial"/>
              </a:rPr>
              <a:t>not</a:t>
            </a:r>
            <a:r>
              <a:rPr lang="en-GB" sz="1050">
                <a:latin typeface="Arial"/>
                <a:cs typeface="Arial"/>
              </a:rPr>
              <a:t> breathing normally call 999/112 then start CPR</a:t>
            </a:r>
          </a:p>
          <a:p>
            <a:pPr marL="219075" indent="-219075">
              <a:buSzPct val="100000"/>
              <a:buBlip>
                <a:blip r:embed="rId7"/>
              </a:buBlip>
            </a:pPr>
            <a:r>
              <a:rPr lang="en-GB" sz="1050">
                <a:latin typeface="Arial"/>
                <a:cs typeface="Arial"/>
              </a:rPr>
              <a:t>If the casualty </a:t>
            </a:r>
            <a:r>
              <a:rPr lang="en-GB" sz="1050" u="sng">
                <a:latin typeface="Arial"/>
                <a:cs typeface="Arial"/>
              </a:rPr>
              <a:t>is</a:t>
            </a:r>
            <a:r>
              <a:rPr lang="en-GB" sz="1050">
                <a:latin typeface="Arial"/>
                <a:cs typeface="Arial"/>
              </a:rPr>
              <a:t> breathing normally place them in the recovery position then call 999/112</a:t>
            </a:r>
            <a:endParaRPr lang="en-GB" sz="1050" b="1">
              <a:latin typeface="Arial"/>
              <a:cs typeface="Arial"/>
            </a:endParaRPr>
          </a:p>
        </p:txBody>
      </p:sp>
      <p:sp>
        <p:nvSpPr>
          <p:cNvPr id="6" name="Text Placeholder 5">
            <a:extLst>
              <a:ext uri="{FF2B5EF4-FFF2-40B4-BE49-F238E27FC236}">
                <a16:creationId xmlns:a16="http://schemas.microsoft.com/office/drawing/2014/main" id="{7F6CCE3C-0131-484E-A2E1-64F75171C7A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83333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1_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6d2e8d7-98aa-4ac7-8aae-21bdcb34a35d">
      <UserInfo>
        <DisplayName>Content</DisplayName>
        <AccountId>437</AccountId>
        <AccountType/>
      </UserInfo>
      <UserInfo>
        <DisplayName>Kate Rutsch</DisplayName>
        <AccountId>438</AccountId>
        <AccountType/>
      </UserInfo>
      <UserInfo>
        <DisplayName>Patrick Unwin</DisplayName>
        <AccountId>301</AccountId>
        <AccountType/>
      </UserInfo>
      <UserInfo>
        <DisplayName>Claire Maynard</DisplayName>
        <AccountId>439</AccountId>
        <AccountType/>
      </UserInfo>
      <UserInfo>
        <DisplayName>Sam Woollard</DisplayName>
        <AccountId>130</AccountId>
        <AccountType/>
      </UserInfo>
      <UserInfo>
        <DisplayName>Justine Wilson</DisplayName>
        <AccountId>124</AccountId>
        <AccountType/>
      </UserInfo>
      <UserInfo>
        <DisplayName>Jodie Walsh2</DisplayName>
        <AccountId>193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11" ma:contentTypeDescription="Create a new document." ma:contentTypeScope="" ma:versionID="2df5e63ba805a70554455aa7d6b58d1d">
  <xsd:schema xmlns:xsd="http://www.w3.org/2001/XMLSchema" xmlns:xs="http://www.w3.org/2001/XMLSchema" xmlns:p="http://schemas.microsoft.com/office/2006/metadata/properties" xmlns:ns2="565d540a-4d5f-4e77-a6c3-71f6088114ec" xmlns:ns3="f6d2e8d7-98aa-4ac7-8aae-21bdcb34a35d" targetNamespace="http://schemas.microsoft.com/office/2006/metadata/properties" ma:root="true" ma:fieldsID="fba2bff40bfa7f1a1f2deb34ddcb197a" ns2:_="" ns3:_="">
    <xsd:import namespace="565d540a-4d5f-4e77-a6c3-71f6088114ec"/>
    <xsd:import namespace="f6d2e8d7-98aa-4ac7-8aae-21bdcb34a3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d2e8d7-98aa-4ac7-8aae-21bdcb34a3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CB704F-DC21-43E9-AB3B-CE8EB41D85ED}">
  <ds:schemaRefs>
    <ds:schemaRef ds:uri="http://schemas.microsoft.com/sharepoint/v3/contenttype/forms"/>
  </ds:schemaRefs>
</ds:datastoreItem>
</file>

<file path=customXml/itemProps2.xml><?xml version="1.0" encoding="utf-8"?>
<ds:datastoreItem xmlns:ds="http://schemas.openxmlformats.org/officeDocument/2006/customXml" ds:itemID="{1FC7CDF4-C59E-48F1-B094-FA169A49F4E4}">
  <ds:schemaRefs>
    <ds:schemaRef ds:uri="http://purl.org/dc/terms/"/>
    <ds:schemaRef ds:uri="f6d2e8d7-98aa-4ac7-8aae-21bdcb34a35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65d540a-4d5f-4e77-a6c3-71f6088114ec"/>
    <ds:schemaRef ds:uri="http://www.w3.org/XML/1998/namespace"/>
    <ds:schemaRef ds:uri="http://purl.org/dc/dcmitype/"/>
  </ds:schemaRefs>
</ds:datastoreItem>
</file>

<file path=customXml/itemProps3.xml><?xml version="1.0" encoding="utf-8"?>
<ds:datastoreItem xmlns:ds="http://schemas.openxmlformats.org/officeDocument/2006/customXml" ds:itemID="{0C50D736-3E85-483F-B932-310D42B66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5d540a-4d5f-4e77-a6c3-71f6088114ec"/>
    <ds:schemaRef ds:uri="f6d2e8d7-98aa-4ac7-8aae-21bdcb34a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WPT Powerpoint template 2nd proof</Template>
  <TotalTime>207</TotalTime>
  <Words>2119</Words>
  <Application>Microsoft Office PowerPoint</Application>
  <PresentationFormat>On-screen Show (16:10)</PresentationFormat>
  <Paragraphs>237</Paragraphs>
  <Slides>27</Slides>
  <Notes>8</Notes>
  <HiddenSlides>0</HiddenSlides>
  <MMClips>0</MMClips>
  <ScaleCrop>false</ScaleCrop>
  <HeadingPairs>
    <vt:vector size="10" baseType="variant">
      <vt:variant>
        <vt:lpstr>Fonts Used</vt:lpstr>
      </vt:variant>
      <vt:variant>
        <vt:i4>6</vt:i4>
      </vt:variant>
      <vt:variant>
        <vt:lpstr>Theme</vt:lpstr>
      </vt:variant>
      <vt:variant>
        <vt:i4>2</vt:i4>
      </vt:variant>
      <vt:variant>
        <vt:lpstr>Embedded OLE Servers</vt:lpstr>
      </vt:variant>
      <vt:variant>
        <vt:i4>0</vt:i4>
      </vt:variant>
      <vt:variant>
        <vt:lpstr>Slide Titles</vt:lpstr>
      </vt:variant>
      <vt:variant>
        <vt:i4>27</vt:i4>
      </vt:variant>
      <vt:variant>
        <vt:lpstr>Custom Shows</vt:lpstr>
      </vt:variant>
      <vt:variant>
        <vt:i4>23</vt:i4>
      </vt:variant>
    </vt:vector>
  </HeadingPairs>
  <TitlesOfParts>
    <vt:vector size="58" baseType="lpstr">
      <vt:lpstr>Arial</vt:lpstr>
      <vt:lpstr>Arial</vt:lpstr>
      <vt:lpstr>Wingdings 3</vt:lpstr>
      <vt:lpstr>Arial (heading)</vt:lpstr>
      <vt:lpstr>Lucida Grande</vt:lpstr>
      <vt:lpstr>Google Sans</vt:lpstr>
      <vt:lpstr>WPT Powerpoint template 2nd proof</vt:lpstr>
      <vt:lpstr>1_WPT Powerpoint template 2nd proof</vt:lpstr>
      <vt:lpstr>The concept I am learning is how to be well and safe.</vt:lpstr>
      <vt:lpstr>Discuss in groups:</vt:lpstr>
      <vt:lpstr>PowerPoint Presentation</vt:lpstr>
      <vt:lpstr>PowerPoint Presentation</vt:lpstr>
      <vt:lpstr>PowerPoint Presentation</vt:lpstr>
      <vt:lpstr>PowerPoint Presentation</vt:lpstr>
      <vt:lpstr>PowerPoint Presentation</vt:lpstr>
      <vt:lpstr>PowerPoint Presentation</vt:lpstr>
      <vt:lpstr>Challenge 1: Your turn: In pairs have a go! Check for breathing </vt:lpstr>
      <vt:lpstr>Challenge 2: Now have go!  Putting someone into recovery position</vt:lpstr>
      <vt:lpstr>PowerPoint Presentation</vt:lpstr>
      <vt:lpstr>Public Access Defibrillators</vt:lpstr>
      <vt:lpstr>Using the DEFIBRILLATOR (AED)</vt:lpstr>
      <vt:lpstr>Connecting the AED pads</vt:lpstr>
      <vt:lpstr>PowerPoint Presentation</vt:lpstr>
      <vt:lpstr>PowerPoint Presentation</vt:lpstr>
      <vt:lpstr>PowerPoint Presentation</vt:lpstr>
      <vt:lpstr>PowerPoint Presentation</vt:lpstr>
      <vt:lpstr>PowerPoint Presentation</vt:lpstr>
      <vt:lpstr>Bleeding… if someone has an accident,  they may bleed internally or externally.  What might be the signs?</vt:lpstr>
      <vt:lpstr>Watch this video (warning content contains scenes of bleeding)</vt:lpstr>
      <vt:lpstr>Here are the stages of support.  Optional – act it out.</vt:lpstr>
      <vt:lpstr>Nosebleed Stages of support.  Optional act It out. </vt:lpstr>
      <vt:lpstr>PowerPoint Presentation</vt:lpstr>
      <vt:lpstr>Watch this video</vt:lpstr>
      <vt:lpstr>Dealing with shock.  Optional.  Act it out. </vt:lpstr>
      <vt:lpstr>Learning Review:</vt:lpstr>
      <vt:lpstr>Recognition assessment</vt:lpstr>
      <vt:lpstr>Course admin</vt:lpstr>
      <vt:lpstr>Role of the first aider</vt:lpstr>
      <vt:lpstr>Primary survey</vt:lpstr>
      <vt:lpstr>Unresponsive breathing</vt:lpstr>
      <vt:lpstr>Shock</vt:lpstr>
      <vt:lpstr>Fainting</vt:lpstr>
      <vt:lpstr>Burns</vt:lpstr>
      <vt:lpstr>Poisoning</vt:lpstr>
      <vt:lpstr>Eye Injury</vt:lpstr>
      <vt:lpstr>Bleeding</vt:lpstr>
      <vt:lpstr>Choking</vt:lpstr>
      <vt:lpstr>Asthma</vt:lpstr>
      <vt:lpstr>Low blood sugar</vt:lpstr>
      <vt:lpstr>Allergic reaction</vt:lpstr>
      <vt:lpstr>Hyperventilation</vt:lpstr>
      <vt:lpstr>Stroke</vt:lpstr>
      <vt:lpstr>Head injury</vt:lpstr>
      <vt:lpstr>Seizure</vt:lpstr>
      <vt:lpstr>Bone, muscle, joint and Spine</vt:lpstr>
      <vt:lpstr>Chest pian</vt:lpstr>
      <vt:lpstr>Unresponsive not breathing</vt:lpstr>
      <vt:lpstr>Heat and cold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Jennifer Howell</cp:lastModifiedBy>
  <cp:revision>37</cp:revision>
  <dcterms:created xsi:type="dcterms:W3CDTF">2018-11-28T11:53:47Z</dcterms:created>
  <dcterms:modified xsi:type="dcterms:W3CDTF">2024-05-07T13:25:55Z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Order">
    <vt:r8>40264300</vt:r8>
  </property>
  <property fmtid="{D5CDD505-2E9C-101B-9397-08002B2CF9AE}" pid="4" name="ComplianceAssetId">
    <vt:lpwstr/>
  </property>
  <property fmtid="{D5CDD505-2E9C-101B-9397-08002B2CF9AE}" pid="5" name="AuthorIds_UIVersion_2048">
    <vt:lpwstr>124</vt:lpwstr>
  </property>
  <property fmtid="{D5CDD505-2E9C-101B-9397-08002B2CF9AE}" pid="6" name="xd_Signature">
    <vt:bool>false</vt:bool>
  </property>
  <property fmtid="{D5CDD505-2E9C-101B-9397-08002B2CF9AE}" pid="7" name="SharedWithUsers">
    <vt:lpwstr>437;#Content;#438;#Kate Rutsch;#301;#Patrick Unwin;#439;#Claire Maynard;#130;#Sam Woollard;#124;#Justine Wilson;#193;#Jodie Walsh2</vt:lpwstr>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