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92" r:id="rId4"/>
    <p:sldId id="303" r:id="rId5"/>
    <p:sldId id="291" r:id="rId6"/>
    <p:sldId id="308" r:id="rId7"/>
    <p:sldId id="309" r:id="rId8"/>
    <p:sldId id="293" r:id="rId9"/>
    <p:sldId id="294" r:id="rId10"/>
    <p:sldId id="296" r:id="rId11"/>
    <p:sldId id="297" r:id="rId12"/>
    <p:sldId id="298" r:id="rId13"/>
    <p:sldId id="299" r:id="rId14"/>
    <p:sldId id="300" r:id="rId15"/>
    <p:sldId id="301" r:id="rId16"/>
    <p:sldId id="302" r:id="rId17"/>
    <p:sldId id="304" r:id="rId18"/>
    <p:sldId id="305" r:id="rId19"/>
    <p:sldId id="306" r:id="rId20"/>
    <p:sldId id="3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1" d="100"/>
          <a:sy n="71" d="100"/>
        </p:scale>
        <p:origin x="84"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2-05-23T11:31:40.174"/>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7C06-F0C3-40F3-BB75-DEE9081539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DB120B-7FFD-4515-B060-2C6C36CB8C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E94468-B5B7-409A-B7C5-217D17DB61DF}"/>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8590A3BF-4CE8-4121-8232-CF6E82A86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105FCC-39C4-450D-9F5B-E3D08F28367A}"/>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51023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D7EC-56BA-436D-B3EE-C21F55A5A2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A3AFB4-9DB4-4ABA-A01B-F145CD6E55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4C6447-79EE-47E9-80B1-0D126A9C4B73}"/>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1DA1A194-1898-4A47-8DCD-243C7B418F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A374E2-8DFA-478C-A43D-349F0996A9EC}"/>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320791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69B09-B27B-4E9B-B992-903FF8AAC3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531394-DA04-408B-A840-C0EF38FA66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D3C517-5C11-43CB-9994-69E6757D2033}"/>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87653B38-F7DA-41EA-B765-453B112F84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BA8B8-CBD0-4A0F-85C3-0B8BDFEB4C3B}"/>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1508220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008E-3393-481D-9A5F-2F0EA44E86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06D1B2-492B-4EC0-BDE5-5B0914459E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BCD66-7097-4F2D-B238-A25A63F593BA}"/>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FF7FCD3E-88B4-4541-83F8-FF290DD626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F2685-8E83-4155-8BEE-E24EB52B2DAC}"/>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237926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A06C-7084-4C2E-B243-4172B65EE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44B602-0CFF-40E3-8C2C-279F12F9EF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AF9174-9FF5-41A4-8A75-D43D0ED4C016}"/>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F9C73479-EB34-4A12-8D9D-7A6615D45F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99A47E-A3B3-4BC0-B87C-7F0A2925DBE1}"/>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44744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B1B3-6F2E-4960-8A7E-21590C8E7A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318AB3-9F21-4D76-8CD0-4BB97C9D20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3B02FC-1878-4F25-806D-7527973753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ADE1E6-666F-480D-B57B-41D8786B5EDD}"/>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6" name="Footer Placeholder 5">
            <a:extLst>
              <a:ext uri="{FF2B5EF4-FFF2-40B4-BE49-F238E27FC236}">
                <a16:creationId xmlns:a16="http://schemas.microsoft.com/office/drawing/2014/main" id="{443E97F4-FCE1-417F-AE64-E53BF815D3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CECB1B-AB77-40EE-8350-1AAB938EA8C2}"/>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366116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DE3E-303B-4B8C-83B8-9EAD3F2B2F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998F9A-0BD8-4561-9B00-1450E6F0E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21A15B-1DAF-499D-9C49-F9A596E524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CB1387-5FF3-490D-A4C4-02B49FC4FA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09B903-9C04-4F34-A491-67CAE38219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02A14A-F6E4-4386-85F3-6C0110FF5C19}"/>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8" name="Footer Placeholder 7">
            <a:extLst>
              <a:ext uri="{FF2B5EF4-FFF2-40B4-BE49-F238E27FC236}">
                <a16:creationId xmlns:a16="http://schemas.microsoft.com/office/drawing/2014/main" id="{11A57C46-2547-4219-B19F-EAACE1344F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17EC00-2401-4DD3-A178-33CBFA192612}"/>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3088770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9EE0-69DA-4FD1-903F-9D52B5AA91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D07328-FAC7-4FD9-BDAE-A0818BD0654E}"/>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4" name="Footer Placeholder 3">
            <a:extLst>
              <a:ext uri="{FF2B5EF4-FFF2-40B4-BE49-F238E27FC236}">
                <a16:creationId xmlns:a16="http://schemas.microsoft.com/office/drawing/2014/main" id="{2CA87B29-C056-4783-AA71-EFF7F7427A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050BBC-5BD6-49D9-908F-E2E4071711B4}"/>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414504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7DA14-ADCD-4E6B-A434-6533C4285015}"/>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3" name="Footer Placeholder 2">
            <a:extLst>
              <a:ext uri="{FF2B5EF4-FFF2-40B4-BE49-F238E27FC236}">
                <a16:creationId xmlns:a16="http://schemas.microsoft.com/office/drawing/2014/main" id="{8C6EAF05-9005-44B8-AF04-7450E943B0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6EF1CA-1E7D-4C6E-B3CB-8DC5CD784EBE}"/>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21767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E806-141A-47BA-A140-323A4C182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077391-9072-474E-8320-C69052943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64C14A-44D2-42C3-B412-D50A7A726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06860-4BA1-4D90-B8E6-587E4078DBD9}"/>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6" name="Footer Placeholder 5">
            <a:extLst>
              <a:ext uri="{FF2B5EF4-FFF2-40B4-BE49-F238E27FC236}">
                <a16:creationId xmlns:a16="http://schemas.microsoft.com/office/drawing/2014/main" id="{357584DE-2C45-4D12-904E-FB7A420B50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201CF-A942-4CCF-9F58-1343A1844B4E}"/>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346078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1C98-6264-47B2-959E-2F59D16457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5877AC-C225-4553-8F42-4F7B8ED10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56678D-FF10-4086-8FE7-C9DCFE419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F8EBD5-7B9D-49A1-BC6E-1519DADC992F}"/>
              </a:ext>
            </a:extLst>
          </p:cNvPr>
          <p:cNvSpPr>
            <a:spLocks noGrp="1"/>
          </p:cNvSpPr>
          <p:nvPr>
            <p:ph type="dt" sz="half" idx="10"/>
          </p:nvPr>
        </p:nvSpPr>
        <p:spPr/>
        <p:txBody>
          <a:bodyPr/>
          <a:lstStyle/>
          <a:p>
            <a:fld id="{AF26EB7D-4F82-434F-A89C-671FC3C9CA45}" type="datetimeFigureOut">
              <a:rPr lang="en-GB" smtClean="0"/>
              <a:t>06/12/2023</a:t>
            </a:fld>
            <a:endParaRPr lang="en-GB"/>
          </a:p>
        </p:txBody>
      </p:sp>
      <p:sp>
        <p:nvSpPr>
          <p:cNvPr id="6" name="Footer Placeholder 5">
            <a:extLst>
              <a:ext uri="{FF2B5EF4-FFF2-40B4-BE49-F238E27FC236}">
                <a16:creationId xmlns:a16="http://schemas.microsoft.com/office/drawing/2014/main" id="{C352AA20-4FF0-438F-91DD-7B3D93366F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9B399-6C78-4005-BD84-C46B2FD52990}"/>
              </a:ext>
            </a:extLst>
          </p:cNvPr>
          <p:cNvSpPr>
            <a:spLocks noGrp="1"/>
          </p:cNvSpPr>
          <p:nvPr>
            <p:ph type="sldNum" sz="quarter" idx="12"/>
          </p:nvPr>
        </p:nvSpPr>
        <p:spPr/>
        <p:txBody>
          <a:bodyPr/>
          <a:lstStyle/>
          <a:p>
            <a:fld id="{831A68C9-2361-4879-A8AF-24F3DEC9A4F0}" type="slidenum">
              <a:rPr lang="en-GB" smtClean="0"/>
              <a:t>‹#›</a:t>
            </a:fld>
            <a:endParaRPr lang="en-GB"/>
          </a:p>
        </p:txBody>
      </p:sp>
    </p:spTree>
    <p:extLst>
      <p:ext uri="{BB962C8B-B14F-4D97-AF65-F5344CB8AC3E}">
        <p14:creationId xmlns:p14="http://schemas.microsoft.com/office/powerpoint/2010/main" val="414491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E0B29-8055-4F4E-874C-4ADB6538A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5AF579-A5F2-495F-BCC2-F71BD3008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7347DC-F835-4F27-9CEE-D5ED61322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EB7D-4F82-434F-A89C-671FC3C9CA45}" type="datetimeFigureOut">
              <a:rPr lang="en-GB" smtClean="0"/>
              <a:t>06/12/2023</a:t>
            </a:fld>
            <a:endParaRPr lang="en-GB"/>
          </a:p>
        </p:txBody>
      </p:sp>
      <p:sp>
        <p:nvSpPr>
          <p:cNvPr id="5" name="Footer Placeholder 4">
            <a:extLst>
              <a:ext uri="{FF2B5EF4-FFF2-40B4-BE49-F238E27FC236}">
                <a16:creationId xmlns:a16="http://schemas.microsoft.com/office/drawing/2014/main" id="{973C055C-2B3C-4038-BC10-36C3DF657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B217AC-55DF-437C-AD83-585EF8107B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A68C9-2361-4879-A8AF-24F3DEC9A4F0}" type="slidenum">
              <a:rPr lang="en-GB" smtClean="0"/>
              <a:t>‹#›</a:t>
            </a:fld>
            <a:endParaRPr lang="en-GB"/>
          </a:p>
        </p:txBody>
      </p:sp>
    </p:spTree>
    <p:extLst>
      <p:ext uri="{BB962C8B-B14F-4D97-AF65-F5344CB8AC3E}">
        <p14:creationId xmlns:p14="http://schemas.microsoft.com/office/powerpoint/2010/main" val="102768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VQp4JBomc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fGoWLWS4-k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80F361-D8C7-4067-8120-5C842A03CEFB}"/>
              </a:ext>
            </a:extLst>
          </p:cNvPr>
          <p:cNvPicPr>
            <a:picLocks noChangeAspect="1"/>
          </p:cNvPicPr>
          <p:nvPr/>
        </p:nvPicPr>
        <p:blipFill rotWithShape="1">
          <a:blip r:embed="rId2"/>
          <a:srcRect l="59217" t="21333" r="4196" b="36696"/>
          <a:stretch/>
        </p:blipFill>
        <p:spPr>
          <a:xfrm>
            <a:off x="-1" y="-1"/>
            <a:ext cx="12192001" cy="6870125"/>
          </a:xfrm>
          <a:prstGeom prst="rect">
            <a:avLst/>
          </a:prstGeom>
        </p:spPr>
      </p:pic>
      <p:sp>
        <p:nvSpPr>
          <p:cNvPr id="2" name="Title 1"/>
          <p:cNvSpPr>
            <a:spLocks noGrp="1"/>
          </p:cNvSpPr>
          <p:nvPr>
            <p:ph type="ctrTitle"/>
          </p:nvPr>
        </p:nvSpPr>
        <p:spPr>
          <a:xfrm>
            <a:off x="2279576" y="209390"/>
            <a:ext cx="7772400" cy="1008112"/>
          </a:xfrm>
          <a:solidFill>
            <a:srgbClr val="FFFF00"/>
          </a:solidFill>
        </p:spPr>
        <p:txBody>
          <a:bodyPr/>
          <a:lstStyle/>
          <a:p>
            <a:r>
              <a:rPr lang="en-GB" b="1" u="sng" dirty="0"/>
              <a:t>Ground Rules</a:t>
            </a:r>
          </a:p>
        </p:txBody>
      </p:sp>
      <p:sp>
        <p:nvSpPr>
          <p:cNvPr id="3" name="Subtitle 2"/>
          <p:cNvSpPr>
            <a:spLocks noGrp="1"/>
          </p:cNvSpPr>
          <p:nvPr>
            <p:ph type="subTitle" idx="1"/>
          </p:nvPr>
        </p:nvSpPr>
        <p:spPr>
          <a:xfrm>
            <a:off x="1809292" y="1426893"/>
            <a:ext cx="8712968" cy="5098450"/>
          </a:xfrm>
          <a:solidFill>
            <a:schemeClr val="accent6">
              <a:lumMod val="20000"/>
              <a:lumOff val="80000"/>
            </a:schemeClr>
          </a:solidFill>
        </p:spPr>
        <p:txBody>
          <a:bodyPr>
            <a:normAutofit fontScale="25000" lnSpcReduction="20000"/>
          </a:bodyPr>
          <a:lstStyle/>
          <a:p>
            <a:pPr algn="l"/>
            <a:r>
              <a:rPr lang="en-GB" sz="8000" b="1" dirty="0"/>
              <a:t>No questions will be answered during the lesson:</a:t>
            </a:r>
          </a:p>
          <a:p>
            <a:pPr marL="457200" indent="-457200" algn="l">
              <a:buFont typeface="Arial" charset="0"/>
              <a:buChar char="•"/>
            </a:pPr>
            <a:r>
              <a:rPr lang="en-GB" sz="8000" dirty="0"/>
              <a:t>If you have any questions, about the topic we are covering today, please write them on a post-it note.</a:t>
            </a:r>
          </a:p>
          <a:p>
            <a:pPr marL="457200" indent="-457200" algn="l">
              <a:buFont typeface="Arial" charset="0"/>
              <a:buChar char="•"/>
            </a:pPr>
            <a:r>
              <a:rPr lang="en-GB" sz="8000" dirty="0"/>
              <a:t>Please write your tutor group on the post-it.  You can write your name, but you do not have to, if you don’t want to.</a:t>
            </a:r>
          </a:p>
          <a:p>
            <a:pPr marL="457200" indent="-457200" algn="l">
              <a:buFont typeface="Arial" charset="0"/>
              <a:buChar char="•"/>
            </a:pPr>
            <a:r>
              <a:rPr lang="en-GB" sz="8000" dirty="0"/>
              <a:t>Please put your question in the teacher’s envelope at the end of the lesson.</a:t>
            </a:r>
          </a:p>
          <a:p>
            <a:pPr marL="457200" indent="-457200" algn="l">
              <a:buFont typeface="Arial" charset="0"/>
              <a:buChar char="•"/>
            </a:pPr>
            <a:r>
              <a:rPr lang="en-GB" sz="8000" dirty="0"/>
              <a:t>All questions will be looked at, but only questions relating to the topic being taught  will be answered and then given back to classes.</a:t>
            </a:r>
          </a:p>
          <a:p>
            <a:pPr marL="457200" indent="-457200" algn="l">
              <a:buFont typeface="Arial" charset="0"/>
              <a:buChar char="•"/>
            </a:pPr>
            <a:r>
              <a:rPr lang="en-GB" sz="8000" dirty="0"/>
              <a:t>Questions will be answered in an age-appropriate manner.</a:t>
            </a:r>
          </a:p>
          <a:p>
            <a:pPr marL="457200" indent="-457200" algn="l">
              <a:buFont typeface="Arial" charset="0"/>
              <a:buChar char="•"/>
            </a:pPr>
            <a:r>
              <a:rPr lang="en-GB" sz="8000" dirty="0"/>
              <a:t>Questions that do not relate to the topic or that are not age-appropriate, will be addressed by signposting you to when the subject matter of your question will be taught.</a:t>
            </a:r>
          </a:p>
          <a:p>
            <a:pPr marL="457200" indent="-457200" algn="l">
              <a:buFont typeface="Arial" charset="0"/>
              <a:buChar char="•"/>
            </a:pPr>
            <a:endParaRPr lang="en-GB" sz="8000" dirty="0"/>
          </a:p>
          <a:p>
            <a:pPr algn="l"/>
            <a:r>
              <a:rPr lang="en-GB" sz="8000" b="1" dirty="0"/>
              <a:t>During the lesson:</a:t>
            </a:r>
          </a:p>
          <a:p>
            <a:pPr marL="857250" indent="-857250" algn="l">
              <a:buFont typeface="Arial" charset="0"/>
              <a:buChar char="•"/>
            </a:pPr>
            <a:r>
              <a:rPr lang="en-GB" sz="8000" dirty="0"/>
              <a:t>Please only give your opinions during discussions when asked.</a:t>
            </a:r>
          </a:p>
          <a:p>
            <a:pPr marL="857250" indent="-857250" algn="l">
              <a:buFont typeface="Arial" charset="0"/>
              <a:buChar char="•"/>
            </a:pPr>
            <a:r>
              <a:rPr lang="en-GB" sz="8000" dirty="0"/>
              <a:t>Do not say anything that could IDENTIFY anybody during the lesson.</a:t>
            </a:r>
          </a:p>
          <a:p>
            <a:pPr marL="857250" indent="-857250" algn="l">
              <a:buFont typeface="Arial" charset="0"/>
              <a:buChar char="•"/>
            </a:pPr>
            <a:r>
              <a:rPr lang="en-GB" sz="8000" dirty="0"/>
              <a:t>Be respectful of each other during the lesson.</a:t>
            </a:r>
          </a:p>
          <a:p>
            <a:pPr marL="457200" indent="-457200">
              <a:buFont typeface="Arial" charset="0"/>
              <a:buChar char="•"/>
            </a:pPr>
            <a:endParaRPr lang="en-GB" dirty="0"/>
          </a:p>
        </p:txBody>
      </p:sp>
    </p:spTree>
    <p:extLst>
      <p:ext uri="{BB962C8B-B14F-4D97-AF65-F5344CB8AC3E}">
        <p14:creationId xmlns:p14="http://schemas.microsoft.com/office/powerpoint/2010/main" val="14914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6017-6476-46B3-8ECC-168EDC7B6540}"/>
              </a:ext>
            </a:extLst>
          </p:cNvPr>
          <p:cNvSpPr>
            <a:spLocks noGrp="1"/>
          </p:cNvSpPr>
          <p:nvPr>
            <p:ph type="title"/>
          </p:nvPr>
        </p:nvSpPr>
        <p:spPr>
          <a:solidFill>
            <a:srgbClr val="FFFF00"/>
          </a:solidFill>
        </p:spPr>
        <p:txBody>
          <a:bodyPr/>
          <a:lstStyle/>
          <a:p>
            <a:r>
              <a:rPr lang="en-GB" dirty="0"/>
              <a:t>What is the law?  </a:t>
            </a:r>
          </a:p>
        </p:txBody>
      </p:sp>
      <p:sp>
        <p:nvSpPr>
          <p:cNvPr id="3" name="Content Placeholder 2">
            <a:extLst>
              <a:ext uri="{FF2B5EF4-FFF2-40B4-BE49-F238E27FC236}">
                <a16:creationId xmlns:a16="http://schemas.microsoft.com/office/drawing/2014/main" id="{F68171B9-59BE-4FFD-92B5-40B5F9A14116}"/>
              </a:ext>
            </a:extLst>
          </p:cNvPr>
          <p:cNvSpPr>
            <a:spLocks noGrp="1"/>
          </p:cNvSpPr>
          <p:nvPr>
            <p:ph idx="1"/>
          </p:nvPr>
        </p:nvSpPr>
        <p:spPr>
          <a:solidFill>
            <a:schemeClr val="accent4">
              <a:lumMod val="20000"/>
              <a:lumOff val="80000"/>
            </a:schemeClr>
          </a:solidFill>
        </p:spPr>
        <p:txBody>
          <a:bodyPr>
            <a:normAutofit fontScale="85000" lnSpcReduction="20000"/>
          </a:bodyPr>
          <a:lstStyle/>
          <a:p>
            <a:r>
              <a:rPr lang="en-GB" dirty="0"/>
              <a:t>It is a criminal offence for anyone to be involved in any sexual act (sexual intercourse, sexual touching, kissing etc) with anyone under the age of 13 whether the young person agrees or not, on the basis that anyone under 13 lacks the capacity to give valid consent to any sexual act.</a:t>
            </a:r>
          </a:p>
          <a:p>
            <a:r>
              <a:rPr lang="en-GB" dirty="0"/>
              <a:t>It is a criminal offence for anyone who is </a:t>
            </a:r>
            <a:r>
              <a:rPr lang="en-GB" b="1" dirty="0"/>
              <a:t>16 or older to have any kind of sexual contact with someone aged 13, 14 or 15</a:t>
            </a:r>
            <a:r>
              <a:rPr lang="en-GB" dirty="0"/>
              <a:t>. It is also a criminal offence for </a:t>
            </a:r>
            <a:r>
              <a:rPr lang="en-GB" b="1" dirty="0">
                <a:solidFill>
                  <a:srgbClr val="FF0000"/>
                </a:solidFill>
              </a:rPr>
              <a:t>both girls and boys aged 13, 14 and 15 to have consensual sex/sexual activities with anyone else aged 13, 14 or 15. 13, 14 or 14 year olds are legally allowed to touch the body with their hands, but it is illegal to have sex involving mouth or sexual organs.</a:t>
            </a:r>
          </a:p>
          <a:p>
            <a:r>
              <a:rPr lang="en-GB" dirty="0"/>
              <a:t>It is a criminal offence for anyone in a position of trust in relation to anyone under the age of 18 to have any sexual contact with them.</a:t>
            </a:r>
          </a:p>
          <a:p>
            <a:r>
              <a:rPr lang="en-GB" dirty="0"/>
              <a:t>The Act includes some offences (showing drawings of genitals to a young person, for example) unless someone is teaching sex education.  </a:t>
            </a:r>
          </a:p>
          <a:p>
            <a:endParaRPr lang="en-GB" dirty="0"/>
          </a:p>
        </p:txBody>
      </p:sp>
    </p:spTree>
    <p:extLst>
      <p:ext uri="{BB962C8B-B14F-4D97-AF65-F5344CB8AC3E}">
        <p14:creationId xmlns:p14="http://schemas.microsoft.com/office/powerpoint/2010/main" val="40236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A58D8-3EA8-4BDE-A636-73C0745D1A41}"/>
              </a:ext>
            </a:extLst>
          </p:cNvPr>
          <p:cNvSpPr>
            <a:spLocks noGrp="1"/>
          </p:cNvSpPr>
          <p:nvPr>
            <p:ph type="title"/>
          </p:nvPr>
        </p:nvSpPr>
        <p:spPr>
          <a:xfrm>
            <a:off x="341906" y="365125"/>
            <a:ext cx="11323982" cy="1980510"/>
          </a:xfrm>
          <a:solidFill>
            <a:srgbClr val="FFFF00"/>
          </a:solidFill>
        </p:spPr>
        <p:txBody>
          <a:bodyPr>
            <a:normAutofit/>
          </a:bodyPr>
          <a:lstStyle/>
          <a:p>
            <a:r>
              <a:rPr lang="en-GB" sz="3200" b="1" dirty="0"/>
              <a:t>If someone is over the age of 16 years, and they have started a relationship, it is up to both people when they are ready to take the steps towards full sexual activity.  (Remember some a-sexual people have romantic relationships without sex.)  </a:t>
            </a:r>
          </a:p>
        </p:txBody>
      </p:sp>
      <p:sp>
        <p:nvSpPr>
          <p:cNvPr id="4" name="TextBox 3">
            <a:extLst>
              <a:ext uri="{FF2B5EF4-FFF2-40B4-BE49-F238E27FC236}">
                <a16:creationId xmlns:a16="http://schemas.microsoft.com/office/drawing/2014/main" id="{5427A3FA-87CA-4066-8A8A-24275586958C}"/>
              </a:ext>
            </a:extLst>
          </p:cNvPr>
          <p:cNvSpPr txBox="1"/>
          <p:nvPr/>
        </p:nvSpPr>
        <p:spPr>
          <a:xfrm>
            <a:off x="286222" y="2527207"/>
            <a:ext cx="3717897" cy="3139321"/>
          </a:xfrm>
          <a:prstGeom prst="rect">
            <a:avLst/>
          </a:prstGeom>
          <a:solidFill>
            <a:schemeClr val="accent4">
              <a:lumMod val="40000"/>
              <a:lumOff val="60000"/>
            </a:schemeClr>
          </a:solidFill>
        </p:spPr>
        <p:txBody>
          <a:bodyPr wrap="square" rtlCol="0">
            <a:spAutoFit/>
          </a:bodyPr>
          <a:lstStyle/>
          <a:p>
            <a:r>
              <a:rPr lang="en-GB" sz="2000" b="1" dirty="0"/>
              <a:t>How does someone know if they are ready for sex?</a:t>
            </a:r>
          </a:p>
          <a:p>
            <a:endParaRPr lang="en-GB" sz="2000" dirty="0"/>
          </a:p>
          <a:p>
            <a:r>
              <a:rPr lang="en-GB" sz="2000" dirty="0"/>
              <a:t>As you watch this clip, make a note of the main ideas on the healthy side of your A3 sheet.  </a:t>
            </a:r>
          </a:p>
          <a:p>
            <a:endParaRPr lang="en-GB" sz="2000" dirty="0"/>
          </a:p>
          <a:p>
            <a:r>
              <a:rPr lang="en-GB" sz="2000" dirty="0">
                <a:hlinkClick r:id="rId2"/>
              </a:rPr>
              <a:t>https://www.youtube.com/watch?v=-VQp4JBomc8</a:t>
            </a:r>
            <a:endParaRPr lang="en-GB" sz="2000" dirty="0"/>
          </a:p>
          <a:p>
            <a:endParaRPr lang="en-GB" dirty="0"/>
          </a:p>
        </p:txBody>
      </p:sp>
      <p:sp>
        <p:nvSpPr>
          <p:cNvPr id="5" name="TextBox 4">
            <a:extLst>
              <a:ext uri="{FF2B5EF4-FFF2-40B4-BE49-F238E27FC236}">
                <a16:creationId xmlns:a16="http://schemas.microsoft.com/office/drawing/2014/main" id="{BD4FE15F-4036-4717-B655-78FB28B0EFF0}"/>
              </a:ext>
            </a:extLst>
          </p:cNvPr>
          <p:cNvSpPr txBox="1"/>
          <p:nvPr/>
        </p:nvSpPr>
        <p:spPr>
          <a:xfrm>
            <a:off x="7947991" y="2527207"/>
            <a:ext cx="3717897" cy="4247317"/>
          </a:xfrm>
          <a:prstGeom prst="rect">
            <a:avLst/>
          </a:prstGeom>
          <a:solidFill>
            <a:schemeClr val="accent4">
              <a:lumMod val="40000"/>
              <a:lumOff val="60000"/>
            </a:schemeClr>
          </a:solidFill>
        </p:spPr>
        <p:txBody>
          <a:bodyPr wrap="square" rtlCol="0">
            <a:spAutoFit/>
          </a:bodyPr>
          <a:lstStyle/>
          <a:p>
            <a:pPr algn="ctr"/>
            <a:r>
              <a:rPr lang="en-GB" b="1" dirty="0"/>
              <a:t>Discuss – why may some people have sex, even if the are not ready?</a:t>
            </a:r>
          </a:p>
          <a:p>
            <a:endParaRPr lang="en-GB" dirty="0"/>
          </a:p>
          <a:p>
            <a:r>
              <a:rPr lang="en-GB" b="1" dirty="0"/>
              <a:t>Ideas:</a:t>
            </a:r>
          </a:p>
          <a:p>
            <a:r>
              <a:rPr lang="en-GB" dirty="0"/>
              <a:t>&gt;They are doing it because they are scared their partner will leave them.</a:t>
            </a:r>
          </a:p>
          <a:p>
            <a:r>
              <a:rPr lang="en-GB" dirty="0"/>
              <a:t>&gt;They have not asked themselves if they are ready.</a:t>
            </a:r>
          </a:p>
          <a:p>
            <a:r>
              <a:rPr lang="en-GB" dirty="0"/>
              <a:t>&gt;They may have been drunk/on drugs.  This can often lead to a ONE NIGHT STAND (meaning they have sex with someone once, and they are not in a relationship with them.) </a:t>
            </a:r>
          </a:p>
          <a:p>
            <a:r>
              <a:rPr lang="en-GB" b="1" dirty="0">
                <a:solidFill>
                  <a:srgbClr val="FF0000"/>
                </a:solidFill>
              </a:rPr>
              <a:t>&gt;They feel pressured into it.</a:t>
            </a:r>
          </a:p>
          <a:p>
            <a:r>
              <a:rPr lang="en-GB" b="1" dirty="0">
                <a:solidFill>
                  <a:srgbClr val="FF0000"/>
                </a:solidFill>
              </a:rPr>
              <a:t>&gt;They are forced.</a:t>
            </a:r>
          </a:p>
        </p:txBody>
      </p:sp>
      <p:sp>
        <p:nvSpPr>
          <p:cNvPr id="6" name="TextBox 5">
            <a:extLst>
              <a:ext uri="{FF2B5EF4-FFF2-40B4-BE49-F238E27FC236}">
                <a16:creationId xmlns:a16="http://schemas.microsoft.com/office/drawing/2014/main" id="{FC4B8B66-0775-4E29-AED5-F5DC0505BF14}"/>
              </a:ext>
            </a:extLst>
          </p:cNvPr>
          <p:cNvSpPr txBox="1"/>
          <p:nvPr/>
        </p:nvSpPr>
        <p:spPr>
          <a:xfrm>
            <a:off x="469127" y="5899868"/>
            <a:ext cx="4516341" cy="646331"/>
          </a:xfrm>
          <a:prstGeom prst="rect">
            <a:avLst/>
          </a:prstGeom>
          <a:solidFill>
            <a:srgbClr val="FF0000"/>
          </a:solidFill>
        </p:spPr>
        <p:txBody>
          <a:bodyPr wrap="square" rtlCol="0">
            <a:spAutoFit/>
          </a:bodyPr>
          <a:lstStyle/>
          <a:p>
            <a:r>
              <a:rPr lang="en-GB" dirty="0">
                <a:solidFill>
                  <a:schemeClr val="bg1"/>
                </a:solidFill>
              </a:rPr>
              <a:t>Now consider – can you add anything to your A3 sheet?</a:t>
            </a:r>
          </a:p>
        </p:txBody>
      </p:sp>
      <p:pic>
        <p:nvPicPr>
          <p:cNvPr id="7" name="Picture 6">
            <a:extLst>
              <a:ext uri="{FF2B5EF4-FFF2-40B4-BE49-F238E27FC236}">
                <a16:creationId xmlns:a16="http://schemas.microsoft.com/office/drawing/2014/main" id="{62DD24AB-BA33-4F08-BDFA-2ECDC3626290}"/>
              </a:ext>
            </a:extLst>
          </p:cNvPr>
          <p:cNvPicPr>
            <a:picLocks noChangeAspect="1"/>
          </p:cNvPicPr>
          <p:nvPr/>
        </p:nvPicPr>
        <p:blipFill rotWithShape="1">
          <a:blip r:embed="rId3"/>
          <a:srcRect l="11228" t="19478" r="32630" b="26609"/>
          <a:stretch/>
        </p:blipFill>
        <p:spPr>
          <a:xfrm>
            <a:off x="4244010" y="3162588"/>
            <a:ext cx="3459173" cy="1868557"/>
          </a:xfrm>
          <a:prstGeom prst="rect">
            <a:avLst/>
          </a:prstGeom>
        </p:spPr>
      </p:pic>
    </p:spTree>
    <p:extLst>
      <p:ext uri="{BB962C8B-B14F-4D97-AF65-F5344CB8AC3E}">
        <p14:creationId xmlns:p14="http://schemas.microsoft.com/office/powerpoint/2010/main" val="85681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FA81-606E-43EA-88C1-D03DD5E85511}"/>
              </a:ext>
            </a:extLst>
          </p:cNvPr>
          <p:cNvSpPr>
            <a:spLocks noGrp="1"/>
          </p:cNvSpPr>
          <p:nvPr>
            <p:ph type="title"/>
          </p:nvPr>
        </p:nvSpPr>
        <p:spPr>
          <a:xfrm>
            <a:off x="838200" y="198149"/>
            <a:ext cx="10515600" cy="763960"/>
          </a:xfrm>
          <a:solidFill>
            <a:srgbClr val="FF0000"/>
          </a:solidFill>
        </p:spPr>
        <p:txBody>
          <a:bodyPr/>
          <a:lstStyle/>
          <a:p>
            <a:r>
              <a:rPr lang="en-GB" dirty="0">
                <a:solidFill>
                  <a:schemeClr val="bg1"/>
                </a:solidFill>
              </a:rPr>
              <a:t>If someone feels pressured….</a:t>
            </a:r>
          </a:p>
        </p:txBody>
      </p:sp>
      <p:sp>
        <p:nvSpPr>
          <p:cNvPr id="3" name="Content Placeholder 2">
            <a:extLst>
              <a:ext uri="{FF2B5EF4-FFF2-40B4-BE49-F238E27FC236}">
                <a16:creationId xmlns:a16="http://schemas.microsoft.com/office/drawing/2014/main" id="{31D02AE2-8FDA-4C97-998A-2348703C7F00}"/>
              </a:ext>
            </a:extLst>
          </p:cNvPr>
          <p:cNvSpPr>
            <a:spLocks noGrp="1"/>
          </p:cNvSpPr>
          <p:nvPr>
            <p:ph idx="1"/>
          </p:nvPr>
        </p:nvSpPr>
        <p:spPr>
          <a:xfrm>
            <a:off x="825610" y="1153439"/>
            <a:ext cx="10515600" cy="4551121"/>
          </a:xfrm>
          <a:solidFill>
            <a:schemeClr val="accent4">
              <a:lumMod val="20000"/>
              <a:lumOff val="80000"/>
            </a:schemeClr>
          </a:solidFill>
        </p:spPr>
        <p:txBody>
          <a:bodyPr>
            <a:normAutofit fontScale="70000" lnSpcReduction="20000"/>
          </a:bodyPr>
          <a:lstStyle/>
          <a:p>
            <a:pPr marL="0" indent="0" algn="ctr">
              <a:buNone/>
            </a:pPr>
            <a:r>
              <a:rPr lang="en-GB" sz="2900" b="1" dirty="0"/>
              <a:t>When two people are in a relationship, Person A may be ready for sex, but Person B may not be </a:t>
            </a:r>
          </a:p>
          <a:p>
            <a:pPr marL="0" indent="0" algn="ctr">
              <a:buNone/>
            </a:pPr>
            <a:r>
              <a:rPr lang="en-GB" sz="2900" b="1" dirty="0"/>
              <a:t>ready.</a:t>
            </a:r>
          </a:p>
          <a:p>
            <a:pPr marL="0" indent="0">
              <a:buNone/>
            </a:pPr>
            <a:endParaRPr lang="en-GB" dirty="0"/>
          </a:p>
          <a:p>
            <a:pPr marL="0" indent="0">
              <a:buNone/>
            </a:pPr>
            <a:r>
              <a:rPr lang="en-GB" b="1" dirty="0"/>
              <a:t>Discuss </a:t>
            </a:r>
            <a:r>
              <a:rPr lang="en-GB" dirty="0"/>
              <a:t>- What would Person A say/do in a healthy relationship?</a:t>
            </a:r>
          </a:p>
          <a:p>
            <a:pPr marL="0" indent="0">
              <a:buNone/>
            </a:pPr>
            <a:r>
              <a:rPr lang="en-GB" dirty="0"/>
              <a:t>Add to sheet.</a:t>
            </a:r>
          </a:p>
          <a:p>
            <a:pPr marL="0" indent="0">
              <a:buNone/>
            </a:pPr>
            <a:r>
              <a:rPr lang="en-GB" i="1" dirty="0"/>
              <a:t>Ideas - *tell them they are ready, and </a:t>
            </a:r>
            <a:r>
              <a:rPr lang="en-GB" b="1" i="1" u="sng" dirty="0"/>
              <a:t>ask</a:t>
            </a:r>
            <a:r>
              <a:rPr lang="en-GB" i="1" dirty="0"/>
              <a:t> if Person B is ready?  *</a:t>
            </a:r>
            <a:r>
              <a:rPr lang="en-GB" b="1" i="1" u="sng" dirty="0"/>
              <a:t>listen and respect </a:t>
            </a:r>
            <a:r>
              <a:rPr lang="en-GB" i="1" dirty="0"/>
              <a:t>Person </a:t>
            </a:r>
          </a:p>
          <a:p>
            <a:pPr marL="0" indent="0">
              <a:buNone/>
            </a:pPr>
            <a:r>
              <a:rPr lang="en-GB" i="1" dirty="0"/>
              <a:t>B’s decision</a:t>
            </a:r>
          </a:p>
          <a:p>
            <a:pPr marL="0" indent="0">
              <a:buNone/>
            </a:pPr>
            <a:endParaRPr lang="en-GB" dirty="0"/>
          </a:p>
          <a:p>
            <a:pPr marL="0" indent="0">
              <a:buNone/>
            </a:pPr>
            <a:r>
              <a:rPr lang="en-GB" b="1" dirty="0"/>
              <a:t>Discuss</a:t>
            </a:r>
            <a:r>
              <a:rPr lang="en-GB" dirty="0"/>
              <a:t> – What would person B do/say in an unhealthy relationship?</a:t>
            </a:r>
          </a:p>
          <a:p>
            <a:pPr marL="0" indent="0">
              <a:buNone/>
            </a:pPr>
            <a:r>
              <a:rPr lang="en-GB" dirty="0"/>
              <a:t>Add to sheet.</a:t>
            </a:r>
          </a:p>
          <a:p>
            <a:pPr marL="0" indent="0">
              <a:buNone/>
            </a:pPr>
            <a:r>
              <a:rPr lang="en-GB" i="1" dirty="0"/>
              <a:t>Ideas - *</a:t>
            </a:r>
            <a:r>
              <a:rPr lang="en-GB" b="1" i="1" u="sng" dirty="0"/>
              <a:t>keep asking </a:t>
            </a:r>
            <a:r>
              <a:rPr lang="en-GB" i="1" dirty="0"/>
              <a:t>the person if they are ready </a:t>
            </a:r>
            <a:r>
              <a:rPr lang="en-GB" b="1" i="1" u="sng" dirty="0"/>
              <a:t>a lot   </a:t>
            </a:r>
            <a:r>
              <a:rPr lang="en-GB" i="1" dirty="0"/>
              <a:t>*get </a:t>
            </a:r>
            <a:r>
              <a:rPr lang="en-GB" b="1" i="1" u="sng" dirty="0"/>
              <a:t>angry</a:t>
            </a:r>
            <a:r>
              <a:rPr lang="en-GB" i="1" dirty="0"/>
              <a:t>   </a:t>
            </a:r>
          </a:p>
          <a:p>
            <a:pPr marL="0" indent="0">
              <a:buNone/>
            </a:pPr>
            <a:r>
              <a:rPr lang="en-GB" i="1" dirty="0"/>
              <a:t>*</a:t>
            </a:r>
            <a:r>
              <a:rPr lang="en-GB" b="1" i="1" u="sng" dirty="0"/>
              <a:t>threaten</a:t>
            </a:r>
            <a:r>
              <a:rPr lang="en-GB" i="1" dirty="0"/>
              <a:t> to leave them      *have sex with other people while waiting   *</a:t>
            </a:r>
            <a:r>
              <a:rPr lang="en-GB" b="1" i="1" u="sng" dirty="0"/>
              <a:t>force </a:t>
            </a:r>
            <a:r>
              <a:rPr lang="en-GB" i="1" dirty="0"/>
              <a:t>themselves onto the </a:t>
            </a:r>
          </a:p>
          <a:p>
            <a:pPr marL="0" indent="0">
              <a:buNone/>
            </a:pPr>
            <a:r>
              <a:rPr lang="en-GB" i="1" dirty="0"/>
              <a:t>person without </a:t>
            </a:r>
            <a:r>
              <a:rPr lang="en-GB" b="1" i="1" u="sng" dirty="0"/>
              <a:t>CONSENT.</a:t>
            </a:r>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C9258293-2858-4909-AB34-91B6A0E7BDAE}"/>
              </a:ext>
            </a:extLst>
          </p:cNvPr>
          <p:cNvSpPr txBox="1"/>
          <p:nvPr/>
        </p:nvSpPr>
        <p:spPr>
          <a:xfrm>
            <a:off x="838200" y="5883965"/>
            <a:ext cx="10515600" cy="707886"/>
          </a:xfrm>
          <a:prstGeom prst="rect">
            <a:avLst/>
          </a:prstGeom>
          <a:solidFill>
            <a:srgbClr val="FFFF00"/>
          </a:solidFill>
        </p:spPr>
        <p:txBody>
          <a:bodyPr wrap="square" rtlCol="0">
            <a:spAutoFit/>
          </a:bodyPr>
          <a:lstStyle/>
          <a:p>
            <a:r>
              <a:rPr lang="en-GB" sz="2000" dirty="0"/>
              <a:t>What is CONSENT?     Watch this and then try to work out what CONSENT means.</a:t>
            </a:r>
          </a:p>
          <a:p>
            <a:r>
              <a:rPr lang="en-GB" sz="2000" dirty="0">
                <a:hlinkClick r:id="rId2"/>
              </a:rPr>
              <a:t>https://www.youtube.com/watch?v=fGoWLWS4-kU</a:t>
            </a:r>
            <a:endParaRPr lang="en-GB" sz="2000" dirty="0"/>
          </a:p>
        </p:txBody>
      </p:sp>
    </p:spTree>
    <p:extLst>
      <p:ext uri="{BB962C8B-B14F-4D97-AF65-F5344CB8AC3E}">
        <p14:creationId xmlns:p14="http://schemas.microsoft.com/office/powerpoint/2010/main" val="35621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5927-F228-492C-82D8-533B082330D8}"/>
              </a:ext>
            </a:extLst>
          </p:cNvPr>
          <p:cNvSpPr>
            <a:spLocks noGrp="1"/>
          </p:cNvSpPr>
          <p:nvPr>
            <p:ph type="title"/>
          </p:nvPr>
        </p:nvSpPr>
        <p:spPr>
          <a:xfrm>
            <a:off x="838200" y="365125"/>
            <a:ext cx="10515600" cy="926347"/>
          </a:xfrm>
          <a:solidFill>
            <a:srgbClr val="FFFF00"/>
          </a:solidFill>
        </p:spPr>
        <p:txBody>
          <a:bodyPr/>
          <a:lstStyle/>
          <a:p>
            <a:r>
              <a:rPr lang="en-GB" dirty="0"/>
              <a:t>Consent</a:t>
            </a:r>
          </a:p>
        </p:txBody>
      </p:sp>
      <p:sp>
        <p:nvSpPr>
          <p:cNvPr id="3" name="Content Placeholder 2">
            <a:extLst>
              <a:ext uri="{FF2B5EF4-FFF2-40B4-BE49-F238E27FC236}">
                <a16:creationId xmlns:a16="http://schemas.microsoft.com/office/drawing/2014/main" id="{964478F6-7E1A-4B73-AC9E-C8CD5FE8F2CA}"/>
              </a:ext>
            </a:extLst>
          </p:cNvPr>
          <p:cNvSpPr>
            <a:spLocks noGrp="1"/>
          </p:cNvSpPr>
          <p:nvPr>
            <p:ph idx="1"/>
          </p:nvPr>
        </p:nvSpPr>
        <p:spPr>
          <a:xfrm>
            <a:off x="838200" y="1439126"/>
            <a:ext cx="10515600" cy="1850829"/>
          </a:xfrm>
          <a:solidFill>
            <a:schemeClr val="accent4">
              <a:lumMod val="40000"/>
              <a:lumOff val="60000"/>
            </a:schemeClr>
          </a:solidFill>
        </p:spPr>
        <p:txBody>
          <a:bodyPr>
            <a:normAutofit lnSpcReduction="10000"/>
          </a:bodyPr>
          <a:lstStyle/>
          <a:p>
            <a:pPr marL="0" indent="0">
              <a:buNone/>
            </a:pPr>
            <a:r>
              <a:rPr lang="en-GB" dirty="0"/>
              <a:t>Consent means someone has given permission for something to happen.</a:t>
            </a:r>
          </a:p>
          <a:p>
            <a:pPr marL="0" indent="0">
              <a:buNone/>
            </a:pPr>
            <a:r>
              <a:rPr lang="en-GB" dirty="0"/>
              <a:t>What do you think this means in relation to sex?</a:t>
            </a:r>
          </a:p>
          <a:p>
            <a:pPr marL="0" indent="0">
              <a:buNone/>
            </a:pPr>
            <a:r>
              <a:rPr lang="en-GB" dirty="0"/>
              <a:t>Make a list as a class.</a:t>
            </a:r>
          </a:p>
        </p:txBody>
      </p:sp>
      <p:sp>
        <p:nvSpPr>
          <p:cNvPr id="6" name="Rectangle 5">
            <a:extLst>
              <a:ext uri="{FF2B5EF4-FFF2-40B4-BE49-F238E27FC236}">
                <a16:creationId xmlns:a16="http://schemas.microsoft.com/office/drawing/2014/main" id="{6280B161-1624-45EB-949F-4479BC102F69}"/>
              </a:ext>
            </a:extLst>
          </p:cNvPr>
          <p:cNvSpPr/>
          <p:nvPr/>
        </p:nvSpPr>
        <p:spPr>
          <a:xfrm>
            <a:off x="838200" y="3568046"/>
            <a:ext cx="6096000" cy="2554545"/>
          </a:xfrm>
          <a:prstGeom prst="rect">
            <a:avLst/>
          </a:prstGeom>
          <a:solidFill>
            <a:schemeClr val="accent4">
              <a:lumMod val="20000"/>
              <a:lumOff val="80000"/>
            </a:schemeClr>
          </a:solidFill>
        </p:spPr>
        <p:txBody>
          <a:bodyPr>
            <a:spAutoFit/>
          </a:bodyPr>
          <a:lstStyle/>
          <a:p>
            <a:r>
              <a:rPr lang="en-GB" sz="2000" b="1" i="0" u="sng" dirty="0">
                <a:solidFill>
                  <a:srgbClr val="1A1A1A"/>
                </a:solidFill>
                <a:effectLst/>
                <a:latin typeface="Lato"/>
              </a:rPr>
              <a:t>Sexual consent:</a:t>
            </a:r>
          </a:p>
          <a:p>
            <a:r>
              <a:rPr lang="en-GB" sz="2000" b="0" i="0" dirty="0">
                <a:solidFill>
                  <a:srgbClr val="1A1A1A"/>
                </a:solidFill>
                <a:effectLst/>
                <a:latin typeface="Lato"/>
              </a:rPr>
              <a:t>* We all have the right to not want sex or any other kind of sexual activity – for example, kissing, sexual touching or performing a sexual act.</a:t>
            </a:r>
          </a:p>
          <a:p>
            <a:r>
              <a:rPr lang="en-GB" sz="2000" b="1" i="0" u="sng" dirty="0">
                <a:solidFill>
                  <a:srgbClr val="1A1A1A"/>
                </a:solidFill>
                <a:effectLst/>
                <a:latin typeface="Lato"/>
              </a:rPr>
              <a:t>*We also all have the right to change our minds at any time even if sex has started.</a:t>
            </a:r>
          </a:p>
          <a:p>
            <a:r>
              <a:rPr lang="en-GB" sz="2000" b="0" i="0" dirty="0">
                <a:solidFill>
                  <a:srgbClr val="1A1A1A"/>
                </a:solidFill>
                <a:effectLst/>
                <a:latin typeface="Lato"/>
              </a:rPr>
              <a:t>*We have a right to consent to doing one sexual thing with someone but not another.</a:t>
            </a:r>
          </a:p>
        </p:txBody>
      </p:sp>
      <p:pic>
        <p:nvPicPr>
          <p:cNvPr id="7" name="Picture 6">
            <a:extLst>
              <a:ext uri="{FF2B5EF4-FFF2-40B4-BE49-F238E27FC236}">
                <a16:creationId xmlns:a16="http://schemas.microsoft.com/office/drawing/2014/main" id="{4D1797C9-83D7-4AB9-A825-BF37728F86EF}"/>
              </a:ext>
            </a:extLst>
          </p:cNvPr>
          <p:cNvPicPr>
            <a:picLocks noChangeAspect="1"/>
          </p:cNvPicPr>
          <p:nvPr/>
        </p:nvPicPr>
        <p:blipFill rotWithShape="1">
          <a:blip r:embed="rId2"/>
          <a:srcRect l="56057" t="20985" r="3660" b="40756"/>
          <a:stretch/>
        </p:blipFill>
        <p:spPr>
          <a:xfrm>
            <a:off x="7418894" y="3953358"/>
            <a:ext cx="3751869" cy="2004382"/>
          </a:xfrm>
          <a:prstGeom prst="rect">
            <a:avLst/>
          </a:prstGeom>
        </p:spPr>
      </p:pic>
    </p:spTree>
    <p:extLst>
      <p:ext uri="{BB962C8B-B14F-4D97-AF65-F5344CB8AC3E}">
        <p14:creationId xmlns:p14="http://schemas.microsoft.com/office/powerpoint/2010/main" val="28748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D6CD-BEAF-4C52-8FDA-D568E7CE3183}"/>
              </a:ext>
            </a:extLst>
          </p:cNvPr>
          <p:cNvSpPr>
            <a:spLocks noGrp="1"/>
          </p:cNvSpPr>
          <p:nvPr>
            <p:ph type="title"/>
          </p:nvPr>
        </p:nvSpPr>
        <p:spPr>
          <a:solidFill>
            <a:srgbClr val="FFFF00"/>
          </a:solidFill>
        </p:spPr>
        <p:txBody>
          <a:bodyPr/>
          <a:lstStyle/>
          <a:p>
            <a:r>
              <a:rPr lang="en-GB" dirty="0"/>
              <a:t>Consent and the UK Law</a:t>
            </a:r>
          </a:p>
        </p:txBody>
      </p:sp>
      <p:sp>
        <p:nvSpPr>
          <p:cNvPr id="3" name="Content Placeholder 2">
            <a:extLst>
              <a:ext uri="{FF2B5EF4-FFF2-40B4-BE49-F238E27FC236}">
                <a16:creationId xmlns:a16="http://schemas.microsoft.com/office/drawing/2014/main" id="{ADE50005-7A87-40B6-ACC0-E3066290E263}"/>
              </a:ext>
            </a:extLst>
          </p:cNvPr>
          <p:cNvSpPr>
            <a:spLocks noGrp="1"/>
          </p:cNvSpPr>
          <p:nvPr>
            <p:ph idx="1"/>
          </p:nvPr>
        </p:nvSpPr>
        <p:spPr>
          <a:xfrm>
            <a:off x="837414" y="1943574"/>
            <a:ext cx="10515600" cy="4351338"/>
          </a:xfrm>
          <a:solidFill>
            <a:schemeClr val="accent4">
              <a:lumMod val="20000"/>
              <a:lumOff val="80000"/>
            </a:schemeClr>
          </a:solidFill>
        </p:spPr>
        <p:txBody>
          <a:bodyPr>
            <a:normAutofit lnSpcReduction="10000"/>
          </a:bodyPr>
          <a:lstStyle/>
          <a:p>
            <a:pPr marL="0" indent="0">
              <a:buNone/>
            </a:pPr>
            <a:r>
              <a:rPr lang="en-GB" dirty="0">
                <a:effectLst/>
              </a:rPr>
              <a:t>The Sexual Offences Act 2003 says that someone consents to sexual activity if they:</a:t>
            </a:r>
          </a:p>
          <a:p>
            <a:r>
              <a:rPr lang="en-GB" dirty="0">
                <a:effectLst/>
              </a:rPr>
              <a:t>Agree by choice </a:t>
            </a:r>
            <a:r>
              <a:rPr lang="en-GB" b="1" dirty="0">
                <a:effectLst/>
              </a:rPr>
              <a:t>and</a:t>
            </a:r>
            <a:endParaRPr lang="en-GB" dirty="0">
              <a:effectLst/>
            </a:endParaRPr>
          </a:p>
          <a:p>
            <a:r>
              <a:rPr lang="en-GB" dirty="0">
                <a:effectLst/>
              </a:rPr>
              <a:t>Have both the freedom and capacity to make that choice.</a:t>
            </a:r>
          </a:p>
          <a:p>
            <a:r>
              <a:rPr lang="en-GB" dirty="0">
                <a:effectLst/>
              </a:rPr>
              <a:t>If someone says ‘no’ to any kind of sexual activity, they are not agreeing to it.  But, if someone doesn't say ‘no’ out loud, that doesn’t automatically mean that they have agreed to it either.   </a:t>
            </a:r>
            <a:r>
              <a:rPr lang="en-GB" b="1" dirty="0"/>
              <a:t>If someone seems unsure, stays quiet, moves away or doesn’t respond, they are not agreeing to sexual activity. In fact, it’s really common for people who have experienced sexual violence to find they are unable to move or speak.</a:t>
            </a:r>
          </a:p>
          <a:p>
            <a:pPr marL="0" indent="0">
              <a:buNone/>
            </a:pPr>
            <a:endParaRPr lang="en-GB" dirty="0"/>
          </a:p>
        </p:txBody>
      </p:sp>
    </p:spTree>
    <p:extLst>
      <p:ext uri="{BB962C8B-B14F-4D97-AF65-F5344CB8AC3E}">
        <p14:creationId xmlns:p14="http://schemas.microsoft.com/office/powerpoint/2010/main" val="27735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BAE0-C890-4E67-A2CA-DE9B566A4CA1}"/>
              </a:ext>
            </a:extLst>
          </p:cNvPr>
          <p:cNvSpPr>
            <a:spLocks noGrp="1"/>
          </p:cNvSpPr>
          <p:nvPr>
            <p:ph type="title"/>
          </p:nvPr>
        </p:nvSpPr>
        <p:spPr>
          <a:solidFill>
            <a:srgbClr val="FFFF00"/>
          </a:solidFill>
        </p:spPr>
        <p:txBody>
          <a:bodyPr>
            <a:normAutofit fontScale="90000"/>
          </a:bodyPr>
          <a:lstStyle/>
          <a:p>
            <a:br>
              <a:rPr lang="en-GB" dirty="0"/>
            </a:br>
            <a:r>
              <a:rPr lang="en-GB" dirty="0"/>
              <a:t>Discuss when might someone not have the freedom or capacity to consent to sex?</a:t>
            </a:r>
            <a:br>
              <a:rPr lang="en-GB" dirty="0"/>
            </a:br>
            <a:endParaRPr lang="en-GB" dirty="0"/>
          </a:p>
        </p:txBody>
      </p:sp>
      <p:sp>
        <p:nvSpPr>
          <p:cNvPr id="3" name="Content Placeholder 2">
            <a:extLst>
              <a:ext uri="{FF2B5EF4-FFF2-40B4-BE49-F238E27FC236}">
                <a16:creationId xmlns:a16="http://schemas.microsoft.com/office/drawing/2014/main" id="{1B2C1B71-0653-4679-9799-EC06B497DCB1}"/>
              </a:ext>
            </a:extLst>
          </p:cNvPr>
          <p:cNvSpPr>
            <a:spLocks noGrp="1"/>
          </p:cNvSpPr>
          <p:nvPr>
            <p:ph idx="1"/>
          </p:nvPr>
        </p:nvSpPr>
        <p:spPr>
          <a:solidFill>
            <a:schemeClr val="accent4">
              <a:lumMod val="20000"/>
              <a:lumOff val="80000"/>
            </a:schemeClr>
          </a:solidFill>
        </p:spPr>
        <p:txBody>
          <a:bodyPr>
            <a:normAutofit fontScale="92500" lnSpcReduction="20000"/>
          </a:bodyPr>
          <a:lstStyle/>
          <a:p>
            <a:r>
              <a:rPr lang="en-GB" dirty="0"/>
              <a:t>They are asleep or unconscious.</a:t>
            </a:r>
          </a:p>
          <a:p>
            <a:r>
              <a:rPr lang="en-GB" dirty="0"/>
              <a:t>They are drunk or ‘on’ drugs.</a:t>
            </a:r>
          </a:p>
          <a:p>
            <a:r>
              <a:rPr lang="en-GB" dirty="0"/>
              <a:t>They have been ‘spiked’.</a:t>
            </a:r>
          </a:p>
          <a:p>
            <a:r>
              <a:rPr lang="en-GB" dirty="0"/>
              <a:t>They are under the age of 16 yrs.  (13 </a:t>
            </a:r>
            <a:r>
              <a:rPr lang="en-GB" dirty="0" err="1"/>
              <a:t>yrs</a:t>
            </a:r>
            <a:r>
              <a:rPr lang="en-GB"/>
              <a:t> for </a:t>
            </a:r>
            <a:r>
              <a:rPr lang="en-GB" dirty="0"/>
              <a:t>any sexual contact.)</a:t>
            </a:r>
          </a:p>
          <a:p>
            <a:r>
              <a:rPr lang="en-GB" dirty="0"/>
              <a:t>They have a mental health disorder or illness that means they are unable to make a choice.</a:t>
            </a:r>
          </a:p>
          <a:p>
            <a:r>
              <a:rPr lang="en-GB" dirty="0"/>
              <a:t>They are being pressured, bullied, manipulated, tricked or scared into saying 'yes’.</a:t>
            </a:r>
          </a:p>
          <a:p>
            <a:r>
              <a:rPr lang="en-GB" dirty="0"/>
              <a:t>The other person is using physical force against them.</a:t>
            </a:r>
          </a:p>
          <a:p>
            <a:r>
              <a:rPr lang="en-GB" dirty="0"/>
              <a:t>If someone's not sure whether you are giving your consent for something sexual, they should check with you. If they can see or suspect you're not 100% </a:t>
            </a:r>
          </a:p>
          <a:p>
            <a:endParaRPr lang="en-GB" dirty="0"/>
          </a:p>
        </p:txBody>
      </p:sp>
    </p:spTree>
    <p:extLst>
      <p:ext uri="{BB962C8B-B14F-4D97-AF65-F5344CB8AC3E}">
        <p14:creationId xmlns:p14="http://schemas.microsoft.com/office/powerpoint/2010/main" val="8457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F4E04D0-5EB4-4799-B792-4C728B272507}"/>
              </a:ext>
            </a:extLst>
          </p:cNvPr>
          <p:cNvSpPr>
            <a:spLocks noChangeArrowheads="1"/>
          </p:cNvSpPr>
          <p:nvPr/>
        </p:nvSpPr>
        <p:spPr bwMode="auto">
          <a:xfrm>
            <a:off x="277517" y="1621805"/>
            <a:ext cx="11259557" cy="4247317"/>
          </a:xfrm>
          <a:prstGeom prst="rect">
            <a:avLst/>
          </a:prstGeom>
          <a:solidFill>
            <a:schemeClr val="accent4">
              <a:lumMod val="20000"/>
              <a:lumOff val="80000"/>
            </a:schemeClr>
          </a:solid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rgbClr val="1A1A1A"/>
                </a:solidFill>
                <a:effectLst/>
                <a:latin typeface="Lato"/>
              </a:rPr>
              <a:t>Enthusiastically saying ‘yes!’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rgbClr val="1A1A1A"/>
                </a:solidFill>
                <a:effectLst/>
                <a:latin typeface="Lato"/>
              </a:rPr>
              <a:t>Talking to the other person about what you do and don't want,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1A1A1A"/>
                </a:solidFill>
                <a:effectLst/>
                <a:latin typeface="Lato"/>
              </a:rPr>
              <a:t>and listening to them in return.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rgbClr val="1A1A1A"/>
                </a:solidFill>
                <a:effectLst/>
                <a:latin typeface="Lato"/>
              </a:rPr>
              <a:t>Checking in with the other person – for example, asking ‘is this okay?’,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1A1A1A"/>
                </a:solidFill>
                <a:effectLst/>
                <a:latin typeface="Lato"/>
              </a:rPr>
              <a:t>‘do you want to slow down?’ or ‘do you want to stop?’</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rgbClr val="1A1A1A"/>
                </a:solidFill>
                <a:effectLst/>
                <a:latin typeface="Lato"/>
              </a:rPr>
              <a:t>Respecting someone’s choice if they say ‘no’. And never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1A1A1A"/>
                </a:solidFill>
                <a:effectLst/>
                <a:latin typeface="Lato"/>
              </a:rPr>
              <a:t>trying to change their mind or put pressure on them</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1A1A1A"/>
                </a:solidFill>
                <a:effectLst/>
                <a:latin typeface="Lato"/>
              </a:rPr>
              <a:t> (regardless of whether you’re in a relationship or</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1A1A1A"/>
                </a:solidFill>
                <a:effectLst/>
                <a:latin typeface="Lato"/>
              </a:rPr>
              <a:t> married to them.)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A1A1A"/>
                </a:solidFill>
                <a:effectLst/>
                <a:latin typeface="Lato"/>
              </a:rPr>
              <a:t>                        </a:t>
            </a:r>
          </a:p>
        </p:txBody>
      </p:sp>
      <p:sp>
        <p:nvSpPr>
          <p:cNvPr id="5" name="AutoShape 2" descr="Info">
            <a:extLst>
              <a:ext uri="{FF2B5EF4-FFF2-40B4-BE49-F238E27FC236}">
                <a16:creationId xmlns:a16="http://schemas.microsoft.com/office/drawing/2014/main" id="{F5DF6CBF-EBDF-4911-9870-1D54ADB4794C}"/>
              </a:ext>
            </a:extLst>
          </p:cNvPr>
          <p:cNvSpPr>
            <a:spLocks noChangeAspect="1" noChangeArrowheads="1"/>
          </p:cNvSpPr>
          <p:nvPr/>
        </p:nvSpPr>
        <p:spPr bwMode="auto">
          <a:xfrm>
            <a:off x="42863" y="-30163"/>
            <a:ext cx="952500" cy="952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EFA98415-426D-4231-B512-4F7179D15C66}"/>
              </a:ext>
            </a:extLst>
          </p:cNvPr>
          <p:cNvSpPr txBox="1"/>
          <p:nvPr/>
        </p:nvSpPr>
        <p:spPr>
          <a:xfrm>
            <a:off x="358218" y="669304"/>
            <a:ext cx="7296346" cy="707886"/>
          </a:xfrm>
          <a:prstGeom prst="rect">
            <a:avLst/>
          </a:prstGeom>
          <a:solidFill>
            <a:srgbClr val="FFFF00"/>
          </a:solidFill>
        </p:spPr>
        <p:txBody>
          <a:bodyPr wrap="square" rtlCol="0">
            <a:spAutoFit/>
          </a:bodyPr>
          <a:lstStyle/>
          <a:p>
            <a:r>
              <a:rPr lang="en-GB" sz="4000" dirty="0"/>
              <a:t>What does CONSENT look like?</a:t>
            </a:r>
          </a:p>
        </p:txBody>
      </p:sp>
    </p:spTree>
    <p:extLst>
      <p:ext uri="{BB962C8B-B14F-4D97-AF65-F5344CB8AC3E}">
        <p14:creationId xmlns:p14="http://schemas.microsoft.com/office/powerpoint/2010/main" val="34091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F638-D1BC-46D7-B368-003988041BA4}"/>
              </a:ext>
            </a:extLst>
          </p:cNvPr>
          <p:cNvSpPr>
            <a:spLocks noGrp="1"/>
          </p:cNvSpPr>
          <p:nvPr>
            <p:ph type="title"/>
          </p:nvPr>
        </p:nvSpPr>
        <p:spPr>
          <a:solidFill>
            <a:srgbClr val="FFFF00"/>
          </a:solidFill>
        </p:spPr>
        <p:txBody>
          <a:bodyPr/>
          <a:lstStyle/>
          <a:p>
            <a:r>
              <a:rPr lang="en-GB" dirty="0"/>
              <a:t>What is an abusive relationship?</a:t>
            </a:r>
          </a:p>
        </p:txBody>
      </p:sp>
      <p:sp>
        <p:nvSpPr>
          <p:cNvPr id="3" name="Content Placeholder 2">
            <a:extLst>
              <a:ext uri="{FF2B5EF4-FFF2-40B4-BE49-F238E27FC236}">
                <a16:creationId xmlns:a16="http://schemas.microsoft.com/office/drawing/2014/main" id="{28C1C331-C3F7-4181-A7EB-44524A571CDB}"/>
              </a:ext>
            </a:extLst>
          </p:cNvPr>
          <p:cNvSpPr>
            <a:spLocks noGrp="1"/>
          </p:cNvSpPr>
          <p:nvPr>
            <p:ph idx="1"/>
          </p:nvPr>
        </p:nvSpPr>
        <p:spPr>
          <a:xfrm>
            <a:off x="838200" y="1825625"/>
            <a:ext cx="10515600" cy="4667250"/>
          </a:xfrm>
          <a:solidFill>
            <a:schemeClr val="accent4">
              <a:lumMod val="20000"/>
              <a:lumOff val="80000"/>
            </a:schemeClr>
          </a:solidFill>
        </p:spPr>
        <p:txBody>
          <a:bodyPr>
            <a:normAutofit fontScale="92500" lnSpcReduction="20000"/>
          </a:bodyPr>
          <a:lstStyle/>
          <a:p>
            <a:pPr marL="0" indent="0">
              <a:buNone/>
            </a:pPr>
            <a:r>
              <a:rPr lang="en-GB" dirty="0"/>
              <a:t>An abusive relationship is a type of unhealthy relationship in which one partner is in control and hurts the other person in any of the following ways:</a:t>
            </a:r>
          </a:p>
          <a:p>
            <a:pPr marL="0" indent="0">
              <a:buNone/>
            </a:pPr>
            <a:endParaRPr lang="en-GB" dirty="0"/>
          </a:p>
          <a:p>
            <a:pPr marL="0" indent="0">
              <a:buNone/>
            </a:pPr>
            <a:r>
              <a:rPr lang="en-GB" sz="2200" b="1" dirty="0">
                <a:solidFill>
                  <a:srgbClr val="FF0000"/>
                </a:solidFill>
              </a:rPr>
              <a:t>&gt;Physical (add to your page what physical abuse may involve.)</a:t>
            </a:r>
          </a:p>
          <a:p>
            <a:pPr marL="0" indent="0">
              <a:buNone/>
            </a:pPr>
            <a:r>
              <a:rPr lang="en-GB" sz="2200" dirty="0"/>
              <a:t>Examples – hitting/kicking/strangling/throwing something/causing any other physical pain.</a:t>
            </a:r>
          </a:p>
          <a:p>
            <a:pPr marL="0" indent="0">
              <a:buNone/>
            </a:pPr>
            <a:r>
              <a:rPr lang="en-GB" sz="2200" b="1" dirty="0">
                <a:solidFill>
                  <a:srgbClr val="FF0000"/>
                </a:solidFill>
              </a:rPr>
              <a:t>&gt;Sexual (add to your page what physical abuse may involve.)</a:t>
            </a:r>
          </a:p>
          <a:p>
            <a:pPr marL="0" indent="0">
              <a:buNone/>
            </a:pPr>
            <a:r>
              <a:rPr lang="en-GB" sz="2200" dirty="0"/>
              <a:t>Examples – rape, trying to force you to have sex </a:t>
            </a:r>
            <a:r>
              <a:rPr lang="en-GB" sz="2200" dirty="0" err="1"/>
              <a:t>hwen</a:t>
            </a:r>
            <a:r>
              <a:rPr lang="en-GB" sz="2200" dirty="0"/>
              <a:t> and where you don’t want to, getting you drunk/high before sex, pressuring you to have sex without condoms.</a:t>
            </a:r>
          </a:p>
          <a:p>
            <a:pPr marL="0" indent="0">
              <a:buNone/>
            </a:pPr>
            <a:r>
              <a:rPr lang="en-GB" sz="2200" b="1" dirty="0">
                <a:solidFill>
                  <a:srgbClr val="FF0000"/>
                </a:solidFill>
              </a:rPr>
              <a:t>&gt;Emotional (add to your page what physical abuse may involve.)</a:t>
            </a:r>
          </a:p>
          <a:p>
            <a:pPr marL="0" indent="0">
              <a:buNone/>
            </a:pPr>
            <a:r>
              <a:rPr lang="en-GB" sz="2200" dirty="0"/>
              <a:t>Examples – jealousy, extreme anger, name-calling, threats (if you leave I will…), lack of trust (demanding passwords, access to mobile phones etc. to check on you.)  </a:t>
            </a:r>
          </a:p>
          <a:p>
            <a:pPr marL="0" indent="0">
              <a:buNone/>
            </a:pPr>
            <a:r>
              <a:rPr lang="en-GB" sz="2200" b="1" dirty="0">
                <a:solidFill>
                  <a:srgbClr val="FF0000"/>
                </a:solidFill>
              </a:rPr>
              <a:t>&gt;Financial/money (add to your page what physical abuse may involve.)</a:t>
            </a:r>
          </a:p>
          <a:p>
            <a:pPr marL="0" indent="0">
              <a:buNone/>
            </a:pPr>
            <a:r>
              <a:rPr lang="en-GB" sz="2200" dirty="0"/>
              <a:t>Examples – borrowing money all the time not paying back, stealing from you, controlling your money.</a:t>
            </a:r>
          </a:p>
          <a:p>
            <a:pPr marL="0" indent="0">
              <a:buNone/>
            </a:pPr>
            <a:endParaRPr lang="en-GB" sz="2200" dirty="0"/>
          </a:p>
          <a:p>
            <a:pPr marL="0" indent="0">
              <a:buNone/>
            </a:pPr>
            <a:endParaRPr lang="en-GB" sz="2200" dirty="0"/>
          </a:p>
          <a:p>
            <a:pPr marL="0" indent="0">
              <a:buNone/>
            </a:pPr>
            <a:endParaRPr lang="en-GB" dirty="0"/>
          </a:p>
        </p:txBody>
      </p:sp>
    </p:spTree>
    <p:extLst>
      <p:ext uri="{BB962C8B-B14F-4D97-AF65-F5344CB8AC3E}">
        <p14:creationId xmlns:p14="http://schemas.microsoft.com/office/powerpoint/2010/main" val="30708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additive="base">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F3CA-DB0B-40E8-9D16-AF08F119AB9D}"/>
              </a:ext>
            </a:extLst>
          </p:cNvPr>
          <p:cNvSpPr>
            <a:spLocks noGrp="1"/>
          </p:cNvSpPr>
          <p:nvPr>
            <p:ph type="title"/>
          </p:nvPr>
        </p:nvSpPr>
        <p:spPr>
          <a:solidFill>
            <a:srgbClr val="FFFF00"/>
          </a:solidFill>
        </p:spPr>
        <p:txBody>
          <a:bodyPr>
            <a:normAutofit fontScale="90000"/>
          </a:bodyPr>
          <a:lstStyle/>
          <a:p>
            <a:r>
              <a:rPr lang="en-GB" dirty="0"/>
              <a:t>On the back of your sheet, try to write definitions for each of the following with your group.</a:t>
            </a:r>
          </a:p>
        </p:txBody>
      </p:sp>
      <p:sp>
        <p:nvSpPr>
          <p:cNvPr id="3" name="Content Placeholder 2">
            <a:extLst>
              <a:ext uri="{FF2B5EF4-FFF2-40B4-BE49-F238E27FC236}">
                <a16:creationId xmlns:a16="http://schemas.microsoft.com/office/drawing/2014/main" id="{3FD20985-D464-4FEF-95CD-2C6C7F0386C9}"/>
              </a:ext>
            </a:extLst>
          </p:cNvPr>
          <p:cNvSpPr>
            <a:spLocks noGrp="1"/>
          </p:cNvSpPr>
          <p:nvPr>
            <p:ph idx="1"/>
          </p:nvPr>
        </p:nvSpPr>
        <p:spPr>
          <a:solidFill>
            <a:schemeClr val="accent4">
              <a:lumMod val="20000"/>
              <a:lumOff val="80000"/>
            </a:schemeClr>
          </a:solidFill>
        </p:spPr>
        <p:txBody>
          <a:bodyPr>
            <a:normAutofit/>
          </a:bodyPr>
          <a:lstStyle/>
          <a:p>
            <a:pPr marL="0" indent="0">
              <a:buNone/>
            </a:pPr>
            <a:r>
              <a:rPr lang="en-GB" dirty="0"/>
              <a:t>Healthy relationship</a:t>
            </a:r>
          </a:p>
          <a:p>
            <a:pPr marL="0" indent="0">
              <a:buNone/>
            </a:pPr>
            <a:endParaRPr lang="en-GB" dirty="0"/>
          </a:p>
          <a:p>
            <a:pPr marL="0" indent="0">
              <a:buNone/>
            </a:pPr>
            <a:r>
              <a:rPr lang="en-GB" dirty="0"/>
              <a:t>One night stand</a:t>
            </a:r>
          </a:p>
          <a:p>
            <a:pPr marL="0" indent="0">
              <a:buNone/>
            </a:pPr>
            <a:endParaRPr lang="en-GB" dirty="0"/>
          </a:p>
          <a:p>
            <a:pPr marL="0" indent="0">
              <a:buNone/>
            </a:pPr>
            <a:r>
              <a:rPr lang="en-GB" dirty="0"/>
              <a:t>Unhealthy relationship</a:t>
            </a:r>
          </a:p>
          <a:p>
            <a:pPr marL="0" indent="0">
              <a:buNone/>
            </a:pPr>
            <a:endParaRPr lang="en-GB" dirty="0"/>
          </a:p>
          <a:p>
            <a:pPr marL="0" indent="0">
              <a:buNone/>
            </a:pPr>
            <a:r>
              <a:rPr lang="en-GB" dirty="0"/>
              <a:t>Abusive relationship </a:t>
            </a:r>
          </a:p>
        </p:txBody>
      </p:sp>
      <p:sp>
        <p:nvSpPr>
          <p:cNvPr id="4" name="TextBox 3">
            <a:extLst>
              <a:ext uri="{FF2B5EF4-FFF2-40B4-BE49-F238E27FC236}">
                <a16:creationId xmlns:a16="http://schemas.microsoft.com/office/drawing/2014/main" id="{A7FF8CBA-A1D0-45A1-A006-545E93E1CB82}"/>
              </a:ext>
            </a:extLst>
          </p:cNvPr>
          <p:cNvSpPr txBox="1"/>
          <p:nvPr/>
        </p:nvSpPr>
        <p:spPr>
          <a:xfrm>
            <a:off x="5796501" y="3530380"/>
            <a:ext cx="4603143" cy="830997"/>
          </a:xfrm>
          <a:prstGeom prst="rect">
            <a:avLst/>
          </a:prstGeom>
          <a:solidFill>
            <a:schemeClr val="accent4">
              <a:lumMod val="40000"/>
              <a:lumOff val="60000"/>
            </a:schemeClr>
          </a:solidFill>
        </p:spPr>
        <p:txBody>
          <a:bodyPr wrap="square" rtlCol="0">
            <a:spAutoFit/>
          </a:bodyPr>
          <a:lstStyle/>
          <a:p>
            <a:r>
              <a:rPr lang="en-GB" sz="2400" b="1" dirty="0"/>
              <a:t>Now see the next slide for possible answers….</a:t>
            </a:r>
            <a:endParaRPr lang="en-GB" sz="2400" dirty="0"/>
          </a:p>
        </p:txBody>
      </p:sp>
    </p:spTree>
    <p:extLst>
      <p:ext uri="{BB962C8B-B14F-4D97-AF65-F5344CB8AC3E}">
        <p14:creationId xmlns:p14="http://schemas.microsoft.com/office/powerpoint/2010/main" val="39048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4BF25F-3F60-4D96-B24D-7FCAA6F1E2E6}"/>
              </a:ext>
            </a:extLst>
          </p:cNvPr>
          <p:cNvPicPr>
            <a:picLocks noChangeAspect="1"/>
          </p:cNvPicPr>
          <p:nvPr/>
        </p:nvPicPr>
        <p:blipFill rotWithShape="1">
          <a:blip r:embed="rId2"/>
          <a:srcRect l="55436" t="21449" r="6804" b="47479"/>
          <a:stretch/>
        </p:blipFill>
        <p:spPr>
          <a:xfrm>
            <a:off x="-1" y="0"/>
            <a:ext cx="12127929" cy="6858000"/>
          </a:xfrm>
          <a:prstGeom prst="rect">
            <a:avLst/>
          </a:prstGeom>
        </p:spPr>
      </p:pic>
      <p:sp>
        <p:nvSpPr>
          <p:cNvPr id="3" name="Content Placeholder 2">
            <a:extLst>
              <a:ext uri="{FF2B5EF4-FFF2-40B4-BE49-F238E27FC236}">
                <a16:creationId xmlns:a16="http://schemas.microsoft.com/office/drawing/2014/main" id="{3FD20985-D464-4FEF-95CD-2C6C7F0386C9}"/>
              </a:ext>
            </a:extLst>
          </p:cNvPr>
          <p:cNvSpPr>
            <a:spLocks noGrp="1"/>
          </p:cNvSpPr>
          <p:nvPr>
            <p:ph idx="1"/>
          </p:nvPr>
        </p:nvSpPr>
        <p:spPr>
          <a:xfrm>
            <a:off x="695076" y="365125"/>
            <a:ext cx="10515600" cy="4351338"/>
          </a:xfrm>
          <a:solidFill>
            <a:schemeClr val="accent4">
              <a:lumMod val="20000"/>
              <a:lumOff val="80000"/>
            </a:schemeClr>
          </a:solidFill>
        </p:spPr>
        <p:txBody>
          <a:bodyPr>
            <a:normAutofit fontScale="85000" lnSpcReduction="20000"/>
          </a:bodyPr>
          <a:lstStyle/>
          <a:p>
            <a:pPr marL="0" indent="0">
              <a:buNone/>
            </a:pPr>
            <a:r>
              <a:rPr lang="en-GB" b="1" dirty="0"/>
              <a:t>A healthy relationship </a:t>
            </a:r>
            <a:r>
              <a:rPr lang="en-GB" dirty="0"/>
              <a:t>= where two people respect each other and both people feel happier because they are in each other’s lives.  It involves trust, compromise and kindness to each other.  </a:t>
            </a:r>
          </a:p>
          <a:p>
            <a:pPr marL="0" indent="0">
              <a:buNone/>
            </a:pPr>
            <a:endParaRPr lang="en-GB" dirty="0"/>
          </a:p>
          <a:p>
            <a:pPr marL="0" indent="0">
              <a:buNone/>
            </a:pPr>
            <a:r>
              <a:rPr lang="en-GB" b="1" dirty="0"/>
              <a:t>One night stand = </a:t>
            </a:r>
            <a:r>
              <a:rPr lang="en-GB" dirty="0"/>
              <a:t>having sex with someone once when not in a relationship with them.</a:t>
            </a:r>
          </a:p>
          <a:p>
            <a:pPr marL="0" indent="0">
              <a:buNone/>
            </a:pPr>
            <a:endParaRPr lang="en-GB" dirty="0"/>
          </a:p>
          <a:p>
            <a:pPr marL="0" indent="0">
              <a:buNone/>
            </a:pPr>
            <a:r>
              <a:rPr lang="en-GB" b="1" dirty="0"/>
              <a:t>An unhealthy relationship </a:t>
            </a:r>
            <a:r>
              <a:rPr lang="en-GB" dirty="0"/>
              <a:t>= where two people do not respect each other and they feel overall unhappy being in each other’s lives (often there are highs and lows.)</a:t>
            </a:r>
          </a:p>
          <a:p>
            <a:pPr marL="0" indent="0">
              <a:buNone/>
            </a:pPr>
            <a:endParaRPr lang="en-GB" dirty="0"/>
          </a:p>
          <a:p>
            <a:pPr marL="0" indent="0">
              <a:buNone/>
            </a:pPr>
            <a:r>
              <a:rPr lang="en-GB" b="1" dirty="0"/>
              <a:t>An abusive relationship = </a:t>
            </a:r>
            <a:r>
              <a:rPr lang="en-GB" dirty="0"/>
              <a:t>an</a:t>
            </a:r>
            <a:r>
              <a:rPr lang="en-GB" b="1" dirty="0"/>
              <a:t> </a:t>
            </a:r>
            <a:r>
              <a:rPr lang="en-GB" dirty="0"/>
              <a:t>unhealthy relationship in which one partner is in control and hurts the other person physically, sexually emotionally and/or financially. </a:t>
            </a:r>
          </a:p>
        </p:txBody>
      </p:sp>
      <p:sp>
        <p:nvSpPr>
          <p:cNvPr id="7" name="TextBox 6">
            <a:extLst>
              <a:ext uri="{FF2B5EF4-FFF2-40B4-BE49-F238E27FC236}">
                <a16:creationId xmlns:a16="http://schemas.microsoft.com/office/drawing/2014/main" id="{19ED5CF1-6015-4EE7-8B35-21205D5DC8D3}"/>
              </a:ext>
            </a:extLst>
          </p:cNvPr>
          <p:cNvSpPr txBox="1"/>
          <p:nvPr/>
        </p:nvSpPr>
        <p:spPr>
          <a:xfrm>
            <a:off x="803082" y="4921857"/>
            <a:ext cx="10257182" cy="954107"/>
          </a:xfrm>
          <a:prstGeom prst="rect">
            <a:avLst/>
          </a:prstGeom>
          <a:solidFill>
            <a:srgbClr val="FFFF00"/>
          </a:solidFill>
        </p:spPr>
        <p:txBody>
          <a:bodyPr wrap="square" rtlCol="0">
            <a:spAutoFit/>
          </a:bodyPr>
          <a:lstStyle/>
          <a:p>
            <a:r>
              <a:rPr lang="en-GB" sz="2800" dirty="0"/>
              <a:t>Notice that some of these could also link to your relationships with other people too, e.g. family/friends/adults etc.  </a:t>
            </a:r>
          </a:p>
        </p:txBody>
      </p:sp>
    </p:spTree>
    <p:extLst>
      <p:ext uri="{BB962C8B-B14F-4D97-AF65-F5344CB8AC3E}">
        <p14:creationId xmlns:p14="http://schemas.microsoft.com/office/powerpoint/2010/main" val="296645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25B945-8B87-4F1F-921A-D481289B7081}"/>
              </a:ext>
            </a:extLst>
          </p:cNvPr>
          <p:cNvPicPr>
            <a:picLocks noChangeAspect="1"/>
          </p:cNvPicPr>
          <p:nvPr/>
        </p:nvPicPr>
        <p:blipFill rotWithShape="1">
          <a:blip r:embed="rId2"/>
          <a:srcRect l="55436" t="21449" r="6804" b="47479"/>
          <a:stretch/>
        </p:blipFill>
        <p:spPr>
          <a:xfrm>
            <a:off x="-1" y="0"/>
            <a:ext cx="12127929" cy="6858000"/>
          </a:xfrm>
          <a:prstGeom prst="rect">
            <a:avLst/>
          </a:prstGeom>
        </p:spPr>
      </p:pic>
      <p:sp>
        <p:nvSpPr>
          <p:cNvPr id="2" name="Title 1">
            <a:extLst>
              <a:ext uri="{FF2B5EF4-FFF2-40B4-BE49-F238E27FC236}">
                <a16:creationId xmlns:a16="http://schemas.microsoft.com/office/drawing/2014/main" id="{50A43030-2FDD-4C80-9870-B374260F52F9}"/>
              </a:ext>
            </a:extLst>
          </p:cNvPr>
          <p:cNvSpPr>
            <a:spLocks noGrp="1"/>
          </p:cNvSpPr>
          <p:nvPr>
            <p:ph type="ctrTitle"/>
          </p:nvPr>
        </p:nvSpPr>
        <p:spPr>
          <a:xfrm>
            <a:off x="1444487" y="1526650"/>
            <a:ext cx="9144000" cy="3204473"/>
          </a:xfrm>
          <a:solidFill>
            <a:srgbClr val="FFFF00"/>
          </a:solidFill>
        </p:spPr>
        <p:txBody>
          <a:bodyPr>
            <a:normAutofit fontScale="90000"/>
          </a:bodyPr>
          <a:lstStyle/>
          <a:p>
            <a:r>
              <a:rPr lang="en-GB" dirty="0"/>
              <a:t>L.O:  To be able to describe the difference between a healthy relationship and an unhealthy/abusive one.</a:t>
            </a:r>
          </a:p>
        </p:txBody>
      </p:sp>
    </p:spTree>
    <p:extLst>
      <p:ext uri="{BB962C8B-B14F-4D97-AF65-F5344CB8AC3E}">
        <p14:creationId xmlns:p14="http://schemas.microsoft.com/office/powerpoint/2010/main" val="1865425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3604A-E7A4-4557-9768-FCC72339065F}"/>
              </a:ext>
            </a:extLst>
          </p:cNvPr>
          <p:cNvPicPr>
            <a:picLocks noChangeAspect="1"/>
          </p:cNvPicPr>
          <p:nvPr/>
        </p:nvPicPr>
        <p:blipFill rotWithShape="1">
          <a:blip r:embed="rId2"/>
          <a:srcRect l="55436" t="21449" r="6804" b="47479"/>
          <a:stretch/>
        </p:blipFill>
        <p:spPr>
          <a:xfrm>
            <a:off x="-1" y="0"/>
            <a:ext cx="12127929" cy="6858000"/>
          </a:xfrm>
          <a:prstGeom prst="rect">
            <a:avLst/>
          </a:prstGeom>
        </p:spPr>
      </p:pic>
      <p:sp>
        <p:nvSpPr>
          <p:cNvPr id="2" name="Title 1">
            <a:extLst>
              <a:ext uri="{FF2B5EF4-FFF2-40B4-BE49-F238E27FC236}">
                <a16:creationId xmlns:a16="http://schemas.microsoft.com/office/drawing/2014/main" id="{90E04E0C-D768-4EB8-8FC2-551A98E6DD8C}"/>
              </a:ext>
            </a:extLst>
          </p:cNvPr>
          <p:cNvSpPr>
            <a:spLocks noGrp="1"/>
          </p:cNvSpPr>
          <p:nvPr>
            <p:ph type="title"/>
          </p:nvPr>
        </p:nvSpPr>
        <p:spPr>
          <a:solidFill>
            <a:srgbClr val="FFFF00"/>
          </a:solidFill>
        </p:spPr>
        <p:txBody>
          <a:bodyPr/>
          <a:lstStyle/>
          <a:p>
            <a:r>
              <a:rPr lang="en-GB" dirty="0"/>
              <a:t>What to do if you think you are in ANY type of unhealthy of abusive relationship.</a:t>
            </a:r>
          </a:p>
        </p:txBody>
      </p:sp>
      <p:sp>
        <p:nvSpPr>
          <p:cNvPr id="3" name="Content Placeholder 2">
            <a:extLst>
              <a:ext uri="{FF2B5EF4-FFF2-40B4-BE49-F238E27FC236}">
                <a16:creationId xmlns:a16="http://schemas.microsoft.com/office/drawing/2014/main" id="{DB353FCB-31A1-4720-80FC-23378A3DDEBA}"/>
              </a:ext>
            </a:extLst>
          </p:cNvPr>
          <p:cNvSpPr>
            <a:spLocks noGrp="1"/>
          </p:cNvSpPr>
          <p:nvPr>
            <p:ph idx="1"/>
          </p:nvPr>
        </p:nvSpPr>
        <p:spPr>
          <a:solidFill>
            <a:schemeClr val="accent4">
              <a:lumMod val="20000"/>
              <a:lumOff val="80000"/>
            </a:schemeClr>
          </a:solidFill>
        </p:spPr>
        <p:txBody>
          <a:bodyPr>
            <a:normAutofit/>
          </a:bodyPr>
          <a:lstStyle/>
          <a:p>
            <a:pPr marL="0" indent="0">
              <a:buNone/>
            </a:pPr>
            <a:r>
              <a:rPr lang="en-GB" dirty="0"/>
              <a:t>&gt;Speak to an adult you trust.  This could be a family member of member of staff in school.  </a:t>
            </a:r>
          </a:p>
          <a:p>
            <a:pPr marL="0" indent="0">
              <a:buNone/>
            </a:pPr>
            <a:r>
              <a:rPr lang="en-GB" dirty="0"/>
              <a:t>&gt;Seek advice from experts – Childline 0800 1111</a:t>
            </a:r>
          </a:p>
          <a:p>
            <a:pPr marL="0" indent="0">
              <a:buNone/>
            </a:pPr>
            <a:endParaRPr lang="en-GB" dirty="0"/>
          </a:p>
          <a:p>
            <a:pPr marL="0" indent="0" algn="ctr">
              <a:buNone/>
            </a:pPr>
            <a:r>
              <a:rPr lang="en-GB" dirty="0">
                <a:solidFill>
                  <a:srgbClr val="FF0000"/>
                </a:solidFill>
              </a:rPr>
              <a:t>Please now add any questions you have to the brown envelope.  </a:t>
            </a:r>
          </a:p>
          <a:p>
            <a:pPr marL="0" indent="0">
              <a:buNone/>
            </a:pPr>
            <a:r>
              <a:rPr lang="en-GB" dirty="0"/>
              <a:t>Please speak to your teacher or someone else if you have been affected by this lesson and need to talk to someone.  </a:t>
            </a:r>
          </a:p>
        </p:txBody>
      </p:sp>
    </p:spTree>
    <p:extLst>
      <p:ext uri="{BB962C8B-B14F-4D97-AF65-F5344CB8AC3E}">
        <p14:creationId xmlns:p14="http://schemas.microsoft.com/office/powerpoint/2010/main" val="6551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DCA4ED-3BE9-40F2-9787-100CE7773FBA}"/>
              </a:ext>
            </a:extLst>
          </p:cNvPr>
          <p:cNvPicPr>
            <a:picLocks noChangeAspect="1"/>
          </p:cNvPicPr>
          <p:nvPr/>
        </p:nvPicPr>
        <p:blipFill rotWithShape="1">
          <a:blip r:embed="rId2"/>
          <a:srcRect l="55436" t="21449" r="6804" b="47479"/>
          <a:stretch/>
        </p:blipFill>
        <p:spPr>
          <a:xfrm>
            <a:off x="-1" y="0"/>
            <a:ext cx="12127929" cy="6858000"/>
          </a:xfrm>
          <a:prstGeom prst="rect">
            <a:avLst/>
          </a:prstGeom>
        </p:spPr>
      </p:pic>
      <p:sp>
        <p:nvSpPr>
          <p:cNvPr id="2" name="Title 1">
            <a:extLst>
              <a:ext uri="{FF2B5EF4-FFF2-40B4-BE49-F238E27FC236}">
                <a16:creationId xmlns:a16="http://schemas.microsoft.com/office/drawing/2014/main" id="{7978F3CA-DB0B-40E8-9D16-AF08F119AB9D}"/>
              </a:ext>
            </a:extLst>
          </p:cNvPr>
          <p:cNvSpPr>
            <a:spLocks noGrp="1"/>
          </p:cNvSpPr>
          <p:nvPr>
            <p:ph type="title"/>
          </p:nvPr>
        </p:nvSpPr>
        <p:spPr>
          <a:solidFill>
            <a:srgbClr val="FFFF00"/>
          </a:solidFill>
        </p:spPr>
        <p:txBody>
          <a:bodyPr/>
          <a:lstStyle/>
          <a:p>
            <a:r>
              <a:rPr lang="en-GB" dirty="0"/>
              <a:t>Do you know what these term mean?</a:t>
            </a:r>
          </a:p>
        </p:txBody>
      </p:sp>
      <p:sp>
        <p:nvSpPr>
          <p:cNvPr id="3" name="Content Placeholder 2">
            <a:extLst>
              <a:ext uri="{FF2B5EF4-FFF2-40B4-BE49-F238E27FC236}">
                <a16:creationId xmlns:a16="http://schemas.microsoft.com/office/drawing/2014/main" id="{3FD20985-D464-4FEF-95CD-2C6C7F0386C9}"/>
              </a:ext>
            </a:extLst>
          </p:cNvPr>
          <p:cNvSpPr>
            <a:spLocks noGrp="1"/>
          </p:cNvSpPr>
          <p:nvPr>
            <p:ph idx="1"/>
          </p:nvPr>
        </p:nvSpPr>
        <p:spPr>
          <a:solidFill>
            <a:schemeClr val="accent4">
              <a:lumMod val="20000"/>
              <a:lumOff val="80000"/>
            </a:schemeClr>
          </a:solidFill>
        </p:spPr>
        <p:txBody>
          <a:bodyPr>
            <a:normAutofit/>
          </a:bodyPr>
          <a:lstStyle/>
          <a:p>
            <a:pPr marL="0" indent="0">
              <a:buNone/>
            </a:pPr>
            <a:r>
              <a:rPr lang="en-GB" dirty="0"/>
              <a:t>Healthy relationship</a:t>
            </a:r>
          </a:p>
          <a:p>
            <a:pPr marL="0" indent="0">
              <a:buNone/>
            </a:pPr>
            <a:endParaRPr lang="en-GB" dirty="0"/>
          </a:p>
          <a:p>
            <a:pPr marL="0" indent="0">
              <a:buNone/>
            </a:pPr>
            <a:r>
              <a:rPr lang="en-GB" dirty="0"/>
              <a:t>One night stand</a:t>
            </a:r>
          </a:p>
          <a:p>
            <a:pPr marL="0" indent="0">
              <a:buNone/>
            </a:pPr>
            <a:endParaRPr lang="en-GB" dirty="0"/>
          </a:p>
          <a:p>
            <a:pPr marL="0" indent="0">
              <a:buNone/>
            </a:pPr>
            <a:r>
              <a:rPr lang="en-GB" dirty="0"/>
              <a:t>Unhealthy relationship</a:t>
            </a:r>
          </a:p>
          <a:p>
            <a:pPr marL="0" indent="0">
              <a:buNone/>
            </a:pPr>
            <a:endParaRPr lang="en-GB" dirty="0"/>
          </a:p>
          <a:p>
            <a:pPr marL="0" indent="0">
              <a:buNone/>
            </a:pPr>
            <a:r>
              <a:rPr lang="en-GB" dirty="0"/>
              <a:t>Abusive relationship </a:t>
            </a:r>
          </a:p>
        </p:txBody>
      </p:sp>
      <p:sp>
        <p:nvSpPr>
          <p:cNvPr id="4" name="TextBox 3">
            <a:extLst>
              <a:ext uri="{FF2B5EF4-FFF2-40B4-BE49-F238E27FC236}">
                <a16:creationId xmlns:a16="http://schemas.microsoft.com/office/drawing/2014/main" id="{A7FF8CBA-A1D0-45A1-A006-545E93E1CB82}"/>
              </a:ext>
            </a:extLst>
          </p:cNvPr>
          <p:cNvSpPr txBox="1"/>
          <p:nvPr/>
        </p:nvSpPr>
        <p:spPr>
          <a:xfrm>
            <a:off x="5796501" y="3530380"/>
            <a:ext cx="4603143" cy="1938992"/>
          </a:xfrm>
          <a:prstGeom prst="rect">
            <a:avLst/>
          </a:prstGeom>
          <a:solidFill>
            <a:schemeClr val="accent4">
              <a:lumMod val="40000"/>
              <a:lumOff val="60000"/>
            </a:schemeClr>
          </a:solidFill>
        </p:spPr>
        <p:txBody>
          <a:bodyPr wrap="square" rtlCol="0">
            <a:spAutoFit/>
          </a:bodyPr>
          <a:lstStyle/>
          <a:p>
            <a:r>
              <a:rPr lang="en-GB" sz="2400" b="1" dirty="0"/>
              <a:t>Success criteria: </a:t>
            </a:r>
          </a:p>
          <a:p>
            <a:r>
              <a:rPr lang="en-GB" sz="2400" dirty="0"/>
              <a:t>We will come back to these terms at the end of the lesson and you will hopefully know the answers in more detail.</a:t>
            </a:r>
          </a:p>
        </p:txBody>
      </p:sp>
    </p:spTree>
    <p:extLst>
      <p:ext uri="{BB962C8B-B14F-4D97-AF65-F5344CB8AC3E}">
        <p14:creationId xmlns:p14="http://schemas.microsoft.com/office/powerpoint/2010/main" val="148424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D93D2-DA3C-4632-B5DC-0791308222F6}"/>
              </a:ext>
            </a:extLst>
          </p:cNvPr>
          <p:cNvPicPr>
            <a:picLocks noChangeAspect="1"/>
          </p:cNvPicPr>
          <p:nvPr/>
        </p:nvPicPr>
        <p:blipFill rotWithShape="1">
          <a:blip r:embed="rId2"/>
          <a:srcRect l="55436" t="21449" r="6804" b="47479"/>
          <a:stretch/>
        </p:blipFill>
        <p:spPr>
          <a:xfrm>
            <a:off x="-1" y="0"/>
            <a:ext cx="12127929" cy="6858000"/>
          </a:xfrm>
          <a:prstGeom prst="rect">
            <a:avLst/>
          </a:prstGeom>
        </p:spPr>
      </p:pic>
      <p:sp>
        <p:nvSpPr>
          <p:cNvPr id="2" name="Title 1">
            <a:extLst>
              <a:ext uri="{FF2B5EF4-FFF2-40B4-BE49-F238E27FC236}">
                <a16:creationId xmlns:a16="http://schemas.microsoft.com/office/drawing/2014/main" id="{529060EA-58A4-464F-9207-28DB8287418D}"/>
              </a:ext>
            </a:extLst>
          </p:cNvPr>
          <p:cNvSpPr>
            <a:spLocks noGrp="1"/>
          </p:cNvSpPr>
          <p:nvPr>
            <p:ph type="title"/>
          </p:nvPr>
        </p:nvSpPr>
        <p:spPr>
          <a:xfrm>
            <a:off x="838200" y="278297"/>
            <a:ext cx="10515600" cy="2088252"/>
          </a:xfrm>
          <a:solidFill>
            <a:srgbClr val="FFFF00"/>
          </a:solidFill>
        </p:spPr>
        <p:txBody>
          <a:bodyPr>
            <a:normAutofit/>
          </a:bodyPr>
          <a:lstStyle/>
          <a:p>
            <a:r>
              <a:rPr lang="en-GB" sz="3600" b="1" dirty="0"/>
              <a:t>Dictionary definitions:</a:t>
            </a:r>
            <a:br>
              <a:rPr lang="en-GB" sz="3600" dirty="0"/>
            </a:br>
            <a:r>
              <a:rPr lang="en-GB" sz="3600" dirty="0"/>
              <a:t>Here are two simple definitions to get us started , but we are going to try and add more detail to these today.</a:t>
            </a:r>
          </a:p>
        </p:txBody>
      </p:sp>
      <p:sp>
        <p:nvSpPr>
          <p:cNvPr id="3" name="Content Placeholder 2">
            <a:extLst>
              <a:ext uri="{FF2B5EF4-FFF2-40B4-BE49-F238E27FC236}">
                <a16:creationId xmlns:a16="http://schemas.microsoft.com/office/drawing/2014/main" id="{5B774E42-75A5-48D4-80D7-C92791E1F90E}"/>
              </a:ext>
            </a:extLst>
          </p:cNvPr>
          <p:cNvSpPr>
            <a:spLocks noGrp="1"/>
          </p:cNvSpPr>
          <p:nvPr>
            <p:ph idx="1"/>
          </p:nvPr>
        </p:nvSpPr>
        <p:spPr>
          <a:xfrm>
            <a:off x="913074" y="2946759"/>
            <a:ext cx="10515600" cy="2714569"/>
          </a:xfrm>
          <a:solidFill>
            <a:schemeClr val="accent4">
              <a:lumMod val="20000"/>
              <a:lumOff val="80000"/>
            </a:schemeClr>
          </a:solidFill>
        </p:spPr>
        <p:txBody>
          <a:bodyPr/>
          <a:lstStyle/>
          <a:p>
            <a:pPr marL="0" indent="0">
              <a:buNone/>
            </a:pPr>
            <a:r>
              <a:rPr lang="en-GB" b="1" dirty="0"/>
              <a:t>A healthy relationship </a:t>
            </a:r>
            <a:r>
              <a:rPr lang="en-GB" dirty="0"/>
              <a:t>= where two people respect each other and both people feel happier because they are in each other’s lives.  </a:t>
            </a:r>
          </a:p>
          <a:p>
            <a:pPr marL="0" indent="0">
              <a:buNone/>
            </a:pPr>
            <a:endParaRPr lang="en-GB" dirty="0"/>
          </a:p>
          <a:p>
            <a:pPr marL="0" indent="0">
              <a:buNone/>
            </a:pPr>
            <a:r>
              <a:rPr lang="en-GB" b="1" dirty="0"/>
              <a:t>An unhealthy relationship </a:t>
            </a:r>
            <a:r>
              <a:rPr lang="en-GB" dirty="0"/>
              <a:t>= where two people do not respect each other and they feel overall unhappy being in each other’s lives (often there are highs and lows.)</a:t>
            </a:r>
          </a:p>
        </p:txBody>
      </p:sp>
    </p:spTree>
    <p:extLst>
      <p:ext uri="{BB962C8B-B14F-4D97-AF65-F5344CB8AC3E}">
        <p14:creationId xmlns:p14="http://schemas.microsoft.com/office/powerpoint/2010/main" val="21783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9EEF-63E7-43DC-B5D0-44A1297C05BE}"/>
              </a:ext>
            </a:extLst>
          </p:cNvPr>
          <p:cNvSpPr>
            <a:spLocks noGrp="1"/>
          </p:cNvSpPr>
          <p:nvPr>
            <p:ph type="title"/>
          </p:nvPr>
        </p:nvSpPr>
        <p:spPr>
          <a:xfrm>
            <a:off x="838200" y="187372"/>
            <a:ext cx="10515600" cy="1497478"/>
          </a:xfrm>
          <a:solidFill>
            <a:srgbClr val="FFFF00"/>
          </a:solidFill>
        </p:spPr>
        <p:txBody>
          <a:bodyPr>
            <a:noAutofit/>
          </a:bodyPr>
          <a:lstStyle/>
          <a:p>
            <a:pPr algn="ctr"/>
            <a:r>
              <a:rPr lang="en-GB" sz="3800" dirty="0"/>
              <a:t>Look at this A3 sheet in groups of two or three.  Write examples around the figures, which describe an unhealthy and healthy relationship.</a:t>
            </a:r>
          </a:p>
        </p:txBody>
      </p:sp>
      <p:pic>
        <p:nvPicPr>
          <p:cNvPr id="4" name="Picture 3">
            <a:extLst>
              <a:ext uri="{FF2B5EF4-FFF2-40B4-BE49-F238E27FC236}">
                <a16:creationId xmlns:a16="http://schemas.microsoft.com/office/drawing/2014/main" id="{47DB4BE3-32A7-4745-B3E0-6F4EA2A392EF}"/>
              </a:ext>
            </a:extLst>
          </p:cNvPr>
          <p:cNvPicPr>
            <a:picLocks noChangeAspect="1"/>
          </p:cNvPicPr>
          <p:nvPr/>
        </p:nvPicPr>
        <p:blipFill rotWithShape="1">
          <a:blip r:embed="rId2"/>
          <a:srcRect l="73761" t="19130" r="12478" b="42377"/>
          <a:stretch/>
        </p:blipFill>
        <p:spPr>
          <a:xfrm>
            <a:off x="2207748" y="2355575"/>
            <a:ext cx="1461702" cy="2299929"/>
          </a:xfrm>
          <a:prstGeom prst="rect">
            <a:avLst/>
          </a:prstGeom>
        </p:spPr>
      </p:pic>
      <p:sp>
        <p:nvSpPr>
          <p:cNvPr id="6" name="TextBox 5">
            <a:extLst>
              <a:ext uri="{FF2B5EF4-FFF2-40B4-BE49-F238E27FC236}">
                <a16:creationId xmlns:a16="http://schemas.microsoft.com/office/drawing/2014/main" id="{E3B3AC29-5DEC-488F-8DEC-E0D0FDDCBE18}"/>
              </a:ext>
            </a:extLst>
          </p:cNvPr>
          <p:cNvSpPr txBox="1"/>
          <p:nvPr/>
        </p:nvSpPr>
        <p:spPr>
          <a:xfrm>
            <a:off x="1347669" y="1862603"/>
            <a:ext cx="2321781" cy="923330"/>
          </a:xfrm>
          <a:prstGeom prst="rect">
            <a:avLst/>
          </a:prstGeom>
          <a:noFill/>
        </p:spPr>
        <p:txBody>
          <a:bodyPr wrap="square" rtlCol="0">
            <a:spAutoFit/>
          </a:bodyPr>
          <a:lstStyle/>
          <a:p>
            <a:r>
              <a:rPr lang="en-GB" dirty="0"/>
              <a:t>Unhealthy Relationship</a:t>
            </a:r>
          </a:p>
          <a:p>
            <a:r>
              <a:rPr lang="en-GB" dirty="0"/>
              <a:t>(bad)</a:t>
            </a:r>
          </a:p>
        </p:txBody>
      </p:sp>
      <p:sp>
        <p:nvSpPr>
          <p:cNvPr id="7" name="TextBox 6">
            <a:extLst>
              <a:ext uri="{FF2B5EF4-FFF2-40B4-BE49-F238E27FC236}">
                <a16:creationId xmlns:a16="http://schemas.microsoft.com/office/drawing/2014/main" id="{A977ECAA-2621-4067-B6D5-0AD9A7B128C0}"/>
              </a:ext>
            </a:extLst>
          </p:cNvPr>
          <p:cNvSpPr txBox="1"/>
          <p:nvPr/>
        </p:nvSpPr>
        <p:spPr>
          <a:xfrm>
            <a:off x="6182934" y="1849254"/>
            <a:ext cx="1383527" cy="923330"/>
          </a:xfrm>
          <a:prstGeom prst="rect">
            <a:avLst/>
          </a:prstGeom>
          <a:noFill/>
        </p:spPr>
        <p:txBody>
          <a:bodyPr wrap="square" rtlCol="0">
            <a:spAutoFit/>
          </a:bodyPr>
          <a:lstStyle/>
          <a:p>
            <a:r>
              <a:rPr lang="en-GB" dirty="0"/>
              <a:t>Healthy relationship</a:t>
            </a:r>
          </a:p>
          <a:p>
            <a:r>
              <a:rPr lang="en-GB" dirty="0"/>
              <a:t>(good)</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3072528" y="5291328"/>
              <a:ext cx="360" cy="360"/>
            </p14:xfrm>
          </p:contentPart>
        </mc:Choice>
        <mc:Fallback xmlns="">
          <p:pic>
            <p:nvPicPr>
              <p:cNvPr id="9" name="Ink 8"/>
              <p:cNvPicPr/>
              <p:nvPr/>
            </p:nvPicPr>
            <p:blipFill>
              <a:blip r:embed="rId4"/>
              <a:stretch>
                <a:fillRect/>
              </a:stretch>
            </p:blipFill>
            <p:spPr>
              <a:xfrm>
                <a:off x="3060648" y="5279448"/>
                <a:ext cx="24120" cy="24120"/>
              </a:xfrm>
              <a:prstGeom prst="rect">
                <a:avLst/>
              </a:prstGeom>
            </p:spPr>
          </p:pic>
        </mc:Fallback>
      </mc:AlternateContent>
      <p:pic>
        <p:nvPicPr>
          <p:cNvPr id="10" name="Picture 9">
            <a:extLst>
              <a:ext uri="{FF2B5EF4-FFF2-40B4-BE49-F238E27FC236}">
                <a16:creationId xmlns:a16="http://schemas.microsoft.com/office/drawing/2014/main" id="{242FAE27-7C7F-4E9E-AEE5-A1158A484BCB}"/>
              </a:ext>
            </a:extLst>
          </p:cNvPr>
          <p:cNvPicPr>
            <a:picLocks noChangeAspect="1"/>
          </p:cNvPicPr>
          <p:nvPr/>
        </p:nvPicPr>
        <p:blipFill rotWithShape="1">
          <a:blip r:embed="rId2"/>
          <a:srcRect l="73761" t="19130" r="12478" b="42377"/>
          <a:stretch/>
        </p:blipFill>
        <p:spPr>
          <a:xfrm>
            <a:off x="3464490" y="2344153"/>
            <a:ext cx="1461702" cy="2299930"/>
          </a:xfrm>
          <a:prstGeom prst="rect">
            <a:avLst/>
          </a:prstGeom>
        </p:spPr>
      </p:pic>
      <p:pic>
        <p:nvPicPr>
          <p:cNvPr id="11" name="Picture 10">
            <a:extLst>
              <a:ext uri="{FF2B5EF4-FFF2-40B4-BE49-F238E27FC236}">
                <a16:creationId xmlns:a16="http://schemas.microsoft.com/office/drawing/2014/main" id="{F74C9361-6544-44E8-8789-7B297D40C693}"/>
              </a:ext>
            </a:extLst>
          </p:cNvPr>
          <p:cNvPicPr>
            <a:picLocks noChangeAspect="1"/>
          </p:cNvPicPr>
          <p:nvPr/>
        </p:nvPicPr>
        <p:blipFill rotWithShape="1">
          <a:blip r:embed="rId2"/>
          <a:srcRect l="73761" t="19130" r="12478" b="42377"/>
          <a:stretch/>
        </p:blipFill>
        <p:spPr>
          <a:xfrm>
            <a:off x="8522550" y="2417040"/>
            <a:ext cx="1461702" cy="2299930"/>
          </a:xfrm>
          <a:prstGeom prst="rect">
            <a:avLst/>
          </a:prstGeom>
        </p:spPr>
      </p:pic>
      <p:pic>
        <p:nvPicPr>
          <p:cNvPr id="12" name="Picture 11">
            <a:extLst>
              <a:ext uri="{FF2B5EF4-FFF2-40B4-BE49-F238E27FC236}">
                <a16:creationId xmlns:a16="http://schemas.microsoft.com/office/drawing/2014/main" id="{84DE9ABE-A688-4262-B2AE-BB3EE8D9C82F}"/>
              </a:ext>
            </a:extLst>
          </p:cNvPr>
          <p:cNvPicPr>
            <a:picLocks noChangeAspect="1"/>
          </p:cNvPicPr>
          <p:nvPr/>
        </p:nvPicPr>
        <p:blipFill rotWithShape="1">
          <a:blip r:embed="rId2"/>
          <a:srcRect l="73761" t="19130" r="12478" b="42377"/>
          <a:stretch/>
        </p:blipFill>
        <p:spPr>
          <a:xfrm>
            <a:off x="7136757" y="2417040"/>
            <a:ext cx="1461702" cy="2299930"/>
          </a:xfrm>
          <a:prstGeom prst="rect">
            <a:avLst/>
          </a:prstGeom>
        </p:spPr>
      </p:pic>
      <p:sp>
        <p:nvSpPr>
          <p:cNvPr id="3" name="TextBox 2">
            <a:extLst>
              <a:ext uri="{FF2B5EF4-FFF2-40B4-BE49-F238E27FC236}">
                <a16:creationId xmlns:a16="http://schemas.microsoft.com/office/drawing/2014/main" id="{C2EED4C6-D5F4-4D4F-97DA-79C1F5F69099}"/>
              </a:ext>
            </a:extLst>
          </p:cNvPr>
          <p:cNvSpPr txBox="1"/>
          <p:nvPr/>
        </p:nvSpPr>
        <p:spPr>
          <a:xfrm>
            <a:off x="975374" y="3716947"/>
            <a:ext cx="1240497" cy="923330"/>
          </a:xfrm>
          <a:prstGeom prst="rect">
            <a:avLst/>
          </a:prstGeom>
          <a:solidFill>
            <a:schemeClr val="accent4">
              <a:lumMod val="40000"/>
              <a:lumOff val="60000"/>
            </a:schemeClr>
          </a:solidFill>
        </p:spPr>
        <p:txBody>
          <a:bodyPr wrap="square" rtlCol="0">
            <a:spAutoFit/>
          </a:bodyPr>
          <a:lstStyle/>
          <a:p>
            <a:r>
              <a:rPr lang="en-GB" dirty="0"/>
              <a:t>EXAMPLE = you row a lot</a:t>
            </a:r>
          </a:p>
        </p:txBody>
      </p:sp>
      <p:sp>
        <p:nvSpPr>
          <p:cNvPr id="13" name="TextBox 12">
            <a:extLst>
              <a:ext uri="{FF2B5EF4-FFF2-40B4-BE49-F238E27FC236}">
                <a16:creationId xmlns:a16="http://schemas.microsoft.com/office/drawing/2014/main" id="{B811938F-A3BE-4AEA-9F0F-FC51553C76B3}"/>
              </a:ext>
            </a:extLst>
          </p:cNvPr>
          <p:cNvSpPr txBox="1"/>
          <p:nvPr/>
        </p:nvSpPr>
        <p:spPr>
          <a:xfrm>
            <a:off x="5838536" y="3439948"/>
            <a:ext cx="1240497" cy="1200329"/>
          </a:xfrm>
          <a:prstGeom prst="rect">
            <a:avLst/>
          </a:prstGeom>
          <a:solidFill>
            <a:schemeClr val="accent4">
              <a:lumMod val="40000"/>
              <a:lumOff val="60000"/>
            </a:schemeClr>
          </a:solidFill>
        </p:spPr>
        <p:txBody>
          <a:bodyPr wrap="square" rtlCol="0">
            <a:spAutoFit/>
          </a:bodyPr>
          <a:lstStyle/>
          <a:p>
            <a:r>
              <a:rPr lang="en-GB" dirty="0"/>
              <a:t>EXAMPLE = you listen to each other</a:t>
            </a:r>
          </a:p>
        </p:txBody>
      </p:sp>
      <p:sp>
        <p:nvSpPr>
          <p:cNvPr id="14" name="TextBox 13">
            <a:extLst>
              <a:ext uri="{FF2B5EF4-FFF2-40B4-BE49-F238E27FC236}">
                <a16:creationId xmlns:a16="http://schemas.microsoft.com/office/drawing/2014/main" id="{F792C10C-7C52-441B-AE48-1652450AC709}"/>
              </a:ext>
            </a:extLst>
          </p:cNvPr>
          <p:cNvSpPr txBox="1"/>
          <p:nvPr/>
        </p:nvSpPr>
        <p:spPr>
          <a:xfrm>
            <a:off x="1291424" y="5384334"/>
            <a:ext cx="8762338" cy="523220"/>
          </a:xfrm>
          <a:prstGeom prst="rect">
            <a:avLst/>
          </a:prstGeom>
          <a:solidFill>
            <a:schemeClr val="accent4">
              <a:lumMod val="60000"/>
              <a:lumOff val="40000"/>
            </a:schemeClr>
          </a:solidFill>
        </p:spPr>
        <p:txBody>
          <a:bodyPr wrap="square" rtlCol="0">
            <a:spAutoFit/>
          </a:bodyPr>
          <a:lstStyle/>
          <a:p>
            <a:r>
              <a:rPr lang="en-GB" sz="2800" dirty="0"/>
              <a:t>Now look at the next slide and try to add ideas.</a:t>
            </a:r>
          </a:p>
        </p:txBody>
      </p:sp>
      <p:cxnSp>
        <p:nvCxnSpPr>
          <p:cNvPr id="17" name="Straight Connector 16">
            <a:extLst>
              <a:ext uri="{FF2B5EF4-FFF2-40B4-BE49-F238E27FC236}">
                <a16:creationId xmlns:a16="http://schemas.microsoft.com/office/drawing/2014/main" id="{68F248D3-6B36-4907-BBEE-C673B740B38D}"/>
              </a:ext>
            </a:extLst>
          </p:cNvPr>
          <p:cNvCxnSpPr/>
          <p:nvPr/>
        </p:nvCxnSpPr>
        <p:spPr>
          <a:xfrm>
            <a:off x="5462546" y="1862603"/>
            <a:ext cx="0" cy="2979741"/>
          </a:xfrm>
          <a:prstGeom prst="line">
            <a:avLst/>
          </a:prstGeom>
          <a:ln w="28575">
            <a:solidFill>
              <a:schemeClr val="tx1">
                <a:alpha val="8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4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82D5-9177-4DF9-92F4-070ABF8D5061}"/>
              </a:ext>
            </a:extLst>
          </p:cNvPr>
          <p:cNvSpPr>
            <a:spLocks noGrp="1"/>
          </p:cNvSpPr>
          <p:nvPr>
            <p:ph type="title"/>
          </p:nvPr>
        </p:nvSpPr>
        <p:spPr>
          <a:xfrm>
            <a:off x="394721" y="112956"/>
            <a:ext cx="10515600" cy="867493"/>
          </a:xfrm>
          <a:solidFill>
            <a:srgbClr val="FFFF00"/>
          </a:solidFill>
        </p:spPr>
        <p:txBody>
          <a:bodyPr/>
          <a:lstStyle/>
          <a:p>
            <a:r>
              <a:rPr lang="en-GB" dirty="0"/>
              <a:t>Suggestion slide…</a:t>
            </a:r>
          </a:p>
        </p:txBody>
      </p:sp>
      <p:sp>
        <p:nvSpPr>
          <p:cNvPr id="3" name="Content Placeholder 2">
            <a:extLst>
              <a:ext uri="{FF2B5EF4-FFF2-40B4-BE49-F238E27FC236}">
                <a16:creationId xmlns:a16="http://schemas.microsoft.com/office/drawing/2014/main" id="{1DDFF9E8-6104-4801-9A05-2A517762CE70}"/>
              </a:ext>
            </a:extLst>
          </p:cNvPr>
          <p:cNvSpPr>
            <a:spLocks noGrp="1"/>
          </p:cNvSpPr>
          <p:nvPr>
            <p:ph idx="1"/>
          </p:nvPr>
        </p:nvSpPr>
        <p:spPr>
          <a:xfrm>
            <a:off x="170289" y="1141812"/>
            <a:ext cx="11406809" cy="5441867"/>
          </a:xfrm>
          <a:solidFill>
            <a:schemeClr val="accent4">
              <a:lumMod val="20000"/>
              <a:lumOff val="80000"/>
            </a:schemeClr>
          </a:solidFill>
        </p:spPr>
        <p:txBody>
          <a:bodyPr>
            <a:normAutofit fontScale="92500" lnSpcReduction="20000"/>
          </a:bodyPr>
          <a:lstStyle/>
          <a:p>
            <a:pPr marL="0" indent="0">
              <a:buNone/>
            </a:pPr>
            <a:r>
              <a:rPr lang="en-GB" dirty="0"/>
              <a:t>Now try and add these words to your chart (check with your teacher you know the meaning of the words.)</a:t>
            </a:r>
          </a:p>
          <a:p>
            <a:pPr marL="0" indent="0">
              <a:buNone/>
            </a:pPr>
            <a:endParaRPr lang="en-GB" dirty="0"/>
          </a:p>
          <a:p>
            <a:pPr marL="0" indent="0" algn="ctr">
              <a:buNone/>
            </a:pPr>
            <a:r>
              <a:rPr lang="en-GB" sz="2400" dirty="0"/>
              <a:t>kind actions (big/small)        running them down to others      trying to make them change       </a:t>
            </a:r>
          </a:p>
          <a:p>
            <a:pPr marL="0" indent="0" algn="ctr">
              <a:buNone/>
            </a:pPr>
            <a:r>
              <a:rPr lang="en-GB" sz="2400" dirty="0"/>
              <a:t>compromising       trusting them        listening to each other        checking their phone      </a:t>
            </a:r>
          </a:p>
          <a:p>
            <a:pPr marL="0" indent="0" algn="ctr">
              <a:buNone/>
            </a:pPr>
            <a:r>
              <a:rPr lang="en-GB" sz="2400" dirty="0"/>
              <a:t>making fun of something they are sensitive about       stopping them seeing certain people</a:t>
            </a:r>
          </a:p>
          <a:p>
            <a:pPr marL="0" indent="0" algn="ctr">
              <a:buNone/>
            </a:pPr>
            <a:r>
              <a:rPr lang="en-GB" sz="2400" dirty="0"/>
              <a:t>being jealous         you can be assertive with each other            you row a lot  </a:t>
            </a:r>
          </a:p>
          <a:p>
            <a:pPr marL="0" indent="0" algn="ctr">
              <a:buNone/>
            </a:pPr>
            <a:r>
              <a:rPr lang="en-GB" sz="2400" dirty="0"/>
              <a:t>you spend time apart doing things you like           you have your own hobbies/friends    </a:t>
            </a:r>
          </a:p>
          <a:p>
            <a:pPr marL="0" indent="0" algn="ctr">
              <a:buNone/>
            </a:pPr>
            <a:r>
              <a:rPr lang="en-GB" sz="2400" dirty="0"/>
              <a:t>you want to see each other regularly        you get rid of friends because of them  </a:t>
            </a:r>
          </a:p>
          <a:p>
            <a:pPr marL="0" indent="0" algn="ctr">
              <a:buNone/>
            </a:pPr>
            <a:r>
              <a:rPr lang="en-GB" sz="2400" dirty="0"/>
              <a:t>you pressure them into doing things          you let them pressure you    </a:t>
            </a:r>
          </a:p>
          <a:p>
            <a:pPr marL="0" indent="0" algn="ctr">
              <a:buNone/>
            </a:pPr>
            <a:r>
              <a:rPr lang="en-GB" sz="2400" dirty="0"/>
              <a:t>you can’t say what you need from them          you’re scared to tell them the truth   </a:t>
            </a:r>
          </a:p>
          <a:p>
            <a:pPr marL="0" indent="0" algn="ctr">
              <a:buNone/>
            </a:pPr>
            <a:r>
              <a:rPr lang="en-GB" sz="2400" dirty="0"/>
              <a:t>you’re polite to each other             you never want to talk about difficult things   </a:t>
            </a:r>
          </a:p>
          <a:p>
            <a:pPr marL="0" indent="0" algn="ctr">
              <a:buNone/>
            </a:pPr>
            <a:r>
              <a:rPr lang="en-GB" sz="2400" dirty="0"/>
              <a:t>you listen to the person if they don’t want to do sexual things/have sex    </a:t>
            </a:r>
          </a:p>
          <a:p>
            <a:pPr marL="0" indent="0" algn="ctr">
              <a:buNone/>
            </a:pPr>
            <a:r>
              <a:rPr lang="en-GB" sz="2400" dirty="0"/>
              <a:t>you are caring emotionally      you are caring physically (loving touch)    </a:t>
            </a:r>
          </a:p>
        </p:txBody>
      </p:sp>
    </p:spTree>
    <p:extLst>
      <p:ext uri="{BB962C8B-B14F-4D97-AF65-F5344CB8AC3E}">
        <p14:creationId xmlns:p14="http://schemas.microsoft.com/office/powerpoint/2010/main" val="84341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3514-320A-4787-8706-5D11D50843CD}"/>
              </a:ext>
            </a:extLst>
          </p:cNvPr>
          <p:cNvSpPr>
            <a:spLocks noGrp="1"/>
          </p:cNvSpPr>
          <p:nvPr>
            <p:ph type="title"/>
          </p:nvPr>
        </p:nvSpPr>
        <p:spPr>
          <a:xfrm>
            <a:off x="838200" y="365125"/>
            <a:ext cx="10515600" cy="827571"/>
          </a:xfrm>
          <a:solidFill>
            <a:srgbClr val="FFFF00"/>
          </a:solidFill>
        </p:spPr>
        <p:txBody>
          <a:bodyPr/>
          <a:lstStyle/>
          <a:p>
            <a:r>
              <a:rPr lang="en-GB" dirty="0"/>
              <a:t>Loving touch…</a:t>
            </a:r>
          </a:p>
        </p:txBody>
      </p:sp>
      <p:sp>
        <p:nvSpPr>
          <p:cNvPr id="3" name="Content Placeholder 2">
            <a:extLst>
              <a:ext uri="{FF2B5EF4-FFF2-40B4-BE49-F238E27FC236}">
                <a16:creationId xmlns:a16="http://schemas.microsoft.com/office/drawing/2014/main" id="{00EB4339-01C2-47A1-8FBB-1E84E7C316D2}"/>
              </a:ext>
            </a:extLst>
          </p:cNvPr>
          <p:cNvSpPr>
            <a:spLocks noGrp="1"/>
          </p:cNvSpPr>
          <p:nvPr>
            <p:ph idx="1"/>
          </p:nvPr>
        </p:nvSpPr>
        <p:spPr>
          <a:xfrm>
            <a:off x="838200" y="1420109"/>
            <a:ext cx="10515600" cy="4351338"/>
          </a:xfrm>
        </p:spPr>
        <p:txBody>
          <a:bodyPr>
            <a:normAutofit/>
          </a:bodyPr>
          <a:lstStyle/>
          <a:p>
            <a:pPr marL="0" indent="0">
              <a:buNone/>
            </a:pPr>
            <a:r>
              <a:rPr lang="en-GB" sz="2600" dirty="0"/>
              <a:t>As you may know, there are films/magazines made for adults involving sex, </a:t>
            </a:r>
            <a:r>
              <a:rPr lang="en-GB" sz="2600" dirty="0">
                <a:solidFill>
                  <a:srgbClr val="FF0000"/>
                </a:solidFill>
              </a:rPr>
              <a:t>the legal age for watching them is 18 years old.  </a:t>
            </a:r>
          </a:p>
          <a:p>
            <a:pPr marL="0" indent="0">
              <a:buNone/>
            </a:pPr>
            <a:r>
              <a:rPr lang="en-GB" sz="2600" dirty="0"/>
              <a:t>Recent research has shown that they can really </a:t>
            </a:r>
            <a:r>
              <a:rPr lang="en-GB" sz="2600" dirty="0">
                <a:solidFill>
                  <a:srgbClr val="FF0000"/>
                </a:solidFill>
              </a:rPr>
              <a:t>damage</a:t>
            </a:r>
            <a:r>
              <a:rPr lang="en-GB" sz="2600" dirty="0"/>
              <a:t> they way people think sex should be and make relationships unhealthier.  They rarely show sex involving two people in love and showing loving touch etc.  Which is a very important part of a healthy relationship.   </a:t>
            </a:r>
          </a:p>
        </p:txBody>
      </p:sp>
      <p:pic>
        <p:nvPicPr>
          <p:cNvPr id="4" name="Picture 3">
            <a:extLst>
              <a:ext uri="{FF2B5EF4-FFF2-40B4-BE49-F238E27FC236}">
                <a16:creationId xmlns:a16="http://schemas.microsoft.com/office/drawing/2014/main" id="{8719A7D5-634B-4D58-B481-CABD7BCE3187}"/>
              </a:ext>
            </a:extLst>
          </p:cNvPr>
          <p:cNvPicPr>
            <a:picLocks noChangeAspect="1"/>
          </p:cNvPicPr>
          <p:nvPr/>
        </p:nvPicPr>
        <p:blipFill rotWithShape="1">
          <a:blip r:embed="rId2"/>
          <a:srcRect l="63717" t="20707" r="8566" b="53160"/>
          <a:stretch/>
        </p:blipFill>
        <p:spPr>
          <a:xfrm>
            <a:off x="753429" y="3800723"/>
            <a:ext cx="5703030" cy="3056077"/>
          </a:xfrm>
          <a:prstGeom prst="rect">
            <a:avLst/>
          </a:prstGeom>
        </p:spPr>
      </p:pic>
      <p:sp>
        <p:nvSpPr>
          <p:cNvPr id="5" name="TextBox 4">
            <a:extLst>
              <a:ext uri="{FF2B5EF4-FFF2-40B4-BE49-F238E27FC236}">
                <a16:creationId xmlns:a16="http://schemas.microsoft.com/office/drawing/2014/main" id="{F289FCA6-DCC8-4645-BE4E-2E39D37921D0}"/>
              </a:ext>
            </a:extLst>
          </p:cNvPr>
          <p:cNvSpPr txBox="1"/>
          <p:nvPr/>
        </p:nvSpPr>
        <p:spPr>
          <a:xfrm>
            <a:off x="6742706" y="4200392"/>
            <a:ext cx="2838616" cy="1569660"/>
          </a:xfrm>
          <a:prstGeom prst="rect">
            <a:avLst/>
          </a:prstGeom>
          <a:solidFill>
            <a:srgbClr val="FFFF00"/>
          </a:solidFill>
        </p:spPr>
        <p:txBody>
          <a:bodyPr wrap="square" rtlCol="0">
            <a:spAutoFit/>
          </a:bodyPr>
          <a:lstStyle/>
          <a:p>
            <a:pPr algn="ctr"/>
            <a:r>
              <a:rPr lang="en-GB" sz="3200" dirty="0"/>
              <a:t>You will explore this more in Year 9.  </a:t>
            </a:r>
          </a:p>
        </p:txBody>
      </p:sp>
      <p:sp>
        <p:nvSpPr>
          <p:cNvPr id="6" name="TextBox 5">
            <a:extLst>
              <a:ext uri="{FF2B5EF4-FFF2-40B4-BE49-F238E27FC236}">
                <a16:creationId xmlns:a16="http://schemas.microsoft.com/office/drawing/2014/main" id="{235D6E46-3919-442A-8A56-8A724DB74F8C}"/>
              </a:ext>
            </a:extLst>
          </p:cNvPr>
          <p:cNvSpPr txBox="1"/>
          <p:nvPr/>
        </p:nvSpPr>
        <p:spPr>
          <a:xfrm>
            <a:off x="753429" y="3800723"/>
            <a:ext cx="2973788" cy="373711"/>
          </a:xfrm>
          <a:prstGeom prst="rect">
            <a:avLst/>
          </a:prstGeom>
          <a:solidFill>
            <a:srgbClr val="99CCFF"/>
          </a:solidFill>
        </p:spPr>
        <p:txBody>
          <a:bodyPr wrap="square" rtlCol="0">
            <a:spAutoFit/>
          </a:bodyPr>
          <a:lstStyle/>
          <a:p>
            <a:pPr algn="ctr"/>
            <a:r>
              <a:rPr lang="en-GB" dirty="0">
                <a:latin typeface="+mj-lt"/>
              </a:rPr>
              <a:t>Sensitive parts of the body</a:t>
            </a:r>
          </a:p>
        </p:txBody>
      </p:sp>
    </p:spTree>
    <p:extLst>
      <p:ext uri="{BB962C8B-B14F-4D97-AF65-F5344CB8AC3E}">
        <p14:creationId xmlns:p14="http://schemas.microsoft.com/office/powerpoint/2010/main" val="2400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12D1-F6C9-4ABD-936D-9C92374BE445}"/>
              </a:ext>
            </a:extLst>
          </p:cNvPr>
          <p:cNvSpPr>
            <a:spLocks noGrp="1"/>
          </p:cNvSpPr>
          <p:nvPr>
            <p:ph type="title"/>
          </p:nvPr>
        </p:nvSpPr>
        <p:spPr>
          <a:xfrm>
            <a:off x="989275" y="1192697"/>
            <a:ext cx="10515600" cy="2326792"/>
          </a:xfrm>
          <a:solidFill>
            <a:srgbClr val="FFFF00"/>
          </a:solidFill>
        </p:spPr>
        <p:txBody>
          <a:bodyPr>
            <a:normAutofit fontScale="90000"/>
          </a:bodyPr>
          <a:lstStyle/>
          <a:p>
            <a:r>
              <a:rPr lang="en-GB" dirty="0"/>
              <a:t>We are now going to explore some more things that could make relationships healthy or unhealthy. </a:t>
            </a:r>
            <a:r>
              <a:rPr lang="en-GB" b="1" dirty="0"/>
              <a:t> Add to your A3 sheet throughout the lesson.</a:t>
            </a:r>
          </a:p>
        </p:txBody>
      </p:sp>
      <p:pic>
        <p:nvPicPr>
          <p:cNvPr id="4" name="Picture 3">
            <a:extLst>
              <a:ext uri="{FF2B5EF4-FFF2-40B4-BE49-F238E27FC236}">
                <a16:creationId xmlns:a16="http://schemas.microsoft.com/office/drawing/2014/main" id="{1F73A908-213A-4A16-8B3D-D4F88A1257C7}"/>
              </a:ext>
            </a:extLst>
          </p:cNvPr>
          <p:cNvPicPr>
            <a:picLocks noChangeAspect="1"/>
          </p:cNvPicPr>
          <p:nvPr/>
        </p:nvPicPr>
        <p:blipFill rotWithShape="1">
          <a:blip r:embed="rId2"/>
          <a:srcRect l="66456" t="17391" r="12022" b="48681"/>
          <a:stretch/>
        </p:blipFill>
        <p:spPr>
          <a:xfrm>
            <a:off x="4301093" y="3899078"/>
            <a:ext cx="2623932" cy="2326792"/>
          </a:xfrm>
          <a:prstGeom prst="rect">
            <a:avLst/>
          </a:prstGeom>
        </p:spPr>
      </p:pic>
      <p:pic>
        <p:nvPicPr>
          <p:cNvPr id="5" name="Picture 4">
            <a:extLst>
              <a:ext uri="{FF2B5EF4-FFF2-40B4-BE49-F238E27FC236}">
                <a16:creationId xmlns:a16="http://schemas.microsoft.com/office/drawing/2014/main" id="{977A4D04-9ED8-4932-B9FE-8229BF8B2C5B}"/>
              </a:ext>
            </a:extLst>
          </p:cNvPr>
          <p:cNvPicPr>
            <a:picLocks noChangeAspect="1"/>
          </p:cNvPicPr>
          <p:nvPr/>
        </p:nvPicPr>
        <p:blipFill rotWithShape="1">
          <a:blip r:embed="rId3"/>
          <a:srcRect l="59609" t="25391" r="9543" b="17392"/>
          <a:stretch/>
        </p:blipFill>
        <p:spPr>
          <a:xfrm>
            <a:off x="1614114" y="3949292"/>
            <a:ext cx="2133883" cy="2226365"/>
          </a:xfrm>
          <a:prstGeom prst="rect">
            <a:avLst/>
          </a:prstGeom>
        </p:spPr>
      </p:pic>
      <p:pic>
        <p:nvPicPr>
          <p:cNvPr id="6" name="Picture 5">
            <a:extLst>
              <a:ext uri="{FF2B5EF4-FFF2-40B4-BE49-F238E27FC236}">
                <a16:creationId xmlns:a16="http://schemas.microsoft.com/office/drawing/2014/main" id="{64D5DBE2-10B2-4610-BF9E-435EC6FA6FC9}"/>
              </a:ext>
            </a:extLst>
          </p:cNvPr>
          <p:cNvPicPr>
            <a:picLocks noChangeAspect="1"/>
          </p:cNvPicPr>
          <p:nvPr/>
        </p:nvPicPr>
        <p:blipFill rotWithShape="1">
          <a:blip r:embed="rId4"/>
          <a:srcRect l="63848" t="23884" r="8956" b="24870"/>
          <a:stretch/>
        </p:blipFill>
        <p:spPr>
          <a:xfrm>
            <a:off x="7744570" y="3866386"/>
            <a:ext cx="2178657" cy="2309271"/>
          </a:xfrm>
          <a:prstGeom prst="rect">
            <a:avLst/>
          </a:prstGeom>
        </p:spPr>
      </p:pic>
    </p:spTree>
    <p:extLst>
      <p:ext uri="{BB962C8B-B14F-4D97-AF65-F5344CB8AC3E}">
        <p14:creationId xmlns:p14="http://schemas.microsoft.com/office/powerpoint/2010/main" val="37537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29B5-429E-4305-A6A3-F54EDA9B300C}"/>
              </a:ext>
            </a:extLst>
          </p:cNvPr>
          <p:cNvSpPr>
            <a:spLocks noGrp="1"/>
          </p:cNvSpPr>
          <p:nvPr>
            <p:ph type="title"/>
          </p:nvPr>
        </p:nvSpPr>
        <p:spPr>
          <a:solidFill>
            <a:srgbClr val="FFFF00"/>
          </a:solidFill>
        </p:spPr>
        <p:txBody>
          <a:bodyPr/>
          <a:lstStyle/>
          <a:p>
            <a:r>
              <a:rPr lang="en-GB" dirty="0"/>
              <a:t>Timeline..</a:t>
            </a:r>
          </a:p>
        </p:txBody>
      </p:sp>
      <p:sp>
        <p:nvSpPr>
          <p:cNvPr id="3" name="Content Placeholder 2">
            <a:extLst>
              <a:ext uri="{FF2B5EF4-FFF2-40B4-BE49-F238E27FC236}">
                <a16:creationId xmlns:a16="http://schemas.microsoft.com/office/drawing/2014/main" id="{8D8EB678-4883-4819-B649-45D925E884CF}"/>
              </a:ext>
            </a:extLst>
          </p:cNvPr>
          <p:cNvSpPr>
            <a:spLocks noGrp="1"/>
          </p:cNvSpPr>
          <p:nvPr>
            <p:ph idx="1"/>
          </p:nvPr>
        </p:nvSpPr>
        <p:spPr/>
        <p:txBody>
          <a:bodyPr>
            <a:normAutofit fontScale="85000" lnSpcReduction="20000"/>
          </a:bodyPr>
          <a:lstStyle/>
          <a:p>
            <a:pPr marL="0" indent="0">
              <a:buNone/>
            </a:pPr>
            <a:r>
              <a:rPr lang="en-GB" b="1" dirty="0"/>
              <a:t>Imagine two people have just started going out with each other.  </a:t>
            </a:r>
          </a:p>
          <a:p>
            <a:pPr marL="0" indent="0">
              <a:buNone/>
            </a:pPr>
            <a:r>
              <a:rPr lang="en-GB" b="1" dirty="0"/>
              <a:t>How long into the relationship do you think they should do the following?</a:t>
            </a:r>
          </a:p>
          <a:p>
            <a:pPr marL="0" indent="0">
              <a:buNone/>
            </a:pPr>
            <a:endParaRPr lang="en-GB" dirty="0"/>
          </a:p>
          <a:p>
            <a:pPr marL="0" indent="0">
              <a:buNone/>
            </a:pPr>
            <a:r>
              <a:rPr lang="en-GB" dirty="0"/>
              <a:t>Holding hands</a:t>
            </a:r>
          </a:p>
          <a:p>
            <a:pPr marL="0" indent="0">
              <a:buNone/>
            </a:pPr>
            <a:r>
              <a:rPr lang="en-GB" dirty="0"/>
              <a:t>Kissing (involving tongues)</a:t>
            </a:r>
          </a:p>
          <a:p>
            <a:pPr marL="0" indent="0">
              <a:buNone/>
            </a:pPr>
            <a:r>
              <a:rPr lang="en-GB" dirty="0"/>
              <a:t>Light petting (sexual touch of bodies above the waist.)</a:t>
            </a:r>
          </a:p>
          <a:p>
            <a:pPr marL="0" indent="0">
              <a:buNone/>
            </a:pPr>
            <a:r>
              <a:rPr lang="en-GB" dirty="0"/>
              <a:t>Heavy petting (sexual touch of bodies below the waist with hands or mouth.)</a:t>
            </a:r>
          </a:p>
          <a:p>
            <a:pPr marL="0" indent="0">
              <a:buNone/>
            </a:pPr>
            <a:r>
              <a:rPr lang="en-GB" dirty="0"/>
              <a:t>Full sexual intercourse </a:t>
            </a:r>
          </a:p>
          <a:p>
            <a:pPr marL="0" indent="0">
              <a:buNone/>
            </a:pPr>
            <a:endParaRPr lang="en-GB" dirty="0"/>
          </a:p>
          <a:p>
            <a:pPr marL="0" indent="0">
              <a:buNone/>
            </a:pPr>
            <a:r>
              <a:rPr lang="en-GB" b="1" dirty="0"/>
              <a:t>Do you think it matters what age they are?</a:t>
            </a:r>
          </a:p>
          <a:p>
            <a:pPr marL="0" indent="0">
              <a:buNone/>
            </a:pPr>
            <a:r>
              <a:rPr lang="en-GB" b="1" dirty="0">
                <a:solidFill>
                  <a:srgbClr val="FF0000"/>
                </a:solidFill>
              </a:rPr>
              <a:t>The UK Law says the age </a:t>
            </a:r>
            <a:r>
              <a:rPr lang="en-GB" b="1" u="sng" dirty="0">
                <a:solidFill>
                  <a:srgbClr val="FF0000"/>
                </a:solidFill>
              </a:rPr>
              <a:t>does</a:t>
            </a:r>
            <a:r>
              <a:rPr lang="en-GB" b="1" dirty="0">
                <a:solidFill>
                  <a:srgbClr val="FF0000"/>
                </a:solidFill>
              </a:rPr>
              <a:t> matter.</a:t>
            </a:r>
          </a:p>
        </p:txBody>
      </p:sp>
    </p:spTree>
    <p:extLst>
      <p:ext uri="{BB962C8B-B14F-4D97-AF65-F5344CB8AC3E}">
        <p14:creationId xmlns:p14="http://schemas.microsoft.com/office/powerpoint/2010/main" val="32741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2260</Words>
  <Application>Microsoft Office PowerPoint</Application>
  <PresentationFormat>Widescreen</PresentationFormat>
  <Paragraphs>172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Lato</vt:lpstr>
      <vt:lpstr>Office Theme</vt:lpstr>
      <vt:lpstr>Ground Rules</vt:lpstr>
      <vt:lpstr>L.O:  To be able to describe the difference between a healthy relationship and an unhealthy/abusive one.</vt:lpstr>
      <vt:lpstr>Do you know what these term mean?</vt:lpstr>
      <vt:lpstr>Dictionary definitions: Here are two simple definitions to get us started , but we are going to try and add more detail to these today.</vt:lpstr>
      <vt:lpstr>Look at this A3 sheet in groups of two or three.  Write examples around the figures, which describe an unhealthy and healthy relationship.</vt:lpstr>
      <vt:lpstr>Suggestion slide…</vt:lpstr>
      <vt:lpstr>Loving touch…</vt:lpstr>
      <vt:lpstr>We are now going to explore some more things that could make relationships healthy or unhealthy.  Add to your A3 sheet throughout the lesson.</vt:lpstr>
      <vt:lpstr>Timeline..</vt:lpstr>
      <vt:lpstr>What is the law?  </vt:lpstr>
      <vt:lpstr>If someone is over the age of 16 years, and they have started a relationship, it is up to both people when they are ready to take the steps towards full sexual activity.  (Remember some a-sexual people have romantic relationships without sex.)  </vt:lpstr>
      <vt:lpstr>If someone feels pressured….</vt:lpstr>
      <vt:lpstr>Consent</vt:lpstr>
      <vt:lpstr>Consent and the UK Law</vt:lpstr>
      <vt:lpstr> Discuss when might someone not have the freedom or capacity to consent to sex? </vt:lpstr>
      <vt:lpstr>PowerPoint Presentation</vt:lpstr>
      <vt:lpstr>What is an abusive relationship?</vt:lpstr>
      <vt:lpstr>On the back of your sheet, try to write definitions for each of the following with your group.</vt:lpstr>
      <vt:lpstr>PowerPoint Presentation</vt:lpstr>
      <vt:lpstr>What to do if you think you are in ANY type of unhealthy of abusive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be able to describe the difference between a healthy relationship and an unhealthy/abusive one.</dc:title>
  <dc:creator>Jennifer Howell</dc:creator>
  <cp:lastModifiedBy>Jennifer Howell</cp:lastModifiedBy>
  <cp:revision>27</cp:revision>
  <dcterms:created xsi:type="dcterms:W3CDTF">2022-06-08T10:28:27Z</dcterms:created>
  <dcterms:modified xsi:type="dcterms:W3CDTF">2023-12-06T09:18:57Z</dcterms:modified>
</cp:coreProperties>
</file>