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1" r:id="rId3"/>
    <p:sldId id="292" r:id="rId4"/>
    <p:sldId id="261" r:id="rId5"/>
    <p:sldId id="274" r:id="rId6"/>
    <p:sldId id="295" r:id="rId7"/>
    <p:sldId id="270" r:id="rId8"/>
    <p:sldId id="296" r:id="rId9"/>
    <p:sldId id="272" r:id="rId10"/>
    <p:sldId id="273" r:id="rId11"/>
    <p:sldId id="300" r:id="rId12"/>
    <p:sldId id="275" r:id="rId13"/>
    <p:sldId id="297" r:id="rId14"/>
    <p:sldId id="298" r:id="rId15"/>
    <p:sldId id="299" r:id="rId16"/>
    <p:sldId id="301" r:id="rId17"/>
    <p:sldId id="316" r:id="rId18"/>
    <p:sldId id="302" r:id="rId19"/>
    <p:sldId id="305" r:id="rId20"/>
    <p:sldId id="303"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EC32-92E7-498D-BCF8-14480C807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71CB5F-B643-4029-BAC1-B47090323C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91F1D9-C746-4D1A-BCD7-FC18E42C9BC6}"/>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5" name="Footer Placeholder 4">
            <a:extLst>
              <a:ext uri="{FF2B5EF4-FFF2-40B4-BE49-F238E27FC236}">
                <a16:creationId xmlns:a16="http://schemas.microsoft.com/office/drawing/2014/main" id="{BE97A8AA-C14B-4758-AA6D-B9DA3D1C9B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1C163A-960D-4D2F-9BE4-1DE0BDD4A837}"/>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38180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7C10-0318-48BC-BDF8-EBB71DA4BD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A9E473-F4C5-4364-869E-20A7793E6C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DF88C-1C6C-4D82-B9C1-A57BE1F01DBA}"/>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5" name="Footer Placeholder 4">
            <a:extLst>
              <a:ext uri="{FF2B5EF4-FFF2-40B4-BE49-F238E27FC236}">
                <a16:creationId xmlns:a16="http://schemas.microsoft.com/office/drawing/2014/main" id="{08B398C8-AF2E-498B-80FC-0CC15D138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A3D1A3-D3A4-467B-BDD6-1352F1C79901}"/>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299491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7DEEA7-530D-49BA-BC38-1D9CC6A2D4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CEB43D-B329-437C-9512-57D4ACB2D3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556C4-F2D6-4A1A-9562-BA0091A88142}"/>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5" name="Footer Placeholder 4">
            <a:extLst>
              <a:ext uri="{FF2B5EF4-FFF2-40B4-BE49-F238E27FC236}">
                <a16:creationId xmlns:a16="http://schemas.microsoft.com/office/drawing/2014/main" id="{191AD1B4-DB40-4668-ACC1-934489850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16173-5CB3-4CA7-8F35-60E935263E51}"/>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150541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8B58-52E5-411C-8392-1971235EC9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E3F7C8-9BFF-49FC-8769-049C673C52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671660-1989-4513-9CEF-873169A3666A}"/>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5" name="Footer Placeholder 4">
            <a:extLst>
              <a:ext uri="{FF2B5EF4-FFF2-40B4-BE49-F238E27FC236}">
                <a16:creationId xmlns:a16="http://schemas.microsoft.com/office/drawing/2014/main" id="{00841F53-BD2C-4E2E-80CA-3A9B3C51D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8757B1-FA01-4EA6-8006-A47B5FF21F2D}"/>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383370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2B3D-5579-4C64-8201-88884FFCE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C983F3-2C4A-48FF-B32F-A1D352C08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57DD9D-74E6-4BDD-ABCE-0A35AAF68E07}"/>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5" name="Footer Placeholder 4">
            <a:extLst>
              <a:ext uri="{FF2B5EF4-FFF2-40B4-BE49-F238E27FC236}">
                <a16:creationId xmlns:a16="http://schemas.microsoft.com/office/drawing/2014/main" id="{7AE2899E-9D5E-4DD7-864C-E589F4009A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97024-8018-4338-9493-9FCD14480604}"/>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342280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60C8-EC2F-4CB9-875D-3BCD1A4079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8F2BCB-74C3-4B97-9BEB-9269C7183B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CC3C09-4FC1-495D-8072-D5BE1EC231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ED4BDA-BFF6-469F-8B81-9BACCE5CDE8B}"/>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6" name="Footer Placeholder 5">
            <a:extLst>
              <a:ext uri="{FF2B5EF4-FFF2-40B4-BE49-F238E27FC236}">
                <a16:creationId xmlns:a16="http://schemas.microsoft.com/office/drawing/2014/main" id="{0AE3320D-3D99-49D1-9485-B2DD086CC1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AE7178-B0A4-47E5-A48A-5938951442D3}"/>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408687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E2D4-EC23-4226-BEC9-2DA3FC08CC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D21AD1-2BCF-4415-B2E2-7164947FC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2C7C2D-634F-44B5-AC6A-119421A81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CCF64D-9D97-4EB0-8F40-8100A7F7D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865E63-18FB-4C7E-AB2E-412B3010F9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0DDA5A-63BA-4746-9B83-3469120B147A}"/>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8" name="Footer Placeholder 7">
            <a:extLst>
              <a:ext uri="{FF2B5EF4-FFF2-40B4-BE49-F238E27FC236}">
                <a16:creationId xmlns:a16="http://schemas.microsoft.com/office/drawing/2014/main" id="{99B3AE2D-683E-476F-BB86-3A4B913E93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7015B1-5A4B-468E-A27B-19EDBC4F8706}"/>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34875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5605-D2A6-41E8-8BD6-633102D3C0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09A35A-174F-4599-BAF8-E18828023EB8}"/>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4" name="Footer Placeholder 3">
            <a:extLst>
              <a:ext uri="{FF2B5EF4-FFF2-40B4-BE49-F238E27FC236}">
                <a16:creationId xmlns:a16="http://schemas.microsoft.com/office/drawing/2014/main" id="{8BB9D3E6-3242-403A-82FB-42A518FFFC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54ACC6-008A-48BE-93F9-A1D250A31D41}"/>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258148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41DC0-830A-43C0-87B8-4C93ED0D3119}"/>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3" name="Footer Placeholder 2">
            <a:extLst>
              <a:ext uri="{FF2B5EF4-FFF2-40B4-BE49-F238E27FC236}">
                <a16:creationId xmlns:a16="http://schemas.microsoft.com/office/drawing/2014/main" id="{EC4F6FA5-32A1-4D43-9BE1-8E23ECFE28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E838F3-66EC-4BB6-9FC7-A6328B0C5E08}"/>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95767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4B53-28A4-4ACC-BF06-225A8163F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019429-5836-418E-819A-BC98BAA15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048603-C3C0-4398-9A8E-587E21B14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A56D2D-776A-406E-9A6D-F95DD8BEF356}"/>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6" name="Footer Placeholder 5">
            <a:extLst>
              <a:ext uri="{FF2B5EF4-FFF2-40B4-BE49-F238E27FC236}">
                <a16:creationId xmlns:a16="http://schemas.microsoft.com/office/drawing/2014/main" id="{B668673F-DA7B-4A63-9F2A-56BD20AE1D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486880-0DBF-49C7-BE6E-543357A1B9DC}"/>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99480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04F8-263D-4C28-A1DE-5FCB2254D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0947D2-D78E-4F4F-892F-A8430D597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C7ECDB-CE27-4A3F-B38A-3F661A202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411351-293F-4CE5-9F54-E7C96F55D441}"/>
              </a:ext>
            </a:extLst>
          </p:cNvPr>
          <p:cNvSpPr>
            <a:spLocks noGrp="1"/>
          </p:cNvSpPr>
          <p:nvPr>
            <p:ph type="dt" sz="half" idx="10"/>
          </p:nvPr>
        </p:nvSpPr>
        <p:spPr/>
        <p:txBody>
          <a:bodyPr/>
          <a:lstStyle/>
          <a:p>
            <a:fld id="{B1402A89-F27E-48CE-A6CA-1C5512316B24}" type="datetimeFigureOut">
              <a:rPr lang="en-GB" smtClean="0"/>
              <a:t>26/05/2023</a:t>
            </a:fld>
            <a:endParaRPr lang="en-GB"/>
          </a:p>
        </p:txBody>
      </p:sp>
      <p:sp>
        <p:nvSpPr>
          <p:cNvPr id="6" name="Footer Placeholder 5">
            <a:extLst>
              <a:ext uri="{FF2B5EF4-FFF2-40B4-BE49-F238E27FC236}">
                <a16:creationId xmlns:a16="http://schemas.microsoft.com/office/drawing/2014/main" id="{FAB86535-7CDF-4F37-A0D3-6B19CFC63E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148730-FE73-4ADE-BEFB-8C4DFDBDFC3D}"/>
              </a:ext>
            </a:extLst>
          </p:cNvPr>
          <p:cNvSpPr>
            <a:spLocks noGrp="1"/>
          </p:cNvSpPr>
          <p:nvPr>
            <p:ph type="sldNum" sz="quarter" idx="12"/>
          </p:nvPr>
        </p:nvSpPr>
        <p:spPr/>
        <p:txBody>
          <a:bodyPr/>
          <a:lstStyle/>
          <a:p>
            <a:fld id="{7229457E-BCAF-41A0-91B1-B8A78DA23572}" type="slidenum">
              <a:rPr lang="en-GB" smtClean="0"/>
              <a:t>‹#›</a:t>
            </a:fld>
            <a:endParaRPr lang="en-GB"/>
          </a:p>
        </p:txBody>
      </p:sp>
    </p:spTree>
    <p:extLst>
      <p:ext uri="{BB962C8B-B14F-4D97-AF65-F5344CB8AC3E}">
        <p14:creationId xmlns:p14="http://schemas.microsoft.com/office/powerpoint/2010/main" val="120239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F5BCB-2270-43DC-B70A-3FD0723EB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DE4918-9145-436F-ABA6-E2A7DD075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E70853-3655-4FDA-934C-F89C3A112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2A89-F27E-48CE-A6CA-1C5512316B24}" type="datetimeFigureOut">
              <a:rPr lang="en-GB" smtClean="0"/>
              <a:t>26/05/2023</a:t>
            </a:fld>
            <a:endParaRPr lang="en-GB"/>
          </a:p>
        </p:txBody>
      </p:sp>
      <p:sp>
        <p:nvSpPr>
          <p:cNvPr id="5" name="Footer Placeholder 4">
            <a:extLst>
              <a:ext uri="{FF2B5EF4-FFF2-40B4-BE49-F238E27FC236}">
                <a16:creationId xmlns:a16="http://schemas.microsoft.com/office/drawing/2014/main" id="{4414E766-A7C5-4037-9728-3A1AB03CF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08269D-69AE-4B61-98F7-9C5272D6F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9457E-BCAF-41A0-91B1-B8A78DA23572}" type="slidenum">
              <a:rPr lang="en-GB" smtClean="0"/>
              <a:t>‹#›</a:t>
            </a:fld>
            <a:endParaRPr lang="en-GB"/>
          </a:p>
        </p:txBody>
      </p:sp>
    </p:spTree>
    <p:extLst>
      <p:ext uri="{BB962C8B-B14F-4D97-AF65-F5344CB8AC3E}">
        <p14:creationId xmlns:p14="http://schemas.microsoft.com/office/powerpoint/2010/main" val="88235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1XIq43LLZ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wrsqR8Y7aAhVNL1AKHWLiDv4QjRx6BAgAEAU&amp;url=https://www.123rf.com/photo_60323496_stock-vector-young-group-of-happy-teenager-students-standing-waving-hands-holding-folder.html&amp;psig=AOvVaw3l2DA2vUF6lomMSYHfoStl&amp;ust=1522321857381180"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o.uk/url?sa=i&amp;rct=j&amp;q=&amp;esrc=s&amp;source=images&amp;cd=&amp;cad=rja&amp;uact=8&amp;ved=2ahUKEwisz9Km8Y7aAhXFJFAKHaImAQEQjRx6BAgAEAU&amp;url=http://www.lawfulrebel.com/emotions/&amp;psig=AOvVaw3O-79heM4_9cPzmNIJtlcB&amp;ust=1522321929376079"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sz9Km8Y7aAhXFJFAKHaImAQEQjRx6BAgAEAU&amp;url=http://www.lawfulrebel.com/emotions/&amp;psig=AOvVaw3O-79heM4_9cPzmNIJtlcB&amp;ust=1522321929376079"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zGauky20t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5490EB-1E8A-4A2F-B754-9B904DDC8230}"/>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82460" y="-99392"/>
            <a:ext cx="12599747" cy="7488831"/>
          </a:xfrm>
          <a:prstGeom prst="rect">
            <a:avLst/>
          </a:prstGeom>
        </p:spPr>
      </p:pic>
      <p:sp>
        <p:nvSpPr>
          <p:cNvPr id="2" name="Title 1"/>
          <p:cNvSpPr>
            <a:spLocks noGrp="1"/>
          </p:cNvSpPr>
          <p:nvPr>
            <p:ph type="ctrTitle"/>
          </p:nvPr>
        </p:nvSpPr>
        <p:spPr>
          <a:xfrm>
            <a:off x="2279576" y="332657"/>
            <a:ext cx="7772400" cy="1008112"/>
          </a:xfrm>
          <a:solidFill>
            <a:srgbClr val="FFFF00"/>
          </a:solidFill>
        </p:spPr>
        <p:txBody>
          <a:bodyPr/>
          <a:lstStyle/>
          <a:p>
            <a:r>
              <a:rPr lang="en-GB" b="1" u="sng" dirty="0"/>
              <a:t>Class Agreements</a:t>
            </a:r>
          </a:p>
        </p:txBody>
      </p:sp>
      <p:sp>
        <p:nvSpPr>
          <p:cNvPr id="3" name="Subtitle 2"/>
          <p:cNvSpPr>
            <a:spLocks noGrp="1"/>
          </p:cNvSpPr>
          <p:nvPr>
            <p:ph type="subTitle" idx="1"/>
          </p:nvPr>
        </p:nvSpPr>
        <p:spPr>
          <a:xfrm>
            <a:off x="1775520" y="1556792"/>
            <a:ext cx="8712968" cy="5301208"/>
          </a:xfrm>
          <a:solidFill>
            <a:schemeClr val="accent4">
              <a:lumMod val="20000"/>
              <a:lumOff val="80000"/>
            </a:schemeClr>
          </a:solidFill>
        </p:spPr>
        <p:txBody>
          <a:bodyPr>
            <a:normAutofit fontScale="25000" lnSpcReduction="20000"/>
          </a:bodyPr>
          <a:lstStyle/>
          <a:p>
            <a:pPr algn="l"/>
            <a:r>
              <a:rPr lang="en-GB" sz="8000" b="1" dirty="0"/>
              <a:t>No questions will be answered during the lesson:</a:t>
            </a:r>
          </a:p>
          <a:p>
            <a:pPr marL="457200" indent="-457200" algn="l">
              <a:buFont typeface="Arial" charset="0"/>
              <a:buChar char="•"/>
            </a:pPr>
            <a:r>
              <a:rPr lang="en-GB" sz="8000" dirty="0"/>
              <a:t>If you have any questions, about the topic we are covering today, please write them on a post-it note.</a:t>
            </a:r>
          </a:p>
          <a:p>
            <a:pPr marL="457200" indent="-457200" algn="l">
              <a:buFont typeface="Arial" charset="0"/>
              <a:buChar char="•"/>
            </a:pPr>
            <a:r>
              <a:rPr lang="en-GB" sz="8000" dirty="0"/>
              <a:t>Please write your tutor group on the post-it.  You can write your name, but you do not have to, if you don’t want to.</a:t>
            </a:r>
          </a:p>
          <a:p>
            <a:pPr marL="457200" indent="-457200" algn="l">
              <a:buFont typeface="Arial" charset="0"/>
              <a:buChar char="•"/>
            </a:pPr>
            <a:r>
              <a:rPr lang="en-GB" sz="8000" dirty="0"/>
              <a:t>Please put your question in the tutor’s envelope at the end of the lesson.</a:t>
            </a:r>
          </a:p>
          <a:p>
            <a:pPr marL="457200" indent="-457200" algn="l">
              <a:buFont typeface="Arial" charset="0"/>
              <a:buChar char="•"/>
            </a:pPr>
            <a:r>
              <a:rPr lang="en-GB" sz="8000" dirty="0"/>
              <a:t>All questions will be looked at, but only questions relating to the topic being taught  will be answered and then given back to tutor groups.</a:t>
            </a:r>
          </a:p>
          <a:p>
            <a:pPr marL="457200" indent="-457200" algn="l">
              <a:buFont typeface="Arial" charset="0"/>
              <a:buChar char="•"/>
            </a:pPr>
            <a:r>
              <a:rPr lang="en-GB" sz="8000" dirty="0"/>
              <a:t>Questions will be answered in an age-appropriate manner.</a:t>
            </a:r>
          </a:p>
          <a:p>
            <a:pPr marL="457200" indent="-457200" algn="l">
              <a:buFont typeface="Arial" charset="0"/>
              <a:buChar char="•"/>
            </a:pPr>
            <a:r>
              <a:rPr lang="en-GB" sz="8000" dirty="0"/>
              <a:t>Questions that do not relate to the topic or that are not age-appropriate, will be addressed by signposting you to when the subject matter of your question will be taught.</a:t>
            </a:r>
          </a:p>
          <a:p>
            <a:pPr marL="457200" indent="-457200" algn="l">
              <a:buFont typeface="Arial" charset="0"/>
              <a:buChar char="•"/>
            </a:pPr>
            <a:endParaRPr lang="en-GB" sz="8000" dirty="0"/>
          </a:p>
          <a:p>
            <a:pPr algn="l"/>
            <a:r>
              <a:rPr lang="en-GB" sz="8000" b="1" dirty="0"/>
              <a:t>During the lesson:</a:t>
            </a:r>
          </a:p>
          <a:p>
            <a:pPr marL="857250" indent="-857250" algn="l">
              <a:buFont typeface="Arial" charset="0"/>
              <a:buChar char="•"/>
            </a:pPr>
            <a:r>
              <a:rPr lang="en-GB" sz="8000" dirty="0"/>
              <a:t>Please only give your opinions during discussions when asked.</a:t>
            </a:r>
          </a:p>
          <a:p>
            <a:pPr marL="857250" indent="-857250" algn="l">
              <a:buFont typeface="Arial" charset="0"/>
              <a:buChar char="•"/>
            </a:pPr>
            <a:r>
              <a:rPr lang="en-GB" sz="8000" dirty="0"/>
              <a:t>Do not say anything that could IDENTIFY anybody during the lesson.</a:t>
            </a:r>
          </a:p>
          <a:p>
            <a:pPr marL="857250" indent="-857250" algn="l">
              <a:buFont typeface="Arial" charset="0"/>
              <a:buChar char="•"/>
            </a:pPr>
            <a:r>
              <a:rPr lang="en-GB" sz="8000" dirty="0"/>
              <a:t>Be respectful of each other during the lesson.</a:t>
            </a:r>
          </a:p>
          <a:p>
            <a:pPr marL="457200" indent="-457200">
              <a:buFont typeface="Arial" charset="0"/>
              <a:buChar char="•"/>
            </a:pPr>
            <a:endParaRPr lang="en-GB" dirty="0"/>
          </a:p>
        </p:txBody>
      </p:sp>
    </p:spTree>
    <p:extLst>
      <p:ext uri="{BB962C8B-B14F-4D97-AF65-F5344CB8AC3E}">
        <p14:creationId xmlns:p14="http://schemas.microsoft.com/office/powerpoint/2010/main" val="14914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A6C6-D8CA-476A-9FBC-7B9C54393BDE}"/>
              </a:ext>
            </a:extLst>
          </p:cNvPr>
          <p:cNvSpPr>
            <a:spLocks noGrp="1"/>
          </p:cNvSpPr>
          <p:nvPr>
            <p:ph type="title"/>
          </p:nvPr>
        </p:nvSpPr>
        <p:spPr>
          <a:solidFill>
            <a:srgbClr val="00B0F0"/>
          </a:solidFill>
        </p:spPr>
        <p:txBody>
          <a:bodyPr/>
          <a:lstStyle/>
          <a:p>
            <a:r>
              <a:rPr lang="en-GB" b="1" dirty="0"/>
              <a:t>Important point!</a:t>
            </a:r>
          </a:p>
        </p:txBody>
      </p:sp>
      <p:sp>
        <p:nvSpPr>
          <p:cNvPr id="3" name="Content Placeholder 2">
            <a:extLst>
              <a:ext uri="{FF2B5EF4-FFF2-40B4-BE49-F238E27FC236}">
                <a16:creationId xmlns:a16="http://schemas.microsoft.com/office/drawing/2014/main" id="{4991A6FF-FFC8-4457-9D96-FE431288AF30}"/>
              </a:ext>
            </a:extLst>
          </p:cNvPr>
          <p:cNvSpPr>
            <a:spLocks noGrp="1"/>
          </p:cNvSpPr>
          <p:nvPr>
            <p:ph idx="1"/>
          </p:nvPr>
        </p:nvSpPr>
        <p:spPr>
          <a:solidFill>
            <a:schemeClr val="accent1">
              <a:lumMod val="20000"/>
              <a:lumOff val="80000"/>
            </a:schemeClr>
          </a:solidFill>
        </p:spPr>
        <p:txBody>
          <a:bodyPr/>
          <a:lstStyle/>
          <a:p>
            <a:pPr marL="0" indent="0">
              <a:buNone/>
            </a:pPr>
            <a:r>
              <a:rPr lang="en-GB" dirty="0"/>
              <a:t>Some of these words and meanings are quite new.  So you may meet some people who still think gender and sex mean the same thing.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You also may notice that on questionnaires you are asked for your just your gender or sex.  This shows that not everything has caught up with the new meanings of these words yet.    </a:t>
            </a:r>
          </a:p>
        </p:txBody>
      </p:sp>
      <p:pic>
        <p:nvPicPr>
          <p:cNvPr id="4" name="Picture 3">
            <a:extLst>
              <a:ext uri="{FF2B5EF4-FFF2-40B4-BE49-F238E27FC236}">
                <a16:creationId xmlns:a16="http://schemas.microsoft.com/office/drawing/2014/main" id="{85E51E52-E3EA-414B-9F2B-873A20046B30}"/>
              </a:ext>
            </a:extLst>
          </p:cNvPr>
          <p:cNvPicPr>
            <a:picLocks noChangeAspect="1"/>
          </p:cNvPicPr>
          <p:nvPr/>
        </p:nvPicPr>
        <p:blipFill rotWithShape="1">
          <a:blip r:embed="rId2"/>
          <a:srcRect l="68152" t="25688" r="16195" b="23659"/>
          <a:stretch/>
        </p:blipFill>
        <p:spPr>
          <a:xfrm>
            <a:off x="4439478" y="2912241"/>
            <a:ext cx="954156" cy="1736034"/>
          </a:xfrm>
          <a:prstGeom prst="rect">
            <a:avLst/>
          </a:prstGeom>
        </p:spPr>
      </p:pic>
      <p:sp>
        <p:nvSpPr>
          <p:cNvPr id="5" name="Heart 4">
            <a:extLst>
              <a:ext uri="{FF2B5EF4-FFF2-40B4-BE49-F238E27FC236}">
                <a16:creationId xmlns:a16="http://schemas.microsoft.com/office/drawing/2014/main" id="{6644A4C0-BD79-45DB-9411-D3ABC1F9AC84}"/>
              </a:ext>
            </a:extLst>
          </p:cNvPr>
          <p:cNvSpPr/>
          <p:nvPr/>
        </p:nvSpPr>
        <p:spPr>
          <a:xfrm>
            <a:off x="4826441" y="3429000"/>
            <a:ext cx="180229" cy="215739"/>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hought Bubble: Cloud 6">
            <a:extLst>
              <a:ext uri="{FF2B5EF4-FFF2-40B4-BE49-F238E27FC236}">
                <a16:creationId xmlns:a16="http://schemas.microsoft.com/office/drawing/2014/main" id="{20377E58-2D7F-47C2-8C0B-E617AC59D478}"/>
              </a:ext>
            </a:extLst>
          </p:cNvPr>
          <p:cNvSpPr/>
          <p:nvPr/>
        </p:nvSpPr>
        <p:spPr>
          <a:xfrm>
            <a:off x="6241774" y="2912241"/>
            <a:ext cx="2001078" cy="1366052"/>
          </a:xfrm>
          <a:prstGeom prst="cloudCallout">
            <a:avLst>
              <a:gd name="adj1" fmla="val 59299"/>
              <a:gd name="adj2" fmla="val 51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83321B-776D-4695-8799-663480356741}"/>
              </a:ext>
            </a:extLst>
          </p:cNvPr>
          <p:cNvSpPr/>
          <p:nvPr/>
        </p:nvSpPr>
        <p:spPr>
          <a:xfrm>
            <a:off x="6904968" y="3077964"/>
            <a:ext cx="612668"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171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AA66-ED7D-4C33-88FF-EB2FCC76C19F}"/>
              </a:ext>
            </a:extLst>
          </p:cNvPr>
          <p:cNvSpPr>
            <a:spLocks noGrp="1"/>
          </p:cNvSpPr>
          <p:nvPr>
            <p:ph type="title"/>
          </p:nvPr>
        </p:nvSpPr>
        <p:spPr>
          <a:xfrm>
            <a:off x="874655" y="63229"/>
            <a:ext cx="10515600" cy="873954"/>
          </a:xfrm>
          <a:solidFill>
            <a:srgbClr val="FFFF00"/>
          </a:solidFill>
        </p:spPr>
        <p:txBody>
          <a:bodyPr/>
          <a:lstStyle/>
          <a:p>
            <a:r>
              <a:rPr lang="en-GB" dirty="0"/>
              <a:t>What does the word “sexuality” mean?</a:t>
            </a:r>
          </a:p>
        </p:txBody>
      </p:sp>
      <p:sp>
        <p:nvSpPr>
          <p:cNvPr id="3" name="Content Placeholder 2">
            <a:extLst>
              <a:ext uri="{FF2B5EF4-FFF2-40B4-BE49-F238E27FC236}">
                <a16:creationId xmlns:a16="http://schemas.microsoft.com/office/drawing/2014/main" id="{D1CD7C1E-FFBE-4160-8F69-5494E96230E4}"/>
              </a:ext>
            </a:extLst>
          </p:cNvPr>
          <p:cNvSpPr>
            <a:spLocks noGrp="1"/>
          </p:cNvSpPr>
          <p:nvPr>
            <p:ph idx="1"/>
          </p:nvPr>
        </p:nvSpPr>
        <p:spPr>
          <a:xfrm>
            <a:off x="268132" y="1031277"/>
            <a:ext cx="11729071" cy="5763493"/>
          </a:xfrm>
          <a:solidFill>
            <a:schemeClr val="accent4">
              <a:lumMod val="20000"/>
              <a:lumOff val="80000"/>
            </a:schemeClr>
          </a:solidFill>
        </p:spPr>
        <p:txBody>
          <a:bodyPr>
            <a:normAutofit fontScale="77500" lnSpcReduction="20000"/>
          </a:bodyPr>
          <a:lstStyle/>
          <a:p>
            <a:pPr marL="0" indent="0">
              <a:buNone/>
            </a:pPr>
            <a:r>
              <a:rPr lang="en-GB" b="1" dirty="0"/>
              <a:t>Sexuality</a:t>
            </a:r>
            <a:r>
              <a:rPr lang="en-GB" dirty="0"/>
              <a:t> = who you are sexually attracted to which can lead to a relationship and/or marriage.</a:t>
            </a:r>
          </a:p>
          <a:p>
            <a:pPr marL="0" indent="0">
              <a:buNone/>
            </a:pPr>
            <a:endParaRPr lang="en-GB" dirty="0"/>
          </a:p>
          <a:p>
            <a:pPr marL="0" indent="0">
              <a:buNone/>
            </a:pPr>
            <a:r>
              <a:rPr lang="en-GB" dirty="0"/>
              <a:t>Some people are sexually attracted to the opposite sex.  They are called </a:t>
            </a:r>
            <a:r>
              <a:rPr lang="en-GB" b="1" dirty="0"/>
              <a:t>heterosexual (straight.)</a:t>
            </a:r>
          </a:p>
          <a:p>
            <a:pPr marL="0" indent="0">
              <a:buNone/>
            </a:pPr>
            <a:endParaRPr lang="en-GB" b="1" dirty="0"/>
          </a:p>
          <a:p>
            <a:pPr marL="0" indent="0">
              <a:buNone/>
            </a:pPr>
            <a:r>
              <a:rPr lang="en-GB" dirty="0"/>
              <a:t>Some people are sexually attracted to the same sex.  They are called </a:t>
            </a:r>
            <a:r>
              <a:rPr lang="en-GB" b="1" dirty="0"/>
              <a:t>homosexual (preferred word “gay.”)</a:t>
            </a:r>
          </a:p>
          <a:p>
            <a:pPr marL="0" indent="0">
              <a:buNone/>
            </a:pPr>
            <a:endParaRPr lang="en-GB" b="1" dirty="0"/>
          </a:p>
          <a:p>
            <a:pPr marL="0" indent="0">
              <a:buNone/>
            </a:pPr>
            <a:r>
              <a:rPr lang="en-GB" dirty="0"/>
              <a:t>Some people are attracted to both </a:t>
            </a:r>
            <a:r>
              <a:rPr lang="en-GB" b="1" dirty="0"/>
              <a:t>bi-sexual (bi)</a:t>
            </a:r>
          </a:p>
          <a:p>
            <a:pPr marL="0" indent="0">
              <a:buNone/>
            </a:pPr>
            <a:endParaRPr lang="en-GB" dirty="0"/>
          </a:p>
          <a:p>
            <a:pPr marL="0" indent="0">
              <a:buNone/>
            </a:pPr>
            <a:endParaRPr lang="en-GB" dirty="0"/>
          </a:p>
          <a:p>
            <a:pPr marL="0" indent="0">
              <a:buNone/>
            </a:pPr>
            <a:endParaRPr lang="en-GB" dirty="0"/>
          </a:p>
          <a:p>
            <a:pPr marL="0" indent="0" algn="ctr">
              <a:buNone/>
            </a:pPr>
            <a:endParaRPr lang="en-GB" dirty="0"/>
          </a:p>
          <a:p>
            <a:pPr marL="0" indent="0" algn="ctr">
              <a:buNone/>
            </a:pPr>
            <a:endParaRPr lang="en-GB" dirty="0"/>
          </a:p>
          <a:p>
            <a:pPr marL="0" indent="0">
              <a:buNone/>
            </a:pPr>
            <a:r>
              <a:rPr lang="en-GB" dirty="0"/>
              <a:t>This means that in some families two women may be living together/married and may have children, and the same for men.</a:t>
            </a:r>
          </a:p>
        </p:txBody>
      </p:sp>
      <p:pic>
        <p:nvPicPr>
          <p:cNvPr id="4" name="Picture 3">
            <a:extLst>
              <a:ext uri="{FF2B5EF4-FFF2-40B4-BE49-F238E27FC236}">
                <a16:creationId xmlns:a16="http://schemas.microsoft.com/office/drawing/2014/main" id="{F81D24AC-C2EA-471D-9CAD-BBC622FE66B4}"/>
              </a:ext>
            </a:extLst>
          </p:cNvPr>
          <p:cNvPicPr>
            <a:picLocks noChangeAspect="1"/>
          </p:cNvPicPr>
          <p:nvPr/>
        </p:nvPicPr>
        <p:blipFill rotWithShape="1">
          <a:blip r:embed="rId2"/>
          <a:srcRect l="69674" t="24640" r="17609" b="24046"/>
          <a:stretch/>
        </p:blipFill>
        <p:spPr>
          <a:xfrm>
            <a:off x="1059077" y="3987808"/>
            <a:ext cx="625058" cy="1417982"/>
          </a:xfrm>
          <a:prstGeom prst="rect">
            <a:avLst/>
          </a:prstGeom>
        </p:spPr>
      </p:pic>
      <p:pic>
        <p:nvPicPr>
          <p:cNvPr id="5" name="Picture 4">
            <a:extLst>
              <a:ext uri="{FF2B5EF4-FFF2-40B4-BE49-F238E27FC236}">
                <a16:creationId xmlns:a16="http://schemas.microsoft.com/office/drawing/2014/main" id="{B7109C50-7A3D-4589-A9BB-2F96F1572A29}"/>
              </a:ext>
            </a:extLst>
          </p:cNvPr>
          <p:cNvPicPr>
            <a:picLocks noChangeAspect="1"/>
          </p:cNvPicPr>
          <p:nvPr/>
        </p:nvPicPr>
        <p:blipFill rotWithShape="1">
          <a:blip r:embed="rId3"/>
          <a:srcRect l="70000" t="26609" r="17500" b="20759"/>
          <a:stretch/>
        </p:blipFill>
        <p:spPr>
          <a:xfrm>
            <a:off x="1773141" y="3941570"/>
            <a:ext cx="625058" cy="1479700"/>
          </a:xfrm>
          <a:prstGeom prst="rect">
            <a:avLst/>
          </a:prstGeom>
        </p:spPr>
      </p:pic>
      <p:pic>
        <p:nvPicPr>
          <p:cNvPr id="6" name="Picture 5">
            <a:extLst>
              <a:ext uri="{FF2B5EF4-FFF2-40B4-BE49-F238E27FC236}">
                <a16:creationId xmlns:a16="http://schemas.microsoft.com/office/drawing/2014/main" id="{7D6FCD37-57FC-43C8-B6B5-A494A4080ACD}"/>
              </a:ext>
            </a:extLst>
          </p:cNvPr>
          <p:cNvPicPr>
            <a:picLocks noChangeAspect="1"/>
          </p:cNvPicPr>
          <p:nvPr/>
        </p:nvPicPr>
        <p:blipFill rotWithShape="1">
          <a:blip r:embed="rId2"/>
          <a:srcRect l="69674" t="24640" r="17609" b="24046"/>
          <a:stretch/>
        </p:blipFill>
        <p:spPr>
          <a:xfrm>
            <a:off x="4143972" y="3941570"/>
            <a:ext cx="625058" cy="1417982"/>
          </a:xfrm>
          <a:prstGeom prst="rect">
            <a:avLst/>
          </a:prstGeom>
        </p:spPr>
      </p:pic>
      <p:pic>
        <p:nvPicPr>
          <p:cNvPr id="7" name="Picture 6">
            <a:extLst>
              <a:ext uri="{FF2B5EF4-FFF2-40B4-BE49-F238E27FC236}">
                <a16:creationId xmlns:a16="http://schemas.microsoft.com/office/drawing/2014/main" id="{7F557C36-35C9-4048-B527-61B22F97CB18}"/>
              </a:ext>
            </a:extLst>
          </p:cNvPr>
          <p:cNvPicPr>
            <a:picLocks noChangeAspect="1"/>
          </p:cNvPicPr>
          <p:nvPr/>
        </p:nvPicPr>
        <p:blipFill rotWithShape="1">
          <a:blip r:embed="rId2"/>
          <a:srcRect l="69674" t="24640" r="17609" b="24046"/>
          <a:stretch/>
        </p:blipFill>
        <p:spPr>
          <a:xfrm>
            <a:off x="3467300" y="3972429"/>
            <a:ext cx="625058" cy="1417982"/>
          </a:xfrm>
          <a:prstGeom prst="rect">
            <a:avLst/>
          </a:prstGeom>
        </p:spPr>
      </p:pic>
      <p:pic>
        <p:nvPicPr>
          <p:cNvPr id="8" name="Picture 7">
            <a:extLst>
              <a:ext uri="{FF2B5EF4-FFF2-40B4-BE49-F238E27FC236}">
                <a16:creationId xmlns:a16="http://schemas.microsoft.com/office/drawing/2014/main" id="{D144C39D-2EAC-4E70-900D-E3AAAA707C14}"/>
              </a:ext>
            </a:extLst>
          </p:cNvPr>
          <p:cNvPicPr>
            <a:picLocks noChangeAspect="1"/>
          </p:cNvPicPr>
          <p:nvPr/>
        </p:nvPicPr>
        <p:blipFill rotWithShape="1">
          <a:blip r:embed="rId3"/>
          <a:srcRect l="70000" t="26609" r="17500" b="20759"/>
          <a:stretch/>
        </p:blipFill>
        <p:spPr>
          <a:xfrm>
            <a:off x="5381983" y="3926090"/>
            <a:ext cx="625058" cy="1479700"/>
          </a:xfrm>
          <a:prstGeom prst="rect">
            <a:avLst/>
          </a:prstGeom>
        </p:spPr>
      </p:pic>
      <p:pic>
        <p:nvPicPr>
          <p:cNvPr id="9" name="Picture 8">
            <a:extLst>
              <a:ext uri="{FF2B5EF4-FFF2-40B4-BE49-F238E27FC236}">
                <a16:creationId xmlns:a16="http://schemas.microsoft.com/office/drawing/2014/main" id="{69C1135C-4662-43DF-9E4D-2DBCFADD7047}"/>
              </a:ext>
            </a:extLst>
          </p:cNvPr>
          <p:cNvPicPr>
            <a:picLocks noChangeAspect="1"/>
          </p:cNvPicPr>
          <p:nvPr/>
        </p:nvPicPr>
        <p:blipFill rotWithShape="1">
          <a:blip r:embed="rId3"/>
          <a:srcRect l="70000" t="26609" r="17500" b="20759"/>
          <a:stretch/>
        </p:blipFill>
        <p:spPr>
          <a:xfrm>
            <a:off x="6112772" y="3910711"/>
            <a:ext cx="625058" cy="1479700"/>
          </a:xfrm>
          <a:prstGeom prst="rect">
            <a:avLst/>
          </a:prstGeom>
        </p:spPr>
      </p:pic>
      <p:pic>
        <p:nvPicPr>
          <p:cNvPr id="10" name="Picture 9">
            <a:extLst>
              <a:ext uri="{FF2B5EF4-FFF2-40B4-BE49-F238E27FC236}">
                <a16:creationId xmlns:a16="http://schemas.microsoft.com/office/drawing/2014/main" id="{9A82D569-FA19-439B-98D9-AAD4190EC381}"/>
              </a:ext>
            </a:extLst>
          </p:cNvPr>
          <p:cNvPicPr>
            <a:picLocks noChangeAspect="1"/>
          </p:cNvPicPr>
          <p:nvPr/>
        </p:nvPicPr>
        <p:blipFill rotWithShape="1">
          <a:blip r:embed="rId2"/>
          <a:srcRect l="69674" t="24640" r="17609" b="24046"/>
          <a:stretch/>
        </p:blipFill>
        <p:spPr>
          <a:xfrm>
            <a:off x="8053196" y="3910711"/>
            <a:ext cx="625058" cy="1417982"/>
          </a:xfrm>
          <a:prstGeom prst="rect">
            <a:avLst/>
          </a:prstGeom>
        </p:spPr>
      </p:pic>
      <p:pic>
        <p:nvPicPr>
          <p:cNvPr id="11" name="Picture 10">
            <a:extLst>
              <a:ext uri="{FF2B5EF4-FFF2-40B4-BE49-F238E27FC236}">
                <a16:creationId xmlns:a16="http://schemas.microsoft.com/office/drawing/2014/main" id="{69A02B35-E794-40B9-B991-B6E64FE4CCC8}"/>
              </a:ext>
            </a:extLst>
          </p:cNvPr>
          <p:cNvPicPr>
            <a:picLocks noChangeAspect="1"/>
          </p:cNvPicPr>
          <p:nvPr/>
        </p:nvPicPr>
        <p:blipFill rotWithShape="1">
          <a:blip r:embed="rId3"/>
          <a:srcRect l="70000" t="26609" r="17500" b="20759"/>
          <a:stretch/>
        </p:blipFill>
        <p:spPr>
          <a:xfrm>
            <a:off x="8621277" y="3879852"/>
            <a:ext cx="625058" cy="1479700"/>
          </a:xfrm>
          <a:prstGeom prst="rect">
            <a:avLst/>
          </a:prstGeom>
        </p:spPr>
      </p:pic>
      <p:pic>
        <p:nvPicPr>
          <p:cNvPr id="12" name="Picture 11">
            <a:extLst>
              <a:ext uri="{FF2B5EF4-FFF2-40B4-BE49-F238E27FC236}">
                <a16:creationId xmlns:a16="http://schemas.microsoft.com/office/drawing/2014/main" id="{8BFDB4D7-3C05-4518-AB1F-2E2A93B2AB19}"/>
              </a:ext>
            </a:extLst>
          </p:cNvPr>
          <p:cNvPicPr>
            <a:picLocks noChangeAspect="1"/>
          </p:cNvPicPr>
          <p:nvPr/>
        </p:nvPicPr>
        <p:blipFill rotWithShape="1">
          <a:blip r:embed="rId3"/>
          <a:srcRect l="70000" t="26609" r="17500" b="20759"/>
          <a:stretch/>
        </p:blipFill>
        <p:spPr>
          <a:xfrm>
            <a:off x="9755379" y="3875911"/>
            <a:ext cx="625058" cy="1479700"/>
          </a:xfrm>
          <a:prstGeom prst="rect">
            <a:avLst/>
          </a:prstGeom>
        </p:spPr>
      </p:pic>
      <p:pic>
        <p:nvPicPr>
          <p:cNvPr id="13" name="Picture 12">
            <a:extLst>
              <a:ext uri="{FF2B5EF4-FFF2-40B4-BE49-F238E27FC236}">
                <a16:creationId xmlns:a16="http://schemas.microsoft.com/office/drawing/2014/main" id="{507A3D3F-9CE3-4A4E-8577-D326D7C493B4}"/>
              </a:ext>
            </a:extLst>
          </p:cNvPr>
          <p:cNvPicPr>
            <a:picLocks noChangeAspect="1"/>
          </p:cNvPicPr>
          <p:nvPr/>
        </p:nvPicPr>
        <p:blipFill rotWithShape="1">
          <a:blip r:embed="rId3"/>
          <a:srcRect l="70000" t="26609" r="17500" b="20759"/>
          <a:stretch/>
        </p:blipFill>
        <p:spPr>
          <a:xfrm>
            <a:off x="11099968" y="3875911"/>
            <a:ext cx="625058" cy="1479700"/>
          </a:xfrm>
          <a:prstGeom prst="rect">
            <a:avLst/>
          </a:prstGeom>
        </p:spPr>
      </p:pic>
      <p:pic>
        <p:nvPicPr>
          <p:cNvPr id="14" name="Picture 13">
            <a:extLst>
              <a:ext uri="{FF2B5EF4-FFF2-40B4-BE49-F238E27FC236}">
                <a16:creationId xmlns:a16="http://schemas.microsoft.com/office/drawing/2014/main" id="{C5E3F4EB-83DB-4A33-8895-FAC9864D0A1D}"/>
              </a:ext>
            </a:extLst>
          </p:cNvPr>
          <p:cNvPicPr>
            <a:picLocks noChangeAspect="1"/>
          </p:cNvPicPr>
          <p:nvPr/>
        </p:nvPicPr>
        <p:blipFill rotWithShape="1">
          <a:blip r:embed="rId2"/>
          <a:srcRect l="69674" t="24640" r="17609" b="24046"/>
          <a:stretch/>
        </p:blipFill>
        <p:spPr>
          <a:xfrm>
            <a:off x="7338679" y="3907816"/>
            <a:ext cx="625058" cy="1417982"/>
          </a:xfrm>
          <a:prstGeom prst="rect">
            <a:avLst/>
          </a:prstGeom>
        </p:spPr>
      </p:pic>
      <p:pic>
        <p:nvPicPr>
          <p:cNvPr id="15" name="Picture 14">
            <a:extLst>
              <a:ext uri="{FF2B5EF4-FFF2-40B4-BE49-F238E27FC236}">
                <a16:creationId xmlns:a16="http://schemas.microsoft.com/office/drawing/2014/main" id="{DCAAB773-4184-4A98-B07D-41DF13EE205F}"/>
              </a:ext>
            </a:extLst>
          </p:cNvPr>
          <p:cNvPicPr>
            <a:picLocks noChangeAspect="1"/>
          </p:cNvPicPr>
          <p:nvPr/>
        </p:nvPicPr>
        <p:blipFill rotWithShape="1">
          <a:blip r:embed="rId2"/>
          <a:srcRect l="69674" t="24640" r="17609" b="24046"/>
          <a:stretch/>
        </p:blipFill>
        <p:spPr>
          <a:xfrm>
            <a:off x="10474910" y="3906770"/>
            <a:ext cx="625058" cy="1417982"/>
          </a:xfrm>
          <a:prstGeom prst="rect">
            <a:avLst/>
          </a:prstGeom>
        </p:spPr>
      </p:pic>
    </p:spTree>
    <p:extLst>
      <p:ext uri="{BB962C8B-B14F-4D97-AF65-F5344CB8AC3E}">
        <p14:creationId xmlns:p14="http://schemas.microsoft.com/office/powerpoint/2010/main" val="36879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362D-BAEB-4F84-BB5D-5B769194474D}"/>
              </a:ext>
            </a:extLst>
          </p:cNvPr>
          <p:cNvSpPr>
            <a:spLocks noGrp="1"/>
          </p:cNvSpPr>
          <p:nvPr>
            <p:ph type="title"/>
          </p:nvPr>
        </p:nvSpPr>
        <p:spPr>
          <a:solidFill>
            <a:srgbClr val="FFFF00"/>
          </a:solidFill>
        </p:spPr>
        <p:txBody>
          <a:bodyPr>
            <a:normAutofit fontScale="90000"/>
          </a:bodyPr>
          <a:lstStyle/>
          <a:p>
            <a:r>
              <a:rPr lang="en-GB" dirty="0"/>
              <a:t>The LGBTQAI+ community refer to anyone who does not identify as straight (heterosexual.) </a:t>
            </a:r>
          </a:p>
        </p:txBody>
      </p:sp>
      <p:sp>
        <p:nvSpPr>
          <p:cNvPr id="3" name="Content Placeholder 2">
            <a:extLst>
              <a:ext uri="{FF2B5EF4-FFF2-40B4-BE49-F238E27FC236}">
                <a16:creationId xmlns:a16="http://schemas.microsoft.com/office/drawing/2014/main" id="{8F4F338F-4191-4665-887A-B98A07BC2603}"/>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3200" dirty="0"/>
              <a:t>Lesbian </a:t>
            </a:r>
          </a:p>
          <a:p>
            <a:pPr marL="0" indent="0">
              <a:buNone/>
            </a:pPr>
            <a:r>
              <a:rPr lang="en-GB" sz="3200" dirty="0"/>
              <a:t>Gay</a:t>
            </a:r>
          </a:p>
          <a:p>
            <a:pPr marL="0" indent="0">
              <a:buNone/>
            </a:pPr>
            <a:r>
              <a:rPr lang="en-GB" sz="3200" dirty="0"/>
              <a:t>Bi-sexual</a:t>
            </a:r>
          </a:p>
          <a:p>
            <a:pPr marL="0" indent="0">
              <a:buNone/>
            </a:pPr>
            <a:r>
              <a:rPr lang="en-GB" sz="3200" dirty="0"/>
              <a:t>Transgender</a:t>
            </a:r>
          </a:p>
          <a:p>
            <a:pPr marL="0" indent="0">
              <a:buNone/>
            </a:pPr>
            <a:r>
              <a:rPr lang="en-GB" sz="3200" dirty="0"/>
              <a:t>Queer</a:t>
            </a:r>
          </a:p>
          <a:p>
            <a:pPr marL="0" indent="0">
              <a:buNone/>
            </a:pPr>
            <a:r>
              <a:rPr lang="en-GB" sz="3200" dirty="0"/>
              <a:t>+ (anyone else who is not straight.)</a:t>
            </a:r>
          </a:p>
        </p:txBody>
      </p:sp>
      <p:sp>
        <p:nvSpPr>
          <p:cNvPr id="6" name="TextBox 5">
            <a:extLst>
              <a:ext uri="{FF2B5EF4-FFF2-40B4-BE49-F238E27FC236}">
                <a16:creationId xmlns:a16="http://schemas.microsoft.com/office/drawing/2014/main" id="{FD252B57-E1E6-4935-9C55-FEA6E0C84641}"/>
              </a:ext>
            </a:extLst>
          </p:cNvPr>
          <p:cNvSpPr txBox="1"/>
          <p:nvPr/>
        </p:nvSpPr>
        <p:spPr>
          <a:xfrm>
            <a:off x="5390323" y="5405213"/>
            <a:ext cx="5963477" cy="954107"/>
          </a:xfrm>
          <a:prstGeom prst="rect">
            <a:avLst/>
          </a:prstGeom>
          <a:solidFill>
            <a:srgbClr val="FFFF00"/>
          </a:solidFill>
        </p:spPr>
        <p:txBody>
          <a:bodyPr wrap="square" rtlCol="0">
            <a:spAutoFit/>
          </a:bodyPr>
          <a:lstStyle/>
          <a:p>
            <a:r>
              <a:rPr lang="en-GB" sz="2800" dirty="0"/>
              <a:t>This is a  well-known symbol that represent the LGBTQ+ community.</a:t>
            </a:r>
          </a:p>
        </p:txBody>
      </p:sp>
      <p:pic>
        <p:nvPicPr>
          <p:cNvPr id="8" name="Picture 7">
            <a:extLst>
              <a:ext uri="{FF2B5EF4-FFF2-40B4-BE49-F238E27FC236}">
                <a16:creationId xmlns:a16="http://schemas.microsoft.com/office/drawing/2014/main" id="{9F6FF8B0-91CD-46A6-B3F7-00BE587AE043}"/>
              </a:ext>
            </a:extLst>
          </p:cNvPr>
          <p:cNvPicPr>
            <a:picLocks noChangeAspect="1"/>
          </p:cNvPicPr>
          <p:nvPr/>
        </p:nvPicPr>
        <p:blipFill rotWithShape="1">
          <a:blip r:embed="rId2"/>
          <a:srcRect l="1955" t="22682" r="78479" b="54616"/>
          <a:stretch/>
        </p:blipFill>
        <p:spPr>
          <a:xfrm>
            <a:off x="7089913" y="2579792"/>
            <a:ext cx="3392557" cy="2213113"/>
          </a:xfrm>
          <a:prstGeom prst="rect">
            <a:avLst/>
          </a:prstGeom>
        </p:spPr>
      </p:pic>
    </p:spTree>
    <p:extLst>
      <p:ext uri="{BB962C8B-B14F-4D97-AF65-F5344CB8AC3E}">
        <p14:creationId xmlns:p14="http://schemas.microsoft.com/office/powerpoint/2010/main" val="28686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0293-23DC-4A9C-840B-8229B1E0D92C}"/>
              </a:ext>
            </a:extLst>
          </p:cNvPr>
          <p:cNvSpPr>
            <a:spLocks noGrp="1"/>
          </p:cNvSpPr>
          <p:nvPr>
            <p:ph type="title"/>
          </p:nvPr>
        </p:nvSpPr>
        <p:spPr>
          <a:solidFill>
            <a:srgbClr val="FFFF00"/>
          </a:solidFill>
        </p:spPr>
        <p:txBody>
          <a:bodyPr/>
          <a:lstStyle/>
          <a:p>
            <a:r>
              <a:rPr lang="en-GB" dirty="0"/>
              <a:t>So it is very normal to start feeling attraction to someone else in a sexual way.</a:t>
            </a:r>
          </a:p>
        </p:txBody>
      </p:sp>
      <p:sp>
        <p:nvSpPr>
          <p:cNvPr id="6" name="TextBox 5">
            <a:extLst>
              <a:ext uri="{FF2B5EF4-FFF2-40B4-BE49-F238E27FC236}">
                <a16:creationId xmlns:a16="http://schemas.microsoft.com/office/drawing/2014/main" id="{DD605A99-5AB3-45D3-ABB8-4060361D7DFE}"/>
              </a:ext>
            </a:extLst>
          </p:cNvPr>
          <p:cNvSpPr txBox="1"/>
          <p:nvPr/>
        </p:nvSpPr>
        <p:spPr>
          <a:xfrm>
            <a:off x="838200" y="1974574"/>
            <a:ext cx="4581939" cy="1815882"/>
          </a:xfrm>
          <a:prstGeom prst="rect">
            <a:avLst/>
          </a:prstGeom>
          <a:solidFill>
            <a:schemeClr val="accent4">
              <a:lumMod val="40000"/>
              <a:lumOff val="60000"/>
            </a:schemeClr>
          </a:solidFill>
        </p:spPr>
        <p:txBody>
          <a:bodyPr wrap="square" rtlCol="0">
            <a:spAutoFit/>
          </a:bodyPr>
          <a:lstStyle/>
          <a:p>
            <a:r>
              <a:rPr lang="en-GB" sz="2800" dirty="0"/>
              <a:t>For some that will be people of the same sex, for others the opposite sex and for others both sexes. </a:t>
            </a:r>
          </a:p>
        </p:txBody>
      </p:sp>
      <p:sp>
        <p:nvSpPr>
          <p:cNvPr id="7" name="TextBox 6">
            <a:extLst>
              <a:ext uri="{FF2B5EF4-FFF2-40B4-BE49-F238E27FC236}">
                <a16:creationId xmlns:a16="http://schemas.microsoft.com/office/drawing/2014/main" id="{744955C1-F91A-4161-84FF-FF6FE0CD12E1}"/>
              </a:ext>
            </a:extLst>
          </p:cNvPr>
          <p:cNvSpPr txBox="1"/>
          <p:nvPr/>
        </p:nvSpPr>
        <p:spPr>
          <a:xfrm>
            <a:off x="5239578" y="4428506"/>
            <a:ext cx="4581939" cy="2246769"/>
          </a:xfrm>
          <a:prstGeom prst="rect">
            <a:avLst/>
          </a:prstGeom>
          <a:solidFill>
            <a:schemeClr val="accent4">
              <a:lumMod val="60000"/>
              <a:lumOff val="40000"/>
            </a:schemeClr>
          </a:solidFill>
        </p:spPr>
        <p:txBody>
          <a:bodyPr wrap="square" rtlCol="0">
            <a:spAutoFit/>
          </a:bodyPr>
          <a:lstStyle/>
          <a:p>
            <a:r>
              <a:rPr lang="en-GB" sz="2800" dirty="0"/>
              <a:t>Feeling attracted to someone can be known as HAVING A CRUSH, or fancying someone.  We are now going to explore this more.</a:t>
            </a:r>
          </a:p>
        </p:txBody>
      </p:sp>
      <p:pic>
        <p:nvPicPr>
          <p:cNvPr id="8" name="Picture 7">
            <a:extLst>
              <a:ext uri="{FF2B5EF4-FFF2-40B4-BE49-F238E27FC236}">
                <a16:creationId xmlns:a16="http://schemas.microsoft.com/office/drawing/2014/main" id="{E4754D1F-AA44-4C12-8854-A46B99DDFDAC}"/>
              </a:ext>
            </a:extLst>
          </p:cNvPr>
          <p:cNvPicPr>
            <a:picLocks noChangeAspect="1"/>
          </p:cNvPicPr>
          <p:nvPr/>
        </p:nvPicPr>
        <p:blipFill rotWithShape="1">
          <a:blip r:embed="rId2"/>
          <a:srcRect l="68152" t="25688" r="16195" b="23659"/>
          <a:stretch/>
        </p:blipFill>
        <p:spPr>
          <a:xfrm>
            <a:off x="6220234" y="2037522"/>
            <a:ext cx="1192697" cy="2170046"/>
          </a:xfrm>
          <a:prstGeom prst="rect">
            <a:avLst/>
          </a:prstGeom>
        </p:spPr>
      </p:pic>
      <p:sp>
        <p:nvSpPr>
          <p:cNvPr id="9" name="Heart 8">
            <a:extLst>
              <a:ext uri="{FF2B5EF4-FFF2-40B4-BE49-F238E27FC236}">
                <a16:creationId xmlns:a16="http://schemas.microsoft.com/office/drawing/2014/main" id="{9E16B0D4-F11F-403D-A8AD-CB27E46AF502}"/>
              </a:ext>
            </a:extLst>
          </p:cNvPr>
          <p:cNvSpPr/>
          <p:nvPr/>
        </p:nvSpPr>
        <p:spPr>
          <a:xfrm>
            <a:off x="6846403" y="2787063"/>
            <a:ext cx="225287" cy="272534"/>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art 9">
            <a:extLst>
              <a:ext uri="{FF2B5EF4-FFF2-40B4-BE49-F238E27FC236}">
                <a16:creationId xmlns:a16="http://schemas.microsoft.com/office/drawing/2014/main" id="{DFB18C4E-7865-4C68-9827-40528F8BF9B1}"/>
              </a:ext>
            </a:extLst>
          </p:cNvPr>
          <p:cNvSpPr/>
          <p:nvPr/>
        </p:nvSpPr>
        <p:spPr>
          <a:xfrm>
            <a:off x="6642655" y="2787063"/>
            <a:ext cx="225287" cy="272534"/>
          </a:xfrm>
          <a:prstGeom prst="hear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316911A-FBD5-43DC-9A69-EE17045AB01A}"/>
              </a:ext>
            </a:extLst>
          </p:cNvPr>
          <p:cNvPicPr>
            <a:picLocks noChangeAspect="1"/>
          </p:cNvPicPr>
          <p:nvPr/>
        </p:nvPicPr>
        <p:blipFill rotWithShape="1">
          <a:blip r:embed="rId2"/>
          <a:srcRect l="68152" t="25688" r="16195" b="23659"/>
          <a:stretch/>
        </p:blipFill>
        <p:spPr>
          <a:xfrm>
            <a:off x="8272663" y="2012675"/>
            <a:ext cx="1192697" cy="2170046"/>
          </a:xfrm>
          <a:prstGeom prst="rect">
            <a:avLst/>
          </a:prstGeom>
        </p:spPr>
      </p:pic>
      <p:sp>
        <p:nvSpPr>
          <p:cNvPr id="12" name="Heart 11">
            <a:extLst>
              <a:ext uri="{FF2B5EF4-FFF2-40B4-BE49-F238E27FC236}">
                <a16:creationId xmlns:a16="http://schemas.microsoft.com/office/drawing/2014/main" id="{7D2510A8-B35C-4C61-BC59-43287755E3BA}"/>
              </a:ext>
            </a:extLst>
          </p:cNvPr>
          <p:cNvSpPr/>
          <p:nvPr/>
        </p:nvSpPr>
        <p:spPr>
          <a:xfrm>
            <a:off x="8781209" y="2746248"/>
            <a:ext cx="225287" cy="27253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E4454AC0-D3EC-4BB2-951C-3CE9B5392082}"/>
              </a:ext>
            </a:extLst>
          </p:cNvPr>
          <p:cNvPicPr>
            <a:picLocks noChangeAspect="1"/>
          </p:cNvPicPr>
          <p:nvPr/>
        </p:nvPicPr>
        <p:blipFill rotWithShape="1">
          <a:blip r:embed="rId3"/>
          <a:srcRect l="26848" t="36902" r="54212" b="31440"/>
          <a:stretch/>
        </p:blipFill>
        <p:spPr>
          <a:xfrm>
            <a:off x="1987829" y="4074342"/>
            <a:ext cx="2653748" cy="2170046"/>
          </a:xfrm>
          <a:prstGeom prst="rect">
            <a:avLst/>
          </a:prstGeom>
        </p:spPr>
      </p:pic>
    </p:spTree>
    <p:extLst>
      <p:ext uri="{BB962C8B-B14F-4D97-AF65-F5344CB8AC3E}">
        <p14:creationId xmlns:p14="http://schemas.microsoft.com/office/powerpoint/2010/main" val="37862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A6E3-FBB1-4B7D-BE37-BDB9A8F1F2AF}"/>
              </a:ext>
            </a:extLst>
          </p:cNvPr>
          <p:cNvSpPr>
            <a:spLocks noGrp="1"/>
          </p:cNvSpPr>
          <p:nvPr>
            <p:ph type="title"/>
          </p:nvPr>
        </p:nvSpPr>
        <p:spPr>
          <a:solidFill>
            <a:schemeClr val="accent2">
              <a:lumMod val="20000"/>
              <a:lumOff val="80000"/>
            </a:schemeClr>
          </a:solidFill>
        </p:spPr>
        <p:txBody>
          <a:bodyPr/>
          <a:lstStyle/>
          <a:p>
            <a:pPr algn="ctr"/>
            <a:r>
              <a:rPr lang="en-GB" b="1" dirty="0"/>
              <a:t>L.O: What can help you if you have a crush on someone?</a:t>
            </a:r>
          </a:p>
        </p:txBody>
      </p:sp>
      <p:sp>
        <p:nvSpPr>
          <p:cNvPr id="3" name="Content Placeholder 2">
            <a:extLst>
              <a:ext uri="{FF2B5EF4-FFF2-40B4-BE49-F238E27FC236}">
                <a16:creationId xmlns:a16="http://schemas.microsoft.com/office/drawing/2014/main" id="{5F5642EA-E43E-4523-883C-DC3D2982D1C0}"/>
              </a:ext>
            </a:extLst>
          </p:cNvPr>
          <p:cNvSpPr>
            <a:spLocks noGrp="1"/>
          </p:cNvSpPr>
          <p:nvPr>
            <p:ph idx="1"/>
          </p:nvPr>
        </p:nvSpPr>
        <p:spPr>
          <a:xfrm>
            <a:off x="838200" y="2156929"/>
            <a:ext cx="10515600" cy="2203036"/>
          </a:xfrm>
          <a:solidFill>
            <a:schemeClr val="accent4">
              <a:lumMod val="40000"/>
              <a:lumOff val="60000"/>
            </a:schemeClr>
          </a:solidFill>
        </p:spPr>
        <p:txBody>
          <a:bodyPr>
            <a:normAutofit lnSpcReduction="10000"/>
          </a:bodyPr>
          <a:lstStyle/>
          <a:p>
            <a:pPr marL="0" indent="0">
              <a:buNone/>
            </a:pPr>
            <a:r>
              <a:rPr lang="en-GB" sz="3600" dirty="0"/>
              <a:t>Success criteria:</a:t>
            </a:r>
          </a:p>
          <a:p>
            <a:pPr marL="0" indent="0">
              <a:buNone/>
            </a:pPr>
            <a:endParaRPr lang="en-GB" sz="3600" dirty="0"/>
          </a:p>
          <a:p>
            <a:pPr marL="0" indent="0">
              <a:buNone/>
            </a:pPr>
            <a:r>
              <a:rPr lang="en-GB" sz="3600" dirty="0"/>
              <a:t>You know things that can help and things that might not help when you have a crush.</a:t>
            </a:r>
          </a:p>
        </p:txBody>
      </p:sp>
      <p:pic>
        <p:nvPicPr>
          <p:cNvPr id="4" name="Picture 3">
            <a:extLst>
              <a:ext uri="{FF2B5EF4-FFF2-40B4-BE49-F238E27FC236}">
                <a16:creationId xmlns:a16="http://schemas.microsoft.com/office/drawing/2014/main" id="{82B314B4-2A8A-4334-91D2-39ACDBB31F8C}"/>
              </a:ext>
            </a:extLst>
          </p:cNvPr>
          <p:cNvPicPr>
            <a:picLocks noChangeAspect="1"/>
          </p:cNvPicPr>
          <p:nvPr/>
        </p:nvPicPr>
        <p:blipFill rotWithShape="1">
          <a:blip r:embed="rId2"/>
          <a:srcRect l="26848" t="36902" r="54212" b="31440"/>
          <a:stretch/>
        </p:blipFill>
        <p:spPr>
          <a:xfrm>
            <a:off x="6652594" y="4359965"/>
            <a:ext cx="2653748" cy="2170046"/>
          </a:xfrm>
          <a:prstGeom prst="rect">
            <a:avLst/>
          </a:prstGeom>
        </p:spPr>
      </p:pic>
    </p:spTree>
    <p:extLst>
      <p:ext uri="{BB962C8B-B14F-4D97-AF65-F5344CB8AC3E}">
        <p14:creationId xmlns:p14="http://schemas.microsoft.com/office/powerpoint/2010/main" val="19366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DCE5-7B04-411C-BD8B-92655CABDCFE}"/>
              </a:ext>
            </a:extLst>
          </p:cNvPr>
          <p:cNvSpPr>
            <a:spLocks noGrp="1"/>
          </p:cNvSpPr>
          <p:nvPr>
            <p:ph type="title"/>
          </p:nvPr>
        </p:nvSpPr>
        <p:spPr>
          <a:solidFill>
            <a:srgbClr val="FFFF00"/>
          </a:solidFill>
        </p:spPr>
        <p:txBody>
          <a:bodyPr/>
          <a:lstStyle/>
          <a:p>
            <a:r>
              <a:rPr lang="en-GB" dirty="0"/>
              <a:t>How do you know you have a crush on someone?</a:t>
            </a:r>
          </a:p>
        </p:txBody>
      </p:sp>
      <p:sp>
        <p:nvSpPr>
          <p:cNvPr id="3" name="Content Placeholder 2">
            <a:extLst>
              <a:ext uri="{FF2B5EF4-FFF2-40B4-BE49-F238E27FC236}">
                <a16:creationId xmlns:a16="http://schemas.microsoft.com/office/drawing/2014/main" id="{6DE75C9C-D939-4EFA-80D5-1F3F9364A5A1}"/>
              </a:ext>
            </a:extLst>
          </p:cNvPr>
          <p:cNvSpPr>
            <a:spLocks noGrp="1"/>
          </p:cNvSpPr>
          <p:nvPr>
            <p:ph idx="1"/>
          </p:nvPr>
        </p:nvSpPr>
        <p:spPr>
          <a:xfrm>
            <a:off x="838200" y="1825625"/>
            <a:ext cx="10515600" cy="665784"/>
          </a:xfrm>
          <a:solidFill>
            <a:schemeClr val="accent4">
              <a:lumMod val="40000"/>
              <a:lumOff val="60000"/>
            </a:schemeClr>
          </a:solidFill>
        </p:spPr>
        <p:txBody>
          <a:bodyPr>
            <a:normAutofit/>
          </a:bodyPr>
          <a:lstStyle/>
          <a:p>
            <a:pPr marL="0" indent="0">
              <a:buNone/>
            </a:pPr>
            <a:r>
              <a:rPr lang="en-GB" sz="4000" dirty="0"/>
              <a:t>Watch this clip then discuss this question.</a:t>
            </a:r>
          </a:p>
        </p:txBody>
      </p:sp>
      <p:sp>
        <p:nvSpPr>
          <p:cNvPr id="4" name="TextBox 3">
            <a:extLst>
              <a:ext uri="{FF2B5EF4-FFF2-40B4-BE49-F238E27FC236}">
                <a16:creationId xmlns:a16="http://schemas.microsoft.com/office/drawing/2014/main" id="{764606CE-2C97-40E0-B44D-6665DB8C05E4}"/>
              </a:ext>
            </a:extLst>
          </p:cNvPr>
          <p:cNvSpPr txBox="1"/>
          <p:nvPr/>
        </p:nvSpPr>
        <p:spPr>
          <a:xfrm>
            <a:off x="838200" y="2782669"/>
            <a:ext cx="5257800" cy="3170099"/>
          </a:xfrm>
          <a:prstGeom prst="rect">
            <a:avLst/>
          </a:prstGeom>
          <a:solidFill>
            <a:schemeClr val="accent4">
              <a:lumMod val="20000"/>
              <a:lumOff val="80000"/>
            </a:schemeClr>
          </a:solidFill>
        </p:spPr>
        <p:txBody>
          <a:bodyPr wrap="square" rtlCol="0">
            <a:spAutoFit/>
          </a:bodyPr>
          <a:lstStyle/>
          <a:p>
            <a:r>
              <a:rPr lang="en-GB" sz="2000" b="1" dirty="0">
                <a:latin typeface="Calibri Light" panose="020F0302020204030204" pitchFamily="34" charset="0"/>
                <a:cs typeface="Calibri Light" panose="020F0302020204030204" pitchFamily="34" charset="0"/>
              </a:rPr>
              <a:t>Some ideas:</a:t>
            </a:r>
          </a:p>
          <a:p>
            <a:r>
              <a:rPr lang="en-GB" sz="2000" dirty="0">
                <a:latin typeface="Calibri Light" panose="020F0302020204030204" pitchFamily="34" charset="0"/>
                <a:cs typeface="Calibri Light" panose="020F0302020204030204" pitchFamily="34" charset="0"/>
              </a:rPr>
              <a:t>You think about the person a lot.</a:t>
            </a:r>
          </a:p>
          <a:p>
            <a:r>
              <a:rPr lang="en-GB" sz="2000" dirty="0">
                <a:latin typeface="Calibri Light" panose="020F0302020204030204" pitchFamily="34" charset="0"/>
                <a:cs typeface="Calibri Light" panose="020F0302020204030204" pitchFamily="34" charset="0"/>
              </a:rPr>
              <a:t>You can’t stop looking at them.</a:t>
            </a:r>
          </a:p>
          <a:p>
            <a:r>
              <a:rPr lang="en-GB" sz="2000" dirty="0">
                <a:latin typeface="Calibri Light" panose="020F0302020204030204" pitchFamily="34" charset="0"/>
                <a:cs typeface="Calibri Light" panose="020F0302020204030204" pitchFamily="34" charset="0"/>
              </a:rPr>
              <a:t>You like the way they look.</a:t>
            </a:r>
          </a:p>
          <a:p>
            <a:r>
              <a:rPr lang="en-GB" sz="2000" dirty="0">
                <a:latin typeface="Calibri Light" panose="020F0302020204030204" pitchFamily="34" charset="0"/>
                <a:cs typeface="Calibri Light" panose="020F0302020204030204" pitchFamily="34" charset="0"/>
              </a:rPr>
              <a:t>You like their personality.</a:t>
            </a:r>
          </a:p>
          <a:p>
            <a:r>
              <a:rPr lang="en-GB" sz="2000" dirty="0">
                <a:latin typeface="Calibri Light" panose="020F0302020204030204" pitchFamily="34" charset="0"/>
                <a:cs typeface="Calibri Light" panose="020F0302020204030204" pitchFamily="34" charset="0"/>
              </a:rPr>
              <a:t>You get excited about seeing them.</a:t>
            </a:r>
          </a:p>
          <a:p>
            <a:r>
              <a:rPr lang="en-GB" sz="2000" dirty="0">
                <a:latin typeface="Calibri Light" panose="020F0302020204030204" pitchFamily="34" charset="0"/>
                <a:cs typeface="Calibri Light" panose="020F0302020204030204" pitchFamily="34" charset="0"/>
              </a:rPr>
              <a:t>You get jealous of them spending time with others.</a:t>
            </a:r>
          </a:p>
          <a:p>
            <a:r>
              <a:rPr lang="en-GB" sz="2000" dirty="0">
                <a:latin typeface="Calibri Light" panose="020F0302020204030204" pitchFamily="34" charset="0"/>
                <a:cs typeface="Calibri Light" panose="020F0302020204030204" pitchFamily="34" charset="0"/>
              </a:rPr>
              <a:t>You may experience body sensations like a know in your stomach when you’re around them.</a:t>
            </a:r>
          </a:p>
        </p:txBody>
      </p:sp>
      <p:pic>
        <p:nvPicPr>
          <p:cNvPr id="5" name="Picture 4">
            <a:extLst>
              <a:ext uri="{FF2B5EF4-FFF2-40B4-BE49-F238E27FC236}">
                <a16:creationId xmlns:a16="http://schemas.microsoft.com/office/drawing/2014/main" id="{F0E5B4BB-8C3B-40D4-A2DA-65BCCEA95C74}"/>
              </a:ext>
            </a:extLst>
          </p:cNvPr>
          <p:cNvPicPr>
            <a:picLocks noChangeAspect="1"/>
          </p:cNvPicPr>
          <p:nvPr/>
        </p:nvPicPr>
        <p:blipFill rotWithShape="1">
          <a:blip r:embed="rId2"/>
          <a:srcRect l="23152" t="36322" r="48369" b="19212"/>
          <a:stretch/>
        </p:blipFill>
        <p:spPr>
          <a:xfrm>
            <a:off x="6453808" y="3048002"/>
            <a:ext cx="3472071" cy="3048000"/>
          </a:xfrm>
          <a:prstGeom prst="rect">
            <a:avLst/>
          </a:prstGeom>
        </p:spPr>
      </p:pic>
      <p:sp>
        <p:nvSpPr>
          <p:cNvPr id="6" name="Rectangle 5">
            <a:extLst>
              <a:ext uri="{FF2B5EF4-FFF2-40B4-BE49-F238E27FC236}">
                <a16:creationId xmlns:a16="http://schemas.microsoft.com/office/drawing/2014/main" id="{74D86EA4-5643-4F9E-B867-58EEB004A4FF}"/>
              </a:ext>
            </a:extLst>
          </p:cNvPr>
          <p:cNvSpPr/>
          <p:nvPr/>
        </p:nvSpPr>
        <p:spPr>
          <a:xfrm>
            <a:off x="1249993" y="5952768"/>
            <a:ext cx="4846007" cy="646331"/>
          </a:xfrm>
          <a:prstGeom prst="rect">
            <a:avLst/>
          </a:prstGeom>
        </p:spPr>
        <p:txBody>
          <a:bodyPr wrap="none">
            <a:spAutoFit/>
          </a:bodyPr>
          <a:lstStyle/>
          <a:p>
            <a:r>
              <a:rPr lang="en-GB" dirty="0">
                <a:hlinkClick r:id="rId3"/>
              </a:rPr>
              <a:t>https://www.youtube.com/watch?v=q1XIq43LLZg</a:t>
            </a:r>
            <a:endParaRPr lang="en-GB" dirty="0"/>
          </a:p>
          <a:p>
            <a:endParaRPr lang="en-GB" dirty="0"/>
          </a:p>
        </p:txBody>
      </p:sp>
    </p:spTree>
    <p:extLst>
      <p:ext uri="{BB962C8B-B14F-4D97-AF65-F5344CB8AC3E}">
        <p14:creationId xmlns:p14="http://schemas.microsoft.com/office/powerpoint/2010/main" val="251083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7FC6-547E-4C17-91AB-EDCF4FF1AEE3}"/>
              </a:ext>
            </a:extLst>
          </p:cNvPr>
          <p:cNvSpPr>
            <a:spLocks noGrp="1"/>
          </p:cNvSpPr>
          <p:nvPr>
            <p:ph type="title"/>
          </p:nvPr>
        </p:nvSpPr>
        <p:spPr>
          <a:solidFill>
            <a:srgbClr val="FFFF00"/>
          </a:solidFill>
        </p:spPr>
        <p:txBody>
          <a:bodyPr/>
          <a:lstStyle/>
          <a:p>
            <a:r>
              <a:rPr lang="en-GB" dirty="0"/>
              <a:t>Why can it be difficult having a crush on someone?</a:t>
            </a:r>
          </a:p>
        </p:txBody>
      </p:sp>
      <p:sp>
        <p:nvSpPr>
          <p:cNvPr id="4" name="TextBox 3">
            <a:extLst>
              <a:ext uri="{FF2B5EF4-FFF2-40B4-BE49-F238E27FC236}">
                <a16:creationId xmlns:a16="http://schemas.microsoft.com/office/drawing/2014/main" id="{175605A8-D7CB-4A18-AEB7-447710B3D39F}"/>
              </a:ext>
            </a:extLst>
          </p:cNvPr>
          <p:cNvSpPr txBox="1"/>
          <p:nvPr/>
        </p:nvSpPr>
        <p:spPr>
          <a:xfrm>
            <a:off x="838200" y="1974286"/>
            <a:ext cx="5257800" cy="3785652"/>
          </a:xfrm>
          <a:prstGeom prst="rect">
            <a:avLst/>
          </a:prstGeom>
          <a:solidFill>
            <a:schemeClr val="accent4">
              <a:lumMod val="20000"/>
              <a:lumOff val="80000"/>
            </a:schemeClr>
          </a:solidFill>
        </p:spPr>
        <p:txBody>
          <a:bodyPr wrap="square" rtlCol="0">
            <a:spAutoFit/>
          </a:bodyPr>
          <a:lstStyle/>
          <a:p>
            <a:r>
              <a:rPr lang="en-GB" sz="2400" b="1" dirty="0">
                <a:latin typeface="Calibri Light" panose="020F0302020204030204" pitchFamily="34" charset="0"/>
                <a:cs typeface="Calibri Light" panose="020F0302020204030204" pitchFamily="34" charset="0"/>
              </a:rPr>
              <a:t>Some ideas:</a:t>
            </a:r>
          </a:p>
          <a:p>
            <a:r>
              <a:rPr lang="en-GB" sz="2400" dirty="0">
                <a:latin typeface="Calibri Light" panose="020F0302020204030204" pitchFamily="34" charset="0"/>
                <a:cs typeface="Calibri Light" panose="020F0302020204030204" pitchFamily="34" charset="0"/>
              </a:rPr>
              <a:t>You might not know what to say.</a:t>
            </a:r>
          </a:p>
          <a:p>
            <a:r>
              <a:rPr lang="en-GB" sz="2400" dirty="0">
                <a:latin typeface="Calibri Light" panose="020F0302020204030204" pitchFamily="34" charset="0"/>
                <a:cs typeface="Calibri Light" panose="020F0302020204030204" pitchFamily="34" charset="0"/>
              </a:rPr>
              <a:t>You might feel very self-conscious (worried what they think of you.)</a:t>
            </a:r>
          </a:p>
          <a:p>
            <a:r>
              <a:rPr lang="en-GB" sz="2400" dirty="0">
                <a:latin typeface="Calibri Light" panose="020F0302020204030204" pitchFamily="34" charset="0"/>
                <a:cs typeface="Calibri Light" panose="020F0302020204030204" pitchFamily="34" charset="0"/>
              </a:rPr>
              <a:t>You might feel embarrassed and worried that they know.</a:t>
            </a:r>
          </a:p>
          <a:p>
            <a:r>
              <a:rPr lang="en-GB" sz="2400" dirty="0">
                <a:latin typeface="Calibri Light" panose="020F0302020204030204" pitchFamily="34" charset="0"/>
                <a:cs typeface="Calibri Light" panose="020F0302020204030204" pitchFamily="34" charset="0"/>
              </a:rPr>
              <a:t>You might ask them out and they say no (you are rejected.)</a:t>
            </a:r>
          </a:p>
          <a:p>
            <a:r>
              <a:rPr lang="en-GB" sz="2400" dirty="0">
                <a:latin typeface="Calibri Light" panose="020F0302020204030204" pitchFamily="34" charset="0"/>
                <a:cs typeface="Calibri Light" panose="020F0302020204030204" pitchFamily="34" charset="0"/>
              </a:rPr>
              <a:t>You might have told your friends, then they tell the person and/or laugh.</a:t>
            </a:r>
          </a:p>
        </p:txBody>
      </p:sp>
      <p:pic>
        <p:nvPicPr>
          <p:cNvPr id="5" name="Picture 4">
            <a:extLst>
              <a:ext uri="{FF2B5EF4-FFF2-40B4-BE49-F238E27FC236}">
                <a16:creationId xmlns:a16="http://schemas.microsoft.com/office/drawing/2014/main" id="{04D03952-9E53-4522-B860-9DC58B7F410C}"/>
              </a:ext>
            </a:extLst>
          </p:cNvPr>
          <p:cNvPicPr>
            <a:picLocks noChangeAspect="1"/>
          </p:cNvPicPr>
          <p:nvPr/>
        </p:nvPicPr>
        <p:blipFill rotWithShape="1">
          <a:blip r:embed="rId2"/>
          <a:srcRect l="17826" t="12735" r="43370" b="23272"/>
          <a:stretch/>
        </p:blipFill>
        <p:spPr>
          <a:xfrm>
            <a:off x="6096000" y="2106405"/>
            <a:ext cx="4731027" cy="4386470"/>
          </a:xfrm>
          <a:prstGeom prst="rect">
            <a:avLst/>
          </a:prstGeom>
        </p:spPr>
      </p:pic>
    </p:spTree>
    <p:extLst>
      <p:ext uri="{BB962C8B-B14F-4D97-AF65-F5344CB8AC3E}">
        <p14:creationId xmlns:p14="http://schemas.microsoft.com/office/powerpoint/2010/main" val="19613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7F9E86-A04C-4E90-83C3-79A8E9950E93}"/>
              </a:ext>
            </a:extLst>
          </p:cNvPr>
          <p:cNvSpPr txBox="1"/>
          <p:nvPr/>
        </p:nvSpPr>
        <p:spPr>
          <a:xfrm>
            <a:off x="4513918" y="3438206"/>
            <a:ext cx="1299541" cy="300082"/>
          </a:xfrm>
          <a:prstGeom prst="rect">
            <a:avLst/>
          </a:prstGeom>
          <a:solidFill>
            <a:schemeClr val="bg1"/>
          </a:solidFill>
        </p:spPr>
        <p:txBody>
          <a:bodyPr wrap="square" rtlCol="0">
            <a:spAutoFit/>
          </a:bodyPr>
          <a:lstStyle/>
          <a:p>
            <a:endParaRPr lang="en-GB" sz="1350" dirty="0"/>
          </a:p>
        </p:txBody>
      </p:sp>
      <p:sp>
        <p:nvSpPr>
          <p:cNvPr id="9" name="TextBox 8">
            <a:extLst>
              <a:ext uri="{FF2B5EF4-FFF2-40B4-BE49-F238E27FC236}">
                <a16:creationId xmlns:a16="http://schemas.microsoft.com/office/drawing/2014/main" id="{F57A6AAA-F27A-4F7D-95A7-F5FEC69FB375}"/>
              </a:ext>
            </a:extLst>
          </p:cNvPr>
          <p:cNvSpPr txBox="1"/>
          <p:nvPr/>
        </p:nvSpPr>
        <p:spPr>
          <a:xfrm>
            <a:off x="3692992" y="3564791"/>
            <a:ext cx="7682948" cy="3046988"/>
          </a:xfrm>
          <a:prstGeom prst="rect">
            <a:avLst/>
          </a:prstGeom>
          <a:solidFill>
            <a:schemeClr val="accent6">
              <a:lumMod val="20000"/>
              <a:lumOff val="80000"/>
            </a:schemeClr>
          </a:solidFill>
        </p:spPr>
        <p:txBody>
          <a:bodyPr wrap="square" rtlCol="0">
            <a:spAutoFit/>
          </a:bodyPr>
          <a:lstStyle/>
          <a:p>
            <a:r>
              <a:rPr lang="en-GB" sz="1600" b="1" dirty="0"/>
              <a:t>Drama game – make two lines facing each other.</a:t>
            </a:r>
          </a:p>
          <a:p>
            <a:endParaRPr lang="en-GB" sz="1600" b="1" dirty="0"/>
          </a:p>
          <a:p>
            <a:r>
              <a:rPr lang="en-GB" sz="1600" b="1" dirty="0"/>
              <a:t>Line one is going to approach line two.</a:t>
            </a:r>
          </a:p>
          <a:p>
            <a:r>
              <a:rPr lang="en-GB" sz="1600" b="1" dirty="0"/>
              <a:t>The person in line two is going to put their hand up when you have come close enough.  Line one person must stop.</a:t>
            </a:r>
          </a:p>
          <a:p>
            <a:r>
              <a:rPr lang="en-GB" sz="1600" b="1" dirty="0"/>
              <a:t>Now repeat but stop from memory.</a:t>
            </a:r>
          </a:p>
          <a:p>
            <a:r>
              <a:rPr lang="en-GB" sz="1600" b="1" dirty="0"/>
              <a:t>Swap over.</a:t>
            </a:r>
          </a:p>
          <a:p>
            <a:endParaRPr lang="en-GB" sz="1600" b="1" dirty="0"/>
          </a:p>
          <a:p>
            <a:r>
              <a:rPr lang="en-GB" sz="1600" b="1" dirty="0"/>
              <a:t>This shows us that we all need our personal space.  If you have a crush on someone, going up hugging them, or getting too close may not be welcomed.  It’s important to ask consent if you’d like to hug, or be very close to someone.  Only then hug etc if they say yes.</a:t>
            </a:r>
          </a:p>
        </p:txBody>
      </p:sp>
      <p:sp>
        <p:nvSpPr>
          <p:cNvPr id="10" name="TextBox 9">
            <a:extLst>
              <a:ext uri="{FF2B5EF4-FFF2-40B4-BE49-F238E27FC236}">
                <a16:creationId xmlns:a16="http://schemas.microsoft.com/office/drawing/2014/main" id="{775C7EC1-E22D-4F93-BDDC-7BAEAC2CE475}"/>
              </a:ext>
            </a:extLst>
          </p:cNvPr>
          <p:cNvSpPr txBox="1"/>
          <p:nvPr/>
        </p:nvSpPr>
        <p:spPr>
          <a:xfrm>
            <a:off x="4851159" y="1343588"/>
            <a:ext cx="5066177" cy="2031325"/>
          </a:xfrm>
          <a:prstGeom prst="rect">
            <a:avLst/>
          </a:prstGeom>
          <a:solidFill>
            <a:schemeClr val="accent4">
              <a:lumMod val="20000"/>
              <a:lumOff val="80000"/>
            </a:schemeClr>
          </a:solidFill>
        </p:spPr>
        <p:txBody>
          <a:bodyPr wrap="square" rtlCol="0">
            <a:spAutoFit/>
          </a:bodyPr>
          <a:lstStyle/>
          <a:p>
            <a:r>
              <a:rPr lang="en-GB" b="1" dirty="0"/>
              <a:t>Try this arm experiment.</a:t>
            </a:r>
          </a:p>
          <a:p>
            <a:r>
              <a:rPr lang="en-GB" dirty="0"/>
              <a:t>Stand up and hold out your arm.</a:t>
            </a:r>
          </a:p>
          <a:p>
            <a:r>
              <a:rPr lang="en-GB" b="1" dirty="0"/>
              <a:t>Intimate space </a:t>
            </a:r>
            <a:r>
              <a:rPr lang="en-GB" dirty="0"/>
              <a:t>= from shoulder to elbow  (appropriate for family/close friends/partners </a:t>
            </a:r>
            <a:r>
              <a:rPr lang="en-GB" u="sng" dirty="0"/>
              <a:t>if you give consent.)</a:t>
            </a:r>
          </a:p>
          <a:p>
            <a:r>
              <a:rPr lang="en-GB" b="1" dirty="0"/>
              <a:t>Personal space </a:t>
            </a:r>
            <a:r>
              <a:rPr lang="en-GB" dirty="0"/>
              <a:t>= from shoulder to finger tips (appropriate for friends/teachers/others.)</a:t>
            </a:r>
          </a:p>
        </p:txBody>
      </p:sp>
      <p:pic>
        <p:nvPicPr>
          <p:cNvPr id="12" name="Picture 11">
            <a:extLst>
              <a:ext uri="{FF2B5EF4-FFF2-40B4-BE49-F238E27FC236}">
                <a16:creationId xmlns:a16="http://schemas.microsoft.com/office/drawing/2014/main" id="{2AB173F8-B585-4882-A7CC-0709990C5E2D}"/>
              </a:ext>
            </a:extLst>
          </p:cNvPr>
          <p:cNvPicPr>
            <a:picLocks noChangeAspect="1"/>
          </p:cNvPicPr>
          <p:nvPr/>
        </p:nvPicPr>
        <p:blipFill rotWithShape="1">
          <a:blip r:embed="rId2"/>
          <a:srcRect l="61812" t="29000" r="14110" b="23238"/>
          <a:stretch/>
        </p:blipFill>
        <p:spPr>
          <a:xfrm>
            <a:off x="555659" y="1414158"/>
            <a:ext cx="3221091" cy="3245353"/>
          </a:xfrm>
          <a:prstGeom prst="rect">
            <a:avLst/>
          </a:prstGeom>
        </p:spPr>
      </p:pic>
      <p:sp>
        <p:nvSpPr>
          <p:cNvPr id="4" name="Title 3">
            <a:extLst>
              <a:ext uri="{FF2B5EF4-FFF2-40B4-BE49-F238E27FC236}">
                <a16:creationId xmlns:a16="http://schemas.microsoft.com/office/drawing/2014/main" id="{FAEA305E-1387-4699-A510-B5A0E0CBAEF4}"/>
              </a:ext>
            </a:extLst>
          </p:cNvPr>
          <p:cNvSpPr>
            <a:spLocks noGrp="1"/>
          </p:cNvSpPr>
          <p:nvPr>
            <p:ph type="title"/>
          </p:nvPr>
        </p:nvSpPr>
        <p:spPr/>
        <p:txBody>
          <a:bodyPr/>
          <a:lstStyle/>
          <a:p>
            <a:endParaRPr lang="en-GB"/>
          </a:p>
        </p:txBody>
      </p:sp>
      <p:sp>
        <p:nvSpPr>
          <p:cNvPr id="11" name="Title 1">
            <a:extLst>
              <a:ext uri="{FF2B5EF4-FFF2-40B4-BE49-F238E27FC236}">
                <a16:creationId xmlns:a16="http://schemas.microsoft.com/office/drawing/2014/main" id="{9057752E-CEB2-4E08-AA30-111C91B5EF32}"/>
              </a:ext>
            </a:extLst>
          </p:cNvPr>
          <p:cNvSpPr txBox="1">
            <a:spLocks/>
          </p:cNvSpPr>
          <p:nvPr/>
        </p:nvSpPr>
        <p:spPr>
          <a:xfrm>
            <a:off x="555659" y="119732"/>
            <a:ext cx="10515600" cy="1019955"/>
          </a:xfrm>
          <a:prstGeom prst="rect">
            <a:avLst/>
          </a:prstGeom>
          <a:solidFill>
            <a:srgbClr val="FFFF00"/>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If you like them you may also forget about personal space!</a:t>
            </a:r>
          </a:p>
        </p:txBody>
      </p:sp>
    </p:spTree>
    <p:extLst>
      <p:ext uri="{BB962C8B-B14F-4D97-AF65-F5344CB8AC3E}">
        <p14:creationId xmlns:p14="http://schemas.microsoft.com/office/powerpoint/2010/main" val="199937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0F00-847B-47D4-A81E-E8D07B004E1F}"/>
              </a:ext>
            </a:extLst>
          </p:cNvPr>
          <p:cNvSpPr>
            <a:spLocks noGrp="1"/>
          </p:cNvSpPr>
          <p:nvPr>
            <p:ph type="title"/>
          </p:nvPr>
        </p:nvSpPr>
        <p:spPr>
          <a:solidFill>
            <a:schemeClr val="accent2">
              <a:lumMod val="40000"/>
              <a:lumOff val="60000"/>
            </a:schemeClr>
          </a:solidFill>
        </p:spPr>
        <p:txBody>
          <a:bodyPr/>
          <a:lstStyle/>
          <a:p>
            <a:r>
              <a:rPr lang="en-GB" dirty="0"/>
              <a:t>We are going to explore what might help you when you have a crush…</a:t>
            </a:r>
          </a:p>
        </p:txBody>
      </p:sp>
      <p:sp>
        <p:nvSpPr>
          <p:cNvPr id="3" name="Content Placeholder 2">
            <a:extLst>
              <a:ext uri="{FF2B5EF4-FFF2-40B4-BE49-F238E27FC236}">
                <a16:creationId xmlns:a16="http://schemas.microsoft.com/office/drawing/2014/main" id="{9217F871-D2CC-44C0-A1BC-0D5BA052E4A9}"/>
              </a:ext>
            </a:extLst>
          </p:cNvPr>
          <p:cNvSpPr>
            <a:spLocks noGrp="1"/>
          </p:cNvSpPr>
          <p:nvPr>
            <p:ph idx="1"/>
          </p:nvPr>
        </p:nvSpPr>
        <p:spPr>
          <a:xfrm>
            <a:off x="838200" y="1825625"/>
            <a:ext cx="10515600" cy="4919732"/>
          </a:xfrm>
          <a:solidFill>
            <a:srgbClr val="FFCCFF"/>
          </a:solidFill>
        </p:spPr>
        <p:txBody>
          <a:bodyPr/>
          <a:lstStyle/>
          <a:p>
            <a:pPr marL="0" indent="0">
              <a:buNone/>
            </a:pPr>
            <a:r>
              <a:rPr lang="en-GB" dirty="0"/>
              <a:t>Your teacher is going to hand out a situation card.</a:t>
            </a:r>
          </a:p>
          <a:p>
            <a:pPr marL="0" indent="0">
              <a:buNone/>
            </a:pPr>
            <a:r>
              <a:rPr lang="en-GB" dirty="0"/>
              <a:t>As a group, read it, then work out what things will help the person deal with the crush, and what things won’t help.</a:t>
            </a:r>
          </a:p>
          <a:p>
            <a:pPr marL="0" indent="0">
              <a:buNone/>
            </a:pPr>
            <a:r>
              <a:rPr lang="en-GB" b="1" dirty="0"/>
              <a:t>Let’s do the first together…</a:t>
            </a:r>
          </a:p>
        </p:txBody>
      </p:sp>
      <p:graphicFrame>
        <p:nvGraphicFramePr>
          <p:cNvPr id="4" name="Table 3">
            <a:extLst>
              <a:ext uri="{FF2B5EF4-FFF2-40B4-BE49-F238E27FC236}">
                <a16:creationId xmlns:a16="http://schemas.microsoft.com/office/drawing/2014/main" id="{AA325161-86BF-4F67-A509-DCAF205ECD2D}"/>
              </a:ext>
            </a:extLst>
          </p:cNvPr>
          <p:cNvGraphicFramePr>
            <a:graphicFrameLocks noGrp="1"/>
          </p:cNvGraphicFramePr>
          <p:nvPr>
            <p:extLst>
              <p:ext uri="{D42A27DB-BD31-4B8C-83A1-F6EECF244321}">
                <p14:modId xmlns:p14="http://schemas.microsoft.com/office/powerpoint/2010/main" val="458104628"/>
              </p:ext>
            </p:extLst>
          </p:nvPr>
        </p:nvGraphicFramePr>
        <p:xfrm>
          <a:off x="1912730" y="4046524"/>
          <a:ext cx="8127999" cy="24688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418343692"/>
                    </a:ext>
                  </a:extLst>
                </a:gridCol>
                <a:gridCol w="2709333">
                  <a:extLst>
                    <a:ext uri="{9D8B030D-6E8A-4147-A177-3AD203B41FA5}">
                      <a16:colId xmlns:a16="http://schemas.microsoft.com/office/drawing/2014/main" val="3034435698"/>
                    </a:ext>
                  </a:extLst>
                </a:gridCol>
                <a:gridCol w="2709333">
                  <a:extLst>
                    <a:ext uri="{9D8B030D-6E8A-4147-A177-3AD203B41FA5}">
                      <a16:colId xmlns:a16="http://schemas.microsoft.com/office/drawing/2014/main" val="1065455439"/>
                    </a:ext>
                  </a:extLst>
                </a:gridCol>
              </a:tblGrid>
              <a:tr h="370840">
                <a:tc>
                  <a:txBody>
                    <a:bodyPr/>
                    <a:lstStyle/>
                    <a:p>
                      <a:pPr algn="ctr"/>
                      <a:r>
                        <a:rPr lang="en-GB" sz="2400" b="1" dirty="0"/>
                        <a:t>Situation</a:t>
                      </a:r>
                    </a:p>
                  </a:txBody>
                  <a:tcPr/>
                </a:tc>
                <a:tc>
                  <a:txBody>
                    <a:bodyPr/>
                    <a:lstStyle/>
                    <a:p>
                      <a:pPr algn="ctr"/>
                      <a:r>
                        <a:rPr lang="en-GB" b="1" dirty="0"/>
                        <a:t>What could help you?</a:t>
                      </a:r>
                    </a:p>
                  </a:txBody>
                  <a:tcPr/>
                </a:tc>
                <a:tc>
                  <a:txBody>
                    <a:bodyPr/>
                    <a:lstStyle/>
                    <a:p>
                      <a:pPr algn="ctr"/>
                      <a:r>
                        <a:rPr lang="en-GB" b="1" dirty="0"/>
                        <a:t>What might not help?</a:t>
                      </a:r>
                    </a:p>
                  </a:txBody>
                  <a:tcPr/>
                </a:tc>
                <a:extLst>
                  <a:ext uri="{0D108BD9-81ED-4DB2-BD59-A6C34878D82A}">
                    <a16:rowId xmlns:a16="http://schemas.microsoft.com/office/drawing/2014/main" val="38292134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Light" panose="020F0302020204030204" pitchFamily="34" charset="0"/>
                          <a:cs typeface="Calibri Light" panose="020F0302020204030204" pitchFamily="34" charset="0"/>
                        </a:rPr>
                        <a:t>You have a crush on your best friend’s brother.  But you feel really nervous around him.</a:t>
                      </a:r>
                      <a:endParaRPr lang="en-GB" dirty="0">
                        <a:latin typeface="Calibri Light" panose="020F0302020204030204" pitchFamily="34" charset="0"/>
                        <a:cs typeface="Calibri Light" panose="020F0302020204030204" pitchFamily="34" charset="0"/>
                      </a:endParaRPr>
                    </a:p>
                  </a:txBody>
                  <a:tcPr/>
                </a:tc>
                <a:tc>
                  <a:txBody>
                    <a:bodyPr/>
                    <a:lstStyle/>
                    <a:p>
                      <a:r>
                        <a:rPr lang="en-GB" dirty="0">
                          <a:latin typeface="Calibri Light" panose="020F0302020204030204" pitchFamily="34" charset="0"/>
                          <a:cs typeface="Calibri Light" panose="020F0302020204030204" pitchFamily="34" charset="0"/>
                        </a:rPr>
                        <a:t>*Remind yourself it’s ok to be shy/not know what to say.</a:t>
                      </a:r>
                    </a:p>
                    <a:p>
                      <a:r>
                        <a:rPr lang="en-GB" dirty="0">
                          <a:latin typeface="Calibri Light" panose="020F0302020204030204" pitchFamily="34" charset="0"/>
                          <a:cs typeface="Calibri Light" panose="020F0302020204030204" pitchFamily="34" charset="0"/>
                        </a:rPr>
                        <a:t>*Try to be yourself.</a:t>
                      </a:r>
                    </a:p>
                    <a:p>
                      <a:r>
                        <a:rPr lang="en-GB" dirty="0">
                          <a:latin typeface="Calibri Light" panose="020F0302020204030204" pitchFamily="34" charset="0"/>
                          <a:cs typeface="Calibri Light" panose="020F0302020204030204" pitchFamily="34" charset="0"/>
                        </a:rPr>
                        <a:t>*Get to know him better.</a:t>
                      </a:r>
                    </a:p>
                    <a:p>
                      <a:r>
                        <a:rPr lang="en-GB" dirty="0">
                          <a:latin typeface="Calibri Light" panose="020F0302020204030204" pitchFamily="34" charset="0"/>
                          <a:cs typeface="Calibri Light" panose="020F0302020204030204" pitchFamily="34" charset="0"/>
                        </a:rPr>
                        <a:t>*Talk to your best friend.</a:t>
                      </a:r>
                    </a:p>
                  </a:txBody>
                  <a:tcPr/>
                </a:tc>
                <a:tc>
                  <a:txBody>
                    <a:bodyPr/>
                    <a:lstStyle/>
                    <a:p>
                      <a:r>
                        <a:rPr lang="en-GB" dirty="0">
                          <a:latin typeface="Calibri Light" panose="020F0302020204030204" pitchFamily="34" charset="0"/>
                          <a:cs typeface="Calibri Light" panose="020F0302020204030204" pitchFamily="34" charset="0"/>
                        </a:rPr>
                        <a:t>*Telling everyone you know in person or on social media.</a:t>
                      </a:r>
                    </a:p>
                    <a:p>
                      <a:r>
                        <a:rPr lang="en-GB" dirty="0">
                          <a:latin typeface="Calibri Light" panose="020F0302020204030204" pitchFamily="34" charset="0"/>
                          <a:cs typeface="Calibri Light" panose="020F0302020204030204" pitchFamily="34" charset="0"/>
                        </a:rPr>
                        <a:t>*Asking him out before you’ve got to know him.</a:t>
                      </a:r>
                    </a:p>
                    <a:p>
                      <a:r>
                        <a:rPr lang="en-GB" dirty="0">
                          <a:latin typeface="Calibri Light" panose="020F0302020204030204" pitchFamily="34" charset="0"/>
                          <a:cs typeface="Calibri Light" panose="020F0302020204030204" pitchFamily="34" charset="0"/>
                        </a:rPr>
                        <a:t>*Trying to hug/kiss him without consent.</a:t>
                      </a:r>
                    </a:p>
                  </a:txBody>
                  <a:tcPr/>
                </a:tc>
                <a:extLst>
                  <a:ext uri="{0D108BD9-81ED-4DB2-BD59-A6C34878D82A}">
                    <a16:rowId xmlns:a16="http://schemas.microsoft.com/office/drawing/2014/main" val="1131412892"/>
                  </a:ext>
                </a:extLst>
              </a:tr>
            </a:tbl>
          </a:graphicData>
        </a:graphic>
      </p:graphicFrame>
    </p:spTree>
    <p:extLst>
      <p:ext uri="{BB962C8B-B14F-4D97-AF65-F5344CB8AC3E}">
        <p14:creationId xmlns:p14="http://schemas.microsoft.com/office/powerpoint/2010/main" val="99015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BC85-FCE8-4500-95B3-557DF1AAB4F3}"/>
              </a:ext>
            </a:extLst>
          </p:cNvPr>
          <p:cNvSpPr>
            <a:spLocks noGrp="1"/>
          </p:cNvSpPr>
          <p:nvPr>
            <p:ph type="title"/>
          </p:nvPr>
        </p:nvSpPr>
        <p:spPr>
          <a:xfrm>
            <a:off x="838200" y="365125"/>
            <a:ext cx="10515600" cy="695049"/>
          </a:xfrm>
          <a:solidFill>
            <a:schemeClr val="accent2">
              <a:lumMod val="20000"/>
              <a:lumOff val="80000"/>
            </a:schemeClr>
          </a:solidFill>
        </p:spPr>
        <p:txBody>
          <a:bodyPr>
            <a:normAutofit/>
          </a:bodyPr>
          <a:lstStyle/>
          <a:p>
            <a:r>
              <a:rPr lang="en-GB" sz="4000" dirty="0"/>
              <a:t>Suggestions to help you with your situation card…</a:t>
            </a:r>
          </a:p>
        </p:txBody>
      </p:sp>
      <p:sp>
        <p:nvSpPr>
          <p:cNvPr id="3" name="Content Placeholder 2">
            <a:extLst>
              <a:ext uri="{FF2B5EF4-FFF2-40B4-BE49-F238E27FC236}">
                <a16:creationId xmlns:a16="http://schemas.microsoft.com/office/drawing/2014/main" id="{E5512CB5-AE62-4004-AAE8-F69C56ED4AC6}"/>
              </a:ext>
            </a:extLst>
          </p:cNvPr>
          <p:cNvSpPr>
            <a:spLocks noGrp="1"/>
          </p:cNvSpPr>
          <p:nvPr>
            <p:ph idx="1"/>
          </p:nvPr>
        </p:nvSpPr>
        <p:spPr>
          <a:xfrm>
            <a:off x="838200" y="2080591"/>
            <a:ext cx="10515600" cy="3977102"/>
          </a:xfrm>
        </p:spPr>
        <p:txBody>
          <a:bodyPr/>
          <a:lstStyle/>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0E452A73-4434-498A-B6D1-A75774D5CB48}"/>
              </a:ext>
            </a:extLst>
          </p:cNvPr>
          <p:cNvSpPr txBox="1"/>
          <p:nvPr/>
        </p:nvSpPr>
        <p:spPr>
          <a:xfrm>
            <a:off x="838200" y="1060174"/>
            <a:ext cx="10515600" cy="5601533"/>
          </a:xfrm>
          <a:prstGeom prst="rect">
            <a:avLst/>
          </a:prstGeom>
          <a:solidFill>
            <a:schemeClr val="accent4">
              <a:lumMod val="20000"/>
              <a:lumOff val="80000"/>
            </a:schemeClr>
          </a:solidFill>
        </p:spPr>
        <p:txBody>
          <a:bodyPr wrap="square" rtlCol="0">
            <a:spAutoFit/>
          </a:bodyPr>
          <a:lstStyle/>
          <a:p>
            <a:pPr algn="ctr"/>
            <a:r>
              <a:rPr lang="en-GB" sz="2000" dirty="0"/>
              <a:t>Try to be yourself so people like you for “you.”</a:t>
            </a:r>
          </a:p>
          <a:p>
            <a:pPr algn="ctr"/>
            <a:r>
              <a:rPr lang="en-GB" sz="2000" dirty="0"/>
              <a:t>Telling all of your friends on social media.</a:t>
            </a:r>
          </a:p>
          <a:p>
            <a:pPr algn="ctr"/>
            <a:r>
              <a:rPr lang="en-GB" sz="2000" dirty="0"/>
              <a:t>Asking them out in front of lots of people.</a:t>
            </a:r>
          </a:p>
          <a:p>
            <a:pPr algn="ctr"/>
            <a:r>
              <a:rPr lang="en-GB" sz="2000" dirty="0"/>
              <a:t>Asking them out when you are alone.</a:t>
            </a:r>
          </a:p>
          <a:p>
            <a:pPr algn="ctr"/>
            <a:r>
              <a:rPr lang="en-GB" sz="2000" dirty="0"/>
              <a:t>Waiting until you are older to ask them out.</a:t>
            </a:r>
          </a:p>
          <a:p>
            <a:pPr algn="ctr"/>
            <a:r>
              <a:rPr lang="en-GB" sz="2000" dirty="0"/>
              <a:t>Using methods that will give you more problems if you are rejected (e.g. alcohol etc.)</a:t>
            </a:r>
          </a:p>
          <a:p>
            <a:pPr algn="ctr"/>
            <a:r>
              <a:rPr lang="en-GB" sz="2000" dirty="0"/>
              <a:t>Trying new hobbies to make new friends.</a:t>
            </a:r>
          </a:p>
          <a:p>
            <a:pPr algn="ctr"/>
            <a:r>
              <a:rPr lang="en-GB" sz="2000" dirty="0"/>
              <a:t>Doing things that you enjoy.</a:t>
            </a:r>
          </a:p>
          <a:p>
            <a:pPr algn="ctr"/>
            <a:r>
              <a:rPr lang="en-GB" sz="2000" dirty="0"/>
              <a:t>Choose to be around people who make you feel good about yourself.</a:t>
            </a:r>
          </a:p>
          <a:p>
            <a:pPr algn="ctr"/>
            <a:r>
              <a:rPr lang="en-GB" sz="2000" dirty="0"/>
              <a:t>Focus on your positives.</a:t>
            </a:r>
          </a:p>
          <a:p>
            <a:pPr algn="ctr"/>
            <a:r>
              <a:rPr lang="en-GB" sz="2000" dirty="0"/>
              <a:t>Know that most people have been rejected at some point.</a:t>
            </a:r>
          </a:p>
          <a:p>
            <a:pPr algn="ctr"/>
            <a:r>
              <a:rPr lang="en-GB" sz="2000" dirty="0"/>
              <a:t>Talk to someone you trust.</a:t>
            </a:r>
          </a:p>
          <a:p>
            <a:pPr algn="ctr"/>
            <a:r>
              <a:rPr lang="en-GB" sz="2000" dirty="0"/>
              <a:t>Call Childline 0800 1111</a:t>
            </a:r>
          </a:p>
          <a:p>
            <a:pPr algn="ctr"/>
            <a:r>
              <a:rPr lang="en-GB" sz="2000" dirty="0"/>
              <a:t>Hold back and wait to see how things work out over time.</a:t>
            </a:r>
          </a:p>
          <a:p>
            <a:pPr algn="ctr"/>
            <a:r>
              <a:rPr lang="en-GB" sz="2000" dirty="0"/>
              <a:t>Getting into their personal space without consent.</a:t>
            </a:r>
          </a:p>
          <a:p>
            <a:pPr algn="ctr"/>
            <a:r>
              <a:rPr lang="en-GB" sz="2000" dirty="0"/>
              <a:t>Laugh at them and tell everyone they asked you out. </a:t>
            </a:r>
          </a:p>
          <a:p>
            <a:pPr algn="ctr"/>
            <a:r>
              <a:rPr lang="en-GB" sz="2000" dirty="0"/>
              <a:t>Use mindful methods/breathing techniques to help you deal with uncomfortable feelings.</a:t>
            </a:r>
          </a:p>
          <a:p>
            <a:endParaRPr lang="en-GB" dirty="0"/>
          </a:p>
        </p:txBody>
      </p:sp>
    </p:spTree>
    <p:extLst>
      <p:ext uri="{BB962C8B-B14F-4D97-AF65-F5344CB8AC3E}">
        <p14:creationId xmlns:p14="http://schemas.microsoft.com/office/powerpoint/2010/main" val="188696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D92B37-C405-4A8C-89EC-D5B7741C5366}"/>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82460" y="-99392"/>
            <a:ext cx="12599747" cy="7488831"/>
          </a:xfrm>
          <a:prstGeom prst="rect">
            <a:avLst/>
          </a:prstGeom>
        </p:spPr>
      </p:pic>
      <p:sp>
        <p:nvSpPr>
          <p:cNvPr id="2" name="Title 1">
            <a:extLst>
              <a:ext uri="{FF2B5EF4-FFF2-40B4-BE49-F238E27FC236}">
                <a16:creationId xmlns:a16="http://schemas.microsoft.com/office/drawing/2014/main" id="{5F5D9EA4-9D7F-43E1-B0DE-33A5AD841B4C}"/>
              </a:ext>
            </a:extLst>
          </p:cNvPr>
          <p:cNvSpPr>
            <a:spLocks noGrp="1"/>
          </p:cNvSpPr>
          <p:nvPr>
            <p:ph type="title"/>
          </p:nvPr>
        </p:nvSpPr>
        <p:spPr>
          <a:solidFill>
            <a:srgbClr val="FFFF00"/>
          </a:solidFill>
        </p:spPr>
        <p:txBody>
          <a:bodyPr/>
          <a:lstStyle/>
          <a:p>
            <a:r>
              <a:rPr lang="en-GB" dirty="0"/>
              <a:t>Learning Re-cap…</a:t>
            </a:r>
          </a:p>
        </p:txBody>
      </p:sp>
      <p:sp>
        <p:nvSpPr>
          <p:cNvPr id="3" name="Content Placeholder 2">
            <a:extLst>
              <a:ext uri="{FF2B5EF4-FFF2-40B4-BE49-F238E27FC236}">
                <a16:creationId xmlns:a16="http://schemas.microsoft.com/office/drawing/2014/main" id="{F8CEA925-8A88-4ADB-913E-6B6D84EB6CD5}"/>
              </a:ext>
            </a:extLst>
          </p:cNvPr>
          <p:cNvSpPr>
            <a:spLocks noGrp="1"/>
          </p:cNvSpPr>
          <p:nvPr>
            <p:ph idx="1"/>
          </p:nvPr>
        </p:nvSpPr>
        <p:spPr>
          <a:xfrm>
            <a:off x="838200" y="2141537"/>
            <a:ext cx="10515600" cy="4351338"/>
          </a:xfrm>
          <a:solidFill>
            <a:schemeClr val="accent4">
              <a:lumMod val="20000"/>
              <a:lumOff val="80000"/>
            </a:schemeClr>
          </a:solidFill>
        </p:spPr>
        <p:txBody>
          <a:bodyPr>
            <a:normAutofit/>
          </a:bodyPr>
          <a:lstStyle/>
          <a:p>
            <a:pPr marL="0" indent="0">
              <a:buNone/>
            </a:pPr>
            <a:r>
              <a:rPr lang="en-GB" sz="3200" dirty="0"/>
              <a:t>What does the word puberty mean?</a:t>
            </a:r>
          </a:p>
          <a:p>
            <a:pPr marL="0" indent="0">
              <a:buNone/>
            </a:pPr>
            <a:endParaRPr lang="en-GB" sz="3200" dirty="0"/>
          </a:p>
          <a:p>
            <a:pPr marL="0" indent="0">
              <a:buNone/>
            </a:pPr>
            <a:r>
              <a:rPr lang="en-GB" sz="3200" dirty="0"/>
              <a:t>Name two changes that happen to:</a:t>
            </a:r>
          </a:p>
          <a:p>
            <a:pPr marL="0" indent="0">
              <a:buNone/>
            </a:pPr>
            <a:r>
              <a:rPr lang="en-GB" sz="3200" dirty="0"/>
              <a:t>-Boys</a:t>
            </a:r>
          </a:p>
          <a:p>
            <a:pPr marL="0" indent="0">
              <a:buNone/>
            </a:pPr>
            <a:r>
              <a:rPr lang="en-GB" sz="3200" dirty="0"/>
              <a:t>-Girls</a:t>
            </a:r>
          </a:p>
          <a:p>
            <a:pPr marL="0" indent="0">
              <a:buNone/>
            </a:pPr>
            <a:r>
              <a:rPr lang="en-GB" sz="3200" dirty="0"/>
              <a:t>-Both</a:t>
            </a:r>
          </a:p>
        </p:txBody>
      </p:sp>
    </p:spTree>
    <p:extLst>
      <p:ext uri="{BB962C8B-B14F-4D97-AF65-F5344CB8AC3E}">
        <p14:creationId xmlns:p14="http://schemas.microsoft.com/office/powerpoint/2010/main" val="305132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36F7-2CB0-4496-9421-4AED5FCE7EF6}"/>
              </a:ext>
            </a:extLst>
          </p:cNvPr>
          <p:cNvSpPr>
            <a:spLocks noGrp="1"/>
          </p:cNvSpPr>
          <p:nvPr>
            <p:ph type="title"/>
          </p:nvPr>
        </p:nvSpPr>
        <p:spPr>
          <a:xfrm>
            <a:off x="838200" y="168379"/>
            <a:ext cx="10515600" cy="918300"/>
          </a:xfrm>
          <a:solidFill>
            <a:srgbClr val="FFCCFF"/>
          </a:solidFill>
          <a:ln>
            <a:solidFill>
              <a:srgbClr val="FF0000"/>
            </a:solidFill>
          </a:ln>
        </p:spPr>
        <p:txBody>
          <a:bodyPr/>
          <a:lstStyle/>
          <a:p>
            <a:pPr algn="ctr"/>
            <a:r>
              <a:rPr lang="en-GB" b="1" dirty="0"/>
              <a:t>Now let’s discuss the situations as a class…</a:t>
            </a:r>
          </a:p>
        </p:txBody>
      </p:sp>
      <p:sp>
        <p:nvSpPr>
          <p:cNvPr id="3" name="Content Placeholder 2">
            <a:extLst>
              <a:ext uri="{FF2B5EF4-FFF2-40B4-BE49-F238E27FC236}">
                <a16:creationId xmlns:a16="http://schemas.microsoft.com/office/drawing/2014/main" id="{FBB8D4C1-8FB1-461B-AE6C-8821415E68F3}"/>
              </a:ext>
            </a:extLst>
          </p:cNvPr>
          <p:cNvSpPr>
            <a:spLocks noGrp="1"/>
          </p:cNvSpPr>
          <p:nvPr>
            <p:ph idx="1"/>
          </p:nvPr>
        </p:nvSpPr>
        <p:spPr>
          <a:xfrm>
            <a:off x="453887" y="1329083"/>
            <a:ext cx="3495261" cy="1603375"/>
          </a:xfrm>
          <a:solidFill>
            <a:schemeClr val="accent2">
              <a:lumMod val="40000"/>
              <a:lumOff val="60000"/>
            </a:schemeClr>
          </a:solidFill>
        </p:spPr>
        <p:txBody>
          <a:bodyPr>
            <a:normAutofit/>
          </a:bodyPr>
          <a:lstStyle/>
          <a:p>
            <a:pPr marL="0" indent="0" algn="ctr">
              <a:buNone/>
            </a:pPr>
            <a:r>
              <a:rPr lang="en-GB" sz="2400" dirty="0"/>
              <a:t>A) You have a crush on the same person as your best friend.  You are not sure what to do.</a:t>
            </a:r>
          </a:p>
        </p:txBody>
      </p:sp>
      <p:sp>
        <p:nvSpPr>
          <p:cNvPr id="4" name="Content Placeholder 2">
            <a:extLst>
              <a:ext uri="{FF2B5EF4-FFF2-40B4-BE49-F238E27FC236}">
                <a16:creationId xmlns:a16="http://schemas.microsoft.com/office/drawing/2014/main" id="{EE63BAA6-0FFE-47A8-A8E6-35D0763CF7EA}"/>
              </a:ext>
            </a:extLst>
          </p:cNvPr>
          <p:cNvSpPr txBox="1">
            <a:spLocks/>
          </p:cNvSpPr>
          <p:nvPr/>
        </p:nvSpPr>
        <p:spPr>
          <a:xfrm>
            <a:off x="4348369" y="1329083"/>
            <a:ext cx="3495261" cy="1603375"/>
          </a:xfrm>
          <a:prstGeom prst="rect">
            <a:avLst/>
          </a:prstGeom>
          <a:solidFill>
            <a:schemeClr val="accent2">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B) You have a crush on your best friend.  You are not sure they feel the same way.</a:t>
            </a:r>
          </a:p>
        </p:txBody>
      </p:sp>
      <p:sp>
        <p:nvSpPr>
          <p:cNvPr id="5" name="Content Placeholder 2">
            <a:extLst>
              <a:ext uri="{FF2B5EF4-FFF2-40B4-BE49-F238E27FC236}">
                <a16:creationId xmlns:a16="http://schemas.microsoft.com/office/drawing/2014/main" id="{C7834DE7-50B1-48DB-8F95-37A81D28213E}"/>
              </a:ext>
            </a:extLst>
          </p:cNvPr>
          <p:cNvSpPr txBox="1">
            <a:spLocks/>
          </p:cNvSpPr>
          <p:nvPr/>
        </p:nvSpPr>
        <p:spPr>
          <a:xfrm>
            <a:off x="8242852" y="1332811"/>
            <a:ext cx="3495261" cy="1603375"/>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C) You have a crush on someone who is four years older than you.  What should you do?</a:t>
            </a:r>
          </a:p>
        </p:txBody>
      </p:sp>
      <p:sp>
        <p:nvSpPr>
          <p:cNvPr id="6" name="Content Placeholder 2">
            <a:extLst>
              <a:ext uri="{FF2B5EF4-FFF2-40B4-BE49-F238E27FC236}">
                <a16:creationId xmlns:a16="http://schemas.microsoft.com/office/drawing/2014/main" id="{E051201B-395D-4DB1-8333-3242AB639B8B}"/>
              </a:ext>
            </a:extLst>
          </p:cNvPr>
          <p:cNvSpPr txBox="1">
            <a:spLocks/>
          </p:cNvSpPr>
          <p:nvPr/>
        </p:nvSpPr>
        <p:spPr>
          <a:xfrm>
            <a:off x="1865243" y="3178723"/>
            <a:ext cx="3495261" cy="1603375"/>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D) Someone has a crush on you.  They ask you out, you want to say no.  How do you handle this?</a:t>
            </a:r>
          </a:p>
        </p:txBody>
      </p:sp>
      <p:sp>
        <p:nvSpPr>
          <p:cNvPr id="7" name="Content Placeholder 2">
            <a:extLst>
              <a:ext uri="{FF2B5EF4-FFF2-40B4-BE49-F238E27FC236}">
                <a16:creationId xmlns:a16="http://schemas.microsoft.com/office/drawing/2014/main" id="{0D319F0E-84DA-41B3-9437-E9F48C262F00}"/>
              </a:ext>
            </a:extLst>
          </p:cNvPr>
          <p:cNvSpPr txBox="1">
            <a:spLocks/>
          </p:cNvSpPr>
          <p:nvPr/>
        </p:nvSpPr>
        <p:spPr>
          <a:xfrm>
            <a:off x="6095999" y="3182318"/>
            <a:ext cx="3495261" cy="1603375"/>
          </a:xfrm>
          <a:prstGeom prst="rect">
            <a:avLst/>
          </a:prstGeom>
          <a:solidFill>
            <a:schemeClr val="accent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E) You have a crush and ask someone out.  They say no.  What will help you cope?</a:t>
            </a:r>
          </a:p>
        </p:txBody>
      </p:sp>
      <p:sp>
        <p:nvSpPr>
          <p:cNvPr id="8" name="TextBox 7">
            <a:extLst>
              <a:ext uri="{FF2B5EF4-FFF2-40B4-BE49-F238E27FC236}">
                <a16:creationId xmlns:a16="http://schemas.microsoft.com/office/drawing/2014/main" id="{4FCB34C9-F968-4AE3-8EBC-C8BB0A34C3A6}"/>
              </a:ext>
            </a:extLst>
          </p:cNvPr>
          <p:cNvSpPr txBox="1"/>
          <p:nvPr/>
        </p:nvSpPr>
        <p:spPr>
          <a:xfrm>
            <a:off x="361121" y="5058405"/>
            <a:ext cx="10866783" cy="1692771"/>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GB" sz="2400" b="1" dirty="0"/>
              <a:t>Discuss – What will probably help?  What will probably not help?</a:t>
            </a:r>
          </a:p>
          <a:p>
            <a:endParaRPr lang="en-GB" sz="2000" dirty="0"/>
          </a:p>
          <a:p>
            <a:r>
              <a:rPr lang="en-GB" sz="2000" i="1" dirty="0"/>
              <a:t>*For C – you are legally not allowed to have sex until you are 16 years old in the UK.  If a 16 year old has sex with someone who is younger, they are breaking the law and this will have a massive impact on their life.</a:t>
            </a:r>
          </a:p>
        </p:txBody>
      </p:sp>
    </p:spTree>
    <p:extLst>
      <p:ext uri="{BB962C8B-B14F-4D97-AF65-F5344CB8AC3E}">
        <p14:creationId xmlns:p14="http://schemas.microsoft.com/office/powerpoint/2010/main" val="10182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818C-F86C-4A83-9C08-87E904514836}"/>
              </a:ext>
            </a:extLst>
          </p:cNvPr>
          <p:cNvSpPr>
            <a:spLocks noGrp="1"/>
          </p:cNvSpPr>
          <p:nvPr>
            <p:ph type="title"/>
          </p:nvPr>
        </p:nvSpPr>
        <p:spPr>
          <a:solidFill>
            <a:schemeClr val="accent2">
              <a:lumMod val="40000"/>
              <a:lumOff val="60000"/>
            </a:schemeClr>
          </a:solidFill>
        </p:spPr>
        <p:txBody>
          <a:bodyPr/>
          <a:lstStyle/>
          <a:p>
            <a:r>
              <a:rPr lang="en-GB" b="1" dirty="0"/>
              <a:t>Learning Review:</a:t>
            </a:r>
          </a:p>
        </p:txBody>
      </p:sp>
      <p:sp>
        <p:nvSpPr>
          <p:cNvPr id="3" name="Content Placeholder 2">
            <a:extLst>
              <a:ext uri="{FF2B5EF4-FFF2-40B4-BE49-F238E27FC236}">
                <a16:creationId xmlns:a16="http://schemas.microsoft.com/office/drawing/2014/main" id="{0D77BA10-324B-4FE6-B1CD-6B545FFFD0D0}"/>
              </a:ext>
            </a:extLst>
          </p:cNvPr>
          <p:cNvSpPr>
            <a:spLocks noGrp="1"/>
          </p:cNvSpPr>
          <p:nvPr>
            <p:ph idx="1"/>
          </p:nvPr>
        </p:nvSpPr>
        <p:spPr>
          <a:solidFill>
            <a:schemeClr val="accent2">
              <a:lumMod val="20000"/>
              <a:lumOff val="80000"/>
            </a:schemeClr>
          </a:solidFill>
        </p:spPr>
        <p:txBody>
          <a:bodyPr>
            <a:normAutofit/>
          </a:bodyPr>
          <a:lstStyle/>
          <a:p>
            <a:pPr marL="0" indent="0">
              <a:buNone/>
            </a:pPr>
            <a:r>
              <a:rPr lang="en-GB" sz="4000" dirty="0"/>
              <a:t>How do you know you have a crush on someone?</a:t>
            </a:r>
          </a:p>
          <a:p>
            <a:pPr marL="0" indent="0">
              <a:buNone/>
            </a:pPr>
            <a:endParaRPr lang="en-GB" sz="4000" dirty="0"/>
          </a:p>
          <a:p>
            <a:pPr marL="0" indent="0">
              <a:buNone/>
            </a:pPr>
            <a:r>
              <a:rPr lang="en-GB" sz="4000" dirty="0"/>
              <a:t>What can help you if you have a crush on someone?</a:t>
            </a:r>
          </a:p>
          <a:p>
            <a:pPr marL="0" indent="0">
              <a:buNone/>
            </a:pPr>
            <a:endParaRPr lang="en-GB" sz="4000" dirty="0"/>
          </a:p>
          <a:p>
            <a:pPr marL="0" indent="0">
              <a:buNone/>
            </a:pPr>
            <a:r>
              <a:rPr lang="en-GB" sz="4000" dirty="0"/>
              <a:t>What might not help you?</a:t>
            </a:r>
          </a:p>
        </p:txBody>
      </p:sp>
    </p:spTree>
    <p:extLst>
      <p:ext uri="{BB962C8B-B14F-4D97-AF65-F5344CB8AC3E}">
        <p14:creationId xmlns:p14="http://schemas.microsoft.com/office/powerpoint/2010/main" val="53161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9D03B2-2653-44F8-8E45-1ABADA49B2EF}"/>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203874" y="-100867"/>
            <a:ext cx="12599747" cy="7488831"/>
          </a:xfrm>
          <a:prstGeom prst="rect">
            <a:avLst/>
          </a:prstGeom>
        </p:spPr>
      </p:pic>
      <p:sp>
        <p:nvSpPr>
          <p:cNvPr id="2" name="Title 1"/>
          <p:cNvSpPr>
            <a:spLocks noGrp="1"/>
          </p:cNvSpPr>
          <p:nvPr>
            <p:ph type="title"/>
          </p:nvPr>
        </p:nvSpPr>
        <p:spPr>
          <a:xfrm>
            <a:off x="1981199" y="275252"/>
            <a:ext cx="8229600" cy="2844043"/>
          </a:xfrm>
          <a:solidFill>
            <a:srgbClr val="FFFF00"/>
          </a:solidFill>
        </p:spPr>
        <p:txBody>
          <a:bodyPr>
            <a:normAutofit/>
          </a:bodyPr>
          <a:lstStyle/>
          <a:p>
            <a:pPr algn="ctr"/>
            <a:r>
              <a:rPr lang="en-GB" sz="3600" dirty="0"/>
              <a:t>Puberty is a special time of change when young people change and it becomes possible for them to reproduce (have a baby.)</a:t>
            </a:r>
            <a:br>
              <a:rPr lang="en-GB" sz="3600" dirty="0"/>
            </a:br>
            <a:r>
              <a:rPr lang="en-GB" sz="3600" dirty="0"/>
              <a:t>These changes are both..</a:t>
            </a:r>
          </a:p>
        </p:txBody>
      </p:sp>
      <p:cxnSp>
        <p:nvCxnSpPr>
          <p:cNvPr id="5" name="Straight Arrow Connector 4"/>
          <p:cNvCxnSpPr>
            <a:cxnSpLocks/>
            <a:endCxn id="9" idx="0"/>
          </p:cNvCxnSpPr>
          <p:nvPr/>
        </p:nvCxnSpPr>
        <p:spPr>
          <a:xfrm flipH="1">
            <a:off x="3929425" y="3214845"/>
            <a:ext cx="616071" cy="10694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7315200" y="3214845"/>
            <a:ext cx="544996" cy="10841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65229" y="4284248"/>
            <a:ext cx="3528392" cy="1631216"/>
          </a:xfrm>
          <a:prstGeom prst="rect">
            <a:avLst/>
          </a:prstGeom>
          <a:solidFill>
            <a:srgbClr val="00B0F0"/>
          </a:solidFill>
        </p:spPr>
        <p:txBody>
          <a:bodyPr wrap="square" rtlCol="0">
            <a:spAutoFit/>
          </a:bodyPr>
          <a:lstStyle/>
          <a:p>
            <a:pPr algn="ctr"/>
            <a:r>
              <a:rPr lang="en-GB" sz="2800" dirty="0"/>
              <a:t>Physical = </a:t>
            </a:r>
            <a:r>
              <a:rPr lang="en-GB" sz="2400" dirty="0"/>
              <a:t>a change that happens to the body</a:t>
            </a:r>
          </a:p>
          <a:p>
            <a:pPr algn="ctr"/>
            <a:r>
              <a:rPr lang="en-GB" sz="2400" dirty="0"/>
              <a:t>e.g. you grow.</a:t>
            </a:r>
          </a:p>
          <a:p>
            <a:pPr algn="ctr"/>
            <a:endParaRPr lang="en-GB" sz="2400" dirty="0"/>
          </a:p>
        </p:txBody>
      </p:sp>
      <p:sp>
        <p:nvSpPr>
          <p:cNvPr id="11" name="TextBox 10"/>
          <p:cNvSpPr txBox="1"/>
          <p:nvPr/>
        </p:nvSpPr>
        <p:spPr>
          <a:xfrm>
            <a:off x="6456040" y="4318224"/>
            <a:ext cx="3528392" cy="2000548"/>
          </a:xfrm>
          <a:prstGeom prst="rect">
            <a:avLst/>
          </a:prstGeom>
          <a:solidFill>
            <a:srgbClr val="FF66CC"/>
          </a:solidFill>
        </p:spPr>
        <p:txBody>
          <a:bodyPr wrap="square" rtlCol="0">
            <a:spAutoFit/>
          </a:bodyPr>
          <a:lstStyle/>
          <a:p>
            <a:r>
              <a:rPr lang="en-GB" sz="2800" dirty="0"/>
              <a:t>Emotional = </a:t>
            </a:r>
            <a:r>
              <a:rPr lang="en-GB" sz="2400" dirty="0"/>
              <a:t>changes that happen to feelings</a:t>
            </a:r>
          </a:p>
          <a:p>
            <a:r>
              <a:rPr lang="en-GB" sz="2400" dirty="0"/>
              <a:t>e.g. there are times you may feel sad and not know why.</a:t>
            </a:r>
          </a:p>
        </p:txBody>
      </p:sp>
      <p:sp>
        <p:nvSpPr>
          <p:cNvPr id="13" name="AutoShape 4" descr="Image result for teens cartoon waving">
            <a:hlinkClick r:id="rId3"/>
          </p:cNvPr>
          <p:cNvSpPr>
            <a:spLocks noChangeAspect="1" noChangeArrowheads="1"/>
          </p:cNvSpPr>
          <p:nvPr/>
        </p:nvSpPr>
        <p:spPr bwMode="auto">
          <a:xfrm>
            <a:off x="1679576" y="-2498725"/>
            <a:ext cx="5210175" cy="521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result for teens cartoon wavi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2810" y="5428186"/>
            <a:ext cx="1223528" cy="12235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motion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2097" y="6088484"/>
            <a:ext cx="2019511" cy="76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fade">
                                      <p:cBhvr>
                                        <p:cTn id="2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6765"/>
            <a:ext cx="10515600" cy="1325563"/>
          </a:xfrm>
          <a:solidFill>
            <a:srgbClr val="CCCCFF"/>
          </a:solidFill>
        </p:spPr>
        <p:txBody>
          <a:bodyPr>
            <a:normAutofit/>
          </a:bodyPr>
          <a:lstStyle/>
          <a:p>
            <a:r>
              <a:rPr lang="en-GB" u="sng" dirty="0"/>
              <a:t>Look at the Venn Diagram below.  What can you remember?</a:t>
            </a:r>
          </a:p>
        </p:txBody>
      </p:sp>
      <p:sp>
        <p:nvSpPr>
          <p:cNvPr id="3" name="Content Placeholder 2"/>
          <p:cNvSpPr>
            <a:spLocks noGrp="1"/>
          </p:cNvSpPr>
          <p:nvPr>
            <p:ph idx="1"/>
          </p:nvPr>
        </p:nvSpPr>
        <p:spPr>
          <a:xfrm>
            <a:off x="1981200" y="1600200"/>
            <a:ext cx="8229600" cy="5069160"/>
          </a:xfrm>
          <a:solidFill>
            <a:schemeClr val="accent5">
              <a:lumMod val="20000"/>
              <a:lumOff val="80000"/>
            </a:schemeClr>
          </a:solidFill>
        </p:spPr>
        <p:txBody>
          <a:bodyPr>
            <a:normAutofit/>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4" name="Oval 3"/>
          <p:cNvSpPr/>
          <p:nvPr/>
        </p:nvSpPr>
        <p:spPr>
          <a:xfrm>
            <a:off x="2279576" y="2339713"/>
            <a:ext cx="439248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799856" y="2318079"/>
            <a:ext cx="439248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59696" y="2708920"/>
            <a:ext cx="1008112" cy="369332"/>
          </a:xfrm>
          <a:prstGeom prst="rect">
            <a:avLst/>
          </a:prstGeom>
          <a:solidFill>
            <a:schemeClr val="accent5">
              <a:lumMod val="60000"/>
              <a:lumOff val="40000"/>
            </a:schemeClr>
          </a:solidFill>
        </p:spPr>
        <p:txBody>
          <a:bodyPr wrap="square" rtlCol="0">
            <a:spAutoFit/>
          </a:bodyPr>
          <a:lstStyle/>
          <a:p>
            <a:pPr algn="ctr"/>
            <a:r>
              <a:rPr lang="en-GB" b="1" dirty="0"/>
              <a:t>GIRLS</a:t>
            </a:r>
          </a:p>
        </p:txBody>
      </p:sp>
      <p:sp>
        <p:nvSpPr>
          <p:cNvPr id="8" name="TextBox 7"/>
          <p:cNvSpPr txBox="1"/>
          <p:nvPr/>
        </p:nvSpPr>
        <p:spPr>
          <a:xfrm>
            <a:off x="6888088" y="2780928"/>
            <a:ext cx="1008112" cy="369332"/>
          </a:xfrm>
          <a:prstGeom prst="rect">
            <a:avLst/>
          </a:prstGeom>
          <a:solidFill>
            <a:srgbClr val="92D050"/>
          </a:solidFill>
        </p:spPr>
        <p:txBody>
          <a:bodyPr wrap="square" rtlCol="0">
            <a:spAutoFit/>
          </a:bodyPr>
          <a:lstStyle/>
          <a:p>
            <a:pPr algn="ctr"/>
            <a:r>
              <a:rPr lang="en-GB" b="1" dirty="0"/>
              <a:t>BOYS</a:t>
            </a:r>
          </a:p>
        </p:txBody>
      </p:sp>
      <p:sp>
        <p:nvSpPr>
          <p:cNvPr id="9" name="TextBox 8"/>
          <p:cNvSpPr txBox="1"/>
          <p:nvPr/>
        </p:nvSpPr>
        <p:spPr>
          <a:xfrm>
            <a:off x="5159896" y="3219340"/>
            <a:ext cx="1008112" cy="369332"/>
          </a:xfrm>
          <a:prstGeom prst="rect">
            <a:avLst/>
          </a:prstGeom>
          <a:solidFill>
            <a:srgbClr val="9999FF"/>
          </a:solidFill>
        </p:spPr>
        <p:txBody>
          <a:bodyPr wrap="square" rtlCol="0">
            <a:spAutoFit/>
          </a:bodyPr>
          <a:lstStyle/>
          <a:p>
            <a:pPr algn="ctr"/>
            <a:r>
              <a:rPr lang="en-GB" b="1" dirty="0"/>
              <a:t>BOTH</a:t>
            </a:r>
          </a:p>
        </p:txBody>
      </p:sp>
    </p:spTree>
    <p:extLst>
      <p:ext uri="{BB962C8B-B14F-4D97-AF65-F5344CB8AC3E}">
        <p14:creationId xmlns:p14="http://schemas.microsoft.com/office/powerpoint/2010/main" val="217477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88840"/>
            <a:ext cx="8229600" cy="4680520"/>
          </a:xfrm>
          <a:solidFill>
            <a:schemeClr val="bg1"/>
          </a:solidFill>
        </p:spPr>
        <p:txBody>
          <a:bodyPr>
            <a:normAutofit/>
          </a:bodyPr>
          <a:lstStyle/>
          <a:p>
            <a:pPr marL="0" indent="0">
              <a:buNone/>
            </a:pPr>
            <a:endParaRPr lang="en-GB" sz="1300" b="1"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4" name="Oval 3"/>
          <p:cNvSpPr/>
          <p:nvPr/>
        </p:nvSpPr>
        <p:spPr>
          <a:xfrm>
            <a:off x="1775520" y="2339713"/>
            <a:ext cx="511256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763852" y="2296406"/>
            <a:ext cx="5256584"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59696" y="2708920"/>
            <a:ext cx="1008112" cy="369332"/>
          </a:xfrm>
          <a:prstGeom prst="rect">
            <a:avLst/>
          </a:prstGeom>
          <a:solidFill>
            <a:schemeClr val="bg1"/>
          </a:solidFill>
          <a:ln>
            <a:solidFill>
              <a:schemeClr val="tx1"/>
            </a:solidFill>
          </a:ln>
        </p:spPr>
        <p:txBody>
          <a:bodyPr wrap="square" rtlCol="0">
            <a:spAutoFit/>
          </a:bodyPr>
          <a:lstStyle/>
          <a:p>
            <a:pPr algn="ctr"/>
            <a:r>
              <a:rPr lang="en-GB" b="1" dirty="0"/>
              <a:t>GIRLS</a:t>
            </a:r>
          </a:p>
        </p:txBody>
      </p:sp>
      <p:sp>
        <p:nvSpPr>
          <p:cNvPr id="8" name="TextBox 7"/>
          <p:cNvSpPr txBox="1"/>
          <p:nvPr/>
        </p:nvSpPr>
        <p:spPr>
          <a:xfrm>
            <a:off x="6888088" y="2780928"/>
            <a:ext cx="1008112" cy="369332"/>
          </a:xfrm>
          <a:prstGeom prst="rect">
            <a:avLst/>
          </a:prstGeom>
          <a:solidFill>
            <a:schemeClr val="bg1"/>
          </a:solidFill>
          <a:ln>
            <a:solidFill>
              <a:schemeClr val="tx1"/>
            </a:solidFill>
          </a:ln>
        </p:spPr>
        <p:txBody>
          <a:bodyPr wrap="square" rtlCol="0">
            <a:spAutoFit/>
          </a:bodyPr>
          <a:lstStyle/>
          <a:p>
            <a:pPr algn="ctr"/>
            <a:r>
              <a:rPr lang="en-GB" b="1" dirty="0"/>
              <a:t>BOYS</a:t>
            </a:r>
          </a:p>
        </p:txBody>
      </p:sp>
      <p:sp>
        <p:nvSpPr>
          <p:cNvPr id="9" name="TextBox 8"/>
          <p:cNvSpPr txBox="1"/>
          <p:nvPr/>
        </p:nvSpPr>
        <p:spPr>
          <a:xfrm>
            <a:off x="5303912" y="2691169"/>
            <a:ext cx="1008112" cy="369332"/>
          </a:xfrm>
          <a:prstGeom prst="rect">
            <a:avLst/>
          </a:prstGeom>
          <a:solidFill>
            <a:schemeClr val="bg1"/>
          </a:solidFill>
          <a:ln>
            <a:solidFill>
              <a:schemeClr val="tx1"/>
            </a:solidFill>
          </a:ln>
        </p:spPr>
        <p:txBody>
          <a:bodyPr wrap="square" rtlCol="0">
            <a:spAutoFit/>
          </a:bodyPr>
          <a:lstStyle/>
          <a:p>
            <a:pPr algn="ctr"/>
            <a:r>
              <a:rPr lang="en-GB" b="1" dirty="0"/>
              <a:t>BOTH</a:t>
            </a:r>
          </a:p>
        </p:txBody>
      </p:sp>
      <p:sp>
        <p:nvSpPr>
          <p:cNvPr id="5" name="TextBox 4"/>
          <p:cNvSpPr txBox="1"/>
          <p:nvPr/>
        </p:nvSpPr>
        <p:spPr>
          <a:xfrm>
            <a:off x="8148228" y="2901950"/>
            <a:ext cx="2152582" cy="646331"/>
          </a:xfrm>
          <a:prstGeom prst="rect">
            <a:avLst/>
          </a:prstGeom>
          <a:solidFill>
            <a:srgbClr val="FFFF00"/>
          </a:solidFill>
        </p:spPr>
        <p:txBody>
          <a:bodyPr wrap="square" rtlCol="0">
            <a:spAutoFit/>
          </a:bodyPr>
          <a:lstStyle/>
          <a:p>
            <a:r>
              <a:rPr lang="en-GB" dirty="0"/>
              <a:t>Voice gets a lot deeper and breaks</a:t>
            </a:r>
          </a:p>
        </p:txBody>
      </p:sp>
      <p:sp>
        <p:nvSpPr>
          <p:cNvPr id="10" name="TextBox 9"/>
          <p:cNvSpPr txBox="1"/>
          <p:nvPr/>
        </p:nvSpPr>
        <p:spPr>
          <a:xfrm>
            <a:off x="6782717" y="6301445"/>
            <a:ext cx="2520280" cy="369332"/>
          </a:xfrm>
          <a:prstGeom prst="rect">
            <a:avLst/>
          </a:prstGeom>
          <a:solidFill>
            <a:srgbClr val="FFFF00"/>
          </a:solidFill>
        </p:spPr>
        <p:txBody>
          <a:bodyPr wrap="square" rtlCol="0">
            <a:spAutoFit/>
          </a:bodyPr>
          <a:lstStyle/>
          <a:p>
            <a:r>
              <a:rPr lang="en-GB" dirty="0"/>
              <a:t>Hair grows on the face</a:t>
            </a:r>
          </a:p>
        </p:txBody>
      </p:sp>
      <p:sp>
        <p:nvSpPr>
          <p:cNvPr id="11" name="TextBox 10"/>
          <p:cNvSpPr txBox="1"/>
          <p:nvPr/>
        </p:nvSpPr>
        <p:spPr>
          <a:xfrm>
            <a:off x="4943159" y="3515832"/>
            <a:ext cx="1872208" cy="369332"/>
          </a:xfrm>
          <a:prstGeom prst="rect">
            <a:avLst/>
          </a:prstGeom>
          <a:solidFill>
            <a:srgbClr val="CCCCFF"/>
          </a:solidFill>
        </p:spPr>
        <p:txBody>
          <a:bodyPr wrap="square" rtlCol="0">
            <a:spAutoFit/>
          </a:bodyPr>
          <a:lstStyle/>
          <a:p>
            <a:pPr algn="ctr"/>
            <a:r>
              <a:rPr lang="en-GB" dirty="0"/>
              <a:t>Sweat more</a:t>
            </a:r>
          </a:p>
        </p:txBody>
      </p:sp>
      <p:sp>
        <p:nvSpPr>
          <p:cNvPr id="12" name="TextBox 11"/>
          <p:cNvSpPr txBox="1"/>
          <p:nvPr/>
        </p:nvSpPr>
        <p:spPr>
          <a:xfrm>
            <a:off x="4943159" y="3967265"/>
            <a:ext cx="1872208" cy="738664"/>
          </a:xfrm>
          <a:prstGeom prst="rect">
            <a:avLst/>
          </a:prstGeom>
          <a:solidFill>
            <a:srgbClr val="CCCCFF"/>
          </a:solidFill>
        </p:spPr>
        <p:txBody>
          <a:bodyPr wrap="square" rtlCol="0">
            <a:spAutoFit/>
          </a:bodyPr>
          <a:lstStyle/>
          <a:p>
            <a:r>
              <a:rPr lang="en-GB" dirty="0"/>
              <a:t>More hair grows</a:t>
            </a:r>
          </a:p>
          <a:p>
            <a:r>
              <a:rPr lang="en-GB" sz="1200" dirty="0"/>
              <a:t>e.g. underarms/by private parts/ legs</a:t>
            </a:r>
          </a:p>
        </p:txBody>
      </p:sp>
      <p:sp>
        <p:nvSpPr>
          <p:cNvPr id="13" name="TextBox 12"/>
          <p:cNvSpPr txBox="1"/>
          <p:nvPr/>
        </p:nvSpPr>
        <p:spPr>
          <a:xfrm>
            <a:off x="5489136" y="4816356"/>
            <a:ext cx="637665" cy="369332"/>
          </a:xfrm>
          <a:prstGeom prst="rect">
            <a:avLst/>
          </a:prstGeom>
          <a:solidFill>
            <a:srgbClr val="CCCCFF"/>
          </a:solidFill>
        </p:spPr>
        <p:txBody>
          <a:bodyPr wrap="square" rtlCol="0">
            <a:spAutoFit/>
          </a:bodyPr>
          <a:lstStyle/>
          <a:p>
            <a:r>
              <a:rPr lang="en-GB" dirty="0"/>
              <a:t>acne</a:t>
            </a:r>
          </a:p>
        </p:txBody>
      </p:sp>
      <p:sp>
        <p:nvSpPr>
          <p:cNvPr id="14" name="TextBox 13"/>
          <p:cNvSpPr txBox="1"/>
          <p:nvPr/>
        </p:nvSpPr>
        <p:spPr>
          <a:xfrm>
            <a:off x="2040779" y="3407513"/>
            <a:ext cx="1872208" cy="369332"/>
          </a:xfrm>
          <a:prstGeom prst="rect">
            <a:avLst/>
          </a:prstGeom>
          <a:solidFill>
            <a:srgbClr val="FFFF00"/>
          </a:solidFill>
        </p:spPr>
        <p:txBody>
          <a:bodyPr wrap="square" rtlCol="0">
            <a:spAutoFit/>
          </a:bodyPr>
          <a:lstStyle/>
          <a:p>
            <a:r>
              <a:rPr lang="en-GB" dirty="0"/>
              <a:t>Begin periods</a:t>
            </a:r>
          </a:p>
        </p:txBody>
      </p:sp>
      <p:sp>
        <p:nvSpPr>
          <p:cNvPr id="15" name="TextBox 14"/>
          <p:cNvSpPr txBox="1"/>
          <p:nvPr/>
        </p:nvSpPr>
        <p:spPr>
          <a:xfrm>
            <a:off x="3215680" y="4796158"/>
            <a:ext cx="1872208" cy="646331"/>
          </a:xfrm>
          <a:prstGeom prst="rect">
            <a:avLst/>
          </a:prstGeom>
          <a:solidFill>
            <a:srgbClr val="FFFF00"/>
          </a:solidFill>
        </p:spPr>
        <p:txBody>
          <a:bodyPr wrap="square" rtlCol="0">
            <a:spAutoFit/>
          </a:bodyPr>
          <a:lstStyle/>
          <a:p>
            <a:r>
              <a:rPr lang="en-GB" dirty="0"/>
              <a:t>Voice can deepen a little</a:t>
            </a:r>
          </a:p>
        </p:txBody>
      </p:sp>
      <p:sp>
        <p:nvSpPr>
          <p:cNvPr id="16" name="TextBox 15"/>
          <p:cNvSpPr txBox="1"/>
          <p:nvPr/>
        </p:nvSpPr>
        <p:spPr>
          <a:xfrm>
            <a:off x="1961417" y="3943147"/>
            <a:ext cx="1872208" cy="646331"/>
          </a:xfrm>
          <a:prstGeom prst="rect">
            <a:avLst/>
          </a:prstGeom>
          <a:solidFill>
            <a:srgbClr val="FFFF00"/>
          </a:solidFill>
        </p:spPr>
        <p:txBody>
          <a:bodyPr wrap="square" rtlCol="0">
            <a:spAutoFit/>
          </a:bodyPr>
          <a:lstStyle/>
          <a:p>
            <a:r>
              <a:rPr lang="en-GB" dirty="0"/>
              <a:t>Hips get broader, waist narrower</a:t>
            </a:r>
            <a:endParaRPr lang="en-GB" sz="1200" dirty="0"/>
          </a:p>
        </p:txBody>
      </p:sp>
      <p:sp>
        <p:nvSpPr>
          <p:cNvPr id="17" name="TextBox 16"/>
          <p:cNvSpPr txBox="1"/>
          <p:nvPr/>
        </p:nvSpPr>
        <p:spPr>
          <a:xfrm>
            <a:off x="4489052" y="3092927"/>
            <a:ext cx="2604717" cy="369332"/>
          </a:xfrm>
          <a:prstGeom prst="rect">
            <a:avLst/>
          </a:prstGeom>
          <a:solidFill>
            <a:srgbClr val="CCCCFF"/>
          </a:solidFill>
        </p:spPr>
        <p:txBody>
          <a:bodyPr wrap="square" rtlCol="0">
            <a:spAutoFit/>
          </a:bodyPr>
          <a:lstStyle/>
          <a:p>
            <a:r>
              <a:rPr lang="en-GB" dirty="0"/>
              <a:t>Feelings stronger/shy</a:t>
            </a:r>
          </a:p>
        </p:txBody>
      </p:sp>
      <p:sp>
        <p:nvSpPr>
          <p:cNvPr id="18" name="TextBox 17"/>
          <p:cNvSpPr txBox="1"/>
          <p:nvPr/>
        </p:nvSpPr>
        <p:spPr>
          <a:xfrm>
            <a:off x="7212124" y="3700499"/>
            <a:ext cx="1872208" cy="646331"/>
          </a:xfrm>
          <a:prstGeom prst="rect">
            <a:avLst/>
          </a:prstGeom>
          <a:solidFill>
            <a:srgbClr val="FFFF00"/>
          </a:solidFill>
        </p:spPr>
        <p:txBody>
          <a:bodyPr wrap="square" rtlCol="0">
            <a:spAutoFit/>
          </a:bodyPr>
          <a:lstStyle/>
          <a:p>
            <a:r>
              <a:rPr lang="en-GB" dirty="0"/>
              <a:t>Shoulders and chest grow</a:t>
            </a:r>
          </a:p>
        </p:txBody>
      </p:sp>
      <p:sp>
        <p:nvSpPr>
          <p:cNvPr id="20" name="TextBox 19">
            <a:extLst>
              <a:ext uri="{FF2B5EF4-FFF2-40B4-BE49-F238E27FC236}">
                <a16:creationId xmlns:a16="http://schemas.microsoft.com/office/drawing/2014/main" id="{4AF1A6C9-11A3-4AE6-BED9-884ED4159C87}"/>
              </a:ext>
            </a:extLst>
          </p:cNvPr>
          <p:cNvSpPr txBox="1"/>
          <p:nvPr/>
        </p:nvSpPr>
        <p:spPr>
          <a:xfrm>
            <a:off x="5153733" y="5312281"/>
            <a:ext cx="1382595" cy="369332"/>
          </a:xfrm>
          <a:prstGeom prst="rect">
            <a:avLst/>
          </a:prstGeom>
          <a:solidFill>
            <a:srgbClr val="CCCCFF"/>
          </a:solidFill>
        </p:spPr>
        <p:txBody>
          <a:bodyPr wrap="square" rtlCol="0">
            <a:spAutoFit/>
          </a:bodyPr>
          <a:lstStyle/>
          <a:p>
            <a:r>
              <a:rPr lang="en-GB" dirty="0"/>
              <a:t>Body grows</a:t>
            </a:r>
          </a:p>
        </p:txBody>
      </p:sp>
      <p:sp>
        <p:nvSpPr>
          <p:cNvPr id="21" name="TextBox 20">
            <a:extLst>
              <a:ext uri="{FF2B5EF4-FFF2-40B4-BE49-F238E27FC236}">
                <a16:creationId xmlns:a16="http://schemas.microsoft.com/office/drawing/2014/main" id="{05166F6F-FCBC-4B29-9150-EC8E1BB69716}"/>
              </a:ext>
            </a:extLst>
          </p:cNvPr>
          <p:cNvSpPr txBox="1"/>
          <p:nvPr/>
        </p:nvSpPr>
        <p:spPr>
          <a:xfrm>
            <a:off x="2150480" y="5486323"/>
            <a:ext cx="1872208" cy="369332"/>
          </a:xfrm>
          <a:prstGeom prst="rect">
            <a:avLst/>
          </a:prstGeom>
          <a:solidFill>
            <a:srgbClr val="FFFF00"/>
          </a:solidFill>
        </p:spPr>
        <p:txBody>
          <a:bodyPr wrap="square" rtlCol="0">
            <a:spAutoFit/>
          </a:bodyPr>
          <a:lstStyle/>
          <a:p>
            <a:r>
              <a:rPr lang="en-GB" dirty="0"/>
              <a:t>Breasts grow</a:t>
            </a:r>
            <a:endParaRPr lang="en-GB" sz="1200" dirty="0"/>
          </a:p>
        </p:txBody>
      </p:sp>
      <p:sp>
        <p:nvSpPr>
          <p:cNvPr id="22" name="TextBox 21">
            <a:extLst>
              <a:ext uri="{FF2B5EF4-FFF2-40B4-BE49-F238E27FC236}">
                <a16:creationId xmlns:a16="http://schemas.microsoft.com/office/drawing/2014/main" id="{FE2EB499-D628-4F7A-8029-F279D06E15EC}"/>
              </a:ext>
            </a:extLst>
          </p:cNvPr>
          <p:cNvSpPr txBox="1"/>
          <p:nvPr/>
        </p:nvSpPr>
        <p:spPr>
          <a:xfrm>
            <a:off x="7392144" y="4560467"/>
            <a:ext cx="2520280" cy="369332"/>
          </a:xfrm>
          <a:prstGeom prst="rect">
            <a:avLst/>
          </a:prstGeom>
          <a:solidFill>
            <a:srgbClr val="FFFF00"/>
          </a:solidFill>
        </p:spPr>
        <p:txBody>
          <a:bodyPr wrap="square" rtlCol="0">
            <a:spAutoFit/>
          </a:bodyPr>
          <a:lstStyle/>
          <a:p>
            <a:r>
              <a:rPr lang="en-GB" dirty="0"/>
              <a:t>Erections happen</a:t>
            </a:r>
          </a:p>
        </p:txBody>
      </p:sp>
      <p:sp>
        <p:nvSpPr>
          <p:cNvPr id="23" name="TextBox 22">
            <a:extLst>
              <a:ext uri="{FF2B5EF4-FFF2-40B4-BE49-F238E27FC236}">
                <a16:creationId xmlns:a16="http://schemas.microsoft.com/office/drawing/2014/main" id="{1808430B-B83C-41D1-839B-A62B845D69EE}"/>
              </a:ext>
            </a:extLst>
          </p:cNvPr>
          <p:cNvSpPr txBox="1"/>
          <p:nvPr/>
        </p:nvSpPr>
        <p:spPr>
          <a:xfrm>
            <a:off x="5187966" y="5806154"/>
            <a:ext cx="1382595" cy="369332"/>
          </a:xfrm>
          <a:prstGeom prst="rect">
            <a:avLst/>
          </a:prstGeom>
          <a:solidFill>
            <a:srgbClr val="CCCCFF"/>
          </a:solidFill>
        </p:spPr>
        <p:txBody>
          <a:bodyPr wrap="square" rtlCol="0">
            <a:spAutoFit/>
          </a:bodyPr>
          <a:lstStyle/>
          <a:p>
            <a:r>
              <a:rPr lang="en-GB" dirty="0"/>
              <a:t>Hair greasy</a:t>
            </a:r>
          </a:p>
        </p:txBody>
      </p:sp>
      <p:sp>
        <p:nvSpPr>
          <p:cNvPr id="24" name="TextBox 23">
            <a:extLst>
              <a:ext uri="{FF2B5EF4-FFF2-40B4-BE49-F238E27FC236}">
                <a16:creationId xmlns:a16="http://schemas.microsoft.com/office/drawing/2014/main" id="{DF9B8CB3-5AD4-405A-BB07-834B32A2BEEC}"/>
              </a:ext>
            </a:extLst>
          </p:cNvPr>
          <p:cNvSpPr txBox="1"/>
          <p:nvPr/>
        </p:nvSpPr>
        <p:spPr>
          <a:xfrm>
            <a:off x="7590129" y="5026745"/>
            <a:ext cx="2520280" cy="369332"/>
          </a:xfrm>
          <a:prstGeom prst="rect">
            <a:avLst/>
          </a:prstGeom>
          <a:solidFill>
            <a:srgbClr val="FFFF00"/>
          </a:solidFill>
        </p:spPr>
        <p:txBody>
          <a:bodyPr wrap="square" rtlCol="0">
            <a:spAutoFit/>
          </a:bodyPr>
          <a:lstStyle/>
          <a:p>
            <a:r>
              <a:rPr lang="en-GB" dirty="0"/>
              <a:t>Sperm semen produced</a:t>
            </a:r>
          </a:p>
        </p:txBody>
      </p:sp>
      <p:sp>
        <p:nvSpPr>
          <p:cNvPr id="25" name="TextBox 24">
            <a:extLst>
              <a:ext uri="{FF2B5EF4-FFF2-40B4-BE49-F238E27FC236}">
                <a16:creationId xmlns:a16="http://schemas.microsoft.com/office/drawing/2014/main" id="{D1BA9CBF-660E-41D1-83DB-C5F43C7B4C01}"/>
              </a:ext>
            </a:extLst>
          </p:cNvPr>
          <p:cNvSpPr txBox="1"/>
          <p:nvPr/>
        </p:nvSpPr>
        <p:spPr>
          <a:xfrm>
            <a:off x="5278442" y="6280712"/>
            <a:ext cx="1382595" cy="369332"/>
          </a:xfrm>
          <a:prstGeom prst="rect">
            <a:avLst/>
          </a:prstGeom>
          <a:solidFill>
            <a:srgbClr val="CCCCFF"/>
          </a:solidFill>
        </p:spPr>
        <p:txBody>
          <a:bodyPr wrap="square" rtlCol="0">
            <a:spAutoFit/>
          </a:bodyPr>
          <a:lstStyle/>
          <a:p>
            <a:r>
              <a:rPr lang="en-GB" dirty="0"/>
              <a:t>Pubic hair</a:t>
            </a:r>
          </a:p>
        </p:txBody>
      </p:sp>
      <p:sp>
        <p:nvSpPr>
          <p:cNvPr id="26" name="TextBox 25">
            <a:extLst>
              <a:ext uri="{FF2B5EF4-FFF2-40B4-BE49-F238E27FC236}">
                <a16:creationId xmlns:a16="http://schemas.microsoft.com/office/drawing/2014/main" id="{0BA98315-7331-4CD8-BDD4-7EB2EB3A381D}"/>
              </a:ext>
            </a:extLst>
          </p:cNvPr>
          <p:cNvSpPr txBox="1"/>
          <p:nvPr/>
        </p:nvSpPr>
        <p:spPr>
          <a:xfrm>
            <a:off x="2630018" y="6286707"/>
            <a:ext cx="2520280" cy="369332"/>
          </a:xfrm>
          <a:prstGeom prst="rect">
            <a:avLst/>
          </a:prstGeom>
          <a:solidFill>
            <a:srgbClr val="FFFF00"/>
          </a:solidFill>
        </p:spPr>
        <p:txBody>
          <a:bodyPr wrap="square" rtlCol="0">
            <a:spAutoFit/>
          </a:bodyPr>
          <a:lstStyle/>
          <a:p>
            <a:r>
              <a:rPr lang="en-GB" dirty="0"/>
              <a:t>Hair on legs darker</a:t>
            </a:r>
          </a:p>
        </p:txBody>
      </p:sp>
      <p:sp>
        <p:nvSpPr>
          <p:cNvPr id="28" name="Title 1">
            <a:extLst>
              <a:ext uri="{FF2B5EF4-FFF2-40B4-BE49-F238E27FC236}">
                <a16:creationId xmlns:a16="http://schemas.microsoft.com/office/drawing/2014/main" id="{ACBD0FA4-EEC4-43ED-AB46-E53EA9AD4525}"/>
              </a:ext>
            </a:extLst>
          </p:cNvPr>
          <p:cNvSpPr txBox="1">
            <a:spLocks/>
          </p:cNvSpPr>
          <p:nvPr/>
        </p:nvSpPr>
        <p:spPr>
          <a:xfrm>
            <a:off x="869001" y="658231"/>
            <a:ext cx="10515600" cy="1325563"/>
          </a:xfrm>
          <a:prstGeom prst="rect">
            <a:avLst/>
          </a:prstGeom>
          <a:solidFill>
            <a:srgbClr val="CC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a:t>What Changes Happen in Puberty?</a:t>
            </a:r>
            <a:br>
              <a:rPr lang="en-GB" u="sng"/>
            </a:br>
            <a:r>
              <a:rPr lang="en-GB" u="sng"/>
              <a:t>(Venn Diagram)</a:t>
            </a:r>
            <a:endParaRPr lang="en-GB" u="sng" dirty="0"/>
          </a:p>
        </p:txBody>
      </p:sp>
    </p:spTree>
    <p:extLst>
      <p:ext uri="{BB962C8B-B14F-4D97-AF65-F5344CB8AC3E}">
        <p14:creationId xmlns:p14="http://schemas.microsoft.com/office/powerpoint/2010/main" val="16679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86BE-245B-4B6D-BFB5-A1D67B6860DD}"/>
              </a:ext>
            </a:extLst>
          </p:cNvPr>
          <p:cNvSpPr>
            <a:spLocks noGrp="1"/>
          </p:cNvSpPr>
          <p:nvPr>
            <p:ph type="title"/>
          </p:nvPr>
        </p:nvSpPr>
        <p:spPr>
          <a:xfrm>
            <a:off x="692426" y="510899"/>
            <a:ext cx="10515600" cy="1325563"/>
          </a:xfrm>
          <a:solidFill>
            <a:srgbClr val="FFFF00"/>
          </a:solidFill>
        </p:spPr>
        <p:txBody>
          <a:bodyPr/>
          <a:lstStyle/>
          <a:p>
            <a:r>
              <a:rPr lang="en-GB" dirty="0"/>
              <a:t>One of the changes that happens to everyone during puberty is  a change in…</a:t>
            </a:r>
          </a:p>
        </p:txBody>
      </p:sp>
      <p:sp>
        <p:nvSpPr>
          <p:cNvPr id="4" name="TextBox 3">
            <a:extLst>
              <a:ext uri="{FF2B5EF4-FFF2-40B4-BE49-F238E27FC236}">
                <a16:creationId xmlns:a16="http://schemas.microsoft.com/office/drawing/2014/main" id="{98556F61-81CF-48AA-980C-2C557B4D1690}"/>
              </a:ext>
            </a:extLst>
          </p:cNvPr>
          <p:cNvSpPr txBox="1"/>
          <p:nvPr/>
        </p:nvSpPr>
        <p:spPr>
          <a:xfrm>
            <a:off x="2517912" y="2411896"/>
            <a:ext cx="6586331" cy="1323439"/>
          </a:xfrm>
          <a:prstGeom prst="rect">
            <a:avLst/>
          </a:prstGeom>
          <a:solidFill>
            <a:schemeClr val="accent4">
              <a:lumMod val="20000"/>
              <a:lumOff val="80000"/>
            </a:schemeClr>
          </a:solidFill>
        </p:spPr>
        <p:txBody>
          <a:bodyPr wrap="square" rtlCol="0">
            <a:spAutoFit/>
          </a:bodyPr>
          <a:lstStyle/>
          <a:p>
            <a:r>
              <a:rPr lang="en-GB" sz="8000" dirty="0"/>
              <a:t>HOW WE FEEL</a:t>
            </a:r>
          </a:p>
        </p:txBody>
      </p:sp>
      <p:pic>
        <p:nvPicPr>
          <p:cNvPr id="5" name="Picture 4">
            <a:extLst>
              <a:ext uri="{FF2B5EF4-FFF2-40B4-BE49-F238E27FC236}">
                <a16:creationId xmlns:a16="http://schemas.microsoft.com/office/drawing/2014/main" id="{DFB122C1-28AC-4031-9519-F9ED0015E0B8}"/>
              </a:ext>
            </a:extLst>
          </p:cNvPr>
          <p:cNvPicPr>
            <a:picLocks noChangeAspect="1"/>
          </p:cNvPicPr>
          <p:nvPr/>
        </p:nvPicPr>
        <p:blipFill rotWithShape="1">
          <a:blip r:embed="rId2"/>
          <a:srcRect l="63587" t="59908" r="25326" b="20785"/>
          <a:stretch/>
        </p:blipFill>
        <p:spPr>
          <a:xfrm>
            <a:off x="4585253" y="3975652"/>
            <a:ext cx="2260408" cy="2213113"/>
          </a:xfrm>
          <a:prstGeom prst="rect">
            <a:avLst/>
          </a:prstGeom>
        </p:spPr>
      </p:pic>
    </p:spTree>
    <p:extLst>
      <p:ext uri="{BB962C8B-B14F-4D97-AF65-F5344CB8AC3E}">
        <p14:creationId xmlns:p14="http://schemas.microsoft.com/office/powerpoint/2010/main" val="252120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159FD2-EFC4-4F9C-9A1F-CCD1E3926E80}"/>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82460" y="-99392"/>
            <a:ext cx="12599747" cy="7488831"/>
          </a:xfrm>
          <a:prstGeom prst="rect">
            <a:avLst/>
          </a:prstGeom>
        </p:spPr>
      </p:pic>
      <p:sp>
        <p:nvSpPr>
          <p:cNvPr id="2" name="Title 1"/>
          <p:cNvSpPr>
            <a:spLocks noGrp="1"/>
          </p:cNvSpPr>
          <p:nvPr>
            <p:ph type="title"/>
          </p:nvPr>
        </p:nvSpPr>
        <p:spPr>
          <a:xfrm>
            <a:off x="838200" y="145330"/>
            <a:ext cx="10515600" cy="1325563"/>
          </a:xfrm>
          <a:solidFill>
            <a:srgbClr val="FFFF00"/>
          </a:solidFill>
        </p:spPr>
        <p:txBody>
          <a:bodyPr/>
          <a:lstStyle/>
          <a:p>
            <a:r>
              <a:rPr lang="en-GB" b="1" dirty="0"/>
              <a:t>Emotions and Puberty</a:t>
            </a:r>
          </a:p>
        </p:txBody>
      </p:sp>
      <p:sp>
        <p:nvSpPr>
          <p:cNvPr id="3" name="Content Placeholder 2"/>
          <p:cNvSpPr>
            <a:spLocks noGrp="1"/>
          </p:cNvSpPr>
          <p:nvPr>
            <p:ph idx="1"/>
          </p:nvPr>
        </p:nvSpPr>
        <p:spPr>
          <a:xfrm>
            <a:off x="1981200" y="1600200"/>
            <a:ext cx="8229600" cy="4997152"/>
          </a:xfrm>
          <a:solidFill>
            <a:srgbClr val="FFFFCC"/>
          </a:solidFill>
        </p:spPr>
        <p:txBody>
          <a:bodyPr>
            <a:normAutofit/>
          </a:bodyPr>
          <a:lstStyle/>
          <a:p>
            <a:pPr marL="0" indent="0">
              <a:buNone/>
            </a:pPr>
            <a:r>
              <a:rPr lang="en-GB" sz="3000" b="1" dirty="0">
                <a:solidFill>
                  <a:srgbClr val="FF0000"/>
                </a:solidFill>
              </a:rPr>
              <a:t>HORMONES</a:t>
            </a:r>
            <a:r>
              <a:rPr lang="en-GB" sz="3000" b="1" dirty="0">
                <a:solidFill>
                  <a:srgbClr val="6600FF"/>
                </a:solidFill>
              </a:rPr>
              <a:t> are special </a:t>
            </a:r>
            <a:r>
              <a:rPr lang="en-GB" sz="3000" b="1" dirty="0">
                <a:solidFill>
                  <a:srgbClr val="FF0000"/>
                </a:solidFill>
              </a:rPr>
              <a:t>chemical messengers </a:t>
            </a:r>
            <a:r>
              <a:rPr lang="en-GB" sz="3000" b="1" dirty="0">
                <a:solidFill>
                  <a:srgbClr val="6600FF"/>
                </a:solidFill>
              </a:rPr>
              <a:t>in the body that tell it to go through puberty, but these hormones can also affect </a:t>
            </a:r>
            <a:r>
              <a:rPr lang="en-GB" sz="3000" b="1" dirty="0">
                <a:solidFill>
                  <a:srgbClr val="FF0000"/>
                </a:solidFill>
              </a:rPr>
              <a:t>emotions</a:t>
            </a:r>
            <a:r>
              <a:rPr lang="en-GB" sz="3000" b="1" dirty="0">
                <a:solidFill>
                  <a:srgbClr val="6600FF"/>
                </a:solidFill>
              </a:rPr>
              <a:t> during the process.</a:t>
            </a:r>
          </a:p>
        </p:txBody>
      </p:sp>
      <p:pic>
        <p:nvPicPr>
          <p:cNvPr id="4" name="Picture 8" descr="Image result for emotio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602" y="3366526"/>
            <a:ext cx="2808312" cy="10636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501498-9EFA-4DCC-AFA7-58EA9A9C24A1}"/>
              </a:ext>
            </a:extLst>
          </p:cNvPr>
          <p:cNvSpPr txBox="1"/>
          <p:nvPr/>
        </p:nvSpPr>
        <p:spPr>
          <a:xfrm>
            <a:off x="2319130" y="3564835"/>
            <a:ext cx="4426227" cy="2862322"/>
          </a:xfrm>
          <a:prstGeom prst="rect">
            <a:avLst/>
          </a:prstGeom>
          <a:solidFill>
            <a:schemeClr val="accent4">
              <a:lumMod val="40000"/>
              <a:lumOff val="60000"/>
            </a:schemeClr>
          </a:solidFill>
        </p:spPr>
        <p:txBody>
          <a:bodyPr wrap="square" rtlCol="0">
            <a:spAutoFit/>
          </a:bodyPr>
          <a:lstStyle/>
          <a:p>
            <a:r>
              <a:rPr lang="en-GB" sz="2000" dirty="0"/>
              <a:t>This can lead to feeling emotions more strongly.</a:t>
            </a:r>
          </a:p>
          <a:p>
            <a:endParaRPr lang="en-GB" sz="2000" dirty="0"/>
          </a:p>
          <a:p>
            <a:r>
              <a:rPr lang="en-GB" sz="2000" dirty="0"/>
              <a:t>Also, you may experience mood swings, changing from one emotion to another quickly for no reason.</a:t>
            </a:r>
          </a:p>
          <a:p>
            <a:endParaRPr lang="en-GB" sz="2000" dirty="0"/>
          </a:p>
          <a:p>
            <a:r>
              <a:rPr lang="en-GB" sz="2000" b="1" dirty="0"/>
              <a:t>But there’s also another change to the way you may feel….</a:t>
            </a:r>
          </a:p>
        </p:txBody>
      </p:sp>
    </p:spTree>
    <p:extLst>
      <p:ext uri="{BB962C8B-B14F-4D97-AF65-F5344CB8AC3E}">
        <p14:creationId xmlns:p14="http://schemas.microsoft.com/office/powerpoint/2010/main" val="8327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 calcmode="lin" valueType="num">
                                      <p:cBhvr additive="base">
                                        <p:cTn id="2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495-69B9-4127-9317-B6F43AA518D9}"/>
              </a:ext>
            </a:extLst>
          </p:cNvPr>
          <p:cNvSpPr>
            <a:spLocks noGrp="1"/>
          </p:cNvSpPr>
          <p:nvPr>
            <p:ph type="title"/>
          </p:nvPr>
        </p:nvSpPr>
        <p:spPr>
          <a:solidFill>
            <a:srgbClr val="FFFF00"/>
          </a:solidFill>
        </p:spPr>
        <p:txBody>
          <a:bodyPr/>
          <a:lstStyle/>
          <a:p>
            <a:r>
              <a:rPr lang="en-GB" b="1" dirty="0"/>
              <a:t>Attraction…</a:t>
            </a:r>
          </a:p>
        </p:txBody>
      </p:sp>
      <p:sp>
        <p:nvSpPr>
          <p:cNvPr id="3" name="Content Placeholder 2">
            <a:extLst>
              <a:ext uri="{FF2B5EF4-FFF2-40B4-BE49-F238E27FC236}">
                <a16:creationId xmlns:a16="http://schemas.microsoft.com/office/drawing/2014/main" id="{618DA821-3E84-4DA1-B950-2B497A6C41B5}"/>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3600" dirty="0"/>
              <a:t>Another change that most people experience, is the feeling of attraction to certain people in a new way.</a:t>
            </a:r>
          </a:p>
          <a:p>
            <a:pPr marL="0" indent="0">
              <a:buNone/>
            </a:pPr>
            <a:endParaRPr lang="en-GB" sz="3600" dirty="0"/>
          </a:p>
          <a:p>
            <a:pPr marL="0" indent="0">
              <a:buNone/>
            </a:pPr>
            <a:r>
              <a:rPr lang="en-GB" sz="3600" dirty="0"/>
              <a:t>Let’s re-cap some important words, linked to attraction, that we learnt in Year 5.</a:t>
            </a:r>
          </a:p>
        </p:txBody>
      </p:sp>
      <p:pic>
        <p:nvPicPr>
          <p:cNvPr id="4" name="Picture 3">
            <a:extLst>
              <a:ext uri="{FF2B5EF4-FFF2-40B4-BE49-F238E27FC236}">
                <a16:creationId xmlns:a16="http://schemas.microsoft.com/office/drawing/2014/main" id="{1803AAA5-E00B-4798-B671-4349AF2C689E}"/>
              </a:ext>
            </a:extLst>
          </p:cNvPr>
          <p:cNvPicPr>
            <a:picLocks noChangeAspect="1"/>
          </p:cNvPicPr>
          <p:nvPr/>
        </p:nvPicPr>
        <p:blipFill rotWithShape="1">
          <a:blip r:embed="rId2"/>
          <a:srcRect l="22065" t="47148" r="51631" b="5302"/>
          <a:stretch/>
        </p:blipFill>
        <p:spPr>
          <a:xfrm>
            <a:off x="5618922" y="4183899"/>
            <a:ext cx="2093843" cy="2128001"/>
          </a:xfrm>
          <a:prstGeom prst="rect">
            <a:avLst/>
          </a:prstGeom>
        </p:spPr>
      </p:pic>
    </p:spTree>
    <p:extLst>
      <p:ext uri="{BB962C8B-B14F-4D97-AF65-F5344CB8AC3E}">
        <p14:creationId xmlns:p14="http://schemas.microsoft.com/office/powerpoint/2010/main" val="384449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1892-EC3A-4832-B922-585556A44446}"/>
              </a:ext>
            </a:extLst>
          </p:cNvPr>
          <p:cNvSpPr>
            <a:spLocks noGrp="1"/>
          </p:cNvSpPr>
          <p:nvPr>
            <p:ph type="title"/>
          </p:nvPr>
        </p:nvSpPr>
        <p:spPr>
          <a:xfrm>
            <a:off x="798442" y="127832"/>
            <a:ext cx="10942983" cy="823010"/>
          </a:xfrm>
          <a:solidFill>
            <a:srgbClr val="FFFF00"/>
          </a:solidFill>
        </p:spPr>
        <p:txBody>
          <a:bodyPr>
            <a:noAutofit/>
          </a:bodyPr>
          <a:lstStyle/>
          <a:p>
            <a:r>
              <a:rPr lang="en-GB" sz="3500" dirty="0"/>
              <a:t>What is the difference between (biological) sex and gender.</a:t>
            </a:r>
          </a:p>
        </p:txBody>
      </p:sp>
      <p:sp>
        <p:nvSpPr>
          <p:cNvPr id="3" name="Content Placeholder 2">
            <a:extLst>
              <a:ext uri="{FF2B5EF4-FFF2-40B4-BE49-F238E27FC236}">
                <a16:creationId xmlns:a16="http://schemas.microsoft.com/office/drawing/2014/main" id="{899D0728-1E5B-4D12-8496-4B8094D2621F}"/>
              </a:ext>
            </a:extLst>
          </p:cNvPr>
          <p:cNvSpPr>
            <a:spLocks noGrp="1"/>
          </p:cNvSpPr>
          <p:nvPr>
            <p:ph idx="1"/>
          </p:nvPr>
        </p:nvSpPr>
        <p:spPr>
          <a:xfrm>
            <a:off x="798443" y="1018432"/>
            <a:ext cx="10515600" cy="5387630"/>
          </a:xfrm>
          <a:solidFill>
            <a:schemeClr val="accent4">
              <a:lumMod val="20000"/>
              <a:lumOff val="80000"/>
            </a:schemeClr>
          </a:solidFill>
        </p:spPr>
        <p:txBody>
          <a:bodyPr>
            <a:normAutofit fontScale="92500" lnSpcReduction="10000"/>
          </a:bodyPr>
          <a:lstStyle/>
          <a:p>
            <a:pPr marL="0" indent="0">
              <a:buNone/>
            </a:pPr>
            <a:r>
              <a:rPr lang="en-GB" b="1" dirty="0"/>
              <a:t>(Biological) Sex</a:t>
            </a:r>
            <a:r>
              <a:rPr lang="en-GB" dirty="0"/>
              <a:t> = whether your body is a male or female.</a:t>
            </a:r>
          </a:p>
          <a:p>
            <a:pPr marL="0" indent="0">
              <a:buNone/>
            </a:pPr>
            <a:r>
              <a:rPr lang="en-GB" b="1" dirty="0"/>
              <a:t>Gender</a:t>
            </a:r>
            <a:r>
              <a:rPr lang="en-GB" dirty="0"/>
              <a:t> = whether you feel like a male (boy/man) or female (girl/woman.)</a:t>
            </a:r>
          </a:p>
          <a:p>
            <a:pPr marL="0" indent="0">
              <a:buNone/>
            </a:pPr>
            <a:r>
              <a:rPr lang="en-GB" b="1" dirty="0"/>
              <a:t>Transgender</a:t>
            </a:r>
            <a:r>
              <a:rPr lang="en-GB" dirty="0"/>
              <a:t> = when someone doesn’t feel the same gender as their sex.</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Some people realise that their gender is </a:t>
            </a:r>
            <a:r>
              <a:rPr lang="en-GB" b="1" dirty="0"/>
              <a:t>non-binary.  </a:t>
            </a:r>
          </a:p>
          <a:p>
            <a:pPr marL="0" indent="0">
              <a:buNone/>
            </a:pPr>
            <a:r>
              <a:rPr lang="en-GB" b="1" dirty="0"/>
              <a:t>Non-binary</a:t>
            </a:r>
            <a:r>
              <a:rPr lang="en-GB" dirty="0"/>
              <a:t> can mean two things:</a:t>
            </a:r>
          </a:p>
          <a:p>
            <a:pPr marL="0" indent="0">
              <a:buNone/>
            </a:pPr>
            <a:r>
              <a:rPr lang="en-GB" dirty="0"/>
              <a:t>*that they sometimes feel like a boy/man and sometimes like a girl/woman.   </a:t>
            </a:r>
          </a:p>
          <a:p>
            <a:pPr marL="0" indent="0">
              <a:buNone/>
            </a:pPr>
            <a:r>
              <a:rPr lang="en-GB" dirty="0"/>
              <a:t>*that they don’t feel like either.</a:t>
            </a:r>
          </a:p>
        </p:txBody>
      </p:sp>
      <p:pic>
        <p:nvPicPr>
          <p:cNvPr id="4" name="Picture 3">
            <a:extLst>
              <a:ext uri="{FF2B5EF4-FFF2-40B4-BE49-F238E27FC236}">
                <a16:creationId xmlns:a16="http://schemas.microsoft.com/office/drawing/2014/main" id="{2F2FB1D8-2152-4FE9-8B2E-92F3C68A571F}"/>
              </a:ext>
            </a:extLst>
          </p:cNvPr>
          <p:cNvPicPr>
            <a:picLocks noChangeAspect="1"/>
          </p:cNvPicPr>
          <p:nvPr/>
        </p:nvPicPr>
        <p:blipFill rotWithShape="1">
          <a:blip r:embed="rId2"/>
          <a:srcRect l="68152" t="25688" r="16195" b="23659"/>
          <a:stretch/>
        </p:blipFill>
        <p:spPr>
          <a:xfrm>
            <a:off x="3074503" y="2343977"/>
            <a:ext cx="1192697" cy="2170046"/>
          </a:xfrm>
          <a:prstGeom prst="rect">
            <a:avLst/>
          </a:prstGeom>
        </p:spPr>
      </p:pic>
      <p:sp>
        <p:nvSpPr>
          <p:cNvPr id="5" name="TextBox 4">
            <a:extLst>
              <a:ext uri="{FF2B5EF4-FFF2-40B4-BE49-F238E27FC236}">
                <a16:creationId xmlns:a16="http://schemas.microsoft.com/office/drawing/2014/main" id="{98C7032B-D371-45C3-905C-1661A138B203}"/>
              </a:ext>
            </a:extLst>
          </p:cNvPr>
          <p:cNvSpPr txBox="1"/>
          <p:nvPr/>
        </p:nvSpPr>
        <p:spPr>
          <a:xfrm>
            <a:off x="1987826" y="2968487"/>
            <a:ext cx="954157" cy="369332"/>
          </a:xfrm>
          <a:prstGeom prst="rect">
            <a:avLst/>
          </a:prstGeom>
          <a:solidFill>
            <a:srgbClr val="FFFF00"/>
          </a:solidFill>
        </p:spPr>
        <p:txBody>
          <a:bodyPr wrap="square" rtlCol="0">
            <a:spAutoFit/>
          </a:bodyPr>
          <a:lstStyle/>
          <a:p>
            <a:pPr algn="ctr"/>
            <a:r>
              <a:rPr lang="en-GB" dirty="0"/>
              <a:t>SEX</a:t>
            </a:r>
          </a:p>
        </p:txBody>
      </p:sp>
      <p:sp>
        <p:nvSpPr>
          <p:cNvPr id="6" name="TextBox 5">
            <a:extLst>
              <a:ext uri="{FF2B5EF4-FFF2-40B4-BE49-F238E27FC236}">
                <a16:creationId xmlns:a16="http://schemas.microsoft.com/office/drawing/2014/main" id="{44F81C6A-3CB8-41FF-98B4-09A921243D11}"/>
              </a:ext>
            </a:extLst>
          </p:cNvPr>
          <p:cNvSpPr txBox="1"/>
          <p:nvPr/>
        </p:nvSpPr>
        <p:spPr>
          <a:xfrm>
            <a:off x="4469294" y="2936221"/>
            <a:ext cx="1192697" cy="369332"/>
          </a:xfrm>
          <a:prstGeom prst="rect">
            <a:avLst/>
          </a:prstGeom>
          <a:solidFill>
            <a:srgbClr val="FF99CC"/>
          </a:solidFill>
        </p:spPr>
        <p:txBody>
          <a:bodyPr wrap="square" rtlCol="0">
            <a:spAutoFit/>
          </a:bodyPr>
          <a:lstStyle/>
          <a:p>
            <a:pPr algn="ctr"/>
            <a:r>
              <a:rPr lang="en-GB" dirty="0"/>
              <a:t>GENDER</a:t>
            </a:r>
          </a:p>
        </p:txBody>
      </p:sp>
      <p:sp>
        <p:nvSpPr>
          <p:cNvPr id="7" name="Heart 6">
            <a:extLst>
              <a:ext uri="{FF2B5EF4-FFF2-40B4-BE49-F238E27FC236}">
                <a16:creationId xmlns:a16="http://schemas.microsoft.com/office/drawing/2014/main" id="{24BB5CBE-2E2C-404C-8C55-EC5FE23C0783}"/>
              </a:ext>
            </a:extLst>
          </p:cNvPr>
          <p:cNvSpPr/>
          <p:nvPr/>
        </p:nvSpPr>
        <p:spPr>
          <a:xfrm>
            <a:off x="3657599" y="3022215"/>
            <a:ext cx="225287" cy="27253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C333B9F-D669-456C-B857-255881CEF08A}"/>
              </a:ext>
            </a:extLst>
          </p:cNvPr>
          <p:cNvCxnSpPr>
            <a:cxnSpLocks/>
          </p:cNvCxnSpPr>
          <p:nvPr/>
        </p:nvCxnSpPr>
        <p:spPr>
          <a:xfrm>
            <a:off x="2690191" y="3337819"/>
            <a:ext cx="689113" cy="2932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EE11CC3-C36D-4F7D-969D-35F1FE8AD493}"/>
              </a:ext>
            </a:extLst>
          </p:cNvPr>
          <p:cNvCxnSpPr>
            <a:cxnSpLocks/>
            <a:stCxn id="6" idx="1"/>
            <a:endCxn id="7" idx="0"/>
          </p:cNvCxnSpPr>
          <p:nvPr/>
        </p:nvCxnSpPr>
        <p:spPr>
          <a:xfrm flipH="1" flipV="1">
            <a:off x="3770243" y="3090349"/>
            <a:ext cx="699051" cy="30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A7CC56D-49AD-4E68-9A72-07C57958756C}"/>
              </a:ext>
            </a:extLst>
          </p:cNvPr>
          <p:cNvPicPr>
            <a:picLocks noChangeAspect="1"/>
          </p:cNvPicPr>
          <p:nvPr/>
        </p:nvPicPr>
        <p:blipFill rotWithShape="1">
          <a:blip r:embed="rId2"/>
          <a:srcRect l="68152" t="25688" r="16195" b="23659"/>
          <a:stretch/>
        </p:blipFill>
        <p:spPr>
          <a:xfrm>
            <a:off x="7268815" y="2399434"/>
            <a:ext cx="1192697" cy="2170046"/>
          </a:xfrm>
          <a:prstGeom prst="rect">
            <a:avLst/>
          </a:prstGeom>
        </p:spPr>
      </p:pic>
      <p:pic>
        <p:nvPicPr>
          <p:cNvPr id="15" name="Picture 14">
            <a:extLst>
              <a:ext uri="{FF2B5EF4-FFF2-40B4-BE49-F238E27FC236}">
                <a16:creationId xmlns:a16="http://schemas.microsoft.com/office/drawing/2014/main" id="{22E717D0-1D75-45E6-B071-2FB40E1F01E0}"/>
              </a:ext>
            </a:extLst>
          </p:cNvPr>
          <p:cNvPicPr>
            <a:picLocks noChangeAspect="1"/>
          </p:cNvPicPr>
          <p:nvPr/>
        </p:nvPicPr>
        <p:blipFill rotWithShape="1">
          <a:blip r:embed="rId2"/>
          <a:srcRect l="68152" t="25688" r="16195" b="23659"/>
          <a:stretch/>
        </p:blipFill>
        <p:spPr>
          <a:xfrm>
            <a:off x="9213569" y="2343977"/>
            <a:ext cx="1192697" cy="2170046"/>
          </a:xfrm>
          <a:prstGeom prst="rect">
            <a:avLst/>
          </a:prstGeom>
        </p:spPr>
      </p:pic>
      <p:sp>
        <p:nvSpPr>
          <p:cNvPr id="16" name="Heart 15">
            <a:extLst>
              <a:ext uri="{FF2B5EF4-FFF2-40B4-BE49-F238E27FC236}">
                <a16:creationId xmlns:a16="http://schemas.microsoft.com/office/drawing/2014/main" id="{E7F22B4C-1B87-4EB5-AD57-4DD174D47418}"/>
              </a:ext>
            </a:extLst>
          </p:cNvPr>
          <p:cNvSpPr/>
          <p:nvPr/>
        </p:nvSpPr>
        <p:spPr>
          <a:xfrm>
            <a:off x="7722695" y="3105618"/>
            <a:ext cx="225287" cy="272534"/>
          </a:xfrm>
          <a:prstGeom prst="hear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art 16">
            <a:extLst>
              <a:ext uri="{FF2B5EF4-FFF2-40B4-BE49-F238E27FC236}">
                <a16:creationId xmlns:a16="http://schemas.microsoft.com/office/drawing/2014/main" id="{76255B02-AECB-4A2E-8D3E-81F3B4587744}"/>
              </a:ext>
            </a:extLst>
          </p:cNvPr>
          <p:cNvSpPr/>
          <p:nvPr/>
        </p:nvSpPr>
        <p:spPr>
          <a:xfrm>
            <a:off x="7836995" y="3105618"/>
            <a:ext cx="225287" cy="272534"/>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art 17">
            <a:extLst>
              <a:ext uri="{FF2B5EF4-FFF2-40B4-BE49-F238E27FC236}">
                <a16:creationId xmlns:a16="http://schemas.microsoft.com/office/drawing/2014/main" id="{E0B397C4-9A25-484B-8FB0-BC00B289F7F4}"/>
              </a:ext>
            </a:extLst>
          </p:cNvPr>
          <p:cNvSpPr/>
          <p:nvPr/>
        </p:nvSpPr>
        <p:spPr>
          <a:xfrm>
            <a:off x="9748630" y="3115989"/>
            <a:ext cx="225287" cy="27253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156B2CB-0939-4DAD-8E6B-FA1FD96CF4F7}"/>
              </a:ext>
            </a:extLst>
          </p:cNvPr>
          <p:cNvSpPr/>
          <p:nvPr/>
        </p:nvSpPr>
        <p:spPr>
          <a:xfrm>
            <a:off x="4119768" y="2343977"/>
            <a:ext cx="147432" cy="160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364209A-AF96-4B9E-A08D-AAD7D966A3CB}"/>
              </a:ext>
            </a:extLst>
          </p:cNvPr>
          <p:cNvSpPr/>
          <p:nvPr/>
        </p:nvSpPr>
        <p:spPr>
          <a:xfrm>
            <a:off x="7268815" y="6406062"/>
            <a:ext cx="4864024" cy="369332"/>
          </a:xfrm>
          <a:prstGeom prst="rect">
            <a:avLst/>
          </a:prstGeom>
        </p:spPr>
        <p:txBody>
          <a:bodyPr wrap="none">
            <a:spAutoFit/>
          </a:bodyPr>
          <a:lstStyle/>
          <a:p>
            <a:r>
              <a:rPr lang="en-GB" dirty="0">
                <a:hlinkClick r:id="rId3"/>
              </a:rPr>
              <a:t>https://www.youtube.com/watch?v=PzGauky20tc</a:t>
            </a:r>
            <a:endParaRPr lang="en-GB" dirty="0"/>
          </a:p>
        </p:txBody>
      </p:sp>
      <p:sp>
        <p:nvSpPr>
          <p:cNvPr id="11" name="TextBox 10">
            <a:extLst>
              <a:ext uri="{FF2B5EF4-FFF2-40B4-BE49-F238E27FC236}">
                <a16:creationId xmlns:a16="http://schemas.microsoft.com/office/drawing/2014/main" id="{65F4B612-9907-498B-9E10-66204602119C}"/>
              </a:ext>
            </a:extLst>
          </p:cNvPr>
          <p:cNvSpPr txBox="1"/>
          <p:nvPr/>
        </p:nvSpPr>
        <p:spPr>
          <a:xfrm>
            <a:off x="5864085" y="6221396"/>
            <a:ext cx="1404730" cy="369332"/>
          </a:xfrm>
          <a:prstGeom prst="rect">
            <a:avLst/>
          </a:prstGeom>
          <a:solidFill>
            <a:srgbClr val="FFFF00"/>
          </a:solidFill>
        </p:spPr>
        <p:txBody>
          <a:bodyPr wrap="square" rtlCol="0">
            <a:spAutoFit/>
          </a:bodyPr>
          <a:lstStyle/>
          <a:p>
            <a:r>
              <a:rPr lang="en-GB" dirty="0"/>
              <a:t>Watch this…</a:t>
            </a:r>
          </a:p>
        </p:txBody>
      </p:sp>
    </p:spTree>
    <p:extLst>
      <p:ext uri="{BB962C8B-B14F-4D97-AF65-F5344CB8AC3E}">
        <p14:creationId xmlns:p14="http://schemas.microsoft.com/office/powerpoint/2010/main" val="24195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7" grpId="0" animBg="1"/>
      <p:bldP spid="18" grpId="0" animBg="1"/>
      <p:bldP spid="8"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1819</Words>
  <Application>Microsoft Office PowerPoint</Application>
  <PresentationFormat>Widescreen</PresentationFormat>
  <Paragraphs>211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Class Agreements</vt:lpstr>
      <vt:lpstr>Learning Re-cap…</vt:lpstr>
      <vt:lpstr>Puberty is a special time of change when young people change and it becomes possible for them to reproduce (have a baby.) These changes are both..</vt:lpstr>
      <vt:lpstr>Look at the Venn Diagram below.  What can you remember?</vt:lpstr>
      <vt:lpstr>PowerPoint Presentation</vt:lpstr>
      <vt:lpstr>One of the changes that happens to everyone during puberty is  a change in…</vt:lpstr>
      <vt:lpstr>Emotions and Puberty</vt:lpstr>
      <vt:lpstr>Attraction…</vt:lpstr>
      <vt:lpstr>What is the difference between (biological) sex and gender.</vt:lpstr>
      <vt:lpstr>Important point!</vt:lpstr>
      <vt:lpstr>What does the word “sexuality” mean?</vt:lpstr>
      <vt:lpstr>The LGBTQAI+ community refer to anyone who does not identify as straight (heterosexual.) </vt:lpstr>
      <vt:lpstr>So it is very normal to start feeling attraction to someone else in a sexual way.</vt:lpstr>
      <vt:lpstr>L.O: What can help you if you have a crush on someone?</vt:lpstr>
      <vt:lpstr>How do you know you have a crush on someone?</vt:lpstr>
      <vt:lpstr>Why can it be difficult having a crush on someone?</vt:lpstr>
      <vt:lpstr>PowerPoint Presentation</vt:lpstr>
      <vt:lpstr>We are going to explore what might help you when you have a crush…</vt:lpstr>
      <vt:lpstr>Suggestions to help you with your situation card…</vt:lpstr>
      <vt:lpstr>Now let’s discuss the situations as a class…</vt:lpstr>
      <vt:lpstr>Learning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Agreements</dc:title>
  <dc:creator>Jennifer Howell</dc:creator>
  <cp:lastModifiedBy>Jennifer Howell</cp:lastModifiedBy>
  <cp:revision>17</cp:revision>
  <dcterms:created xsi:type="dcterms:W3CDTF">2022-12-22T12:12:18Z</dcterms:created>
  <dcterms:modified xsi:type="dcterms:W3CDTF">2023-05-26T13:46:26Z</dcterms:modified>
</cp:coreProperties>
</file>