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308" r:id="rId3"/>
    <p:sldId id="309" r:id="rId4"/>
    <p:sldId id="310" r:id="rId5"/>
    <p:sldId id="311" r:id="rId6"/>
    <p:sldId id="312" r:id="rId7"/>
    <p:sldId id="313" r:id="rId8"/>
    <p:sldId id="314" r:id="rId9"/>
    <p:sldId id="317" r:id="rId10"/>
    <p:sldId id="316" r:id="rId11"/>
    <p:sldId id="319" r:id="rId12"/>
    <p:sldId id="318" r:id="rId13"/>
    <p:sldId id="315" r:id="rId14"/>
    <p:sldId id="297" r:id="rId15"/>
    <p:sldId id="303" r:id="rId16"/>
    <p:sldId id="320" r:id="rId17"/>
    <p:sldId id="321" r:id="rId18"/>
    <p:sldId id="322" r:id="rId19"/>
    <p:sldId id="323" r:id="rId20"/>
    <p:sldId id="324" r:id="rId21"/>
    <p:sldId id="288" r:id="rId22"/>
    <p:sldId id="32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A839-1A48-46FE-96E1-9A50305B98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1C2245-2248-4ACB-8948-3605FC6D8C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9B4322C-FE51-4AFA-83F3-D42844547014}"/>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5" name="Footer Placeholder 4">
            <a:extLst>
              <a:ext uri="{FF2B5EF4-FFF2-40B4-BE49-F238E27FC236}">
                <a16:creationId xmlns:a16="http://schemas.microsoft.com/office/drawing/2014/main" id="{ECEC8CAD-A788-4D47-8481-5842860C64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94D7B6-5CC2-47A8-9679-F5C16A45630E}"/>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409245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3B76-C0E2-4D9D-85BE-C83CD14CC8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9C61B5-2495-4798-B154-9F9123B167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C722A7-9062-43E6-94DC-09D3E2355D85}"/>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5" name="Footer Placeholder 4">
            <a:extLst>
              <a:ext uri="{FF2B5EF4-FFF2-40B4-BE49-F238E27FC236}">
                <a16:creationId xmlns:a16="http://schemas.microsoft.com/office/drawing/2014/main" id="{241E9DEE-DBA6-4381-82B7-A1052B68EE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C7506E-A0C3-4B11-8716-D0AC8E623071}"/>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34053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922726-C14A-4782-A99C-9A889FAF0E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D84976-91DD-4548-927D-D2BDC2C848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A8A90E-9677-4E58-9F1C-292BF24F5087}"/>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5" name="Footer Placeholder 4">
            <a:extLst>
              <a:ext uri="{FF2B5EF4-FFF2-40B4-BE49-F238E27FC236}">
                <a16:creationId xmlns:a16="http://schemas.microsoft.com/office/drawing/2014/main" id="{E4A3922B-2518-421D-A49D-E4661391EB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964FCF-81E8-443D-974D-C5B4411E8F8B}"/>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256389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CA00-3321-48D2-8A82-436D5699F1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D80C-C7D4-4628-AE90-4CDCE6701F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EE1672-C3C1-4C3A-AF56-49D0103E1D85}"/>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5" name="Footer Placeholder 4">
            <a:extLst>
              <a:ext uri="{FF2B5EF4-FFF2-40B4-BE49-F238E27FC236}">
                <a16:creationId xmlns:a16="http://schemas.microsoft.com/office/drawing/2014/main" id="{E241D9C9-CA01-4E90-87E9-8171BE86BA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76AE8-8C1A-4828-B709-974BFBE1F622}"/>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188647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5CC5-CC42-43DE-94C8-ACE1EBEE75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57E166-D052-41C9-91B0-C0DB0EF694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16A814-1D49-433B-8F00-B2D78F228B74}"/>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5" name="Footer Placeholder 4">
            <a:extLst>
              <a:ext uri="{FF2B5EF4-FFF2-40B4-BE49-F238E27FC236}">
                <a16:creationId xmlns:a16="http://schemas.microsoft.com/office/drawing/2014/main" id="{E99B13B2-0816-45C7-BF30-C81A22CF41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0F38EB-4428-4C67-9A2F-B1760BB6AAA9}"/>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27244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84C8-DBF2-42B7-8F6E-2FB4AE6790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BE1021-C4D1-4B30-9C2E-86F37B596A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295D30-0768-44E1-A745-C46085E043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49276C-637C-42D9-A55B-005F2A410C3D}"/>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6" name="Footer Placeholder 5">
            <a:extLst>
              <a:ext uri="{FF2B5EF4-FFF2-40B4-BE49-F238E27FC236}">
                <a16:creationId xmlns:a16="http://schemas.microsoft.com/office/drawing/2014/main" id="{61F16158-16D2-486D-8F36-7B78DFDA66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34A53F-6F32-44AE-983B-A6DE7657DD63}"/>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333514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1325-EB36-4977-873D-B0C71B9852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B1CF81-43AC-44CB-81A0-11B4A52AB9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8CC8E6-D139-4DC7-82BD-BE000BD56A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5607D5-5616-48F8-8A28-DFA38A464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236D6D-0D74-49C9-A57F-D5D2E8A28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D327C9-BEA4-4D5D-A095-5FFE647E4E10}"/>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8" name="Footer Placeholder 7">
            <a:extLst>
              <a:ext uri="{FF2B5EF4-FFF2-40B4-BE49-F238E27FC236}">
                <a16:creationId xmlns:a16="http://schemas.microsoft.com/office/drawing/2014/main" id="{14C3C432-885D-48EF-9EB4-99758322E1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028DF6-6579-4569-958D-2607DBD0118B}"/>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428045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C6FAB-A2DF-4923-9C73-DC98E05F732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6613D0-EDD6-4500-8F66-B6487C2BBFBE}"/>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4" name="Footer Placeholder 3">
            <a:extLst>
              <a:ext uri="{FF2B5EF4-FFF2-40B4-BE49-F238E27FC236}">
                <a16:creationId xmlns:a16="http://schemas.microsoft.com/office/drawing/2014/main" id="{1858C778-7136-4EFF-8301-33FA4EC0AC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5FF27F-6C44-43DB-BD3B-BB359A01A185}"/>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292918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EEB46-64F6-4BB2-9E5B-EF89FC657225}"/>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3" name="Footer Placeholder 2">
            <a:extLst>
              <a:ext uri="{FF2B5EF4-FFF2-40B4-BE49-F238E27FC236}">
                <a16:creationId xmlns:a16="http://schemas.microsoft.com/office/drawing/2014/main" id="{1CD4F3B8-26A9-4D6D-8B2D-BDFFBB6F84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224A99-390A-40DF-A966-C6AAC5CF66F8}"/>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360335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0833-E3AC-4FE6-AB9E-3178749DF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39160F-8F78-4838-A3E8-D26DD269B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353575-77C4-4805-8C54-FADF49941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BB5A7-E892-4702-BE66-B2469D4A8D18}"/>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6" name="Footer Placeholder 5">
            <a:extLst>
              <a:ext uri="{FF2B5EF4-FFF2-40B4-BE49-F238E27FC236}">
                <a16:creationId xmlns:a16="http://schemas.microsoft.com/office/drawing/2014/main" id="{0FD3A85A-7D82-42DD-AA0A-A5C7A41B66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08F436-FB0E-447C-99BA-DF7C94839CE8}"/>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112341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C17A1-C380-4716-9BF2-BA01BCA88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E0C2F4-BE86-4E9C-91D9-A040CE422C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CD8DE6-184C-4A0A-A72C-21E56ACD6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E37949-AE7A-49DC-ACBB-732EBA5C3AB8}"/>
              </a:ext>
            </a:extLst>
          </p:cNvPr>
          <p:cNvSpPr>
            <a:spLocks noGrp="1"/>
          </p:cNvSpPr>
          <p:nvPr>
            <p:ph type="dt" sz="half" idx="10"/>
          </p:nvPr>
        </p:nvSpPr>
        <p:spPr/>
        <p:txBody>
          <a:bodyPr/>
          <a:lstStyle/>
          <a:p>
            <a:fld id="{C12A08A3-4BF2-43EF-BEE7-FB8236773EC9}" type="datetimeFigureOut">
              <a:rPr lang="en-GB" smtClean="0"/>
              <a:t>25/05/2023</a:t>
            </a:fld>
            <a:endParaRPr lang="en-GB"/>
          </a:p>
        </p:txBody>
      </p:sp>
      <p:sp>
        <p:nvSpPr>
          <p:cNvPr id="6" name="Footer Placeholder 5">
            <a:extLst>
              <a:ext uri="{FF2B5EF4-FFF2-40B4-BE49-F238E27FC236}">
                <a16:creationId xmlns:a16="http://schemas.microsoft.com/office/drawing/2014/main" id="{5A59B371-2B4B-4CB1-98E3-91F8D24FDF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E80F4A-5ADC-421C-8FEF-F60799C95828}"/>
              </a:ext>
            </a:extLst>
          </p:cNvPr>
          <p:cNvSpPr>
            <a:spLocks noGrp="1"/>
          </p:cNvSpPr>
          <p:nvPr>
            <p:ph type="sldNum" sz="quarter" idx="12"/>
          </p:nvPr>
        </p:nvSpPr>
        <p:spPr/>
        <p:txBody>
          <a:bodyPr/>
          <a:lstStyle/>
          <a:p>
            <a:fld id="{16F26B64-129F-4551-B0E1-736C49BC79FA}" type="slidenum">
              <a:rPr lang="en-GB" smtClean="0"/>
              <a:t>‹#›</a:t>
            </a:fld>
            <a:endParaRPr lang="en-GB"/>
          </a:p>
        </p:txBody>
      </p:sp>
    </p:spTree>
    <p:extLst>
      <p:ext uri="{BB962C8B-B14F-4D97-AF65-F5344CB8AC3E}">
        <p14:creationId xmlns:p14="http://schemas.microsoft.com/office/powerpoint/2010/main" val="52611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73A3E5-14F1-4A82-95F3-A62C9ABD95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EC4CE-0966-456C-8113-7C6103F594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261755-98DC-4B4F-9DC1-CC8C2B86D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A08A3-4BF2-43EF-BEE7-FB8236773EC9}" type="datetimeFigureOut">
              <a:rPr lang="en-GB" smtClean="0"/>
              <a:t>25/05/2023</a:t>
            </a:fld>
            <a:endParaRPr lang="en-GB"/>
          </a:p>
        </p:txBody>
      </p:sp>
      <p:sp>
        <p:nvSpPr>
          <p:cNvPr id="5" name="Footer Placeholder 4">
            <a:extLst>
              <a:ext uri="{FF2B5EF4-FFF2-40B4-BE49-F238E27FC236}">
                <a16:creationId xmlns:a16="http://schemas.microsoft.com/office/drawing/2014/main" id="{A15C0245-5EAD-4CD8-BCBC-5E9910CA9B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862C16A-E428-48E1-B304-F0321C57CA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26B64-129F-4551-B0E1-736C49BC79FA}" type="slidenum">
              <a:rPr lang="en-GB" smtClean="0"/>
              <a:t>‹#›</a:t>
            </a:fld>
            <a:endParaRPr lang="en-GB"/>
          </a:p>
        </p:txBody>
      </p:sp>
    </p:spTree>
    <p:extLst>
      <p:ext uri="{BB962C8B-B14F-4D97-AF65-F5344CB8AC3E}">
        <p14:creationId xmlns:p14="http://schemas.microsoft.com/office/powerpoint/2010/main" val="158739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ks37rr6nL74"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RkZsDqH80Q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E43C3B-B662-4449-83BF-A1E8C7DEFC03}"/>
              </a:ext>
            </a:extLst>
          </p:cNvPr>
          <p:cNvPicPr>
            <a:picLocks noChangeAspect="1"/>
          </p:cNvPicPr>
          <p:nvPr/>
        </p:nvPicPr>
        <p:blipFill rotWithShape="1">
          <a:blip r:embed="rId2">
            <a:extLst>
              <a:ext uri="{28A0092B-C50C-407E-A947-70E740481C1C}">
                <a14:useLocalDpi xmlns:a14="http://schemas.microsoft.com/office/drawing/2010/main" val="0"/>
              </a:ext>
            </a:extLst>
          </a:blip>
          <a:srcRect b="9091"/>
          <a:stretch/>
        </p:blipFill>
        <p:spPr>
          <a:xfrm>
            <a:off x="-463826" y="-171400"/>
            <a:ext cx="13291929" cy="7200799"/>
          </a:xfrm>
          <a:prstGeom prst="rect">
            <a:avLst/>
          </a:prstGeom>
        </p:spPr>
      </p:pic>
      <p:sp>
        <p:nvSpPr>
          <p:cNvPr id="2" name="Title 1">
            <a:extLst>
              <a:ext uri="{FF2B5EF4-FFF2-40B4-BE49-F238E27FC236}">
                <a16:creationId xmlns:a16="http://schemas.microsoft.com/office/drawing/2014/main" id="{D26F900E-658C-40D1-9685-BB7EEA1A497F}"/>
              </a:ext>
            </a:extLst>
          </p:cNvPr>
          <p:cNvSpPr>
            <a:spLocks noGrp="1"/>
          </p:cNvSpPr>
          <p:nvPr>
            <p:ph type="title"/>
          </p:nvPr>
        </p:nvSpPr>
        <p:spPr>
          <a:solidFill>
            <a:srgbClr val="FFFF00"/>
          </a:solidFill>
        </p:spPr>
        <p:txBody>
          <a:bodyPr/>
          <a:lstStyle/>
          <a:p>
            <a:r>
              <a:rPr lang="en-GB" dirty="0">
                <a:latin typeface="Alegreya Sans SC" panose="00000500000000000000" pitchFamily="2" charset="0"/>
              </a:rPr>
              <a:t>Class Agreements</a:t>
            </a:r>
          </a:p>
        </p:txBody>
      </p:sp>
      <p:sp>
        <p:nvSpPr>
          <p:cNvPr id="3" name="Content Placeholder 2">
            <a:extLst>
              <a:ext uri="{FF2B5EF4-FFF2-40B4-BE49-F238E27FC236}">
                <a16:creationId xmlns:a16="http://schemas.microsoft.com/office/drawing/2014/main" id="{ED5BA2FA-348B-4A51-B8EF-0A5F2A2BAD8A}"/>
              </a:ext>
            </a:extLst>
          </p:cNvPr>
          <p:cNvSpPr>
            <a:spLocks noGrp="1"/>
          </p:cNvSpPr>
          <p:nvPr>
            <p:ph idx="1"/>
          </p:nvPr>
        </p:nvSpPr>
        <p:spPr>
          <a:solidFill>
            <a:schemeClr val="accent6">
              <a:lumMod val="20000"/>
              <a:lumOff val="80000"/>
            </a:schemeClr>
          </a:solidFill>
        </p:spPr>
        <p:txBody>
          <a:bodyPr>
            <a:normAutofit fontScale="92500" lnSpcReduction="20000"/>
          </a:bodyPr>
          <a:lstStyle/>
          <a:p>
            <a:pPr marL="289322" indent="-289322">
              <a:buAutoNum type="arabicParenR"/>
            </a:pPr>
            <a:r>
              <a:rPr lang="en-GB" dirty="0"/>
              <a:t>No put downs of self or others.</a:t>
            </a:r>
          </a:p>
          <a:p>
            <a:pPr marL="289322" indent="-289322">
              <a:buAutoNum type="arabicParenR"/>
            </a:pPr>
            <a:r>
              <a:rPr lang="en-GB" dirty="0"/>
              <a:t>Listen well.</a:t>
            </a:r>
          </a:p>
          <a:p>
            <a:pPr marL="289322" indent="-289322">
              <a:buAutoNum type="arabicParenR"/>
            </a:pPr>
            <a:r>
              <a:rPr lang="en-GB" dirty="0"/>
              <a:t>Be willing to try new things.</a:t>
            </a:r>
          </a:p>
          <a:p>
            <a:pPr marL="289322" indent="-289322">
              <a:buAutoNum type="arabicParenR"/>
            </a:pPr>
            <a:r>
              <a:rPr lang="en-GB" dirty="0"/>
              <a:t>Participate fully (but you have a right to PASS if you don’t want to share something.)</a:t>
            </a:r>
          </a:p>
          <a:p>
            <a:pPr marL="289322" indent="-289322">
              <a:buAutoNum type="arabicParenR"/>
            </a:pPr>
            <a:r>
              <a:rPr lang="en-GB" dirty="0"/>
              <a:t>No gossip about anyone in the classroom, or outside.  This includes not telling us stories/information about people we may know.  </a:t>
            </a:r>
          </a:p>
          <a:p>
            <a:pPr marL="289322" indent="-289322">
              <a:buAutoNum type="arabicParenR"/>
            </a:pPr>
            <a:r>
              <a:rPr lang="en-GB" dirty="0"/>
              <a:t>No gossip following the lesson. </a:t>
            </a:r>
          </a:p>
          <a:p>
            <a:pPr marL="0" indent="0">
              <a:buNone/>
            </a:pPr>
            <a:r>
              <a:rPr lang="en-GB" dirty="0"/>
              <a:t>7)  If you have any questions relating to puberty, please use a post-it note and put them in the brown envelope, these will be answered in a way that is appropriate to your age.</a:t>
            </a:r>
          </a:p>
          <a:p>
            <a:pPr marL="0" indent="0">
              <a:buNone/>
            </a:pPr>
            <a:r>
              <a:rPr lang="en-GB" dirty="0"/>
              <a:t>   </a:t>
            </a:r>
            <a:r>
              <a:rPr lang="en-GB" b="1" dirty="0"/>
              <a:t>Please put thumbs up if you agree to this.</a:t>
            </a:r>
          </a:p>
        </p:txBody>
      </p:sp>
    </p:spTree>
    <p:extLst>
      <p:ext uri="{BB962C8B-B14F-4D97-AF65-F5344CB8AC3E}">
        <p14:creationId xmlns:p14="http://schemas.microsoft.com/office/powerpoint/2010/main" val="204756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D6C8712-5FB8-4821-86DB-F518168584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8A01ADB0-389B-4BC8-BB05-3E9AA14F5A9B}"/>
              </a:ext>
            </a:extLst>
          </p:cNvPr>
          <p:cNvSpPr>
            <a:spLocks noGrp="1"/>
          </p:cNvSpPr>
          <p:nvPr>
            <p:ph type="title"/>
          </p:nvPr>
        </p:nvSpPr>
        <p:spPr>
          <a:xfrm>
            <a:off x="838200" y="365126"/>
            <a:ext cx="10515600" cy="787814"/>
          </a:xfrm>
          <a:solidFill>
            <a:srgbClr val="FFFF00"/>
          </a:solidFill>
        </p:spPr>
        <p:txBody>
          <a:bodyPr/>
          <a:lstStyle/>
          <a:p>
            <a:r>
              <a:rPr lang="en-GB" dirty="0"/>
              <a:t>Loss…</a:t>
            </a:r>
          </a:p>
        </p:txBody>
      </p:sp>
      <p:sp>
        <p:nvSpPr>
          <p:cNvPr id="3" name="Content Placeholder 2">
            <a:extLst>
              <a:ext uri="{FF2B5EF4-FFF2-40B4-BE49-F238E27FC236}">
                <a16:creationId xmlns:a16="http://schemas.microsoft.com/office/drawing/2014/main" id="{0D098AE0-FBE4-4398-9F85-0E2FD067D891}"/>
              </a:ext>
            </a:extLst>
          </p:cNvPr>
          <p:cNvSpPr>
            <a:spLocks noGrp="1"/>
          </p:cNvSpPr>
          <p:nvPr>
            <p:ph idx="1"/>
          </p:nvPr>
        </p:nvSpPr>
        <p:spPr>
          <a:xfrm>
            <a:off x="868017" y="2739335"/>
            <a:ext cx="6066183" cy="3753540"/>
          </a:xfrm>
          <a:solidFill>
            <a:schemeClr val="accent4">
              <a:lumMod val="20000"/>
              <a:lumOff val="80000"/>
            </a:schemeClr>
          </a:solidFill>
        </p:spPr>
        <p:txBody>
          <a:bodyPr/>
          <a:lstStyle/>
          <a:p>
            <a:pPr marL="0" indent="0">
              <a:buNone/>
            </a:pPr>
            <a:r>
              <a:rPr lang="en-GB" b="1" dirty="0"/>
              <a:t>Situation 3:</a:t>
            </a:r>
            <a:r>
              <a:rPr lang="en-GB" dirty="0"/>
              <a:t> Shannon’s one, and only, friend in school (Isla) has just told her that she is moving away and leaving the school next term.</a:t>
            </a:r>
          </a:p>
          <a:p>
            <a:pPr marL="0" indent="0">
              <a:buNone/>
            </a:pPr>
            <a:r>
              <a:rPr lang="en-GB" b="1" dirty="0"/>
              <a:t>Shannon’s reaction:</a:t>
            </a:r>
            <a:r>
              <a:rPr lang="en-GB" dirty="0"/>
              <a:t> She doesn’t speak to Isla for the rest of the day and sits alone, then when at home, she blocks her from social media and eats chocolate until she feels sick.</a:t>
            </a:r>
          </a:p>
        </p:txBody>
      </p:sp>
      <p:sp>
        <p:nvSpPr>
          <p:cNvPr id="4" name="TextBox 3">
            <a:extLst>
              <a:ext uri="{FF2B5EF4-FFF2-40B4-BE49-F238E27FC236}">
                <a16:creationId xmlns:a16="http://schemas.microsoft.com/office/drawing/2014/main" id="{C86B1766-2810-4B14-934B-1449042FD178}"/>
              </a:ext>
            </a:extLst>
          </p:cNvPr>
          <p:cNvSpPr txBox="1"/>
          <p:nvPr/>
        </p:nvSpPr>
        <p:spPr>
          <a:xfrm>
            <a:off x="7195931" y="2610683"/>
            <a:ext cx="4784034" cy="3693319"/>
          </a:xfrm>
          <a:prstGeom prst="rect">
            <a:avLst/>
          </a:prstGeom>
          <a:solidFill>
            <a:schemeClr val="accent4">
              <a:lumMod val="40000"/>
              <a:lumOff val="60000"/>
            </a:schemeClr>
          </a:solidFill>
        </p:spPr>
        <p:txBody>
          <a:bodyPr wrap="square" rtlCol="0">
            <a:spAutoFit/>
          </a:bodyPr>
          <a:lstStyle/>
          <a:p>
            <a:r>
              <a:rPr lang="en-GB" dirty="0"/>
              <a:t>Why may Shannon’s reaction not be helpful for her?</a:t>
            </a:r>
          </a:p>
          <a:p>
            <a:endParaRPr lang="en-GB" dirty="0"/>
          </a:p>
          <a:p>
            <a:r>
              <a:rPr lang="en-GB" dirty="0"/>
              <a:t>Possible answer = She is ruining her friendship with Isla.</a:t>
            </a:r>
          </a:p>
          <a:p>
            <a:r>
              <a:rPr lang="en-GB" dirty="0"/>
              <a:t>Although certain foods can be a nice treat, she has made herself ill by overeating.  If she keeps doing this she could develop food addiction.  </a:t>
            </a:r>
          </a:p>
          <a:p>
            <a:r>
              <a:rPr lang="en-GB" dirty="0"/>
              <a:t>Some people develop an unhealthy relationship to food, either eating too much or not eating enough to try and change how they feel.</a:t>
            </a:r>
          </a:p>
          <a:p>
            <a:r>
              <a:rPr lang="en-GB" b="1" dirty="0"/>
              <a:t>(Remember support is out there for people like her, especially an app called Recovery Record.) </a:t>
            </a:r>
          </a:p>
        </p:txBody>
      </p:sp>
      <p:sp>
        <p:nvSpPr>
          <p:cNvPr id="5" name="Content Placeholder 2">
            <a:extLst>
              <a:ext uri="{FF2B5EF4-FFF2-40B4-BE49-F238E27FC236}">
                <a16:creationId xmlns:a16="http://schemas.microsoft.com/office/drawing/2014/main" id="{FAB36196-6C66-4122-AEEA-52359B766DAB}"/>
              </a:ext>
            </a:extLst>
          </p:cNvPr>
          <p:cNvSpPr txBox="1">
            <a:spLocks/>
          </p:cNvSpPr>
          <p:nvPr/>
        </p:nvSpPr>
        <p:spPr>
          <a:xfrm>
            <a:off x="788504" y="1434341"/>
            <a:ext cx="10515600" cy="1023592"/>
          </a:xfrm>
          <a:prstGeom prst="rect">
            <a:avLst/>
          </a:prstGeom>
          <a:solidFill>
            <a:schemeClr val="accent4">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Losing someone, or something, can also create great sadness, such as the situation involving Shannon.</a:t>
            </a:r>
          </a:p>
        </p:txBody>
      </p:sp>
    </p:spTree>
    <p:extLst>
      <p:ext uri="{BB962C8B-B14F-4D97-AF65-F5344CB8AC3E}">
        <p14:creationId xmlns:p14="http://schemas.microsoft.com/office/powerpoint/2010/main" val="48712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1000"/>
                                        <p:tgtEl>
                                          <p:spTgt spid="4">
                                            <p:txEl>
                                              <p:pRg st="5" end="5"/>
                                            </p:txEl>
                                          </p:spTgt>
                                        </p:tgtEl>
                                      </p:cBhvr>
                                    </p:animEffect>
                                    <p:anim calcmode="lin" valueType="num">
                                      <p:cBhvr>
                                        <p:cTn id="2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83DAF9-52CB-47AF-B407-EC8ACB580B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EB9EDE1B-3DC5-454C-8DE6-3777C8F9CE45}"/>
              </a:ext>
            </a:extLst>
          </p:cNvPr>
          <p:cNvSpPr>
            <a:spLocks noGrp="1"/>
          </p:cNvSpPr>
          <p:nvPr>
            <p:ph type="title"/>
          </p:nvPr>
        </p:nvSpPr>
        <p:spPr>
          <a:solidFill>
            <a:srgbClr val="FFFF00"/>
          </a:solidFill>
        </p:spPr>
        <p:txBody>
          <a:bodyPr/>
          <a:lstStyle/>
          <a:p>
            <a:r>
              <a:rPr lang="en-GB" dirty="0"/>
              <a:t>Loss…</a:t>
            </a:r>
          </a:p>
        </p:txBody>
      </p:sp>
      <p:sp>
        <p:nvSpPr>
          <p:cNvPr id="4" name="TextBox 3">
            <a:extLst>
              <a:ext uri="{FF2B5EF4-FFF2-40B4-BE49-F238E27FC236}">
                <a16:creationId xmlns:a16="http://schemas.microsoft.com/office/drawing/2014/main" id="{2AE1298B-4611-4DAC-909B-398338DC3C91}"/>
              </a:ext>
            </a:extLst>
          </p:cNvPr>
          <p:cNvSpPr txBox="1"/>
          <p:nvPr/>
        </p:nvSpPr>
        <p:spPr>
          <a:xfrm>
            <a:off x="6689035" y="2784872"/>
            <a:ext cx="4267200" cy="1938992"/>
          </a:xfrm>
          <a:prstGeom prst="rect">
            <a:avLst/>
          </a:prstGeom>
          <a:solidFill>
            <a:schemeClr val="accent4">
              <a:lumMod val="60000"/>
              <a:lumOff val="40000"/>
            </a:schemeClr>
          </a:solidFill>
        </p:spPr>
        <p:txBody>
          <a:bodyPr wrap="square">
            <a:spAutoFit/>
          </a:bodyPr>
          <a:lstStyle/>
          <a:p>
            <a:r>
              <a:rPr lang="en-GB" sz="2400" dirty="0">
                <a:effectLst/>
                <a:latin typeface="Comic Sans MS" panose="030F0702030302020204" pitchFamily="66" charset="0"/>
                <a:ea typeface="Calibri" panose="020F0502020204030204" pitchFamily="34" charset="0"/>
                <a:cs typeface="Times New Roman" panose="02020603050405020304" pitchFamily="18" charset="0"/>
              </a:rPr>
              <a:t>Shannon’s one, and only, friend in school (Isla) has just told her that she is moving away and leaving the school next term.</a:t>
            </a:r>
            <a:endParaRPr lang="en-GB" sz="2400" dirty="0"/>
          </a:p>
        </p:txBody>
      </p:sp>
      <p:sp>
        <p:nvSpPr>
          <p:cNvPr id="5" name="TextBox 4">
            <a:extLst>
              <a:ext uri="{FF2B5EF4-FFF2-40B4-BE49-F238E27FC236}">
                <a16:creationId xmlns:a16="http://schemas.microsoft.com/office/drawing/2014/main" id="{495FE890-EEED-47D4-80ED-AFE6EBB81991}"/>
              </a:ext>
            </a:extLst>
          </p:cNvPr>
          <p:cNvSpPr txBox="1"/>
          <p:nvPr/>
        </p:nvSpPr>
        <p:spPr>
          <a:xfrm>
            <a:off x="1235765" y="2169319"/>
            <a:ext cx="5012635" cy="3170099"/>
          </a:xfrm>
          <a:prstGeom prst="rect">
            <a:avLst/>
          </a:prstGeom>
          <a:solidFill>
            <a:schemeClr val="accent4">
              <a:lumMod val="40000"/>
              <a:lumOff val="60000"/>
            </a:schemeClr>
          </a:solidFill>
        </p:spPr>
        <p:txBody>
          <a:bodyPr wrap="square" rtlCol="0">
            <a:spAutoFit/>
          </a:bodyPr>
          <a:lstStyle/>
          <a:p>
            <a:r>
              <a:rPr lang="en-GB" sz="2500" b="1" dirty="0"/>
              <a:t>Look at your A3 sheet in groups.</a:t>
            </a:r>
          </a:p>
          <a:p>
            <a:r>
              <a:rPr lang="en-GB" sz="2500" dirty="0"/>
              <a:t>Discuss in groups – what advice would you give to Shannon?</a:t>
            </a:r>
          </a:p>
          <a:p>
            <a:r>
              <a:rPr lang="en-GB" sz="2500" dirty="0"/>
              <a:t>Make notes under the heading, Dealing with Loss.</a:t>
            </a:r>
          </a:p>
          <a:p>
            <a:r>
              <a:rPr lang="en-GB" sz="2500" dirty="0"/>
              <a:t>Let’s share ideas.</a:t>
            </a:r>
          </a:p>
          <a:p>
            <a:r>
              <a:rPr lang="en-GB" sz="2500" dirty="0"/>
              <a:t>Now watch this clip and add to your list.</a:t>
            </a:r>
          </a:p>
        </p:txBody>
      </p:sp>
    </p:spTree>
    <p:extLst>
      <p:ext uri="{BB962C8B-B14F-4D97-AF65-F5344CB8AC3E}">
        <p14:creationId xmlns:p14="http://schemas.microsoft.com/office/powerpoint/2010/main" val="385676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1A6226-0BB8-452B-8026-4761ECF2AC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4637D7B5-3C85-4C5C-8B1F-B35DBC9B545F}"/>
              </a:ext>
            </a:extLst>
          </p:cNvPr>
          <p:cNvSpPr>
            <a:spLocks noGrp="1"/>
          </p:cNvSpPr>
          <p:nvPr>
            <p:ph type="title"/>
          </p:nvPr>
        </p:nvSpPr>
        <p:spPr>
          <a:xfrm>
            <a:off x="1103244" y="2869786"/>
            <a:ext cx="10515600" cy="1325563"/>
          </a:xfrm>
          <a:solidFill>
            <a:srgbClr val="FFFF00"/>
          </a:solidFill>
        </p:spPr>
        <p:txBody>
          <a:bodyPr/>
          <a:lstStyle/>
          <a:p>
            <a:r>
              <a:rPr lang="en-GB" dirty="0"/>
              <a:t>What could help us deal with grief?</a:t>
            </a:r>
          </a:p>
        </p:txBody>
      </p:sp>
    </p:spTree>
    <p:extLst>
      <p:ext uri="{BB962C8B-B14F-4D97-AF65-F5344CB8AC3E}">
        <p14:creationId xmlns:p14="http://schemas.microsoft.com/office/powerpoint/2010/main" val="123004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D1442F-DBF1-40B0-B496-6919EB1E35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38DA368C-B75A-420A-8215-9114D35DD28A}"/>
              </a:ext>
            </a:extLst>
          </p:cNvPr>
          <p:cNvSpPr>
            <a:spLocks noGrp="1"/>
          </p:cNvSpPr>
          <p:nvPr>
            <p:ph type="title"/>
          </p:nvPr>
        </p:nvSpPr>
        <p:spPr>
          <a:solidFill>
            <a:srgbClr val="FFFF00"/>
          </a:solidFill>
        </p:spPr>
        <p:txBody>
          <a:bodyPr>
            <a:normAutofit fontScale="90000"/>
          </a:bodyPr>
          <a:lstStyle/>
          <a:p>
            <a:pPr algn="ctr"/>
            <a:r>
              <a:rPr lang="en-GB" sz="4400" b="1" dirty="0"/>
              <a:t/>
            </a:r>
            <a:br>
              <a:rPr lang="en-GB" sz="4400" b="1" dirty="0"/>
            </a:br>
            <a:r>
              <a:rPr lang="en-GB" sz="4400" b="1" dirty="0"/>
              <a:t>Do you know what grief means?</a:t>
            </a:r>
            <a:br>
              <a:rPr lang="en-GB" sz="4400" b="1" dirty="0"/>
            </a:br>
            <a:endParaRPr lang="en-GB" b="1" dirty="0"/>
          </a:p>
        </p:txBody>
      </p:sp>
      <p:sp>
        <p:nvSpPr>
          <p:cNvPr id="3" name="Content Placeholder 2">
            <a:extLst>
              <a:ext uri="{FF2B5EF4-FFF2-40B4-BE49-F238E27FC236}">
                <a16:creationId xmlns:a16="http://schemas.microsoft.com/office/drawing/2014/main" id="{D21B9E66-815C-46E1-8ED3-A46D934B12FE}"/>
              </a:ext>
            </a:extLst>
          </p:cNvPr>
          <p:cNvSpPr>
            <a:spLocks noGrp="1"/>
          </p:cNvSpPr>
          <p:nvPr>
            <p:ph idx="1"/>
          </p:nvPr>
        </p:nvSpPr>
        <p:spPr>
          <a:xfrm>
            <a:off x="838200" y="1895061"/>
            <a:ext cx="10515600" cy="2027582"/>
          </a:xfrm>
          <a:solidFill>
            <a:schemeClr val="accent4">
              <a:lumMod val="40000"/>
              <a:lumOff val="60000"/>
            </a:schemeClr>
          </a:solidFill>
        </p:spPr>
        <p:txBody>
          <a:bodyPr>
            <a:normAutofit/>
          </a:bodyPr>
          <a:lstStyle/>
          <a:p>
            <a:pPr marL="0" indent="0" algn="ctr">
              <a:buNone/>
            </a:pPr>
            <a:endParaRPr lang="en-GB" sz="4000" dirty="0"/>
          </a:p>
          <a:p>
            <a:pPr marL="0" indent="0" algn="ctr">
              <a:buNone/>
            </a:pPr>
            <a:r>
              <a:rPr lang="en-GB" sz="4000" dirty="0"/>
              <a:t>Grief = intense sorrow, especially caused by someone’s death.</a:t>
            </a:r>
          </a:p>
        </p:txBody>
      </p:sp>
    </p:spTree>
    <p:extLst>
      <p:ext uri="{BB962C8B-B14F-4D97-AF65-F5344CB8AC3E}">
        <p14:creationId xmlns:p14="http://schemas.microsoft.com/office/powerpoint/2010/main" val="2107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2B24ED5-8579-40C9-B5ED-5CE1FA574978}"/>
              </a:ext>
            </a:extLst>
          </p:cNvPr>
          <p:cNvSpPr>
            <a:spLocks noGrp="1"/>
          </p:cNvSpPr>
          <p:nvPr>
            <p:ph type="title"/>
          </p:nvPr>
        </p:nvSpPr>
        <p:spPr>
          <a:xfrm>
            <a:off x="838200" y="235709"/>
            <a:ext cx="10515600" cy="1142517"/>
          </a:xfrm>
          <a:solidFill>
            <a:srgbClr val="FFFF00"/>
          </a:solidFill>
        </p:spPr>
        <p:txBody>
          <a:bodyPr/>
          <a:lstStyle/>
          <a:p>
            <a:pPr algn="ctr"/>
            <a:r>
              <a:rPr lang="en-GB" altLang="en-US" dirty="0"/>
              <a:t>How might someone going through grief feel?</a:t>
            </a:r>
          </a:p>
        </p:txBody>
      </p:sp>
      <p:sp>
        <p:nvSpPr>
          <p:cNvPr id="17411" name="Content Placeholder 2">
            <a:extLst>
              <a:ext uri="{FF2B5EF4-FFF2-40B4-BE49-F238E27FC236}">
                <a16:creationId xmlns:a16="http://schemas.microsoft.com/office/drawing/2014/main" id="{67029FFD-6A29-4522-9AC9-9B2D79C12EF1}"/>
              </a:ext>
            </a:extLst>
          </p:cNvPr>
          <p:cNvSpPr>
            <a:spLocks noGrp="1"/>
          </p:cNvSpPr>
          <p:nvPr>
            <p:ph idx="1"/>
          </p:nvPr>
        </p:nvSpPr>
        <p:spPr>
          <a:xfrm>
            <a:off x="1590262" y="1698901"/>
            <a:ext cx="4931328" cy="4648890"/>
          </a:xfrm>
          <a:solidFill>
            <a:schemeClr val="accent4">
              <a:lumMod val="20000"/>
              <a:lumOff val="80000"/>
            </a:schemeClr>
          </a:solidFill>
        </p:spPr>
        <p:txBody>
          <a:bodyPr>
            <a:normAutofit fontScale="85000" lnSpcReduction="20000"/>
          </a:bodyPr>
          <a:lstStyle/>
          <a:p>
            <a:pPr marL="0" indent="0">
              <a:buNone/>
              <a:defRPr/>
            </a:pPr>
            <a:r>
              <a:rPr lang="en-GB" sz="3200" dirty="0"/>
              <a:t>When someone experiences grief, </a:t>
            </a:r>
          </a:p>
          <a:p>
            <a:pPr marL="0" indent="0">
              <a:buNone/>
              <a:defRPr/>
            </a:pPr>
            <a:r>
              <a:rPr lang="en-GB" sz="3200" dirty="0"/>
              <a:t>they can go through a range of </a:t>
            </a:r>
          </a:p>
          <a:p>
            <a:pPr marL="0" indent="0">
              <a:buNone/>
              <a:defRPr/>
            </a:pPr>
            <a:r>
              <a:rPr lang="en-GB" sz="3200" dirty="0"/>
              <a:t>different emotions, not </a:t>
            </a:r>
          </a:p>
          <a:p>
            <a:pPr marL="0" indent="0">
              <a:buNone/>
              <a:defRPr/>
            </a:pPr>
            <a:r>
              <a:rPr lang="en-GB" sz="3200" dirty="0"/>
              <a:t>just sadness.</a:t>
            </a:r>
          </a:p>
          <a:p>
            <a:pPr marL="0" indent="0">
              <a:buNone/>
              <a:defRPr/>
            </a:pPr>
            <a:endParaRPr lang="en-GB" sz="3200" dirty="0"/>
          </a:p>
          <a:p>
            <a:pPr marL="0" indent="0">
              <a:buNone/>
              <a:defRPr/>
            </a:pPr>
            <a:r>
              <a:rPr lang="en-GB" sz="3200" dirty="0"/>
              <a:t>Shock (surprise), anger and fear </a:t>
            </a:r>
          </a:p>
          <a:p>
            <a:pPr marL="0" indent="0">
              <a:buNone/>
              <a:defRPr/>
            </a:pPr>
            <a:r>
              <a:rPr lang="en-GB" sz="3200" dirty="0"/>
              <a:t>to name just a few.  The </a:t>
            </a:r>
          </a:p>
          <a:p>
            <a:pPr marL="0" indent="0">
              <a:buNone/>
              <a:defRPr/>
            </a:pPr>
            <a:r>
              <a:rPr lang="en-GB" sz="3200" dirty="0"/>
              <a:t>emotions can feel tangled up </a:t>
            </a:r>
          </a:p>
          <a:p>
            <a:pPr marL="0" indent="0">
              <a:buNone/>
              <a:defRPr/>
            </a:pPr>
            <a:r>
              <a:rPr lang="en-GB" sz="3200" dirty="0"/>
              <a:t>and confusing.</a:t>
            </a:r>
          </a:p>
          <a:p>
            <a:pPr marL="0" indent="0">
              <a:buNone/>
              <a:defRPr/>
            </a:pPr>
            <a:endParaRPr lang="en-GB" sz="3200" dirty="0"/>
          </a:p>
          <a:p>
            <a:pPr marL="0" indent="0">
              <a:buNone/>
              <a:defRPr/>
            </a:pPr>
            <a:r>
              <a:rPr lang="en-GB" sz="3200" dirty="0"/>
              <a:t>A bit like a ball of elastic bands.  </a:t>
            </a:r>
          </a:p>
        </p:txBody>
      </p:sp>
      <p:pic>
        <p:nvPicPr>
          <p:cNvPr id="26628" name="Picture 2">
            <a:extLst>
              <a:ext uri="{FF2B5EF4-FFF2-40B4-BE49-F238E27FC236}">
                <a16:creationId xmlns:a16="http://schemas.microsoft.com/office/drawing/2014/main" id="{7C1A5D00-0766-4519-8324-C0292D7A7E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2060576"/>
            <a:ext cx="3671888"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4211175-1430-4E57-A9E8-AF50F9EE80AB}"/>
              </a:ext>
            </a:extLst>
          </p:cNvPr>
          <p:cNvSpPr>
            <a:spLocks noGrp="1"/>
          </p:cNvSpPr>
          <p:nvPr>
            <p:ph type="title"/>
          </p:nvPr>
        </p:nvSpPr>
        <p:spPr>
          <a:xfrm>
            <a:off x="1847850" y="728870"/>
            <a:ext cx="8229600" cy="1106280"/>
          </a:xfrm>
          <a:solidFill>
            <a:srgbClr val="FFFF00"/>
          </a:solidFill>
        </p:spPr>
        <p:txBody>
          <a:bodyPr>
            <a:normAutofit fontScale="90000"/>
          </a:bodyPr>
          <a:lstStyle/>
          <a:p>
            <a:r>
              <a:rPr lang="en-GB" altLang="en-US" sz="3600" dirty="0"/>
              <a:t/>
            </a:r>
            <a:br>
              <a:rPr lang="en-GB" altLang="en-US" sz="3600" dirty="0"/>
            </a:br>
            <a:r>
              <a:rPr lang="en-GB" altLang="en-US" sz="3600" dirty="0"/>
              <a:t>Watching the video, notice how </a:t>
            </a:r>
            <a:r>
              <a:rPr lang="en-GB" altLang="en-US" sz="3600" dirty="0" err="1"/>
              <a:t>Livvie</a:t>
            </a:r>
            <a:r>
              <a:rPr lang="en-GB" altLang="en-US" sz="3600" dirty="0"/>
              <a:t>, Jack and Dan describe their experiences of grief.</a:t>
            </a:r>
            <a:r>
              <a:rPr lang="en-GB" altLang="en-US" dirty="0"/>
              <a:t/>
            </a:r>
            <a:br>
              <a:rPr lang="en-GB" altLang="en-US" dirty="0"/>
            </a:br>
            <a:endParaRPr lang="en-GB" altLang="en-US" dirty="0"/>
          </a:p>
        </p:txBody>
      </p:sp>
      <p:pic>
        <p:nvPicPr>
          <p:cNvPr id="2" name="ks37rr6nL74">
            <a:extLst>
              <a:ext uri="{FF2B5EF4-FFF2-40B4-BE49-F238E27FC236}">
                <a16:creationId xmlns:a16="http://schemas.microsoft.com/office/drawing/2014/main" id="{7E0253DD-CE4E-47FE-A3DD-6E5F3D70FE52}"/>
              </a:ext>
            </a:extLst>
          </p:cNvPr>
          <p:cNvPicPr>
            <a:picLocks noGrp="1" noRot="1" noChangeAspect="1" noChangeArrowheads="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a:xfrm>
            <a:off x="2438189" y="2309744"/>
            <a:ext cx="7034701" cy="3958535"/>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DD14B0-4024-44FB-9E0A-072EC6DF9B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551CE394-B401-485B-9FC1-B955614F4E7C}"/>
              </a:ext>
            </a:extLst>
          </p:cNvPr>
          <p:cNvSpPr>
            <a:spLocks noGrp="1"/>
          </p:cNvSpPr>
          <p:nvPr>
            <p:ph type="title"/>
          </p:nvPr>
        </p:nvSpPr>
        <p:spPr>
          <a:solidFill>
            <a:srgbClr val="FFFF00"/>
          </a:solidFill>
        </p:spPr>
        <p:txBody>
          <a:bodyPr/>
          <a:lstStyle/>
          <a:p>
            <a:r>
              <a:rPr lang="en-GB" dirty="0"/>
              <a:t>What can help someone deal with grief?</a:t>
            </a:r>
          </a:p>
        </p:txBody>
      </p:sp>
      <p:sp>
        <p:nvSpPr>
          <p:cNvPr id="3" name="Content Placeholder 2">
            <a:extLst>
              <a:ext uri="{FF2B5EF4-FFF2-40B4-BE49-F238E27FC236}">
                <a16:creationId xmlns:a16="http://schemas.microsoft.com/office/drawing/2014/main" id="{BC03D122-01B2-4687-BE76-7B1F84C2210D}"/>
              </a:ext>
            </a:extLst>
          </p:cNvPr>
          <p:cNvSpPr>
            <a:spLocks noGrp="1"/>
          </p:cNvSpPr>
          <p:nvPr>
            <p:ph idx="1"/>
          </p:nvPr>
        </p:nvSpPr>
        <p:spPr>
          <a:solidFill>
            <a:schemeClr val="accent4">
              <a:lumMod val="20000"/>
              <a:lumOff val="80000"/>
            </a:schemeClr>
          </a:solidFill>
        </p:spPr>
        <p:txBody>
          <a:bodyPr>
            <a:normAutofit/>
          </a:bodyPr>
          <a:lstStyle/>
          <a:p>
            <a:pPr marL="0" indent="0">
              <a:buNone/>
            </a:pPr>
            <a:r>
              <a:rPr lang="en-GB" sz="3200" dirty="0"/>
              <a:t>Look at your A3 sheet.</a:t>
            </a:r>
          </a:p>
          <a:p>
            <a:pPr marL="0" indent="0">
              <a:buNone/>
            </a:pPr>
            <a:r>
              <a:rPr lang="en-GB" sz="3200" dirty="0"/>
              <a:t>As we go through some suggestions, make notes on the sheet as a group..</a:t>
            </a:r>
          </a:p>
          <a:p>
            <a:pPr marL="0" indent="0">
              <a:buNone/>
            </a:pPr>
            <a:endParaRPr lang="en-GB" sz="3200" dirty="0"/>
          </a:p>
          <a:p>
            <a:pPr marL="0" indent="0">
              <a:buNone/>
            </a:pPr>
            <a:r>
              <a:rPr lang="en-GB" sz="3200" dirty="0"/>
              <a:t>Ways to deal with grief…</a:t>
            </a:r>
          </a:p>
        </p:txBody>
      </p:sp>
    </p:spTree>
    <p:extLst>
      <p:ext uri="{BB962C8B-B14F-4D97-AF65-F5344CB8AC3E}">
        <p14:creationId xmlns:p14="http://schemas.microsoft.com/office/powerpoint/2010/main" val="939350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0C9917-2A45-4A21-809C-C376A01E65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9090BA0B-8A93-48B0-ACFE-386E5759808C}"/>
              </a:ext>
            </a:extLst>
          </p:cNvPr>
          <p:cNvSpPr>
            <a:spLocks noGrp="1"/>
          </p:cNvSpPr>
          <p:nvPr>
            <p:ph type="title"/>
          </p:nvPr>
        </p:nvSpPr>
        <p:spPr>
          <a:solidFill>
            <a:srgbClr val="FFFF00"/>
          </a:solidFill>
        </p:spPr>
        <p:txBody>
          <a:bodyPr/>
          <a:lstStyle/>
          <a:p>
            <a:r>
              <a:rPr lang="en-GB" dirty="0"/>
              <a:t>Seeking support…</a:t>
            </a:r>
          </a:p>
        </p:txBody>
      </p:sp>
      <p:sp>
        <p:nvSpPr>
          <p:cNvPr id="3" name="Content Placeholder 2">
            <a:extLst>
              <a:ext uri="{FF2B5EF4-FFF2-40B4-BE49-F238E27FC236}">
                <a16:creationId xmlns:a16="http://schemas.microsoft.com/office/drawing/2014/main" id="{E1C22A06-DB7F-4416-B40B-83BDE9682DA0}"/>
              </a:ext>
            </a:extLst>
          </p:cNvPr>
          <p:cNvSpPr>
            <a:spLocks noGrp="1"/>
          </p:cNvSpPr>
          <p:nvPr>
            <p:ph idx="1"/>
          </p:nvPr>
        </p:nvSpPr>
        <p:spPr>
          <a:solidFill>
            <a:schemeClr val="accent4">
              <a:lumMod val="20000"/>
              <a:lumOff val="80000"/>
            </a:schemeClr>
          </a:solidFill>
        </p:spPr>
        <p:txBody>
          <a:bodyPr/>
          <a:lstStyle/>
          <a:p>
            <a:pPr marL="0" indent="0">
              <a:buNone/>
            </a:pPr>
            <a:r>
              <a:rPr lang="en-GB" dirty="0"/>
              <a:t>Talking to friends and adults that you trust is important.</a:t>
            </a:r>
          </a:p>
          <a:p>
            <a:pPr marL="0" indent="0">
              <a:buNone/>
            </a:pPr>
            <a:r>
              <a:rPr lang="en-GB" dirty="0"/>
              <a:t>Using the free support that we have looked at in other lessons will help..</a:t>
            </a:r>
          </a:p>
          <a:p>
            <a:pPr marL="0" indent="0">
              <a:buNone/>
            </a:pPr>
            <a:r>
              <a:rPr lang="en-GB" dirty="0"/>
              <a:t>Especially Winston’s Wish.  If you need help because you are grieving you can text WW to </a:t>
            </a:r>
            <a:r>
              <a:rPr lang="en-GB" b="1" dirty="0"/>
              <a:t>85258</a:t>
            </a:r>
            <a:r>
              <a:rPr lang="en-GB" dirty="0"/>
              <a:t>.</a:t>
            </a:r>
          </a:p>
          <a:p>
            <a:pPr marL="0" indent="0">
              <a:buNone/>
            </a:pPr>
            <a:endParaRPr lang="en-GB" dirty="0"/>
          </a:p>
          <a:p>
            <a:pPr marL="0" indent="0">
              <a:buNone/>
            </a:pPr>
            <a:r>
              <a:rPr lang="en-GB" dirty="0"/>
              <a:t>They have also made a lot of resources to help on YouTube if you type Winston’s Wish, including ways to help a friend going through grief.</a:t>
            </a:r>
          </a:p>
        </p:txBody>
      </p:sp>
    </p:spTree>
    <p:extLst>
      <p:ext uri="{BB962C8B-B14F-4D97-AF65-F5344CB8AC3E}">
        <p14:creationId xmlns:p14="http://schemas.microsoft.com/office/powerpoint/2010/main" val="264598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90CDAF-A208-47AD-9BE4-369A38E2B5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044741EA-8CD9-445F-9004-66CDC13BE7BA}"/>
              </a:ext>
            </a:extLst>
          </p:cNvPr>
          <p:cNvSpPr>
            <a:spLocks noGrp="1"/>
          </p:cNvSpPr>
          <p:nvPr>
            <p:ph type="title"/>
          </p:nvPr>
        </p:nvSpPr>
        <p:spPr>
          <a:solidFill>
            <a:srgbClr val="FFFF00"/>
          </a:solidFill>
        </p:spPr>
        <p:txBody>
          <a:bodyPr/>
          <a:lstStyle/>
          <a:p>
            <a:r>
              <a:rPr lang="en-GB" b="1" dirty="0"/>
              <a:t>Other ways to deal with grief…</a:t>
            </a:r>
          </a:p>
        </p:txBody>
      </p:sp>
      <p:sp>
        <p:nvSpPr>
          <p:cNvPr id="3" name="Content Placeholder 2">
            <a:extLst>
              <a:ext uri="{FF2B5EF4-FFF2-40B4-BE49-F238E27FC236}">
                <a16:creationId xmlns:a16="http://schemas.microsoft.com/office/drawing/2014/main" id="{29D5A022-A115-4070-94D4-603AD68EAABE}"/>
              </a:ext>
            </a:extLst>
          </p:cNvPr>
          <p:cNvSpPr>
            <a:spLocks noGrp="1"/>
          </p:cNvSpPr>
          <p:nvPr>
            <p:ph idx="1"/>
          </p:nvPr>
        </p:nvSpPr>
        <p:spPr>
          <a:xfrm>
            <a:off x="838200" y="2169319"/>
            <a:ext cx="10515600" cy="2481332"/>
          </a:xfrm>
          <a:solidFill>
            <a:schemeClr val="accent4">
              <a:lumMod val="20000"/>
              <a:lumOff val="80000"/>
            </a:schemeClr>
          </a:solidFill>
        </p:spPr>
        <p:txBody>
          <a:bodyPr>
            <a:normAutofit/>
          </a:bodyPr>
          <a:lstStyle/>
          <a:p>
            <a:pPr marL="0" indent="0">
              <a:buNone/>
            </a:pPr>
            <a:r>
              <a:rPr lang="en-GB" sz="3200" dirty="0"/>
              <a:t>A few years ago some Selwood Academy pupils explored practical things someone could do to deal with grief.</a:t>
            </a:r>
          </a:p>
          <a:p>
            <a:pPr marL="0" indent="0">
              <a:buNone/>
            </a:pPr>
            <a:endParaRPr lang="en-GB" sz="3200" dirty="0"/>
          </a:p>
          <a:p>
            <a:pPr marL="0" indent="0">
              <a:buNone/>
            </a:pPr>
            <a:r>
              <a:rPr lang="en-GB" sz="3200" dirty="0"/>
              <a:t>Watch this clip and make a note of their ideas.</a:t>
            </a:r>
          </a:p>
        </p:txBody>
      </p:sp>
    </p:spTree>
    <p:extLst>
      <p:ext uri="{BB962C8B-B14F-4D97-AF65-F5344CB8AC3E}">
        <p14:creationId xmlns:p14="http://schemas.microsoft.com/office/powerpoint/2010/main" val="324209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CA620-68D8-482D-94A3-3D017C2340EC}"/>
              </a:ext>
            </a:extLst>
          </p:cNvPr>
          <p:cNvSpPr>
            <a:spLocks noGrp="1"/>
          </p:cNvSpPr>
          <p:nvPr>
            <p:ph type="title"/>
          </p:nvPr>
        </p:nvSpPr>
        <p:spPr>
          <a:solidFill>
            <a:srgbClr val="FFFF00"/>
          </a:solidFill>
        </p:spPr>
        <p:txBody>
          <a:bodyPr/>
          <a:lstStyle/>
          <a:p>
            <a:r>
              <a:rPr lang="en-GB" dirty="0"/>
              <a:t>Give yourself time…</a:t>
            </a:r>
          </a:p>
        </p:txBody>
      </p:sp>
      <p:sp>
        <p:nvSpPr>
          <p:cNvPr id="3" name="Content Placeholder 2">
            <a:extLst>
              <a:ext uri="{FF2B5EF4-FFF2-40B4-BE49-F238E27FC236}">
                <a16:creationId xmlns:a16="http://schemas.microsoft.com/office/drawing/2014/main" id="{02F264D9-69D8-4BF2-A0D2-24A37B464916}"/>
              </a:ext>
            </a:extLst>
          </p:cNvPr>
          <p:cNvSpPr>
            <a:spLocks noGrp="1"/>
          </p:cNvSpPr>
          <p:nvPr>
            <p:ph idx="1"/>
          </p:nvPr>
        </p:nvSpPr>
        <p:spPr>
          <a:solidFill>
            <a:schemeClr val="accent4">
              <a:lumMod val="20000"/>
              <a:lumOff val="80000"/>
            </a:schemeClr>
          </a:solidFill>
        </p:spPr>
        <p:txBody>
          <a:bodyPr/>
          <a:lstStyle/>
          <a:p>
            <a:pPr marL="0" indent="0">
              <a:buNone/>
            </a:pPr>
            <a:r>
              <a:rPr lang="en-GB" dirty="0"/>
              <a:t>A lot of people say that grief lessens with time.</a:t>
            </a:r>
          </a:p>
          <a:p>
            <a:pPr marL="0" indent="0">
              <a:buNone/>
            </a:pPr>
            <a:endParaRPr lang="en-GB" dirty="0"/>
          </a:p>
          <a:p>
            <a:pPr marL="0" indent="0">
              <a:buNone/>
            </a:pPr>
            <a:r>
              <a:rPr lang="en-GB" dirty="0"/>
              <a:t>A recent theory suggested that it doesn’t lessen, but that the rest of your life gets bigger around it so it feels less.</a:t>
            </a:r>
          </a:p>
        </p:txBody>
      </p:sp>
      <p:sp>
        <p:nvSpPr>
          <p:cNvPr id="6" name="Oval 5">
            <a:extLst>
              <a:ext uri="{FF2B5EF4-FFF2-40B4-BE49-F238E27FC236}">
                <a16:creationId xmlns:a16="http://schemas.microsoft.com/office/drawing/2014/main" id="{E6A9E071-FB2A-474D-B836-4EF6C549F58F}"/>
              </a:ext>
            </a:extLst>
          </p:cNvPr>
          <p:cNvSpPr/>
          <p:nvPr/>
        </p:nvSpPr>
        <p:spPr>
          <a:xfrm>
            <a:off x="2020956" y="4107743"/>
            <a:ext cx="1722783" cy="15509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798BA33-84B5-495E-BE88-2196F6B68E77}"/>
              </a:ext>
            </a:extLst>
          </p:cNvPr>
          <p:cNvSpPr/>
          <p:nvPr/>
        </p:nvSpPr>
        <p:spPr>
          <a:xfrm>
            <a:off x="5348909" y="3782848"/>
            <a:ext cx="2862470" cy="22007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856D201D-C05F-444C-82C0-9974E8A247CC}"/>
              </a:ext>
            </a:extLst>
          </p:cNvPr>
          <p:cNvSpPr/>
          <p:nvPr/>
        </p:nvSpPr>
        <p:spPr>
          <a:xfrm>
            <a:off x="2246243" y="4353123"/>
            <a:ext cx="1272208" cy="106017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628A1F41-A16A-45B9-AD58-6EC43AA683AC}"/>
              </a:ext>
            </a:extLst>
          </p:cNvPr>
          <p:cNvSpPr/>
          <p:nvPr/>
        </p:nvSpPr>
        <p:spPr>
          <a:xfrm>
            <a:off x="6051274" y="4346713"/>
            <a:ext cx="1272208" cy="106017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386F684-5CE6-4F5E-BFC0-6E7B8AD43C24}"/>
              </a:ext>
            </a:extLst>
          </p:cNvPr>
          <p:cNvSpPr txBox="1"/>
          <p:nvPr/>
        </p:nvSpPr>
        <p:spPr>
          <a:xfrm>
            <a:off x="2385391" y="4678017"/>
            <a:ext cx="940905" cy="369332"/>
          </a:xfrm>
          <a:prstGeom prst="rect">
            <a:avLst/>
          </a:prstGeom>
          <a:noFill/>
        </p:spPr>
        <p:txBody>
          <a:bodyPr wrap="square" rtlCol="0">
            <a:spAutoFit/>
          </a:bodyPr>
          <a:lstStyle/>
          <a:p>
            <a:r>
              <a:rPr lang="en-GB" dirty="0">
                <a:solidFill>
                  <a:schemeClr val="bg1"/>
                </a:solidFill>
              </a:rPr>
              <a:t>Grief</a:t>
            </a:r>
          </a:p>
        </p:txBody>
      </p:sp>
      <p:sp>
        <p:nvSpPr>
          <p:cNvPr id="9" name="TextBox 8">
            <a:extLst>
              <a:ext uri="{FF2B5EF4-FFF2-40B4-BE49-F238E27FC236}">
                <a16:creationId xmlns:a16="http://schemas.microsoft.com/office/drawing/2014/main" id="{A11AF763-D431-4A8B-BFF5-DFA581C9871C}"/>
              </a:ext>
            </a:extLst>
          </p:cNvPr>
          <p:cNvSpPr txBox="1"/>
          <p:nvPr/>
        </p:nvSpPr>
        <p:spPr>
          <a:xfrm>
            <a:off x="6309691" y="4645751"/>
            <a:ext cx="940905" cy="369332"/>
          </a:xfrm>
          <a:prstGeom prst="rect">
            <a:avLst/>
          </a:prstGeom>
          <a:noFill/>
        </p:spPr>
        <p:txBody>
          <a:bodyPr wrap="square" rtlCol="0">
            <a:spAutoFit/>
          </a:bodyPr>
          <a:lstStyle/>
          <a:p>
            <a:r>
              <a:rPr lang="en-GB" dirty="0">
                <a:solidFill>
                  <a:schemeClr val="bg1"/>
                </a:solidFill>
              </a:rPr>
              <a:t>Grief</a:t>
            </a:r>
          </a:p>
        </p:txBody>
      </p:sp>
    </p:spTree>
    <p:extLst>
      <p:ext uri="{BB962C8B-B14F-4D97-AF65-F5344CB8AC3E}">
        <p14:creationId xmlns:p14="http://schemas.microsoft.com/office/powerpoint/2010/main" val="356469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5418-1501-4CA9-B26E-34A13DE6335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2A67F85-D8D6-45EB-BC32-667159901805}"/>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82E094B3-CA1B-40D2-84FC-4305B358C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5" name="TextBox 4">
            <a:extLst>
              <a:ext uri="{FF2B5EF4-FFF2-40B4-BE49-F238E27FC236}">
                <a16:creationId xmlns:a16="http://schemas.microsoft.com/office/drawing/2014/main" id="{A2331A7C-3A53-4FB5-80A5-DB3FA0C3E714}"/>
              </a:ext>
            </a:extLst>
          </p:cNvPr>
          <p:cNvSpPr txBox="1"/>
          <p:nvPr/>
        </p:nvSpPr>
        <p:spPr>
          <a:xfrm>
            <a:off x="1934817" y="296316"/>
            <a:ext cx="7673009" cy="769441"/>
          </a:xfrm>
          <a:prstGeom prst="rect">
            <a:avLst/>
          </a:prstGeom>
          <a:solidFill>
            <a:srgbClr val="FFFF00"/>
          </a:solidFill>
        </p:spPr>
        <p:txBody>
          <a:bodyPr wrap="square" rtlCol="0">
            <a:spAutoFit/>
          </a:bodyPr>
          <a:lstStyle/>
          <a:p>
            <a:r>
              <a:rPr lang="en-GB" sz="4400" b="1" dirty="0"/>
              <a:t>Emotions Quiz!</a:t>
            </a:r>
          </a:p>
        </p:txBody>
      </p:sp>
      <p:sp>
        <p:nvSpPr>
          <p:cNvPr id="6" name="TextBox 5">
            <a:extLst>
              <a:ext uri="{FF2B5EF4-FFF2-40B4-BE49-F238E27FC236}">
                <a16:creationId xmlns:a16="http://schemas.microsoft.com/office/drawing/2014/main" id="{F16947FE-EAAD-4197-8707-9D991458B16C}"/>
              </a:ext>
            </a:extLst>
          </p:cNvPr>
          <p:cNvSpPr txBox="1"/>
          <p:nvPr/>
        </p:nvSpPr>
        <p:spPr>
          <a:xfrm>
            <a:off x="718930" y="1484794"/>
            <a:ext cx="9910970" cy="4401205"/>
          </a:xfrm>
          <a:prstGeom prst="rect">
            <a:avLst/>
          </a:prstGeom>
          <a:solidFill>
            <a:srgbClr val="FFFF00"/>
          </a:solidFill>
        </p:spPr>
        <p:txBody>
          <a:bodyPr wrap="square" rtlCol="0">
            <a:spAutoFit/>
          </a:bodyPr>
          <a:lstStyle/>
          <a:p>
            <a:pPr marL="742950" indent="-742950">
              <a:buAutoNum type="arabicParenR"/>
            </a:pPr>
            <a:r>
              <a:rPr lang="en-GB" sz="3500" dirty="0"/>
              <a:t>What is an emotion?</a:t>
            </a:r>
          </a:p>
          <a:p>
            <a:pPr marL="742950" indent="-742950">
              <a:buAutoNum type="arabicParenR"/>
            </a:pPr>
            <a:r>
              <a:rPr lang="en-GB" sz="3500" dirty="0"/>
              <a:t>What are the six main emotions?</a:t>
            </a:r>
          </a:p>
          <a:p>
            <a:pPr marL="742950" indent="-742950">
              <a:buAutoNum type="arabicParenR"/>
            </a:pPr>
            <a:r>
              <a:rPr lang="en-GB" sz="3500" dirty="0"/>
              <a:t>How can we recognise them in others?</a:t>
            </a:r>
          </a:p>
          <a:p>
            <a:pPr marL="742950" indent="-742950">
              <a:buAutoNum type="arabicParenR"/>
            </a:pPr>
            <a:r>
              <a:rPr lang="en-GB" sz="3500" dirty="0"/>
              <a:t>How can we recognise them in ourselves?</a:t>
            </a:r>
          </a:p>
          <a:p>
            <a:pPr marL="742950" indent="-742950">
              <a:buAutoNum type="arabicParenR"/>
            </a:pPr>
            <a:r>
              <a:rPr lang="en-GB" sz="3500" dirty="0"/>
              <a:t>Why is anger a useful emotion?</a:t>
            </a:r>
          </a:p>
          <a:p>
            <a:pPr marL="742950" indent="-742950">
              <a:buAutoNum type="arabicParenR"/>
            </a:pPr>
            <a:r>
              <a:rPr lang="en-GB" sz="3500" dirty="0"/>
              <a:t>When dealing with anger, what does CARE stand for?</a:t>
            </a:r>
          </a:p>
          <a:p>
            <a:pPr marL="742950" indent="-742950">
              <a:buAutoNum type="arabicParenR"/>
            </a:pPr>
            <a:endParaRPr lang="en-GB" sz="3500" dirty="0"/>
          </a:p>
        </p:txBody>
      </p:sp>
    </p:spTree>
    <p:extLst>
      <p:ext uri="{BB962C8B-B14F-4D97-AF65-F5344CB8AC3E}">
        <p14:creationId xmlns:p14="http://schemas.microsoft.com/office/powerpoint/2010/main" val="755228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56DD18-144C-4F0B-BEF0-984E0D47C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AB43A7AC-8D28-4E7D-AE9C-F93A90BEEF7E}"/>
              </a:ext>
            </a:extLst>
          </p:cNvPr>
          <p:cNvSpPr>
            <a:spLocks noGrp="1"/>
          </p:cNvSpPr>
          <p:nvPr>
            <p:ph type="title"/>
          </p:nvPr>
        </p:nvSpPr>
        <p:spPr>
          <a:solidFill>
            <a:srgbClr val="FFFF00"/>
          </a:solidFill>
        </p:spPr>
        <p:txBody>
          <a:bodyPr/>
          <a:lstStyle/>
          <a:p>
            <a:r>
              <a:rPr lang="en-GB" dirty="0"/>
              <a:t>Challenge…</a:t>
            </a:r>
          </a:p>
        </p:txBody>
      </p:sp>
      <p:sp>
        <p:nvSpPr>
          <p:cNvPr id="3" name="Content Placeholder 2">
            <a:extLst>
              <a:ext uri="{FF2B5EF4-FFF2-40B4-BE49-F238E27FC236}">
                <a16:creationId xmlns:a16="http://schemas.microsoft.com/office/drawing/2014/main" id="{437C2E37-9C87-4DA3-A13C-EEF2294AAEDC}"/>
              </a:ext>
            </a:extLst>
          </p:cNvPr>
          <p:cNvSpPr>
            <a:spLocks noGrp="1"/>
          </p:cNvSpPr>
          <p:nvPr>
            <p:ph idx="1"/>
          </p:nvPr>
        </p:nvSpPr>
        <p:spPr>
          <a:solidFill>
            <a:schemeClr val="accent4">
              <a:lumMod val="20000"/>
              <a:lumOff val="80000"/>
            </a:schemeClr>
          </a:solidFill>
        </p:spPr>
        <p:txBody>
          <a:bodyPr>
            <a:normAutofit fontScale="92500" lnSpcReduction="10000"/>
          </a:bodyPr>
          <a:lstStyle/>
          <a:p>
            <a:pPr marL="0" indent="0">
              <a:buNone/>
            </a:pPr>
            <a:r>
              <a:rPr lang="en-GB" dirty="0"/>
              <a:t>Create something to teach others how they can better deal with sadness.</a:t>
            </a:r>
          </a:p>
          <a:p>
            <a:pPr marL="0" indent="0">
              <a:buNone/>
            </a:pPr>
            <a:endParaRPr lang="en-GB" dirty="0"/>
          </a:p>
          <a:p>
            <a:pPr marL="0" indent="0">
              <a:buNone/>
            </a:pPr>
            <a:r>
              <a:rPr lang="en-GB" dirty="0"/>
              <a:t>You can focus on one cause, such as grief</a:t>
            </a:r>
            <a:r>
              <a:rPr lang="en-GB"/>
              <a:t>, or others </a:t>
            </a:r>
            <a:r>
              <a:rPr lang="en-GB" dirty="0"/>
              <a:t>explored today and your own. </a:t>
            </a:r>
          </a:p>
          <a:p>
            <a:pPr marL="0" indent="0">
              <a:buNone/>
            </a:pPr>
            <a:endParaRPr lang="en-GB" dirty="0"/>
          </a:p>
          <a:p>
            <a:pPr marL="0" indent="0">
              <a:buNone/>
            </a:pPr>
            <a:r>
              <a:rPr lang="en-GB" dirty="0"/>
              <a:t>It can be a YouTube clip, a small leaflet/card, a bookmark, a poster etc.</a:t>
            </a:r>
          </a:p>
          <a:p>
            <a:pPr marL="0" indent="0">
              <a:buNone/>
            </a:pPr>
            <a:r>
              <a:rPr lang="en-GB" dirty="0"/>
              <a:t>You can work in groups or on your own, discuss with teacher.</a:t>
            </a:r>
          </a:p>
          <a:p>
            <a:pPr marL="0" indent="0">
              <a:buNone/>
            </a:pPr>
            <a:endParaRPr lang="en-GB" dirty="0"/>
          </a:p>
          <a:p>
            <a:pPr marL="0" indent="0">
              <a:buNone/>
            </a:pPr>
            <a:r>
              <a:rPr lang="en-GB" dirty="0"/>
              <a:t>Use your A3 notes page to help you with ideas.</a:t>
            </a:r>
          </a:p>
          <a:p>
            <a:pPr marL="0" indent="0">
              <a:buNone/>
            </a:pPr>
            <a:r>
              <a:rPr lang="en-GB" dirty="0"/>
              <a:t>The next slide contains the free service for young people that you an include.</a:t>
            </a:r>
          </a:p>
        </p:txBody>
      </p:sp>
    </p:spTree>
    <p:extLst>
      <p:ext uri="{BB962C8B-B14F-4D97-AF65-F5344CB8AC3E}">
        <p14:creationId xmlns:p14="http://schemas.microsoft.com/office/powerpoint/2010/main" val="4042702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5F84A4A-2002-47C7-B67D-A436985B9F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BABF496C-B58A-4F9C-83D5-24FECBF2BFD7}"/>
              </a:ext>
            </a:extLst>
          </p:cNvPr>
          <p:cNvSpPr>
            <a:spLocks noGrp="1"/>
          </p:cNvSpPr>
          <p:nvPr>
            <p:ph type="title"/>
          </p:nvPr>
        </p:nvSpPr>
        <p:spPr>
          <a:xfrm>
            <a:off x="838200" y="365126"/>
            <a:ext cx="10515600" cy="761310"/>
          </a:xfrm>
          <a:solidFill>
            <a:srgbClr val="FFFF00"/>
          </a:solidFill>
        </p:spPr>
        <p:txBody>
          <a:bodyPr/>
          <a:lstStyle/>
          <a:p>
            <a:r>
              <a:rPr lang="en-GB" dirty="0"/>
              <a:t>Ask for help…</a:t>
            </a:r>
          </a:p>
        </p:txBody>
      </p:sp>
      <p:sp>
        <p:nvSpPr>
          <p:cNvPr id="3" name="Content Placeholder 2">
            <a:extLst>
              <a:ext uri="{FF2B5EF4-FFF2-40B4-BE49-F238E27FC236}">
                <a16:creationId xmlns:a16="http://schemas.microsoft.com/office/drawing/2014/main" id="{7FBC5555-2BC4-4691-95B4-7688E38857F6}"/>
              </a:ext>
            </a:extLst>
          </p:cNvPr>
          <p:cNvSpPr>
            <a:spLocks noGrp="1"/>
          </p:cNvSpPr>
          <p:nvPr>
            <p:ph idx="1"/>
          </p:nvPr>
        </p:nvSpPr>
        <p:spPr>
          <a:xfrm>
            <a:off x="838200" y="1286030"/>
            <a:ext cx="10515600" cy="5571970"/>
          </a:xfrm>
          <a:solidFill>
            <a:schemeClr val="accent4">
              <a:lumMod val="20000"/>
              <a:lumOff val="80000"/>
            </a:schemeClr>
          </a:solidFill>
        </p:spPr>
        <p:txBody>
          <a:bodyPr>
            <a:normAutofit fontScale="77500" lnSpcReduction="20000"/>
          </a:bodyPr>
          <a:lstStyle/>
          <a:p>
            <a:pPr marL="0" indent="0">
              <a:buNone/>
            </a:pPr>
            <a:r>
              <a:rPr lang="en-GB" dirty="0"/>
              <a:t>*Talk to a trusted adult if you think you have a mental health problem. </a:t>
            </a:r>
          </a:p>
          <a:p>
            <a:pPr marL="0" indent="0">
              <a:buNone/>
            </a:pPr>
            <a:endParaRPr lang="en-GB" dirty="0"/>
          </a:p>
          <a:p>
            <a:pPr marL="0" indent="0">
              <a:buNone/>
            </a:pPr>
            <a:r>
              <a:rPr lang="en-GB" dirty="0"/>
              <a:t>*There are a range of free services out there to help as well:</a:t>
            </a:r>
          </a:p>
          <a:p>
            <a:pPr marL="0" indent="0">
              <a:buNone/>
            </a:pPr>
            <a:r>
              <a:rPr lang="en-GB" dirty="0"/>
              <a:t>*</a:t>
            </a:r>
            <a:r>
              <a:rPr lang="en-GB" b="1" dirty="0"/>
              <a:t>Childline</a:t>
            </a:r>
            <a:r>
              <a:rPr lang="en-GB" dirty="0"/>
              <a:t> 0800 1111. </a:t>
            </a:r>
          </a:p>
          <a:p>
            <a:pPr marL="0" indent="0">
              <a:buNone/>
            </a:pPr>
            <a:r>
              <a:rPr lang="en-GB" dirty="0"/>
              <a:t>*</a:t>
            </a:r>
            <a:r>
              <a:rPr lang="en-GB" b="1" dirty="0"/>
              <a:t>Winston’s Wish  </a:t>
            </a:r>
            <a:r>
              <a:rPr lang="en-GB" dirty="0"/>
              <a:t>text WW to </a:t>
            </a:r>
            <a:r>
              <a:rPr lang="en-GB" b="1" dirty="0"/>
              <a:t>85258</a:t>
            </a:r>
            <a:r>
              <a:rPr lang="en-GB" dirty="0"/>
              <a:t>. (Free number for anyone who has lost someone.)</a:t>
            </a:r>
          </a:p>
          <a:p>
            <a:pPr marL="0" indent="0">
              <a:buNone/>
            </a:pPr>
            <a:r>
              <a:rPr lang="en-GB" dirty="0"/>
              <a:t>*</a:t>
            </a:r>
            <a:r>
              <a:rPr lang="en-GB" b="1" dirty="0"/>
              <a:t>SHOUT</a:t>
            </a:r>
            <a:r>
              <a:rPr lang="en-GB" dirty="0"/>
              <a:t>.  A free text service for anyone needing emotional help 85258.</a:t>
            </a:r>
          </a:p>
          <a:p>
            <a:pPr marL="0" indent="0">
              <a:buNone/>
            </a:pPr>
            <a:r>
              <a:rPr lang="en-GB" dirty="0"/>
              <a:t>*</a:t>
            </a:r>
            <a:r>
              <a:rPr lang="en-GB" b="1" dirty="0"/>
              <a:t>LGBTQ support </a:t>
            </a:r>
            <a:r>
              <a:rPr lang="en-GB" dirty="0"/>
              <a:t>10am-10pm 0300 330 0630</a:t>
            </a:r>
          </a:p>
          <a:p>
            <a:pPr marL="0" indent="0">
              <a:buNone/>
            </a:pPr>
            <a:endParaRPr lang="en-GB" dirty="0"/>
          </a:p>
          <a:p>
            <a:pPr marL="0" indent="0">
              <a:buNone/>
            </a:pPr>
            <a:r>
              <a:rPr lang="en-GB" b="1" dirty="0"/>
              <a:t>Wellbeing Apps:</a:t>
            </a:r>
          </a:p>
          <a:p>
            <a:pPr marL="0" indent="0">
              <a:buNone/>
            </a:pPr>
            <a:r>
              <a:rPr lang="en-GB" dirty="0"/>
              <a:t>*</a:t>
            </a:r>
            <a:r>
              <a:rPr lang="en-GB" dirty="0">
                <a:highlight>
                  <a:srgbClr val="C0C0C0"/>
                </a:highlight>
              </a:rPr>
              <a:t>Catch it </a:t>
            </a:r>
            <a:r>
              <a:rPr lang="en-GB" dirty="0"/>
              <a:t>(mental health issues)</a:t>
            </a:r>
            <a:endParaRPr lang="en-GB" b="1" dirty="0"/>
          </a:p>
          <a:p>
            <a:pPr marL="0" indent="0">
              <a:buNone/>
            </a:pPr>
            <a:r>
              <a:rPr lang="en-GB" dirty="0"/>
              <a:t>*</a:t>
            </a:r>
            <a:r>
              <a:rPr lang="en-GB" dirty="0">
                <a:highlight>
                  <a:srgbClr val="FFFF00"/>
                </a:highlight>
              </a:rPr>
              <a:t>Smiling minds </a:t>
            </a:r>
            <a:r>
              <a:rPr lang="en-GB" dirty="0"/>
              <a:t>(calming)</a:t>
            </a:r>
          </a:p>
          <a:p>
            <a:pPr marL="0" indent="0">
              <a:buNone/>
            </a:pPr>
            <a:r>
              <a:rPr lang="en-GB" dirty="0"/>
              <a:t>*</a:t>
            </a:r>
            <a:r>
              <a:rPr lang="en-GB" dirty="0">
                <a:highlight>
                  <a:srgbClr val="00FF00"/>
                </a:highlight>
              </a:rPr>
              <a:t>Happify</a:t>
            </a:r>
            <a:r>
              <a:rPr lang="en-GB" dirty="0"/>
              <a:t> (games etc.)</a:t>
            </a:r>
          </a:p>
          <a:p>
            <a:pPr marL="0" indent="0">
              <a:buNone/>
            </a:pPr>
            <a:r>
              <a:rPr lang="en-GB" dirty="0"/>
              <a:t>*</a:t>
            </a:r>
            <a:r>
              <a:rPr lang="en-GB" dirty="0" err="1">
                <a:highlight>
                  <a:srgbClr val="00FFFF"/>
                </a:highlight>
              </a:rPr>
              <a:t>Meetwo</a:t>
            </a:r>
            <a:r>
              <a:rPr lang="en-GB" dirty="0"/>
              <a:t> (securely share with others.)</a:t>
            </a:r>
          </a:p>
          <a:p>
            <a:pPr marL="0" indent="0">
              <a:buNone/>
            </a:pPr>
            <a:r>
              <a:rPr lang="en-GB" dirty="0"/>
              <a:t>*</a:t>
            </a:r>
            <a:r>
              <a:rPr lang="en-GB" dirty="0" err="1">
                <a:highlight>
                  <a:srgbClr val="FF00FF"/>
                </a:highlight>
              </a:rPr>
              <a:t>Daylio</a:t>
            </a:r>
            <a:r>
              <a:rPr lang="en-GB" dirty="0"/>
              <a:t> (journal)</a:t>
            </a:r>
          </a:p>
          <a:p>
            <a:pPr marL="0" indent="0" algn="ctr">
              <a:buNone/>
            </a:pPr>
            <a:r>
              <a:rPr lang="en-GB" b="1" dirty="0"/>
              <a:t>*Some people need to see their doctor if things do not improve.</a:t>
            </a:r>
          </a:p>
        </p:txBody>
      </p:sp>
    </p:spTree>
    <p:extLst>
      <p:ext uri="{BB962C8B-B14F-4D97-AF65-F5344CB8AC3E}">
        <p14:creationId xmlns:p14="http://schemas.microsoft.com/office/powerpoint/2010/main" val="348199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fade">
                                      <p:cBhvr>
                                        <p:cTn id="44" dur="500"/>
                                        <p:tgtEl>
                                          <p:spTgt spid="3">
                                            <p:txEl>
                                              <p:pRg st="13" end="1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09EE7-7B00-4280-AAFC-8E2C42302B9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E545B2C-F710-488D-A2B3-86260BA81ED9}"/>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459C4EB6-64C6-4A2F-BD8C-959E8883D6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50410"/>
          </a:xfrm>
          <a:prstGeom prst="rect">
            <a:avLst/>
          </a:prstGeom>
        </p:spPr>
      </p:pic>
      <p:sp>
        <p:nvSpPr>
          <p:cNvPr id="5" name="Title 1">
            <a:extLst>
              <a:ext uri="{FF2B5EF4-FFF2-40B4-BE49-F238E27FC236}">
                <a16:creationId xmlns:a16="http://schemas.microsoft.com/office/drawing/2014/main" id="{FAE3A324-C770-4016-A1D2-66C23A43DF7E}"/>
              </a:ext>
            </a:extLst>
          </p:cNvPr>
          <p:cNvSpPr txBox="1">
            <a:spLocks/>
          </p:cNvSpPr>
          <p:nvPr/>
        </p:nvSpPr>
        <p:spPr>
          <a:xfrm>
            <a:off x="1333500" y="2909543"/>
            <a:ext cx="9524999" cy="1622700"/>
          </a:xfrm>
          <a:prstGeom prst="rect">
            <a:avLst/>
          </a:prstGeom>
          <a:solidFill>
            <a:srgbClr val="FFFF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5400" dirty="0"/>
              <a:t>Now let’s share our work with the class.</a:t>
            </a:r>
          </a:p>
        </p:txBody>
      </p:sp>
    </p:spTree>
    <p:extLst>
      <p:ext uri="{BB962C8B-B14F-4D97-AF65-F5344CB8AC3E}">
        <p14:creationId xmlns:p14="http://schemas.microsoft.com/office/powerpoint/2010/main" val="1640420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5418-1501-4CA9-B26E-34A13DE6335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2A67F85-D8D6-45EB-BC32-667159901805}"/>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82E094B3-CA1B-40D2-84FC-4305B358C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5" name="TextBox 4">
            <a:extLst>
              <a:ext uri="{FF2B5EF4-FFF2-40B4-BE49-F238E27FC236}">
                <a16:creationId xmlns:a16="http://schemas.microsoft.com/office/drawing/2014/main" id="{A2331A7C-3A53-4FB5-80A5-DB3FA0C3E714}"/>
              </a:ext>
            </a:extLst>
          </p:cNvPr>
          <p:cNvSpPr txBox="1"/>
          <p:nvPr/>
        </p:nvSpPr>
        <p:spPr>
          <a:xfrm>
            <a:off x="2001077" y="-19596"/>
            <a:ext cx="7673009" cy="769441"/>
          </a:xfrm>
          <a:prstGeom prst="rect">
            <a:avLst/>
          </a:prstGeom>
          <a:solidFill>
            <a:srgbClr val="FFFF00"/>
          </a:solidFill>
        </p:spPr>
        <p:txBody>
          <a:bodyPr wrap="square" rtlCol="0">
            <a:spAutoFit/>
          </a:bodyPr>
          <a:lstStyle/>
          <a:p>
            <a:r>
              <a:rPr lang="en-GB" sz="4400" b="1" dirty="0"/>
              <a:t>Answers:</a:t>
            </a:r>
          </a:p>
        </p:txBody>
      </p:sp>
      <p:sp>
        <p:nvSpPr>
          <p:cNvPr id="6" name="TextBox 5">
            <a:extLst>
              <a:ext uri="{FF2B5EF4-FFF2-40B4-BE49-F238E27FC236}">
                <a16:creationId xmlns:a16="http://schemas.microsoft.com/office/drawing/2014/main" id="{F16947FE-EAAD-4197-8707-9D991458B16C}"/>
              </a:ext>
            </a:extLst>
          </p:cNvPr>
          <p:cNvSpPr txBox="1"/>
          <p:nvPr/>
        </p:nvSpPr>
        <p:spPr>
          <a:xfrm>
            <a:off x="199197" y="877983"/>
            <a:ext cx="11793606" cy="5724644"/>
          </a:xfrm>
          <a:prstGeom prst="rect">
            <a:avLst/>
          </a:prstGeom>
          <a:solidFill>
            <a:srgbClr val="FFFF00"/>
          </a:solidFill>
        </p:spPr>
        <p:txBody>
          <a:bodyPr wrap="square" rtlCol="0">
            <a:spAutoFit/>
          </a:bodyPr>
          <a:lstStyle/>
          <a:p>
            <a:pPr marL="742950" indent="-742950">
              <a:buAutoNum type="arabicParenR"/>
            </a:pPr>
            <a:r>
              <a:rPr lang="en-GB" sz="2600" b="1" dirty="0"/>
              <a:t>What is an emotion? </a:t>
            </a:r>
            <a:r>
              <a:rPr lang="en-GB" sz="2600" dirty="0"/>
              <a:t>A strong inner feeling that affects our body.</a:t>
            </a:r>
          </a:p>
          <a:p>
            <a:pPr marL="742950" indent="-742950">
              <a:buAutoNum type="arabicParenR"/>
            </a:pPr>
            <a:r>
              <a:rPr lang="en-GB" sz="2600" b="1" dirty="0"/>
              <a:t>What are the six main emotions?  </a:t>
            </a:r>
            <a:r>
              <a:rPr lang="en-GB" sz="2600" dirty="0"/>
              <a:t>Anger, joy, fear, surprise, disgust, sadness.</a:t>
            </a:r>
          </a:p>
          <a:p>
            <a:pPr marL="742950" indent="-742950">
              <a:buAutoNum type="arabicParenR"/>
            </a:pPr>
            <a:r>
              <a:rPr lang="en-GB" sz="2600" b="1" dirty="0"/>
              <a:t>How can we recognise them in others?  </a:t>
            </a:r>
            <a:r>
              <a:rPr lang="en-GB" sz="2600" dirty="0"/>
              <a:t>Facial expressions, body language, tone of voice.</a:t>
            </a:r>
          </a:p>
          <a:p>
            <a:pPr marL="742950" indent="-742950">
              <a:buAutoNum type="arabicParenR"/>
            </a:pPr>
            <a:r>
              <a:rPr lang="en-GB" sz="2600" b="1" dirty="0"/>
              <a:t>How can we recognise them in ourselves?  </a:t>
            </a:r>
            <a:r>
              <a:rPr lang="en-GB" sz="2600" dirty="0"/>
              <a:t>Our bodily sensations tell us how we feel.  Remember - we can have a mixture of emotions at the same time.</a:t>
            </a:r>
          </a:p>
          <a:p>
            <a:pPr marL="742950" indent="-742950">
              <a:buAutoNum type="arabicParenR"/>
            </a:pPr>
            <a:r>
              <a:rPr lang="en-GB" sz="2600" b="1" dirty="0"/>
              <a:t>Why is anger a useful emotion?  </a:t>
            </a:r>
            <a:r>
              <a:rPr lang="en-GB" sz="2600" dirty="0"/>
              <a:t>Anger tells you when that you are being treated badly/unfairly.</a:t>
            </a:r>
          </a:p>
          <a:p>
            <a:pPr marL="742950" indent="-742950">
              <a:buAutoNum type="arabicParenR"/>
            </a:pPr>
            <a:r>
              <a:rPr lang="en-GB" sz="2600" b="1" dirty="0"/>
              <a:t>When dealing with anger, what does CARE stand for?</a:t>
            </a:r>
          </a:p>
          <a:p>
            <a:r>
              <a:rPr lang="en-GB" sz="2600" dirty="0"/>
              <a:t>C =  calm down first</a:t>
            </a:r>
          </a:p>
          <a:p>
            <a:r>
              <a:rPr lang="en-GB" sz="2600" dirty="0"/>
              <a:t>A = assert yourself</a:t>
            </a:r>
          </a:p>
          <a:p>
            <a:r>
              <a:rPr lang="en-GB" sz="2600" dirty="0"/>
              <a:t>R = repeat if necessary</a:t>
            </a:r>
          </a:p>
          <a:p>
            <a:r>
              <a:rPr lang="en-GB" sz="2600" dirty="0"/>
              <a:t>E = exist and find more help</a:t>
            </a:r>
          </a:p>
          <a:p>
            <a:pPr marL="742950" indent="-742950">
              <a:buAutoNum type="arabicParenR"/>
            </a:pPr>
            <a:endParaRPr lang="en-GB" sz="2800" dirty="0"/>
          </a:p>
        </p:txBody>
      </p:sp>
    </p:spTree>
    <p:extLst>
      <p:ext uri="{BB962C8B-B14F-4D97-AF65-F5344CB8AC3E}">
        <p14:creationId xmlns:p14="http://schemas.microsoft.com/office/powerpoint/2010/main" val="393643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2E4CC4E-2D66-468C-846B-5F6DC70EB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CFBFD959-1E76-4285-8E39-79FC2718DBD2}"/>
              </a:ext>
            </a:extLst>
          </p:cNvPr>
          <p:cNvSpPr>
            <a:spLocks noGrp="1"/>
          </p:cNvSpPr>
          <p:nvPr>
            <p:ph type="title"/>
          </p:nvPr>
        </p:nvSpPr>
        <p:spPr>
          <a:solidFill>
            <a:srgbClr val="FFFF00"/>
          </a:solidFill>
        </p:spPr>
        <p:txBody>
          <a:bodyPr/>
          <a:lstStyle/>
          <a:p>
            <a:r>
              <a:rPr lang="en-GB" dirty="0"/>
              <a:t>Let’s look back at the following situation from lesson 2…</a:t>
            </a:r>
          </a:p>
        </p:txBody>
      </p:sp>
      <p:sp>
        <p:nvSpPr>
          <p:cNvPr id="3" name="Content Placeholder 2">
            <a:extLst>
              <a:ext uri="{FF2B5EF4-FFF2-40B4-BE49-F238E27FC236}">
                <a16:creationId xmlns:a16="http://schemas.microsoft.com/office/drawing/2014/main" id="{15B837EF-EB1D-407D-8857-F1DF6D06162E}"/>
              </a:ext>
            </a:extLst>
          </p:cNvPr>
          <p:cNvSpPr>
            <a:spLocks noGrp="1"/>
          </p:cNvSpPr>
          <p:nvPr>
            <p:ph idx="1"/>
          </p:nvPr>
        </p:nvSpPr>
        <p:spPr>
          <a:xfrm>
            <a:off x="838200" y="1825625"/>
            <a:ext cx="4118113" cy="4351338"/>
          </a:xfrm>
          <a:solidFill>
            <a:schemeClr val="accent4">
              <a:lumMod val="20000"/>
              <a:lumOff val="80000"/>
            </a:schemeClr>
          </a:solidFill>
        </p:spPr>
        <p:txBody>
          <a:bodyPr>
            <a:normAutofit fontScale="85000" lnSpcReduction="10000"/>
          </a:bodyPr>
          <a:lstStyle/>
          <a:p>
            <a:pPr marL="0" indent="0">
              <a:lnSpc>
                <a:spcPct val="107000"/>
              </a:lnSpc>
              <a:spcAft>
                <a:spcPts val="800"/>
              </a:spcAft>
              <a:buNone/>
            </a:pPr>
            <a:r>
              <a:rPr lang="en-GB" sz="2500" b="1" dirty="0">
                <a:effectLst/>
                <a:latin typeface="Comic Sans MS" panose="030F0702030302020204" pitchFamily="66" charset="0"/>
                <a:ea typeface="Calibri" panose="020F0502020204030204" pitchFamily="34" charset="0"/>
                <a:cs typeface="Times New Roman" panose="02020603050405020304" pitchFamily="18" charset="0"/>
              </a:rPr>
              <a:t>Situation 2:</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2500" dirty="0" smtClean="0">
                <a:effectLst/>
                <a:latin typeface="Comic Sans MS" panose="030F0702030302020204" pitchFamily="66" charset="0"/>
                <a:ea typeface="Calibri" panose="020F0502020204030204" pitchFamily="34" charset="0"/>
                <a:cs typeface="Times New Roman" panose="02020603050405020304" pitchFamily="18" charset="0"/>
              </a:rPr>
              <a:t>Amir (they/them) has a </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Grandfather has been rushed to hospital and Amir is really upset.  </a:t>
            </a:r>
            <a:r>
              <a:rPr lang="en-GB" sz="2500" dirty="0" smtClean="0">
                <a:effectLst/>
                <a:latin typeface="Comic Sans MS" panose="030F0702030302020204" pitchFamily="66" charset="0"/>
                <a:ea typeface="Calibri" panose="020F0502020204030204" pitchFamily="34" charset="0"/>
                <a:cs typeface="Times New Roman" panose="02020603050405020304" pitchFamily="18" charset="0"/>
              </a:rPr>
              <a:t>Their parents </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tell </a:t>
            </a:r>
            <a:r>
              <a:rPr lang="en-GB" sz="2500" dirty="0" smtClean="0">
                <a:effectLst/>
                <a:latin typeface="Comic Sans MS" panose="030F0702030302020204" pitchFamily="66" charset="0"/>
                <a:ea typeface="Calibri" panose="020F0502020204030204" pitchFamily="34" charset="0"/>
                <a:cs typeface="Times New Roman" panose="02020603050405020304" pitchFamily="18" charset="0"/>
              </a:rPr>
              <a:t>them that they still have </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to go to school.  </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500" b="1" dirty="0">
                <a:effectLst/>
                <a:latin typeface="Comic Sans MS" panose="030F0702030302020204" pitchFamily="66" charset="0"/>
                <a:ea typeface="Calibri" panose="020F0502020204030204" pitchFamily="34" charset="0"/>
                <a:cs typeface="Times New Roman" panose="02020603050405020304" pitchFamily="18" charset="0"/>
              </a:rPr>
              <a:t>His reaction:</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2500" dirty="0" smtClean="0">
                <a:effectLst/>
                <a:latin typeface="Comic Sans MS" panose="030F0702030302020204" pitchFamily="66" charset="0"/>
                <a:ea typeface="Calibri" panose="020F0502020204030204" pitchFamily="34" charset="0"/>
                <a:cs typeface="Times New Roman" panose="02020603050405020304" pitchFamily="18" charset="0"/>
              </a:rPr>
              <a:t>They decide to skip school </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and spends the day in the park with some older boys, </a:t>
            </a:r>
            <a:r>
              <a:rPr lang="en-GB" sz="2500">
                <a:effectLst/>
                <a:latin typeface="Comic Sans MS" panose="030F0702030302020204" pitchFamily="66" charset="0"/>
                <a:ea typeface="Calibri" panose="020F0502020204030204" pitchFamily="34" charset="0"/>
                <a:cs typeface="Times New Roman" panose="02020603050405020304" pitchFamily="18" charset="0"/>
              </a:rPr>
              <a:t>that </a:t>
            </a:r>
            <a:r>
              <a:rPr lang="en-GB" sz="2500" smtClean="0">
                <a:effectLst/>
                <a:latin typeface="Comic Sans MS" panose="030F0702030302020204" pitchFamily="66" charset="0"/>
                <a:ea typeface="Calibri" panose="020F0502020204030204" pitchFamily="34" charset="0"/>
                <a:cs typeface="Times New Roman" panose="02020603050405020304" pitchFamily="18" charset="0"/>
              </a:rPr>
              <a:t>they doesn’t </a:t>
            </a:r>
            <a:r>
              <a:rPr lang="en-GB" sz="2500" dirty="0">
                <a:effectLst/>
                <a:latin typeface="Comic Sans MS" panose="030F0702030302020204" pitchFamily="66" charset="0"/>
                <a:ea typeface="Calibri" panose="020F0502020204030204" pitchFamily="34" charset="0"/>
                <a:cs typeface="Times New Roman" panose="02020603050405020304" pitchFamily="18" charset="0"/>
              </a:rPr>
              <a:t>know very well, underage drinking.</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Content Placeholder 2">
            <a:extLst>
              <a:ext uri="{FF2B5EF4-FFF2-40B4-BE49-F238E27FC236}">
                <a16:creationId xmlns:a16="http://schemas.microsoft.com/office/drawing/2014/main" id="{F7C43C9F-DA29-4ED7-8143-3ACFC5DA5C14}"/>
              </a:ext>
            </a:extLst>
          </p:cNvPr>
          <p:cNvSpPr txBox="1">
            <a:spLocks/>
          </p:cNvSpPr>
          <p:nvPr/>
        </p:nvSpPr>
        <p:spPr>
          <a:xfrm>
            <a:off x="5946914" y="1825625"/>
            <a:ext cx="4118113" cy="4351338"/>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What is the main emotion Amir is feeling here?</a:t>
            </a:r>
          </a:p>
          <a:p>
            <a:pPr marL="0" indent="0">
              <a:buFont typeface="Arial" panose="020B0604020202020204" pitchFamily="34" charset="0"/>
              <a:buNone/>
            </a:pPr>
            <a:r>
              <a:rPr lang="en-GB" dirty="0"/>
              <a:t>Possible answer = sadness.</a:t>
            </a:r>
          </a:p>
          <a:p>
            <a:pPr marL="0" indent="0">
              <a:buNone/>
            </a:pPr>
            <a:endParaRPr lang="en-GB" dirty="0"/>
          </a:p>
          <a:p>
            <a:pPr marL="0" indent="0">
              <a:buNone/>
            </a:pPr>
            <a:r>
              <a:rPr lang="en-GB" b="1" dirty="0"/>
              <a:t>What other emotions may he be feelings?</a:t>
            </a:r>
          </a:p>
          <a:p>
            <a:pPr marL="0" indent="0">
              <a:buFont typeface="Arial" panose="020B0604020202020204" pitchFamily="34" charset="0"/>
              <a:buNone/>
            </a:pPr>
            <a:r>
              <a:rPr lang="en-GB" dirty="0"/>
              <a:t>Possible answer = fear, surprise/shock.</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095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2318E1-F30D-4089-911B-201E0A0559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3" name="Content Placeholder 2">
            <a:extLst>
              <a:ext uri="{FF2B5EF4-FFF2-40B4-BE49-F238E27FC236}">
                <a16:creationId xmlns:a16="http://schemas.microsoft.com/office/drawing/2014/main" id="{07EB3446-7AAB-4ADD-9907-CAC7CB4DD4F3}"/>
              </a:ext>
            </a:extLst>
          </p:cNvPr>
          <p:cNvSpPr>
            <a:spLocks noGrp="1"/>
          </p:cNvSpPr>
          <p:nvPr>
            <p:ph idx="1"/>
          </p:nvPr>
        </p:nvSpPr>
        <p:spPr>
          <a:xfrm>
            <a:off x="1565413" y="1205831"/>
            <a:ext cx="9061174" cy="3985148"/>
          </a:xfrm>
          <a:solidFill>
            <a:srgbClr val="FFFF00"/>
          </a:solidFill>
        </p:spPr>
        <p:txBody>
          <a:bodyPr>
            <a:noAutofit/>
          </a:bodyPr>
          <a:lstStyle/>
          <a:p>
            <a:pPr marL="0" indent="0">
              <a:buNone/>
            </a:pPr>
            <a:r>
              <a:rPr lang="en-GB" sz="4400" dirty="0"/>
              <a:t>L.O:  1)  Why do we become sad? </a:t>
            </a:r>
          </a:p>
          <a:p>
            <a:pPr marL="514350" indent="-514350">
              <a:buAutoNum type="arabicParenR" startAt="2"/>
            </a:pPr>
            <a:r>
              <a:rPr lang="en-GB" sz="4400" dirty="0"/>
              <a:t>What could help us deal with:</a:t>
            </a:r>
          </a:p>
          <a:p>
            <a:pPr marL="0" indent="0">
              <a:buNone/>
            </a:pPr>
            <a:r>
              <a:rPr lang="en-GB" sz="4400" dirty="0"/>
              <a:t>-rejection</a:t>
            </a:r>
          </a:p>
          <a:p>
            <a:pPr marL="0" indent="0">
              <a:buNone/>
            </a:pPr>
            <a:r>
              <a:rPr lang="en-GB" sz="4400" dirty="0"/>
              <a:t>-loss</a:t>
            </a:r>
          </a:p>
          <a:p>
            <a:pPr marL="0" indent="0">
              <a:buNone/>
            </a:pPr>
            <a:r>
              <a:rPr lang="en-GB" sz="4400" dirty="0"/>
              <a:t>-grief</a:t>
            </a:r>
          </a:p>
        </p:txBody>
      </p:sp>
    </p:spTree>
    <p:extLst>
      <p:ext uri="{BB962C8B-B14F-4D97-AF65-F5344CB8AC3E}">
        <p14:creationId xmlns:p14="http://schemas.microsoft.com/office/powerpoint/2010/main" val="3286740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3E4D73C-B722-4EF2-9EDE-1753C93A01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B9CE448E-C368-42F7-B230-D5548CBDF974}"/>
              </a:ext>
            </a:extLst>
          </p:cNvPr>
          <p:cNvSpPr>
            <a:spLocks noGrp="1"/>
          </p:cNvSpPr>
          <p:nvPr>
            <p:ph type="title"/>
          </p:nvPr>
        </p:nvSpPr>
        <p:spPr>
          <a:solidFill>
            <a:srgbClr val="FFFF00"/>
          </a:solidFill>
        </p:spPr>
        <p:txBody>
          <a:bodyPr/>
          <a:lstStyle/>
          <a:p>
            <a:r>
              <a:rPr lang="en-GB" dirty="0"/>
              <a:t>Discuss why each person is probably sad in these situations…</a:t>
            </a:r>
          </a:p>
        </p:txBody>
      </p:sp>
      <p:sp>
        <p:nvSpPr>
          <p:cNvPr id="5" name="TextBox 4">
            <a:extLst>
              <a:ext uri="{FF2B5EF4-FFF2-40B4-BE49-F238E27FC236}">
                <a16:creationId xmlns:a16="http://schemas.microsoft.com/office/drawing/2014/main" id="{AA7769BD-86E7-4064-AFDB-BED3D7292CFB}"/>
              </a:ext>
            </a:extLst>
          </p:cNvPr>
          <p:cNvSpPr txBox="1"/>
          <p:nvPr/>
        </p:nvSpPr>
        <p:spPr>
          <a:xfrm>
            <a:off x="4638261" y="4321508"/>
            <a:ext cx="6096000" cy="1200329"/>
          </a:xfrm>
          <a:prstGeom prst="rect">
            <a:avLst/>
          </a:prstGeom>
          <a:solidFill>
            <a:schemeClr val="accent4">
              <a:lumMod val="60000"/>
              <a:lumOff val="40000"/>
            </a:schemeClr>
          </a:solidFill>
        </p:spPr>
        <p:txBody>
          <a:bodyPr wrap="square">
            <a:spAutoFit/>
          </a:bodyPr>
          <a:lstStyle/>
          <a:p>
            <a:r>
              <a:rPr lang="en-GB" sz="2400" dirty="0">
                <a:effectLst/>
                <a:latin typeface="Comic Sans MS" panose="030F0702030302020204" pitchFamily="66" charset="0"/>
                <a:ea typeface="Calibri" panose="020F0502020204030204" pitchFamily="34" charset="0"/>
                <a:cs typeface="Times New Roman" panose="02020603050405020304" pitchFamily="18" charset="0"/>
              </a:rPr>
              <a:t>Shannon’s one, and only, friend in school (Isla) has just told her that she is moving away and leaving the school next term.</a:t>
            </a:r>
            <a:endParaRPr lang="en-GB" sz="2400" dirty="0"/>
          </a:p>
        </p:txBody>
      </p:sp>
      <p:sp>
        <p:nvSpPr>
          <p:cNvPr id="7" name="TextBox 6">
            <a:extLst>
              <a:ext uri="{FF2B5EF4-FFF2-40B4-BE49-F238E27FC236}">
                <a16:creationId xmlns:a16="http://schemas.microsoft.com/office/drawing/2014/main" id="{2CD2FD06-5251-4633-B06A-D74F9EFE518A}"/>
              </a:ext>
            </a:extLst>
          </p:cNvPr>
          <p:cNvSpPr txBox="1"/>
          <p:nvPr/>
        </p:nvSpPr>
        <p:spPr>
          <a:xfrm>
            <a:off x="3111690" y="1823291"/>
            <a:ext cx="8543498" cy="1200329"/>
          </a:xfrm>
          <a:prstGeom prst="rect">
            <a:avLst/>
          </a:prstGeom>
          <a:solidFill>
            <a:schemeClr val="accent4">
              <a:lumMod val="20000"/>
              <a:lumOff val="80000"/>
            </a:schemeClr>
          </a:solidFill>
        </p:spPr>
        <p:txBody>
          <a:bodyPr wrap="square">
            <a:spAutoFit/>
          </a:bodyPr>
          <a:lstStyle/>
          <a:p>
            <a:r>
              <a:rPr lang="en-GB" sz="2400" dirty="0">
                <a:effectLst/>
                <a:latin typeface="Comic Sans MS" panose="030F0702030302020204" pitchFamily="66" charset="0"/>
                <a:ea typeface="Calibri" panose="020F0502020204030204" pitchFamily="34" charset="0"/>
                <a:cs typeface="Times New Roman" panose="02020603050405020304" pitchFamily="18" charset="0"/>
              </a:rPr>
              <a:t>Danny finds the courage to ask out a </a:t>
            </a:r>
            <a:r>
              <a:rPr lang="en-GB" sz="2400" dirty="0" smtClean="0">
                <a:effectLst/>
                <a:latin typeface="Comic Sans MS" panose="030F0702030302020204" pitchFamily="66" charset="0"/>
                <a:ea typeface="Calibri" panose="020F0502020204030204" pitchFamily="34" charset="0"/>
                <a:cs typeface="Times New Roman" panose="02020603050405020304" pitchFamily="18" charset="0"/>
              </a:rPr>
              <a:t>boy that </a:t>
            </a:r>
            <a:r>
              <a:rPr lang="en-GB" sz="2400" dirty="0">
                <a:effectLst/>
                <a:latin typeface="Comic Sans MS" panose="030F0702030302020204" pitchFamily="66" charset="0"/>
                <a:ea typeface="Calibri" panose="020F0502020204030204" pitchFamily="34" charset="0"/>
                <a:cs typeface="Times New Roman" panose="02020603050405020304" pitchFamily="18" charset="0"/>
              </a:rPr>
              <a:t>he has fancied for weeks.  </a:t>
            </a:r>
            <a:r>
              <a:rPr lang="en-GB" sz="2400" dirty="0" smtClean="0">
                <a:effectLst/>
                <a:latin typeface="Comic Sans MS" panose="030F0702030302020204" pitchFamily="66" charset="0"/>
                <a:ea typeface="Calibri" panose="020F0502020204030204" pitchFamily="34" charset="0"/>
                <a:cs typeface="Times New Roman" panose="02020603050405020304" pitchFamily="18" charset="0"/>
              </a:rPr>
              <a:t>The other boy laughs </a:t>
            </a:r>
            <a:r>
              <a:rPr lang="en-GB" sz="2400" dirty="0">
                <a:effectLst/>
                <a:latin typeface="Comic Sans MS" panose="030F0702030302020204" pitchFamily="66" charset="0"/>
                <a:ea typeface="Calibri" panose="020F0502020204030204" pitchFamily="34" charset="0"/>
                <a:cs typeface="Times New Roman" panose="02020603050405020304" pitchFamily="18" charset="0"/>
              </a:rPr>
              <a:t>at him, says no, walks away and tells </a:t>
            </a:r>
            <a:r>
              <a:rPr lang="en-GB" sz="2400" dirty="0" smtClean="0">
                <a:effectLst/>
                <a:latin typeface="Comic Sans MS" panose="030F0702030302020204" pitchFamily="66" charset="0"/>
                <a:ea typeface="Calibri" panose="020F0502020204030204" pitchFamily="34" charset="0"/>
                <a:cs typeface="Times New Roman" panose="02020603050405020304" pitchFamily="18" charset="0"/>
              </a:rPr>
              <a:t>the rest of the school.</a:t>
            </a:r>
            <a:endParaRPr lang="en-GB" sz="2400" dirty="0"/>
          </a:p>
        </p:txBody>
      </p:sp>
      <p:sp>
        <p:nvSpPr>
          <p:cNvPr id="9" name="TextBox 8">
            <a:extLst>
              <a:ext uri="{FF2B5EF4-FFF2-40B4-BE49-F238E27FC236}">
                <a16:creationId xmlns:a16="http://schemas.microsoft.com/office/drawing/2014/main" id="{A56F303F-C8D8-474F-ADA0-11D88B713CBB}"/>
              </a:ext>
            </a:extLst>
          </p:cNvPr>
          <p:cNvSpPr txBox="1"/>
          <p:nvPr/>
        </p:nvSpPr>
        <p:spPr>
          <a:xfrm>
            <a:off x="808382" y="3240394"/>
            <a:ext cx="6096000" cy="864339"/>
          </a:xfrm>
          <a:prstGeom prst="rect">
            <a:avLst/>
          </a:prstGeom>
          <a:solidFill>
            <a:schemeClr val="accent4">
              <a:lumMod val="40000"/>
              <a:lumOff val="60000"/>
            </a:schemeClr>
          </a:solidFill>
        </p:spPr>
        <p:txBody>
          <a:bodyPr wrap="square">
            <a:spAutoFit/>
          </a:bodyPr>
          <a:lstStyle/>
          <a:p>
            <a:pPr marL="0" indent="0">
              <a:lnSpc>
                <a:spcPct val="107000"/>
              </a:lnSpc>
              <a:spcAft>
                <a:spcPts val="800"/>
              </a:spcAft>
              <a:buNone/>
            </a:pPr>
            <a:r>
              <a:rPr lang="en-GB" sz="2400" dirty="0">
                <a:effectLst/>
                <a:latin typeface="Comic Sans MS" panose="030F0702030302020204" pitchFamily="66" charset="0"/>
                <a:ea typeface="Calibri" panose="020F0502020204030204" pitchFamily="34" charset="0"/>
                <a:cs typeface="Times New Roman" panose="02020603050405020304" pitchFamily="18" charset="0"/>
              </a:rPr>
              <a:t>Sarah’s dog, Honey, was in a car accident and didn’t survive.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CE9AC7D6-F714-40F0-9818-5770270B0227}"/>
              </a:ext>
            </a:extLst>
          </p:cNvPr>
          <p:cNvSpPr txBox="1"/>
          <p:nvPr/>
        </p:nvSpPr>
        <p:spPr>
          <a:xfrm>
            <a:off x="808382" y="5738191"/>
            <a:ext cx="10515600" cy="1015663"/>
          </a:xfrm>
          <a:prstGeom prst="rect">
            <a:avLst/>
          </a:prstGeom>
          <a:solidFill>
            <a:srgbClr val="FFFF00"/>
          </a:solidFill>
        </p:spPr>
        <p:txBody>
          <a:bodyPr wrap="square" rtlCol="0">
            <a:spAutoFit/>
          </a:bodyPr>
          <a:lstStyle/>
          <a:p>
            <a:r>
              <a:rPr lang="en-GB" sz="2000" dirty="0"/>
              <a:t>Which are the two most similar situations?  </a:t>
            </a:r>
          </a:p>
          <a:p>
            <a:r>
              <a:rPr lang="en-GB" sz="2000" dirty="0"/>
              <a:t>Sarah and Shannon are sad because of the death, or loss of someone.  Danny is sad because he has experienced rejection.  We are going to explore ways </a:t>
            </a:r>
            <a:r>
              <a:rPr lang="en-GB" sz="2000" dirty="0" err="1"/>
              <a:t>ot</a:t>
            </a:r>
            <a:r>
              <a:rPr lang="en-GB" sz="2000" dirty="0"/>
              <a:t> deal with both today.</a:t>
            </a:r>
          </a:p>
        </p:txBody>
      </p:sp>
    </p:spTree>
    <p:extLst>
      <p:ext uri="{BB962C8B-B14F-4D97-AF65-F5344CB8AC3E}">
        <p14:creationId xmlns:p14="http://schemas.microsoft.com/office/powerpoint/2010/main" val="404299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5C442B1-71C6-4FC3-8E39-B707AC785D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B04AE25C-9F72-488C-A6A9-C26B81AE7834}"/>
              </a:ext>
            </a:extLst>
          </p:cNvPr>
          <p:cNvSpPr>
            <a:spLocks noGrp="1"/>
          </p:cNvSpPr>
          <p:nvPr>
            <p:ph type="title"/>
          </p:nvPr>
        </p:nvSpPr>
        <p:spPr>
          <a:xfrm>
            <a:off x="838200" y="283773"/>
            <a:ext cx="10515600" cy="695049"/>
          </a:xfrm>
          <a:solidFill>
            <a:srgbClr val="FFFF00"/>
          </a:solidFill>
        </p:spPr>
        <p:txBody>
          <a:bodyPr/>
          <a:lstStyle/>
          <a:p>
            <a:r>
              <a:rPr lang="en-GB" b="1" dirty="0"/>
              <a:t>How to deal with rejection?</a:t>
            </a:r>
          </a:p>
        </p:txBody>
      </p:sp>
      <p:sp>
        <p:nvSpPr>
          <p:cNvPr id="3" name="Content Placeholder 2">
            <a:extLst>
              <a:ext uri="{FF2B5EF4-FFF2-40B4-BE49-F238E27FC236}">
                <a16:creationId xmlns:a16="http://schemas.microsoft.com/office/drawing/2014/main" id="{851B3F0B-E26B-4256-AF33-2420B7E2F9A2}"/>
              </a:ext>
            </a:extLst>
          </p:cNvPr>
          <p:cNvSpPr>
            <a:spLocks noGrp="1"/>
          </p:cNvSpPr>
          <p:nvPr>
            <p:ph idx="1"/>
          </p:nvPr>
        </p:nvSpPr>
        <p:spPr>
          <a:xfrm>
            <a:off x="745435" y="1202772"/>
            <a:ext cx="6132443" cy="1964497"/>
          </a:xfrm>
          <a:solidFill>
            <a:schemeClr val="accent4">
              <a:lumMod val="40000"/>
              <a:lumOff val="60000"/>
            </a:schemeClr>
          </a:solidFill>
        </p:spPr>
        <p:txBody>
          <a:bodyPr/>
          <a:lstStyle/>
          <a:p>
            <a:pPr marL="0" indent="0">
              <a:buNone/>
            </a:pPr>
            <a:r>
              <a:rPr lang="en-GB" dirty="0"/>
              <a:t>Danny’s reaction:</a:t>
            </a:r>
          </a:p>
          <a:p>
            <a:pPr marL="0" indent="0">
              <a:buNone/>
            </a:pPr>
            <a:r>
              <a:rPr lang="en-GB" dirty="0"/>
              <a:t>He doesn’t tell anyone, he goes home and starts analysing his appearance negatively, he then games until 4am. </a:t>
            </a:r>
          </a:p>
        </p:txBody>
      </p:sp>
      <p:sp>
        <p:nvSpPr>
          <p:cNvPr id="4" name="TextBox 3">
            <a:extLst>
              <a:ext uri="{FF2B5EF4-FFF2-40B4-BE49-F238E27FC236}">
                <a16:creationId xmlns:a16="http://schemas.microsoft.com/office/drawing/2014/main" id="{373E1BD9-29E0-4533-8E27-BB0E1D8BD298}"/>
              </a:ext>
            </a:extLst>
          </p:cNvPr>
          <p:cNvSpPr txBox="1"/>
          <p:nvPr/>
        </p:nvSpPr>
        <p:spPr>
          <a:xfrm>
            <a:off x="7116417" y="1202772"/>
            <a:ext cx="4131365" cy="3477875"/>
          </a:xfrm>
          <a:prstGeom prst="rect">
            <a:avLst/>
          </a:prstGeom>
          <a:solidFill>
            <a:schemeClr val="accent4">
              <a:lumMod val="60000"/>
              <a:lumOff val="40000"/>
            </a:schemeClr>
          </a:solidFill>
        </p:spPr>
        <p:txBody>
          <a:bodyPr wrap="square" rtlCol="0">
            <a:spAutoFit/>
          </a:bodyPr>
          <a:lstStyle/>
          <a:p>
            <a:r>
              <a:rPr lang="en-GB" sz="2000" b="1" dirty="0"/>
              <a:t>Why do you think Danny reacts in this way?</a:t>
            </a:r>
          </a:p>
          <a:p>
            <a:r>
              <a:rPr lang="en-GB" sz="2000" b="1" dirty="0"/>
              <a:t>Why might his reaction not be very helpful for him?</a:t>
            </a:r>
          </a:p>
          <a:p>
            <a:r>
              <a:rPr lang="en-GB" sz="2000" dirty="0"/>
              <a:t>Possible answer = </a:t>
            </a:r>
          </a:p>
          <a:p>
            <a:r>
              <a:rPr lang="en-GB" sz="2000" dirty="0"/>
              <a:t>1) Telling someone may help ease his sadness.</a:t>
            </a:r>
          </a:p>
          <a:p>
            <a:r>
              <a:rPr lang="en-GB" sz="2000" dirty="0"/>
              <a:t>2)  Gaming is a great distraction but</a:t>
            </a:r>
          </a:p>
          <a:p>
            <a:r>
              <a:rPr lang="en-GB" sz="2000" dirty="0"/>
              <a:t>he will struggle if it’s a school night and if he keeps doing this he may develop gaming addiction.</a:t>
            </a:r>
          </a:p>
        </p:txBody>
      </p:sp>
      <p:sp>
        <p:nvSpPr>
          <p:cNvPr id="5" name="TextBox 4">
            <a:extLst>
              <a:ext uri="{FF2B5EF4-FFF2-40B4-BE49-F238E27FC236}">
                <a16:creationId xmlns:a16="http://schemas.microsoft.com/office/drawing/2014/main" id="{438EC1CD-D586-42FE-A299-09593AFE3D33}"/>
              </a:ext>
            </a:extLst>
          </p:cNvPr>
          <p:cNvSpPr txBox="1"/>
          <p:nvPr/>
        </p:nvSpPr>
        <p:spPr>
          <a:xfrm>
            <a:off x="745435" y="3690732"/>
            <a:ext cx="6039678" cy="2862322"/>
          </a:xfrm>
          <a:prstGeom prst="rect">
            <a:avLst/>
          </a:prstGeom>
          <a:solidFill>
            <a:schemeClr val="accent4">
              <a:lumMod val="40000"/>
              <a:lumOff val="60000"/>
            </a:schemeClr>
          </a:solidFill>
        </p:spPr>
        <p:txBody>
          <a:bodyPr wrap="square" rtlCol="0">
            <a:spAutoFit/>
          </a:bodyPr>
          <a:lstStyle/>
          <a:p>
            <a:r>
              <a:rPr lang="en-GB" sz="2000" b="1" dirty="0"/>
              <a:t>Look at your A3 sheet in groups.</a:t>
            </a:r>
          </a:p>
          <a:p>
            <a:r>
              <a:rPr lang="en-GB" sz="2000" dirty="0"/>
              <a:t>Discuss in groups – what advice would you give Danny?</a:t>
            </a:r>
          </a:p>
          <a:p>
            <a:r>
              <a:rPr lang="en-GB" sz="2000" dirty="0"/>
              <a:t>Make notes under the heading, Dealing with Rejection.</a:t>
            </a:r>
          </a:p>
          <a:p>
            <a:r>
              <a:rPr lang="en-GB" sz="2000" dirty="0"/>
              <a:t>Let’s share ideas.</a:t>
            </a:r>
          </a:p>
          <a:p>
            <a:r>
              <a:rPr lang="en-GB" sz="2000" dirty="0"/>
              <a:t>Would you tell him to stop asking people out?  Why not?</a:t>
            </a:r>
          </a:p>
          <a:p>
            <a:r>
              <a:rPr lang="en-GB" sz="2000" dirty="0"/>
              <a:t>Now watch this clip and add to your list.</a:t>
            </a:r>
          </a:p>
          <a:p>
            <a:r>
              <a:rPr lang="en-GB" dirty="0">
                <a:hlinkClick r:id="rId3"/>
              </a:rPr>
              <a:t>https://youtu.be/RkZsDqH80Qs</a:t>
            </a:r>
            <a:r>
              <a:rPr lang="en-GB" dirty="0"/>
              <a:t> </a:t>
            </a:r>
            <a:endParaRPr lang="en-GB" sz="2000" dirty="0"/>
          </a:p>
          <a:p>
            <a:r>
              <a:rPr lang="en-GB" sz="2000" i="1" dirty="0"/>
              <a:t>We will look at dealing with fear next week, and these ideas will also help someone like Danny, not hide away.</a:t>
            </a:r>
          </a:p>
        </p:txBody>
      </p:sp>
    </p:spTree>
    <p:extLst>
      <p:ext uri="{BB962C8B-B14F-4D97-AF65-F5344CB8AC3E}">
        <p14:creationId xmlns:p14="http://schemas.microsoft.com/office/powerpoint/2010/main" val="417715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fade">
                                      <p:cBhvr>
                                        <p:cTn id="42" dur="500"/>
                                        <p:tgtEl>
                                          <p:spTgt spid="5">
                                            <p:txEl>
                                              <p:pRg st="2" end="2"/>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fade">
                                      <p:cBhvr>
                                        <p:cTn id="45" dur="500"/>
                                        <p:tgtEl>
                                          <p:spTgt spid="5">
                                            <p:txEl>
                                              <p:pRg st="3" end="3"/>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fade">
                                      <p:cBhvr>
                                        <p:cTn id="48" dur="500"/>
                                        <p:tgtEl>
                                          <p:spTgt spid="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
                                            <p:txEl>
                                              <p:pRg st="5" end="5"/>
                                            </p:txEl>
                                          </p:spTgt>
                                        </p:tgtEl>
                                        <p:attrNameLst>
                                          <p:attrName>style.visibility</p:attrName>
                                        </p:attrNameLst>
                                      </p:cBhvr>
                                      <p:to>
                                        <p:strVal val="visible"/>
                                      </p:to>
                                    </p:set>
                                    <p:animEffect transition="in" filter="fade">
                                      <p:cBhvr>
                                        <p:cTn id="53" dur="500"/>
                                        <p:tgtEl>
                                          <p:spTgt spid="5">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
                                            <p:txEl>
                                              <p:pRg st="6" end="6"/>
                                            </p:txEl>
                                          </p:spTgt>
                                        </p:tgtEl>
                                        <p:attrNameLst>
                                          <p:attrName>style.visibility</p:attrName>
                                        </p:attrNameLst>
                                      </p:cBhvr>
                                      <p:to>
                                        <p:strVal val="visible"/>
                                      </p:to>
                                    </p:set>
                                    <p:animEffect transition="in" filter="fade">
                                      <p:cBhvr>
                                        <p:cTn id="58" dur="500"/>
                                        <p:tgtEl>
                                          <p:spTgt spid="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Effect transition="in" filter="fade">
                                      <p:cBhvr>
                                        <p:cTn id="6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1A6226-0BB8-452B-8026-4761ECF2AC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4637D7B5-3C85-4C5C-8B1F-B35DBC9B545F}"/>
              </a:ext>
            </a:extLst>
          </p:cNvPr>
          <p:cNvSpPr>
            <a:spLocks noGrp="1"/>
          </p:cNvSpPr>
          <p:nvPr>
            <p:ph type="title"/>
          </p:nvPr>
        </p:nvSpPr>
        <p:spPr>
          <a:xfrm>
            <a:off x="1103244" y="2869786"/>
            <a:ext cx="10515600" cy="1325563"/>
          </a:xfrm>
          <a:solidFill>
            <a:srgbClr val="FFFF00"/>
          </a:solidFill>
        </p:spPr>
        <p:txBody>
          <a:bodyPr/>
          <a:lstStyle/>
          <a:p>
            <a:r>
              <a:rPr lang="en-GB" dirty="0"/>
              <a:t>What could help us deal with loss?</a:t>
            </a:r>
          </a:p>
        </p:txBody>
      </p:sp>
    </p:spTree>
    <p:extLst>
      <p:ext uri="{BB962C8B-B14F-4D97-AF65-F5344CB8AC3E}">
        <p14:creationId xmlns:p14="http://schemas.microsoft.com/office/powerpoint/2010/main" val="1076557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83DAF9-52CB-47AF-B407-EC8ACB580B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06"/>
            <a:ext cx="12192000" cy="7150410"/>
          </a:xfrm>
          <a:prstGeom prst="rect">
            <a:avLst/>
          </a:prstGeom>
        </p:spPr>
      </p:pic>
      <p:sp>
        <p:nvSpPr>
          <p:cNvPr id="2" name="Title 1">
            <a:extLst>
              <a:ext uri="{FF2B5EF4-FFF2-40B4-BE49-F238E27FC236}">
                <a16:creationId xmlns:a16="http://schemas.microsoft.com/office/drawing/2014/main" id="{EB9EDE1B-3DC5-454C-8DE6-3777C8F9CE45}"/>
              </a:ext>
            </a:extLst>
          </p:cNvPr>
          <p:cNvSpPr>
            <a:spLocks noGrp="1"/>
          </p:cNvSpPr>
          <p:nvPr>
            <p:ph type="title"/>
          </p:nvPr>
        </p:nvSpPr>
        <p:spPr>
          <a:solidFill>
            <a:srgbClr val="FFFF00"/>
          </a:solidFill>
        </p:spPr>
        <p:txBody>
          <a:bodyPr/>
          <a:lstStyle/>
          <a:p>
            <a:r>
              <a:rPr lang="en-GB" dirty="0"/>
              <a:t>Loss…</a:t>
            </a:r>
          </a:p>
        </p:txBody>
      </p:sp>
      <p:sp>
        <p:nvSpPr>
          <p:cNvPr id="3" name="Content Placeholder 2">
            <a:extLst>
              <a:ext uri="{FF2B5EF4-FFF2-40B4-BE49-F238E27FC236}">
                <a16:creationId xmlns:a16="http://schemas.microsoft.com/office/drawing/2014/main" id="{028CAB4D-1C2E-453F-940D-EF93FC297EEC}"/>
              </a:ext>
            </a:extLst>
          </p:cNvPr>
          <p:cNvSpPr>
            <a:spLocks noGrp="1"/>
          </p:cNvSpPr>
          <p:nvPr>
            <p:ph idx="1"/>
          </p:nvPr>
        </p:nvSpPr>
        <p:spPr>
          <a:xfrm>
            <a:off x="838200" y="1825625"/>
            <a:ext cx="10515600" cy="1023592"/>
          </a:xfrm>
          <a:solidFill>
            <a:schemeClr val="accent4">
              <a:lumMod val="20000"/>
              <a:lumOff val="80000"/>
            </a:schemeClr>
          </a:solidFill>
        </p:spPr>
        <p:txBody>
          <a:bodyPr/>
          <a:lstStyle/>
          <a:p>
            <a:pPr marL="0" indent="0">
              <a:buNone/>
            </a:pPr>
            <a:r>
              <a:rPr lang="en-GB" dirty="0"/>
              <a:t>Losing someone, or something, can also create great sadness, such as the situation involving Shannon.</a:t>
            </a:r>
          </a:p>
        </p:txBody>
      </p:sp>
    </p:spTree>
    <p:extLst>
      <p:ext uri="{BB962C8B-B14F-4D97-AF65-F5344CB8AC3E}">
        <p14:creationId xmlns:p14="http://schemas.microsoft.com/office/powerpoint/2010/main" val="530206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1546</Words>
  <Application>Microsoft Office PowerPoint</Application>
  <PresentationFormat>Widescreen</PresentationFormat>
  <Paragraphs>148</Paragraphs>
  <Slides>22</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Alegreya Sans SC</vt:lpstr>
      <vt:lpstr>Arial</vt:lpstr>
      <vt:lpstr>Calibri</vt:lpstr>
      <vt:lpstr>Calibri Light</vt:lpstr>
      <vt:lpstr>Comic Sans MS</vt:lpstr>
      <vt:lpstr>Times New Roman</vt:lpstr>
      <vt:lpstr>Office Theme</vt:lpstr>
      <vt:lpstr>Class Agreements</vt:lpstr>
      <vt:lpstr>PowerPoint Presentation</vt:lpstr>
      <vt:lpstr>PowerPoint Presentation</vt:lpstr>
      <vt:lpstr>Let’s look back at the following situation from lesson 2…</vt:lpstr>
      <vt:lpstr>PowerPoint Presentation</vt:lpstr>
      <vt:lpstr>Discuss why each person is probably sad in these situations…</vt:lpstr>
      <vt:lpstr>How to deal with rejection?</vt:lpstr>
      <vt:lpstr>What could help us deal with loss?</vt:lpstr>
      <vt:lpstr>Loss…</vt:lpstr>
      <vt:lpstr>Loss…</vt:lpstr>
      <vt:lpstr>Loss…</vt:lpstr>
      <vt:lpstr>What could help us deal with grief?</vt:lpstr>
      <vt:lpstr> Do you know what grief means? </vt:lpstr>
      <vt:lpstr>How might someone going through grief feel?</vt:lpstr>
      <vt:lpstr> Watching the video, notice how Livvie, Jack and Dan describe their experiences of grief. </vt:lpstr>
      <vt:lpstr>What can help someone deal with grief?</vt:lpstr>
      <vt:lpstr>Seeking support…</vt:lpstr>
      <vt:lpstr>Other ways to deal with grief…</vt:lpstr>
      <vt:lpstr>Give yourself time…</vt:lpstr>
      <vt:lpstr>Challenge…</vt:lpstr>
      <vt:lpstr>Ask for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Howell</dc:creator>
  <cp:lastModifiedBy>Oliver Crook-Wynn</cp:lastModifiedBy>
  <cp:revision>21</cp:revision>
  <dcterms:created xsi:type="dcterms:W3CDTF">2023-04-15T17:55:12Z</dcterms:created>
  <dcterms:modified xsi:type="dcterms:W3CDTF">2023-05-25T13:33:39Z</dcterms:modified>
</cp:coreProperties>
</file>