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2" r:id="rId3"/>
    <p:sldId id="306" r:id="rId4"/>
    <p:sldId id="256" r:id="rId5"/>
    <p:sldId id="307" r:id="rId6"/>
    <p:sldId id="320"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3" d="100"/>
          <a:sy n="73" d="100"/>
        </p:scale>
        <p:origin x="72"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CDE8F-4222-44F2-8A39-BD428D9EF8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1CB841-8773-456F-9BB0-438603198F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D7277B-FED1-4372-BB95-E46D293F4C48}"/>
              </a:ext>
            </a:extLst>
          </p:cNvPr>
          <p:cNvSpPr>
            <a:spLocks noGrp="1"/>
          </p:cNvSpPr>
          <p:nvPr>
            <p:ph type="dt" sz="half" idx="10"/>
          </p:nvPr>
        </p:nvSpPr>
        <p:spPr/>
        <p:txBody>
          <a:bodyPr/>
          <a:lstStyle/>
          <a:p>
            <a:fld id="{7D6FAB68-E5C3-49EC-B85D-1F410278F658}" type="datetimeFigureOut">
              <a:rPr lang="en-GB" smtClean="0"/>
              <a:t>06/12/2023</a:t>
            </a:fld>
            <a:endParaRPr lang="en-GB"/>
          </a:p>
        </p:txBody>
      </p:sp>
      <p:sp>
        <p:nvSpPr>
          <p:cNvPr id="5" name="Footer Placeholder 4">
            <a:extLst>
              <a:ext uri="{FF2B5EF4-FFF2-40B4-BE49-F238E27FC236}">
                <a16:creationId xmlns:a16="http://schemas.microsoft.com/office/drawing/2014/main" id="{21C4E953-CF69-49F3-B239-E1C0D23550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8E2032-559C-47FE-9E7A-7355A4A14C5B}"/>
              </a:ext>
            </a:extLst>
          </p:cNvPr>
          <p:cNvSpPr>
            <a:spLocks noGrp="1"/>
          </p:cNvSpPr>
          <p:nvPr>
            <p:ph type="sldNum" sz="quarter" idx="12"/>
          </p:nvPr>
        </p:nvSpPr>
        <p:spPr/>
        <p:txBody>
          <a:bodyPr/>
          <a:lstStyle/>
          <a:p>
            <a:fld id="{98D1037D-7240-41A1-AFDD-08A2DBDA4B39}" type="slidenum">
              <a:rPr lang="en-GB" smtClean="0"/>
              <a:t>‹#›</a:t>
            </a:fld>
            <a:endParaRPr lang="en-GB"/>
          </a:p>
        </p:txBody>
      </p:sp>
    </p:spTree>
    <p:extLst>
      <p:ext uri="{BB962C8B-B14F-4D97-AF65-F5344CB8AC3E}">
        <p14:creationId xmlns:p14="http://schemas.microsoft.com/office/powerpoint/2010/main" val="328276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B22C7-8EFA-4E0F-96AB-C14E0C30E6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90D635-89BD-472D-A682-4AF59C9367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85F20D-1890-4633-99C1-9B36E14A7BAB}"/>
              </a:ext>
            </a:extLst>
          </p:cNvPr>
          <p:cNvSpPr>
            <a:spLocks noGrp="1"/>
          </p:cNvSpPr>
          <p:nvPr>
            <p:ph type="dt" sz="half" idx="10"/>
          </p:nvPr>
        </p:nvSpPr>
        <p:spPr/>
        <p:txBody>
          <a:bodyPr/>
          <a:lstStyle/>
          <a:p>
            <a:fld id="{7D6FAB68-E5C3-49EC-B85D-1F410278F658}" type="datetimeFigureOut">
              <a:rPr lang="en-GB" smtClean="0"/>
              <a:t>06/12/2023</a:t>
            </a:fld>
            <a:endParaRPr lang="en-GB"/>
          </a:p>
        </p:txBody>
      </p:sp>
      <p:sp>
        <p:nvSpPr>
          <p:cNvPr id="5" name="Footer Placeholder 4">
            <a:extLst>
              <a:ext uri="{FF2B5EF4-FFF2-40B4-BE49-F238E27FC236}">
                <a16:creationId xmlns:a16="http://schemas.microsoft.com/office/drawing/2014/main" id="{CE9E2ACB-BCA2-4DFA-A59D-33B3AEF4B8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AB84F3-9BAE-4EEB-8A3F-76242878D165}"/>
              </a:ext>
            </a:extLst>
          </p:cNvPr>
          <p:cNvSpPr>
            <a:spLocks noGrp="1"/>
          </p:cNvSpPr>
          <p:nvPr>
            <p:ph type="sldNum" sz="quarter" idx="12"/>
          </p:nvPr>
        </p:nvSpPr>
        <p:spPr/>
        <p:txBody>
          <a:bodyPr/>
          <a:lstStyle/>
          <a:p>
            <a:fld id="{98D1037D-7240-41A1-AFDD-08A2DBDA4B39}" type="slidenum">
              <a:rPr lang="en-GB" smtClean="0"/>
              <a:t>‹#›</a:t>
            </a:fld>
            <a:endParaRPr lang="en-GB"/>
          </a:p>
        </p:txBody>
      </p:sp>
    </p:spTree>
    <p:extLst>
      <p:ext uri="{BB962C8B-B14F-4D97-AF65-F5344CB8AC3E}">
        <p14:creationId xmlns:p14="http://schemas.microsoft.com/office/powerpoint/2010/main" val="159353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F32DDF-D9A1-4D89-B32B-E62F6F0D61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508D6D-E949-4E97-ACF7-B7599D53EB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8E8D93-E433-482D-B3F6-C2C55069001A}"/>
              </a:ext>
            </a:extLst>
          </p:cNvPr>
          <p:cNvSpPr>
            <a:spLocks noGrp="1"/>
          </p:cNvSpPr>
          <p:nvPr>
            <p:ph type="dt" sz="half" idx="10"/>
          </p:nvPr>
        </p:nvSpPr>
        <p:spPr/>
        <p:txBody>
          <a:bodyPr/>
          <a:lstStyle/>
          <a:p>
            <a:fld id="{7D6FAB68-E5C3-49EC-B85D-1F410278F658}" type="datetimeFigureOut">
              <a:rPr lang="en-GB" smtClean="0"/>
              <a:t>06/12/2023</a:t>
            </a:fld>
            <a:endParaRPr lang="en-GB"/>
          </a:p>
        </p:txBody>
      </p:sp>
      <p:sp>
        <p:nvSpPr>
          <p:cNvPr id="5" name="Footer Placeholder 4">
            <a:extLst>
              <a:ext uri="{FF2B5EF4-FFF2-40B4-BE49-F238E27FC236}">
                <a16:creationId xmlns:a16="http://schemas.microsoft.com/office/drawing/2014/main" id="{702C111D-C46F-47DE-B440-17626A63BD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537821-4A62-4FCD-8C2D-FF98CA872BDA}"/>
              </a:ext>
            </a:extLst>
          </p:cNvPr>
          <p:cNvSpPr>
            <a:spLocks noGrp="1"/>
          </p:cNvSpPr>
          <p:nvPr>
            <p:ph type="sldNum" sz="quarter" idx="12"/>
          </p:nvPr>
        </p:nvSpPr>
        <p:spPr/>
        <p:txBody>
          <a:bodyPr/>
          <a:lstStyle/>
          <a:p>
            <a:fld id="{98D1037D-7240-41A1-AFDD-08A2DBDA4B39}" type="slidenum">
              <a:rPr lang="en-GB" smtClean="0"/>
              <a:t>‹#›</a:t>
            </a:fld>
            <a:endParaRPr lang="en-GB"/>
          </a:p>
        </p:txBody>
      </p:sp>
    </p:spTree>
    <p:extLst>
      <p:ext uri="{BB962C8B-B14F-4D97-AF65-F5344CB8AC3E}">
        <p14:creationId xmlns:p14="http://schemas.microsoft.com/office/powerpoint/2010/main" val="107922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AC8DE-CACE-42BE-916D-1587102425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82A312-638F-4EDD-96D2-33EC10B60E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713A70-4830-4E85-B892-ADF07D1CA452}"/>
              </a:ext>
            </a:extLst>
          </p:cNvPr>
          <p:cNvSpPr>
            <a:spLocks noGrp="1"/>
          </p:cNvSpPr>
          <p:nvPr>
            <p:ph type="dt" sz="half" idx="10"/>
          </p:nvPr>
        </p:nvSpPr>
        <p:spPr/>
        <p:txBody>
          <a:bodyPr/>
          <a:lstStyle/>
          <a:p>
            <a:fld id="{7D6FAB68-E5C3-49EC-B85D-1F410278F658}" type="datetimeFigureOut">
              <a:rPr lang="en-GB" smtClean="0"/>
              <a:t>06/12/2023</a:t>
            </a:fld>
            <a:endParaRPr lang="en-GB"/>
          </a:p>
        </p:txBody>
      </p:sp>
      <p:sp>
        <p:nvSpPr>
          <p:cNvPr id="5" name="Footer Placeholder 4">
            <a:extLst>
              <a:ext uri="{FF2B5EF4-FFF2-40B4-BE49-F238E27FC236}">
                <a16:creationId xmlns:a16="http://schemas.microsoft.com/office/drawing/2014/main" id="{95138CB2-90C2-48B7-940E-882A2E38F6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246622-8C1F-4918-AF76-C24DC010EC62}"/>
              </a:ext>
            </a:extLst>
          </p:cNvPr>
          <p:cNvSpPr>
            <a:spLocks noGrp="1"/>
          </p:cNvSpPr>
          <p:nvPr>
            <p:ph type="sldNum" sz="quarter" idx="12"/>
          </p:nvPr>
        </p:nvSpPr>
        <p:spPr/>
        <p:txBody>
          <a:bodyPr/>
          <a:lstStyle/>
          <a:p>
            <a:fld id="{98D1037D-7240-41A1-AFDD-08A2DBDA4B39}" type="slidenum">
              <a:rPr lang="en-GB" smtClean="0"/>
              <a:t>‹#›</a:t>
            </a:fld>
            <a:endParaRPr lang="en-GB"/>
          </a:p>
        </p:txBody>
      </p:sp>
    </p:spTree>
    <p:extLst>
      <p:ext uri="{BB962C8B-B14F-4D97-AF65-F5344CB8AC3E}">
        <p14:creationId xmlns:p14="http://schemas.microsoft.com/office/powerpoint/2010/main" val="103261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B9C70-BE8D-42E9-A8B1-48D6D06D33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664683-3B25-4FF7-995B-533EE5ABEC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2EEB94-816F-4246-BF44-B5D6CEC9AE2A}"/>
              </a:ext>
            </a:extLst>
          </p:cNvPr>
          <p:cNvSpPr>
            <a:spLocks noGrp="1"/>
          </p:cNvSpPr>
          <p:nvPr>
            <p:ph type="dt" sz="half" idx="10"/>
          </p:nvPr>
        </p:nvSpPr>
        <p:spPr/>
        <p:txBody>
          <a:bodyPr/>
          <a:lstStyle/>
          <a:p>
            <a:fld id="{7D6FAB68-E5C3-49EC-B85D-1F410278F658}" type="datetimeFigureOut">
              <a:rPr lang="en-GB" smtClean="0"/>
              <a:t>06/12/2023</a:t>
            </a:fld>
            <a:endParaRPr lang="en-GB"/>
          </a:p>
        </p:txBody>
      </p:sp>
      <p:sp>
        <p:nvSpPr>
          <p:cNvPr id="5" name="Footer Placeholder 4">
            <a:extLst>
              <a:ext uri="{FF2B5EF4-FFF2-40B4-BE49-F238E27FC236}">
                <a16:creationId xmlns:a16="http://schemas.microsoft.com/office/drawing/2014/main" id="{0F276E43-50E9-4BE2-B5B1-58C59DD0B9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EB29B9-75A9-415C-9DEB-134097875672}"/>
              </a:ext>
            </a:extLst>
          </p:cNvPr>
          <p:cNvSpPr>
            <a:spLocks noGrp="1"/>
          </p:cNvSpPr>
          <p:nvPr>
            <p:ph type="sldNum" sz="quarter" idx="12"/>
          </p:nvPr>
        </p:nvSpPr>
        <p:spPr/>
        <p:txBody>
          <a:bodyPr/>
          <a:lstStyle/>
          <a:p>
            <a:fld id="{98D1037D-7240-41A1-AFDD-08A2DBDA4B39}" type="slidenum">
              <a:rPr lang="en-GB" smtClean="0"/>
              <a:t>‹#›</a:t>
            </a:fld>
            <a:endParaRPr lang="en-GB"/>
          </a:p>
        </p:txBody>
      </p:sp>
    </p:spTree>
    <p:extLst>
      <p:ext uri="{BB962C8B-B14F-4D97-AF65-F5344CB8AC3E}">
        <p14:creationId xmlns:p14="http://schemas.microsoft.com/office/powerpoint/2010/main" val="91699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FA56-DE9A-4145-8BE6-6BDBB95127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66B2EF-0A1D-4CF4-BD80-C428B583AF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5D8787-A33C-4F4A-AD14-72F2C52838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D720AC-1E11-49AB-904C-5D277BADE1A1}"/>
              </a:ext>
            </a:extLst>
          </p:cNvPr>
          <p:cNvSpPr>
            <a:spLocks noGrp="1"/>
          </p:cNvSpPr>
          <p:nvPr>
            <p:ph type="dt" sz="half" idx="10"/>
          </p:nvPr>
        </p:nvSpPr>
        <p:spPr/>
        <p:txBody>
          <a:bodyPr/>
          <a:lstStyle/>
          <a:p>
            <a:fld id="{7D6FAB68-E5C3-49EC-B85D-1F410278F658}" type="datetimeFigureOut">
              <a:rPr lang="en-GB" smtClean="0"/>
              <a:t>06/12/2023</a:t>
            </a:fld>
            <a:endParaRPr lang="en-GB"/>
          </a:p>
        </p:txBody>
      </p:sp>
      <p:sp>
        <p:nvSpPr>
          <p:cNvPr id="6" name="Footer Placeholder 5">
            <a:extLst>
              <a:ext uri="{FF2B5EF4-FFF2-40B4-BE49-F238E27FC236}">
                <a16:creationId xmlns:a16="http://schemas.microsoft.com/office/drawing/2014/main" id="{6FF9E8D1-D4E8-4090-BAD7-8B923E0D3A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2674EA-BDE8-41C1-885B-70A48FBDF80F}"/>
              </a:ext>
            </a:extLst>
          </p:cNvPr>
          <p:cNvSpPr>
            <a:spLocks noGrp="1"/>
          </p:cNvSpPr>
          <p:nvPr>
            <p:ph type="sldNum" sz="quarter" idx="12"/>
          </p:nvPr>
        </p:nvSpPr>
        <p:spPr/>
        <p:txBody>
          <a:bodyPr/>
          <a:lstStyle/>
          <a:p>
            <a:fld id="{98D1037D-7240-41A1-AFDD-08A2DBDA4B39}" type="slidenum">
              <a:rPr lang="en-GB" smtClean="0"/>
              <a:t>‹#›</a:t>
            </a:fld>
            <a:endParaRPr lang="en-GB"/>
          </a:p>
        </p:txBody>
      </p:sp>
    </p:spTree>
    <p:extLst>
      <p:ext uri="{BB962C8B-B14F-4D97-AF65-F5344CB8AC3E}">
        <p14:creationId xmlns:p14="http://schemas.microsoft.com/office/powerpoint/2010/main" val="301713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A80A0-BE37-40A0-A5A9-15622D138FB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C43E4D-DD6A-4961-B72E-533F449868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3D61D7-ED99-4B85-9C9A-758C29AC1E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6E57DDD-66D8-4D6A-86A9-68D44C1A0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8A3892-C41A-466A-BD5D-1B05BC02292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1ADEAD-ED97-4068-8C66-4F1740C14414}"/>
              </a:ext>
            </a:extLst>
          </p:cNvPr>
          <p:cNvSpPr>
            <a:spLocks noGrp="1"/>
          </p:cNvSpPr>
          <p:nvPr>
            <p:ph type="dt" sz="half" idx="10"/>
          </p:nvPr>
        </p:nvSpPr>
        <p:spPr/>
        <p:txBody>
          <a:bodyPr/>
          <a:lstStyle/>
          <a:p>
            <a:fld id="{7D6FAB68-E5C3-49EC-B85D-1F410278F658}" type="datetimeFigureOut">
              <a:rPr lang="en-GB" smtClean="0"/>
              <a:t>06/12/2023</a:t>
            </a:fld>
            <a:endParaRPr lang="en-GB"/>
          </a:p>
        </p:txBody>
      </p:sp>
      <p:sp>
        <p:nvSpPr>
          <p:cNvPr id="8" name="Footer Placeholder 7">
            <a:extLst>
              <a:ext uri="{FF2B5EF4-FFF2-40B4-BE49-F238E27FC236}">
                <a16:creationId xmlns:a16="http://schemas.microsoft.com/office/drawing/2014/main" id="{3A4E4FD3-6154-423B-9D94-8FFFB361A2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DD7986-77E1-43EA-9072-490B275914FF}"/>
              </a:ext>
            </a:extLst>
          </p:cNvPr>
          <p:cNvSpPr>
            <a:spLocks noGrp="1"/>
          </p:cNvSpPr>
          <p:nvPr>
            <p:ph type="sldNum" sz="quarter" idx="12"/>
          </p:nvPr>
        </p:nvSpPr>
        <p:spPr/>
        <p:txBody>
          <a:bodyPr/>
          <a:lstStyle/>
          <a:p>
            <a:fld id="{98D1037D-7240-41A1-AFDD-08A2DBDA4B39}" type="slidenum">
              <a:rPr lang="en-GB" smtClean="0"/>
              <a:t>‹#›</a:t>
            </a:fld>
            <a:endParaRPr lang="en-GB"/>
          </a:p>
        </p:txBody>
      </p:sp>
    </p:spTree>
    <p:extLst>
      <p:ext uri="{BB962C8B-B14F-4D97-AF65-F5344CB8AC3E}">
        <p14:creationId xmlns:p14="http://schemas.microsoft.com/office/powerpoint/2010/main" val="255682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7BF5-A889-4391-90AA-03EDDD61F7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580A8-84BE-4A1D-AF6E-75628840D667}"/>
              </a:ext>
            </a:extLst>
          </p:cNvPr>
          <p:cNvSpPr>
            <a:spLocks noGrp="1"/>
          </p:cNvSpPr>
          <p:nvPr>
            <p:ph type="dt" sz="half" idx="10"/>
          </p:nvPr>
        </p:nvSpPr>
        <p:spPr/>
        <p:txBody>
          <a:bodyPr/>
          <a:lstStyle/>
          <a:p>
            <a:fld id="{7D6FAB68-E5C3-49EC-B85D-1F410278F658}" type="datetimeFigureOut">
              <a:rPr lang="en-GB" smtClean="0"/>
              <a:t>06/12/2023</a:t>
            </a:fld>
            <a:endParaRPr lang="en-GB"/>
          </a:p>
        </p:txBody>
      </p:sp>
      <p:sp>
        <p:nvSpPr>
          <p:cNvPr id="4" name="Footer Placeholder 3">
            <a:extLst>
              <a:ext uri="{FF2B5EF4-FFF2-40B4-BE49-F238E27FC236}">
                <a16:creationId xmlns:a16="http://schemas.microsoft.com/office/drawing/2014/main" id="{67C0D219-6717-4FC1-8AE7-AB6BBBAB4F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4F06C0-2169-4489-89EB-6F68993BE720}"/>
              </a:ext>
            </a:extLst>
          </p:cNvPr>
          <p:cNvSpPr>
            <a:spLocks noGrp="1"/>
          </p:cNvSpPr>
          <p:nvPr>
            <p:ph type="sldNum" sz="quarter" idx="12"/>
          </p:nvPr>
        </p:nvSpPr>
        <p:spPr/>
        <p:txBody>
          <a:bodyPr/>
          <a:lstStyle/>
          <a:p>
            <a:fld id="{98D1037D-7240-41A1-AFDD-08A2DBDA4B39}" type="slidenum">
              <a:rPr lang="en-GB" smtClean="0"/>
              <a:t>‹#›</a:t>
            </a:fld>
            <a:endParaRPr lang="en-GB"/>
          </a:p>
        </p:txBody>
      </p:sp>
    </p:spTree>
    <p:extLst>
      <p:ext uri="{BB962C8B-B14F-4D97-AF65-F5344CB8AC3E}">
        <p14:creationId xmlns:p14="http://schemas.microsoft.com/office/powerpoint/2010/main" val="1588047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9C8B27-3A4E-4DA6-B616-10FB0DB8B57E}"/>
              </a:ext>
            </a:extLst>
          </p:cNvPr>
          <p:cNvSpPr>
            <a:spLocks noGrp="1"/>
          </p:cNvSpPr>
          <p:nvPr>
            <p:ph type="dt" sz="half" idx="10"/>
          </p:nvPr>
        </p:nvSpPr>
        <p:spPr/>
        <p:txBody>
          <a:bodyPr/>
          <a:lstStyle/>
          <a:p>
            <a:fld id="{7D6FAB68-E5C3-49EC-B85D-1F410278F658}" type="datetimeFigureOut">
              <a:rPr lang="en-GB" smtClean="0"/>
              <a:t>06/12/2023</a:t>
            </a:fld>
            <a:endParaRPr lang="en-GB"/>
          </a:p>
        </p:txBody>
      </p:sp>
      <p:sp>
        <p:nvSpPr>
          <p:cNvPr id="3" name="Footer Placeholder 2">
            <a:extLst>
              <a:ext uri="{FF2B5EF4-FFF2-40B4-BE49-F238E27FC236}">
                <a16:creationId xmlns:a16="http://schemas.microsoft.com/office/drawing/2014/main" id="{341FE3DA-D434-4752-829A-B539AE7417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0B6322-CC65-4C06-B12E-7D41FF3959DB}"/>
              </a:ext>
            </a:extLst>
          </p:cNvPr>
          <p:cNvSpPr>
            <a:spLocks noGrp="1"/>
          </p:cNvSpPr>
          <p:nvPr>
            <p:ph type="sldNum" sz="quarter" idx="12"/>
          </p:nvPr>
        </p:nvSpPr>
        <p:spPr/>
        <p:txBody>
          <a:bodyPr/>
          <a:lstStyle/>
          <a:p>
            <a:fld id="{98D1037D-7240-41A1-AFDD-08A2DBDA4B39}" type="slidenum">
              <a:rPr lang="en-GB" smtClean="0"/>
              <a:t>‹#›</a:t>
            </a:fld>
            <a:endParaRPr lang="en-GB"/>
          </a:p>
        </p:txBody>
      </p:sp>
    </p:spTree>
    <p:extLst>
      <p:ext uri="{BB962C8B-B14F-4D97-AF65-F5344CB8AC3E}">
        <p14:creationId xmlns:p14="http://schemas.microsoft.com/office/powerpoint/2010/main" val="4233137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DA848-3C63-4321-9341-63A9073FA9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48B10B-9282-46F7-A325-E41CA46122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4C34B9-D8FB-4B71-8584-9AF333133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2923BE-EC5E-44BB-AE45-941B6D143E83}"/>
              </a:ext>
            </a:extLst>
          </p:cNvPr>
          <p:cNvSpPr>
            <a:spLocks noGrp="1"/>
          </p:cNvSpPr>
          <p:nvPr>
            <p:ph type="dt" sz="half" idx="10"/>
          </p:nvPr>
        </p:nvSpPr>
        <p:spPr/>
        <p:txBody>
          <a:bodyPr/>
          <a:lstStyle/>
          <a:p>
            <a:fld id="{7D6FAB68-E5C3-49EC-B85D-1F410278F658}" type="datetimeFigureOut">
              <a:rPr lang="en-GB" smtClean="0"/>
              <a:t>06/12/2023</a:t>
            </a:fld>
            <a:endParaRPr lang="en-GB"/>
          </a:p>
        </p:txBody>
      </p:sp>
      <p:sp>
        <p:nvSpPr>
          <p:cNvPr id="6" name="Footer Placeholder 5">
            <a:extLst>
              <a:ext uri="{FF2B5EF4-FFF2-40B4-BE49-F238E27FC236}">
                <a16:creationId xmlns:a16="http://schemas.microsoft.com/office/drawing/2014/main" id="{21C97148-4FEC-4C7C-9DC3-51670C181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5CAB34-7B46-4343-9F0B-71F608971413}"/>
              </a:ext>
            </a:extLst>
          </p:cNvPr>
          <p:cNvSpPr>
            <a:spLocks noGrp="1"/>
          </p:cNvSpPr>
          <p:nvPr>
            <p:ph type="sldNum" sz="quarter" idx="12"/>
          </p:nvPr>
        </p:nvSpPr>
        <p:spPr/>
        <p:txBody>
          <a:bodyPr/>
          <a:lstStyle/>
          <a:p>
            <a:fld id="{98D1037D-7240-41A1-AFDD-08A2DBDA4B39}" type="slidenum">
              <a:rPr lang="en-GB" smtClean="0"/>
              <a:t>‹#›</a:t>
            </a:fld>
            <a:endParaRPr lang="en-GB"/>
          </a:p>
        </p:txBody>
      </p:sp>
    </p:spTree>
    <p:extLst>
      <p:ext uri="{BB962C8B-B14F-4D97-AF65-F5344CB8AC3E}">
        <p14:creationId xmlns:p14="http://schemas.microsoft.com/office/powerpoint/2010/main" val="73348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A92E1-F286-400A-8150-6A53420A8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D4B277-4C93-44C3-AEC5-5D6E712B3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94333D-4B58-4F59-AA2A-2CDC9C612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E22473-FEF2-4D90-B25C-AB5354263C3B}"/>
              </a:ext>
            </a:extLst>
          </p:cNvPr>
          <p:cNvSpPr>
            <a:spLocks noGrp="1"/>
          </p:cNvSpPr>
          <p:nvPr>
            <p:ph type="dt" sz="half" idx="10"/>
          </p:nvPr>
        </p:nvSpPr>
        <p:spPr/>
        <p:txBody>
          <a:bodyPr/>
          <a:lstStyle/>
          <a:p>
            <a:fld id="{7D6FAB68-E5C3-49EC-B85D-1F410278F658}" type="datetimeFigureOut">
              <a:rPr lang="en-GB" smtClean="0"/>
              <a:t>06/12/2023</a:t>
            </a:fld>
            <a:endParaRPr lang="en-GB"/>
          </a:p>
        </p:txBody>
      </p:sp>
      <p:sp>
        <p:nvSpPr>
          <p:cNvPr id="6" name="Footer Placeholder 5">
            <a:extLst>
              <a:ext uri="{FF2B5EF4-FFF2-40B4-BE49-F238E27FC236}">
                <a16:creationId xmlns:a16="http://schemas.microsoft.com/office/drawing/2014/main" id="{6E6262D2-A884-481A-9DD2-2CA57D7276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E6A7E7-BC7C-4559-A26B-31696EED028F}"/>
              </a:ext>
            </a:extLst>
          </p:cNvPr>
          <p:cNvSpPr>
            <a:spLocks noGrp="1"/>
          </p:cNvSpPr>
          <p:nvPr>
            <p:ph type="sldNum" sz="quarter" idx="12"/>
          </p:nvPr>
        </p:nvSpPr>
        <p:spPr/>
        <p:txBody>
          <a:bodyPr/>
          <a:lstStyle/>
          <a:p>
            <a:fld id="{98D1037D-7240-41A1-AFDD-08A2DBDA4B39}" type="slidenum">
              <a:rPr lang="en-GB" smtClean="0"/>
              <a:t>‹#›</a:t>
            </a:fld>
            <a:endParaRPr lang="en-GB"/>
          </a:p>
        </p:txBody>
      </p:sp>
    </p:spTree>
    <p:extLst>
      <p:ext uri="{BB962C8B-B14F-4D97-AF65-F5344CB8AC3E}">
        <p14:creationId xmlns:p14="http://schemas.microsoft.com/office/powerpoint/2010/main" val="82336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58BCAE-8EF2-4678-92FC-1C76DE2BFA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F0532C-5C02-45E4-8ABE-8349537634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7CA6CD-D51D-4937-8338-118EBD0A3A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FAB68-E5C3-49EC-B85D-1F410278F658}" type="datetimeFigureOut">
              <a:rPr lang="en-GB" smtClean="0"/>
              <a:t>06/12/2023</a:t>
            </a:fld>
            <a:endParaRPr lang="en-GB"/>
          </a:p>
        </p:txBody>
      </p:sp>
      <p:sp>
        <p:nvSpPr>
          <p:cNvPr id="5" name="Footer Placeholder 4">
            <a:extLst>
              <a:ext uri="{FF2B5EF4-FFF2-40B4-BE49-F238E27FC236}">
                <a16:creationId xmlns:a16="http://schemas.microsoft.com/office/drawing/2014/main" id="{F4E03035-B6B0-4F72-B4EC-9C2DA0C3E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70A668-EE6A-4534-B32F-DD3C040AF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1037D-7240-41A1-AFDD-08A2DBDA4B39}" type="slidenum">
              <a:rPr lang="en-GB" smtClean="0"/>
              <a:t>‹#›</a:t>
            </a:fld>
            <a:endParaRPr lang="en-GB"/>
          </a:p>
        </p:txBody>
      </p:sp>
    </p:spTree>
    <p:extLst>
      <p:ext uri="{BB962C8B-B14F-4D97-AF65-F5344CB8AC3E}">
        <p14:creationId xmlns:p14="http://schemas.microsoft.com/office/powerpoint/2010/main" val="3548420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dG5fkAgJmq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U0yIf9Tkgu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3A_4GCAozV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80F361-D8C7-4067-8120-5C842A03CEFB}"/>
              </a:ext>
            </a:extLst>
          </p:cNvPr>
          <p:cNvPicPr>
            <a:picLocks noChangeAspect="1"/>
          </p:cNvPicPr>
          <p:nvPr/>
        </p:nvPicPr>
        <p:blipFill rotWithShape="1">
          <a:blip r:embed="rId2"/>
          <a:srcRect l="59217" t="21333" r="4196" b="36696"/>
          <a:stretch/>
        </p:blipFill>
        <p:spPr>
          <a:xfrm>
            <a:off x="-1" y="-1"/>
            <a:ext cx="12192001" cy="6870125"/>
          </a:xfrm>
          <a:prstGeom prst="rect">
            <a:avLst/>
          </a:prstGeom>
        </p:spPr>
      </p:pic>
      <p:sp>
        <p:nvSpPr>
          <p:cNvPr id="2" name="Title 1"/>
          <p:cNvSpPr>
            <a:spLocks noGrp="1"/>
          </p:cNvSpPr>
          <p:nvPr>
            <p:ph type="ctrTitle"/>
          </p:nvPr>
        </p:nvSpPr>
        <p:spPr>
          <a:xfrm>
            <a:off x="2279576" y="209390"/>
            <a:ext cx="7772400" cy="1008112"/>
          </a:xfrm>
          <a:solidFill>
            <a:srgbClr val="FFFF00"/>
          </a:solidFill>
        </p:spPr>
        <p:txBody>
          <a:bodyPr/>
          <a:lstStyle/>
          <a:p>
            <a:r>
              <a:rPr lang="en-GB" b="1" u="sng" dirty="0"/>
              <a:t>Ground Rules</a:t>
            </a:r>
          </a:p>
        </p:txBody>
      </p:sp>
      <p:sp>
        <p:nvSpPr>
          <p:cNvPr id="3" name="Subtitle 2"/>
          <p:cNvSpPr>
            <a:spLocks noGrp="1"/>
          </p:cNvSpPr>
          <p:nvPr>
            <p:ph type="subTitle" idx="1"/>
          </p:nvPr>
        </p:nvSpPr>
        <p:spPr>
          <a:xfrm>
            <a:off x="1809292" y="1426893"/>
            <a:ext cx="8712968" cy="5098450"/>
          </a:xfrm>
          <a:solidFill>
            <a:schemeClr val="accent6">
              <a:lumMod val="20000"/>
              <a:lumOff val="80000"/>
            </a:schemeClr>
          </a:solidFill>
        </p:spPr>
        <p:txBody>
          <a:bodyPr>
            <a:normAutofit fontScale="32500" lnSpcReduction="20000"/>
          </a:bodyPr>
          <a:lstStyle/>
          <a:p>
            <a:pPr algn="l"/>
            <a:r>
              <a:rPr lang="en-GB" sz="8000" b="1" dirty="0"/>
              <a:t>No questions will be answered during the lesson:</a:t>
            </a:r>
          </a:p>
          <a:p>
            <a:pPr marL="457200" indent="-457200" algn="l">
              <a:buFont typeface="Arial" charset="0"/>
              <a:buChar char="•"/>
            </a:pPr>
            <a:r>
              <a:rPr lang="en-GB" sz="8000" dirty="0"/>
              <a:t>If you have any questions, about the topic we are covering today, please write them on a post-it note.  You do not need to put your name.</a:t>
            </a:r>
          </a:p>
          <a:p>
            <a:pPr marL="457200" indent="-457200" algn="l">
              <a:buFont typeface="Arial" charset="0"/>
              <a:buChar char="•"/>
            </a:pPr>
            <a:r>
              <a:rPr lang="en-GB" sz="8000" dirty="0"/>
              <a:t>Please put your question in the teacher’s envelope at the end of the lesson.</a:t>
            </a:r>
          </a:p>
          <a:p>
            <a:pPr algn="l"/>
            <a:endParaRPr lang="en-GB" sz="8000" dirty="0"/>
          </a:p>
          <a:p>
            <a:pPr algn="l"/>
            <a:r>
              <a:rPr lang="en-GB" sz="8000" b="1" dirty="0"/>
              <a:t>During the lesson:</a:t>
            </a:r>
          </a:p>
          <a:p>
            <a:pPr marL="857250" indent="-857250" algn="l">
              <a:buFont typeface="Arial" charset="0"/>
              <a:buChar char="•"/>
            </a:pPr>
            <a:r>
              <a:rPr lang="en-GB" sz="8000" dirty="0"/>
              <a:t>Please only give your opinions during discussions when asked.</a:t>
            </a:r>
          </a:p>
          <a:p>
            <a:pPr marL="857250" indent="-857250" algn="l">
              <a:buFont typeface="Arial" charset="0"/>
              <a:buChar char="•"/>
            </a:pPr>
            <a:r>
              <a:rPr lang="en-GB" sz="8000" dirty="0"/>
              <a:t>Do not say anything that could IDENTIFY anybody during the lesson.</a:t>
            </a:r>
          </a:p>
          <a:p>
            <a:pPr marL="857250" indent="-857250" algn="l">
              <a:buFont typeface="Arial" charset="0"/>
              <a:buChar char="•"/>
            </a:pPr>
            <a:r>
              <a:rPr lang="en-GB" sz="8000" dirty="0"/>
              <a:t>Be respectful of each other during the lesson.</a:t>
            </a:r>
          </a:p>
          <a:p>
            <a:pPr marL="457200" indent="-457200">
              <a:buFont typeface="Arial" charset="0"/>
              <a:buChar char="•"/>
            </a:pPr>
            <a:endParaRPr lang="en-GB" dirty="0"/>
          </a:p>
        </p:txBody>
      </p:sp>
    </p:spTree>
    <p:extLst>
      <p:ext uri="{BB962C8B-B14F-4D97-AF65-F5344CB8AC3E}">
        <p14:creationId xmlns:p14="http://schemas.microsoft.com/office/powerpoint/2010/main" val="14914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1BB0-0959-445C-BDA1-015E24681DB1}"/>
              </a:ext>
            </a:extLst>
          </p:cNvPr>
          <p:cNvSpPr>
            <a:spLocks noGrp="1"/>
          </p:cNvSpPr>
          <p:nvPr>
            <p:ph type="title"/>
          </p:nvPr>
        </p:nvSpPr>
        <p:spPr>
          <a:solidFill>
            <a:srgbClr val="FFFF00"/>
          </a:solidFill>
        </p:spPr>
        <p:txBody>
          <a:bodyPr/>
          <a:lstStyle/>
          <a:p>
            <a:r>
              <a:rPr lang="en-GB" dirty="0"/>
              <a:t>What do you think these two famous quotes might mean?</a:t>
            </a:r>
          </a:p>
        </p:txBody>
      </p:sp>
      <p:sp>
        <p:nvSpPr>
          <p:cNvPr id="4" name="Speech Bubble: Rectangle 3">
            <a:extLst>
              <a:ext uri="{FF2B5EF4-FFF2-40B4-BE49-F238E27FC236}">
                <a16:creationId xmlns:a16="http://schemas.microsoft.com/office/drawing/2014/main" id="{F583F74C-75F3-466B-947F-DC1D0C1AE120}"/>
              </a:ext>
            </a:extLst>
          </p:cNvPr>
          <p:cNvSpPr/>
          <p:nvPr/>
        </p:nvSpPr>
        <p:spPr>
          <a:xfrm>
            <a:off x="569843" y="2080591"/>
            <a:ext cx="6069496" cy="1961322"/>
          </a:xfrm>
          <a:prstGeom prst="wedgeRect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FD12D3B-7B2E-424E-AE09-00548A512652}"/>
              </a:ext>
            </a:extLst>
          </p:cNvPr>
          <p:cNvSpPr txBox="1"/>
          <p:nvPr/>
        </p:nvSpPr>
        <p:spPr>
          <a:xfrm>
            <a:off x="742122" y="2319130"/>
            <a:ext cx="5685182" cy="1323439"/>
          </a:xfrm>
          <a:prstGeom prst="rect">
            <a:avLst/>
          </a:prstGeom>
          <a:noFill/>
        </p:spPr>
        <p:txBody>
          <a:bodyPr wrap="square" rtlCol="0">
            <a:spAutoFit/>
          </a:bodyPr>
          <a:lstStyle/>
          <a:p>
            <a:r>
              <a:rPr lang="en-GB" sz="4000" dirty="0"/>
              <a:t>We teach others how to treat us.</a:t>
            </a:r>
          </a:p>
        </p:txBody>
      </p:sp>
      <p:sp>
        <p:nvSpPr>
          <p:cNvPr id="6" name="Speech Bubble: Oval 5">
            <a:extLst>
              <a:ext uri="{FF2B5EF4-FFF2-40B4-BE49-F238E27FC236}">
                <a16:creationId xmlns:a16="http://schemas.microsoft.com/office/drawing/2014/main" id="{E014F426-BA9F-47F1-A7F3-50D49F65B95E}"/>
              </a:ext>
            </a:extLst>
          </p:cNvPr>
          <p:cNvSpPr/>
          <p:nvPr/>
        </p:nvSpPr>
        <p:spPr>
          <a:xfrm>
            <a:off x="6811618" y="3429000"/>
            <a:ext cx="4542182" cy="2574235"/>
          </a:xfrm>
          <a:prstGeom prst="wedgeEllipseCallout">
            <a:avLst>
              <a:gd name="adj1" fmla="val 49189"/>
              <a:gd name="adj2" fmla="val 65589"/>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AFD338F-D053-41FE-9979-5E2FC3948D84}"/>
              </a:ext>
            </a:extLst>
          </p:cNvPr>
          <p:cNvSpPr txBox="1"/>
          <p:nvPr/>
        </p:nvSpPr>
        <p:spPr>
          <a:xfrm>
            <a:off x="7368209" y="3949148"/>
            <a:ext cx="3551582" cy="1569660"/>
          </a:xfrm>
          <a:prstGeom prst="rect">
            <a:avLst/>
          </a:prstGeom>
          <a:noFill/>
        </p:spPr>
        <p:txBody>
          <a:bodyPr wrap="square" rtlCol="0">
            <a:spAutoFit/>
          </a:bodyPr>
          <a:lstStyle/>
          <a:p>
            <a:r>
              <a:rPr lang="en-GB" sz="3200" dirty="0"/>
              <a:t>Personal boundaries is how we show love for ourselves.</a:t>
            </a:r>
          </a:p>
        </p:txBody>
      </p:sp>
    </p:spTree>
    <p:extLst>
      <p:ext uri="{BB962C8B-B14F-4D97-AF65-F5344CB8AC3E}">
        <p14:creationId xmlns:p14="http://schemas.microsoft.com/office/powerpoint/2010/main" val="1395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2ACA6-23DA-46CA-966E-CD97211D8011}"/>
              </a:ext>
            </a:extLst>
          </p:cNvPr>
          <p:cNvSpPr>
            <a:spLocks noGrp="1"/>
          </p:cNvSpPr>
          <p:nvPr>
            <p:ph type="title"/>
          </p:nvPr>
        </p:nvSpPr>
        <p:spPr>
          <a:solidFill>
            <a:srgbClr val="FFFF00"/>
          </a:solidFill>
        </p:spPr>
        <p:txBody>
          <a:bodyPr>
            <a:normAutofit fontScale="90000"/>
          </a:bodyPr>
          <a:lstStyle/>
          <a:p>
            <a:r>
              <a:rPr lang="en-GB" dirty="0"/>
              <a:t>We are now going to explore some of the different types of personal boundaries that exist.</a:t>
            </a:r>
          </a:p>
        </p:txBody>
      </p:sp>
      <p:sp>
        <p:nvSpPr>
          <p:cNvPr id="3" name="Content Placeholder 2">
            <a:extLst>
              <a:ext uri="{FF2B5EF4-FFF2-40B4-BE49-F238E27FC236}">
                <a16:creationId xmlns:a16="http://schemas.microsoft.com/office/drawing/2014/main" id="{F7FD5A56-847B-4EB6-840C-6584B158AA56}"/>
              </a:ext>
            </a:extLst>
          </p:cNvPr>
          <p:cNvSpPr>
            <a:spLocks noGrp="1"/>
          </p:cNvSpPr>
          <p:nvPr>
            <p:ph idx="1"/>
          </p:nvPr>
        </p:nvSpPr>
        <p:spPr>
          <a:solidFill>
            <a:schemeClr val="accent4">
              <a:lumMod val="20000"/>
              <a:lumOff val="80000"/>
            </a:schemeClr>
          </a:solidFill>
        </p:spPr>
        <p:txBody>
          <a:bodyPr>
            <a:normAutofit fontScale="92500" lnSpcReduction="10000"/>
          </a:bodyPr>
          <a:lstStyle/>
          <a:p>
            <a:pPr marL="0" indent="0">
              <a:buNone/>
            </a:pPr>
            <a:r>
              <a:rPr lang="en-GB" sz="3200" dirty="0"/>
              <a:t>On your A4 sheet write the headings:</a:t>
            </a:r>
          </a:p>
          <a:p>
            <a:pPr marL="0" indent="0">
              <a:buNone/>
            </a:pPr>
            <a:endParaRPr lang="en-GB" sz="3200" dirty="0"/>
          </a:p>
          <a:p>
            <a:pPr marL="0" indent="0">
              <a:buNone/>
            </a:pPr>
            <a:r>
              <a:rPr lang="en-GB" sz="3200" b="1" u="sng" dirty="0"/>
              <a:t>Personal boundaries.</a:t>
            </a:r>
          </a:p>
          <a:p>
            <a:pPr marL="0" indent="0">
              <a:buNone/>
            </a:pPr>
            <a:endParaRPr lang="en-GB" b="1" dirty="0"/>
          </a:p>
          <a:p>
            <a:pPr marL="514350" indent="-514350">
              <a:buAutoNum type="arabicParenR"/>
            </a:pPr>
            <a:r>
              <a:rPr lang="en-GB" b="1" dirty="0"/>
              <a:t>Time boundaries.</a:t>
            </a:r>
          </a:p>
          <a:p>
            <a:pPr marL="0" indent="0">
              <a:buNone/>
            </a:pPr>
            <a:r>
              <a:rPr lang="en-GB" dirty="0"/>
              <a:t>Consider and discuss – are you usually late for school/seeing friends etc?</a:t>
            </a:r>
          </a:p>
          <a:p>
            <a:pPr marL="0" indent="0">
              <a:buNone/>
            </a:pPr>
            <a:r>
              <a:rPr lang="en-GB" dirty="0"/>
              <a:t>Why might this be disrespectful?  What could help you be on time?</a:t>
            </a:r>
          </a:p>
          <a:p>
            <a:pPr marL="0" indent="0">
              <a:buNone/>
            </a:pPr>
            <a:r>
              <a:rPr lang="en-GB" dirty="0"/>
              <a:t>Are others often late for you?  How does it make you feel?</a:t>
            </a:r>
          </a:p>
          <a:p>
            <a:pPr marL="0" indent="0">
              <a:buNone/>
            </a:pPr>
            <a:r>
              <a:rPr lang="en-GB" dirty="0"/>
              <a:t>What could you say, assertively, to let them know you don’t like it?</a:t>
            </a:r>
          </a:p>
          <a:p>
            <a:pPr marL="0" indent="0">
              <a:buNone/>
            </a:pPr>
            <a:endParaRPr lang="en-GB" dirty="0"/>
          </a:p>
        </p:txBody>
      </p:sp>
    </p:spTree>
    <p:extLst>
      <p:ext uri="{BB962C8B-B14F-4D97-AF65-F5344CB8AC3E}">
        <p14:creationId xmlns:p14="http://schemas.microsoft.com/office/powerpoint/2010/main" val="134924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FD5A56-847B-4EB6-840C-6584B158AA56}"/>
              </a:ext>
            </a:extLst>
          </p:cNvPr>
          <p:cNvSpPr>
            <a:spLocks noGrp="1"/>
          </p:cNvSpPr>
          <p:nvPr>
            <p:ph idx="1"/>
          </p:nvPr>
        </p:nvSpPr>
        <p:spPr>
          <a:xfrm>
            <a:off x="960783" y="702365"/>
            <a:ext cx="10515600" cy="5525157"/>
          </a:xfrm>
          <a:solidFill>
            <a:schemeClr val="accent4">
              <a:lumMod val="20000"/>
              <a:lumOff val="80000"/>
            </a:schemeClr>
          </a:solidFill>
        </p:spPr>
        <p:txBody>
          <a:bodyPr>
            <a:normAutofit/>
          </a:bodyPr>
          <a:lstStyle/>
          <a:p>
            <a:pPr marL="514350" indent="-514350">
              <a:buAutoNum type="arabicParenR" startAt="2"/>
            </a:pPr>
            <a:r>
              <a:rPr lang="en-GB" sz="3600" b="1" dirty="0"/>
              <a:t>Intellectual boundaries</a:t>
            </a:r>
          </a:p>
          <a:p>
            <a:pPr marL="514350" indent="-514350">
              <a:buAutoNum type="arabicParenR" startAt="2"/>
            </a:pPr>
            <a:endParaRPr lang="en-GB" dirty="0"/>
          </a:p>
          <a:p>
            <a:pPr marL="0" indent="0">
              <a:buNone/>
            </a:pPr>
            <a:r>
              <a:rPr lang="en-GB" dirty="0"/>
              <a:t>Discuss:</a:t>
            </a:r>
          </a:p>
          <a:p>
            <a:pPr marL="0" indent="0">
              <a:buNone/>
            </a:pPr>
            <a:r>
              <a:rPr lang="en-GB" dirty="0"/>
              <a:t>What do you think it means to DISAGREE RESPECTFULLY?</a:t>
            </a:r>
          </a:p>
          <a:p>
            <a:pPr marL="0" indent="0">
              <a:buNone/>
            </a:pPr>
            <a:r>
              <a:rPr lang="en-GB" dirty="0"/>
              <a:t>People who do this, can share their beliefs and ideas, but equally listen to others, consider their point of view, and if they disagree do this in a polite and assertive way.  </a:t>
            </a:r>
          </a:p>
          <a:p>
            <a:pPr marL="0" indent="0">
              <a:buNone/>
            </a:pPr>
            <a:endParaRPr lang="en-GB" dirty="0"/>
          </a:p>
          <a:p>
            <a:pPr marL="0" indent="0">
              <a:buNone/>
            </a:pPr>
            <a:r>
              <a:rPr lang="en-GB" dirty="0"/>
              <a:t>Consider – are you good at this?  How do you know?</a:t>
            </a:r>
          </a:p>
          <a:p>
            <a:pPr marL="0" indent="0">
              <a:buNone/>
            </a:pPr>
            <a:r>
              <a:rPr lang="en-GB" dirty="0"/>
              <a:t>Could you improve in this area?  How?</a:t>
            </a:r>
          </a:p>
          <a:p>
            <a:pPr marL="0" indent="0">
              <a:buNone/>
            </a:pPr>
            <a:r>
              <a:rPr lang="en-GB" dirty="0"/>
              <a:t>Why might it be important in a career?</a:t>
            </a:r>
          </a:p>
        </p:txBody>
      </p:sp>
      <p:sp>
        <p:nvSpPr>
          <p:cNvPr id="2" name="Rectangle 1">
            <a:extLst>
              <a:ext uri="{FF2B5EF4-FFF2-40B4-BE49-F238E27FC236}">
                <a16:creationId xmlns:a16="http://schemas.microsoft.com/office/drawing/2014/main" id="{CB9D95D8-0474-403F-A99C-BE381BF3FE5F}"/>
              </a:ext>
            </a:extLst>
          </p:cNvPr>
          <p:cNvSpPr/>
          <p:nvPr/>
        </p:nvSpPr>
        <p:spPr>
          <a:xfrm>
            <a:off x="3069843" y="1397246"/>
            <a:ext cx="4940583" cy="646331"/>
          </a:xfrm>
          <a:prstGeom prst="rect">
            <a:avLst/>
          </a:prstGeom>
        </p:spPr>
        <p:txBody>
          <a:bodyPr wrap="none">
            <a:spAutoFit/>
          </a:bodyPr>
          <a:lstStyle/>
          <a:p>
            <a:r>
              <a:rPr lang="en-GB" dirty="0">
                <a:hlinkClick r:id="rId2"/>
              </a:rPr>
              <a:t>https://www.youtube.com/watch?v=dG5fkAgJmqc</a:t>
            </a:r>
            <a:endParaRPr lang="en-GB" dirty="0"/>
          </a:p>
          <a:p>
            <a:endParaRPr lang="en-GB" dirty="0"/>
          </a:p>
        </p:txBody>
      </p:sp>
    </p:spTree>
    <p:extLst>
      <p:ext uri="{BB962C8B-B14F-4D97-AF65-F5344CB8AC3E}">
        <p14:creationId xmlns:p14="http://schemas.microsoft.com/office/powerpoint/2010/main" val="280470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FD5A56-847B-4EB6-840C-6584B158AA56}"/>
              </a:ext>
            </a:extLst>
          </p:cNvPr>
          <p:cNvSpPr>
            <a:spLocks noGrp="1"/>
          </p:cNvSpPr>
          <p:nvPr>
            <p:ph idx="1"/>
          </p:nvPr>
        </p:nvSpPr>
        <p:spPr>
          <a:xfrm>
            <a:off x="960783" y="702365"/>
            <a:ext cx="10515600" cy="5525157"/>
          </a:xfrm>
          <a:solidFill>
            <a:schemeClr val="accent4">
              <a:lumMod val="20000"/>
              <a:lumOff val="80000"/>
            </a:schemeClr>
          </a:solidFill>
        </p:spPr>
        <p:txBody>
          <a:bodyPr>
            <a:normAutofit fontScale="92500" lnSpcReduction="20000"/>
          </a:bodyPr>
          <a:lstStyle/>
          <a:p>
            <a:pPr marL="0" indent="0">
              <a:buNone/>
            </a:pPr>
            <a:r>
              <a:rPr lang="en-GB" sz="3600" b="1" dirty="0"/>
              <a:t>3) Emotional boundaries</a:t>
            </a:r>
          </a:p>
          <a:p>
            <a:pPr marL="514350" indent="-514350">
              <a:buAutoNum type="arabicParenR" startAt="2"/>
            </a:pPr>
            <a:endParaRPr lang="en-GB" dirty="0"/>
          </a:p>
          <a:p>
            <a:pPr marL="0" indent="0">
              <a:buNone/>
            </a:pPr>
            <a:r>
              <a:rPr lang="en-GB" dirty="0"/>
              <a:t>If somebody does, or says, something that brings up strong emotions, such as hurt/anger, they are crossing your emotional boundaries.</a:t>
            </a:r>
          </a:p>
          <a:p>
            <a:pPr marL="0" indent="0">
              <a:buNone/>
            </a:pPr>
            <a:r>
              <a:rPr lang="en-GB" dirty="0"/>
              <a:t>You may not always choose to say something if it happens once, but if they keep doing it, self-respect would mean telling them you don’t like it.    </a:t>
            </a:r>
          </a:p>
          <a:p>
            <a:pPr marL="0" indent="0">
              <a:buNone/>
            </a:pPr>
            <a:endParaRPr lang="en-GB" dirty="0"/>
          </a:p>
          <a:p>
            <a:pPr marL="0" indent="0">
              <a:buNone/>
            </a:pPr>
            <a:r>
              <a:rPr lang="en-GB" dirty="0"/>
              <a:t>Quietly reflect – do you allow people to say things to you that hurt and not assertively say anything?  How does this make you feel?  If they ignore you, when you tell them, is this the sign of a healthy relationship?</a:t>
            </a:r>
          </a:p>
          <a:p>
            <a:pPr marL="0" indent="0">
              <a:buNone/>
            </a:pPr>
            <a:r>
              <a:rPr lang="en-GB" dirty="0"/>
              <a:t>Do you listen to others if they tell you they are upset by something you are saying/doing?</a:t>
            </a:r>
          </a:p>
          <a:p>
            <a:pPr marL="0" indent="0">
              <a:buNone/>
            </a:pPr>
            <a:endParaRPr lang="en-GB" dirty="0"/>
          </a:p>
          <a:p>
            <a:pPr marL="0" indent="0" algn="ctr">
              <a:buNone/>
            </a:pPr>
            <a:r>
              <a:rPr lang="en-GB" b="1" dirty="0"/>
              <a:t>Our emotions/body usually tells us when a boundary has been broken, we may feel upset, angry, confused or even go numb.    </a:t>
            </a:r>
          </a:p>
        </p:txBody>
      </p:sp>
    </p:spTree>
    <p:extLst>
      <p:ext uri="{BB962C8B-B14F-4D97-AF65-F5344CB8AC3E}">
        <p14:creationId xmlns:p14="http://schemas.microsoft.com/office/powerpoint/2010/main" val="93401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FD5A56-847B-4EB6-840C-6584B158AA56}"/>
              </a:ext>
            </a:extLst>
          </p:cNvPr>
          <p:cNvSpPr>
            <a:spLocks noGrp="1"/>
          </p:cNvSpPr>
          <p:nvPr>
            <p:ph idx="1"/>
          </p:nvPr>
        </p:nvSpPr>
        <p:spPr>
          <a:xfrm>
            <a:off x="960783" y="702365"/>
            <a:ext cx="10515600" cy="5525157"/>
          </a:xfrm>
          <a:solidFill>
            <a:schemeClr val="accent4">
              <a:lumMod val="20000"/>
              <a:lumOff val="80000"/>
            </a:schemeClr>
          </a:solidFill>
        </p:spPr>
        <p:txBody>
          <a:bodyPr>
            <a:normAutofit/>
          </a:bodyPr>
          <a:lstStyle/>
          <a:p>
            <a:pPr marL="0" indent="0">
              <a:buNone/>
            </a:pPr>
            <a:r>
              <a:rPr lang="en-GB" sz="3600" b="1" dirty="0"/>
              <a:t>4) Physical boundaries</a:t>
            </a:r>
          </a:p>
          <a:p>
            <a:pPr marL="0" indent="0">
              <a:buNone/>
            </a:pPr>
            <a:endParaRPr lang="en-GB" b="1" dirty="0"/>
          </a:p>
          <a:p>
            <a:pPr marL="0" indent="0">
              <a:buNone/>
            </a:pPr>
            <a:r>
              <a:rPr lang="en-GB" sz="3600" dirty="0"/>
              <a:t>What do you think this means?</a:t>
            </a:r>
          </a:p>
          <a:p>
            <a:pPr marL="0" indent="0">
              <a:buNone/>
            </a:pPr>
            <a:r>
              <a:rPr lang="en-GB" sz="3600" dirty="0"/>
              <a:t>This refers to your privacy and intimate/personal space boundaries.</a:t>
            </a:r>
          </a:p>
          <a:p>
            <a:pPr marL="0" indent="0">
              <a:buNone/>
            </a:pPr>
            <a:r>
              <a:rPr lang="en-GB" sz="3600" b="1" dirty="0"/>
              <a:t>Re-cap – what can you remember about privacy from Mrs Parfitt’s assembly recently?  </a:t>
            </a:r>
          </a:p>
          <a:p>
            <a:pPr marL="0" indent="0">
              <a:buNone/>
            </a:pPr>
            <a:endParaRPr lang="en-GB" sz="3600" dirty="0"/>
          </a:p>
          <a:p>
            <a:pPr marL="0" indent="0">
              <a:buNone/>
            </a:pPr>
            <a:endParaRPr lang="en-GB" sz="3600" dirty="0"/>
          </a:p>
          <a:p>
            <a:pPr marL="0" indent="0">
              <a:buNone/>
            </a:pPr>
            <a:endParaRPr lang="en-GB" sz="3600" dirty="0"/>
          </a:p>
        </p:txBody>
      </p:sp>
    </p:spTree>
    <p:extLst>
      <p:ext uri="{BB962C8B-B14F-4D97-AF65-F5344CB8AC3E}">
        <p14:creationId xmlns:p14="http://schemas.microsoft.com/office/powerpoint/2010/main" val="8923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0CFE-062D-4C8B-9872-50349F57CB87}"/>
              </a:ext>
            </a:extLst>
          </p:cNvPr>
          <p:cNvSpPr>
            <a:spLocks noGrp="1"/>
          </p:cNvSpPr>
          <p:nvPr>
            <p:ph type="title"/>
          </p:nvPr>
        </p:nvSpPr>
        <p:spPr>
          <a:xfrm>
            <a:off x="838200" y="365125"/>
            <a:ext cx="10515600" cy="1026353"/>
          </a:xfrm>
          <a:solidFill>
            <a:srgbClr val="FFFF00"/>
          </a:solidFill>
        </p:spPr>
        <p:txBody>
          <a:bodyPr/>
          <a:lstStyle/>
          <a:p>
            <a:r>
              <a:rPr lang="en-GB" dirty="0"/>
              <a:t>Intimate and Personal Space</a:t>
            </a:r>
          </a:p>
        </p:txBody>
      </p:sp>
      <p:sp>
        <p:nvSpPr>
          <p:cNvPr id="3" name="Content Placeholder 2">
            <a:extLst>
              <a:ext uri="{FF2B5EF4-FFF2-40B4-BE49-F238E27FC236}">
                <a16:creationId xmlns:a16="http://schemas.microsoft.com/office/drawing/2014/main" id="{869CEAD6-1020-42D6-AF1F-3D401E6B3270}"/>
              </a:ext>
            </a:extLst>
          </p:cNvPr>
          <p:cNvSpPr>
            <a:spLocks noGrp="1"/>
          </p:cNvSpPr>
          <p:nvPr>
            <p:ph idx="1"/>
          </p:nvPr>
        </p:nvSpPr>
        <p:spPr>
          <a:xfrm>
            <a:off x="718930" y="1534077"/>
            <a:ext cx="10515600" cy="4351338"/>
          </a:xfrm>
        </p:spPr>
        <p:txBody>
          <a:bodyPr>
            <a:normAutofit/>
          </a:bodyPr>
          <a:lstStyle/>
          <a:p>
            <a:pPr marL="0" indent="0">
              <a:buNone/>
            </a:pPr>
            <a:r>
              <a:rPr lang="en-GB" dirty="0"/>
              <a:t>Intimate and personal space = the physical space immediately surrounding someone, into which intrusion can feel uncomfortable or threatening.  </a:t>
            </a:r>
          </a:p>
        </p:txBody>
      </p:sp>
      <p:pic>
        <p:nvPicPr>
          <p:cNvPr id="4" name="Picture 3">
            <a:extLst>
              <a:ext uri="{FF2B5EF4-FFF2-40B4-BE49-F238E27FC236}">
                <a16:creationId xmlns:a16="http://schemas.microsoft.com/office/drawing/2014/main" id="{4159B1CD-C39F-4B33-926E-E6D7B402A0EA}"/>
              </a:ext>
            </a:extLst>
          </p:cNvPr>
          <p:cNvPicPr>
            <a:picLocks noChangeAspect="1"/>
          </p:cNvPicPr>
          <p:nvPr/>
        </p:nvPicPr>
        <p:blipFill rotWithShape="1">
          <a:blip r:embed="rId2"/>
          <a:srcRect l="58152" t="19310" r="5761" b="23272"/>
          <a:stretch/>
        </p:blipFill>
        <p:spPr>
          <a:xfrm>
            <a:off x="1073425" y="2749826"/>
            <a:ext cx="4399723" cy="3935896"/>
          </a:xfrm>
          <a:prstGeom prst="rect">
            <a:avLst/>
          </a:prstGeom>
        </p:spPr>
      </p:pic>
      <p:sp>
        <p:nvSpPr>
          <p:cNvPr id="5" name="TextBox 4">
            <a:extLst>
              <a:ext uri="{FF2B5EF4-FFF2-40B4-BE49-F238E27FC236}">
                <a16:creationId xmlns:a16="http://schemas.microsoft.com/office/drawing/2014/main" id="{6C7F9E86-A04C-4E90-83C3-79A8E9950E93}"/>
              </a:ext>
            </a:extLst>
          </p:cNvPr>
          <p:cNvSpPr txBox="1"/>
          <p:nvPr/>
        </p:nvSpPr>
        <p:spPr>
          <a:xfrm>
            <a:off x="4147931" y="2570991"/>
            <a:ext cx="1732721" cy="596348"/>
          </a:xfrm>
          <a:prstGeom prst="rect">
            <a:avLst/>
          </a:prstGeom>
          <a:solidFill>
            <a:schemeClr val="bg1"/>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B344F7C8-6C4D-4979-ABF2-26A891346822}"/>
              </a:ext>
            </a:extLst>
          </p:cNvPr>
          <p:cNvSpPr txBox="1"/>
          <p:nvPr/>
        </p:nvSpPr>
        <p:spPr>
          <a:xfrm>
            <a:off x="718930" y="3048000"/>
            <a:ext cx="1467679" cy="1754326"/>
          </a:xfrm>
          <a:prstGeom prst="rect">
            <a:avLst/>
          </a:prstGeom>
          <a:solidFill>
            <a:srgbClr val="FFCCFF"/>
          </a:solidFill>
        </p:spPr>
        <p:txBody>
          <a:bodyPr wrap="square" rtlCol="0">
            <a:spAutoFit/>
          </a:bodyPr>
          <a:lstStyle/>
          <a:p>
            <a:r>
              <a:rPr lang="en-GB" dirty="0"/>
              <a:t>Intimate = 0.5m</a:t>
            </a:r>
          </a:p>
          <a:p>
            <a:r>
              <a:rPr lang="en-GB" dirty="0"/>
              <a:t>(appropriate lovers/family/close friends.)</a:t>
            </a:r>
          </a:p>
        </p:txBody>
      </p:sp>
      <p:sp>
        <p:nvSpPr>
          <p:cNvPr id="7" name="TextBox 6">
            <a:extLst>
              <a:ext uri="{FF2B5EF4-FFF2-40B4-BE49-F238E27FC236}">
                <a16:creationId xmlns:a16="http://schemas.microsoft.com/office/drawing/2014/main" id="{C7AE734C-5AA6-4FC6-9CE5-0FA6984659F9}"/>
              </a:ext>
            </a:extLst>
          </p:cNvPr>
          <p:cNvSpPr txBox="1"/>
          <p:nvPr/>
        </p:nvSpPr>
        <p:spPr>
          <a:xfrm>
            <a:off x="5615610" y="2570991"/>
            <a:ext cx="1467679" cy="1477328"/>
          </a:xfrm>
          <a:prstGeom prst="rect">
            <a:avLst/>
          </a:prstGeom>
          <a:solidFill>
            <a:srgbClr val="FFCCCC"/>
          </a:solidFill>
        </p:spPr>
        <p:txBody>
          <a:bodyPr wrap="square" rtlCol="0">
            <a:spAutoFit/>
          </a:bodyPr>
          <a:lstStyle/>
          <a:p>
            <a:r>
              <a:rPr lang="en-GB" dirty="0"/>
              <a:t>Personal = about 1m</a:t>
            </a:r>
          </a:p>
          <a:p>
            <a:r>
              <a:rPr lang="en-GB" dirty="0"/>
              <a:t>(appropriate same as intimate.)</a:t>
            </a:r>
          </a:p>
        </p:txBody>
      </p:sp>
      <p:sp>
        <p:nvSpPr>
          <p:cNvPr id="8" name="TextBox 7">
            <a:extLst>
              <a:ext uri="{FF2B5EF4-FFF2-40B4-BE49-F238E27FC236}">
                <a16:creationId xmlns:a16="http://schemas.microsoft.com/office/drawing/2014/main" id="{7B5F74AD-B887-4AA3-82FE-98410245A664}"/>
              </a:ext>
            </a:extLst>
          </p:cNvPr>
          <p:cNvSpPr txBox="1"/>
          <p:nvPr/>
        </p:nvSpPr>
        <p:spPr>
          <a:xfrm>
            <a:off x="5585791" y="5104684"/>
            <a:ext cx="1845365" cy="923330"/>
          </a:xfrm>
          <a:prstGeom prst="rect">
            <a:avLst/>
          </a:prstGeom>
          <a:solidFill>
            <a:srgbClr val="FF99CC"/>
          </a:solidFill>
        </p:spPr>
        <p:txBody>
          <a:bodyPr wrap="square" rtlCol="0">
            <a:spAutoFit/>
          </a:bodyPr>
          <a:lstStyle/>
          <a:p>
            <a:r>
              <a:rPr lang="en-GB" dirty="0"/>
              <a:t>Social = about 3m school/work/</a:t>
            </a:r>
          </a:p>
          <a:p>
            <a:r>
              <a:rPr lang="en-GB" dirty="0"/>
              <a:t>strangers etc.</a:t>
            </a:r>
          </a:p>
        </p:txBody>
      </p:sp>
      <p:sp>
        <p:nvSpPr>
          <p:cNvPr id="9" name="TextBox 8">
            <a:extLst>
              <a:ext uri="{FF2B5EF4-FFF2-40B4-BE49-F238E27FC236}">
                <a16:creationId xmlns:a16="http://schemas.microsoft.com/office/drawing/2014/main" id="{F57A6AAA-F27A-4F7D-95A7-F5FEC69FB375}"/>
              </a:ext>
            </a:extLst>
          </p:cNvPr>
          <p:cNvSpPr txBox="1"/>
          <p:nvPr/>
        </p:nvSpPr>
        <p:spPr>
          <a:xfrm>
            <a:off x="7777371" y="2715316"/>
            <a:ext cx="4058478" cy="3170099"/>
          </a:xfrm>
          <a:prstGeom prst="rect">
            <a:avLst/>
          </a:prstGeom>
          <a:solidFill>
            <a:schemeClr val="accent4">
              <a:lumMod val="40000"/>
              <a:lumOff val="60000"/>
            </a:schemeClr>
          </a:solidFill>
        </p:spPr>
        <p:txBody>
          <a:bodyPr wrap="square" rtlCol="0">
            <a:spAutoFit/>
          </a:bodyPr>
          <a:lstStyle/>
          <a:p>
            <a:r>
              <a:rPr lang="en-GB" sz="2000" dirty="0"/>
              <a:t>Obviously, this may vary depending on the situation e.g. if your in a music concert.  But you always have a right to ask people to stand back assertively, if you feel uncomfortable.</a:t>
            </a:r>
          </a:p>
          <a:p>
            <a:endParaRPr lang="en-GB" sz="2000" dirty="0"/>
          </a:p>
          <a:p>
            <a:r>
              <a:rPr lang="en-GB" sz="2000" b="1" dirty="0"/>
              <a:t>In what situations may you feel ok about strangers being in your personal space?  What can you do/say if you feel uncomfortable?</a:t>
            </a:r>
          </a:p>
        </p:txBody>
      </p:sp>
      <p:sp>
        <p:nvSpPr>
          <p:cNvPr id="10" name="TextBox 9">
            <a:extLst>
              <a:ext uri="{FF2B5EF4-FFF2-40B4-BE49-F238E27FC236}">
                <a16:creationId xmlns:a16="http://schemas.microsoft.com/office/drawing/2014/main" id="{3C37B79F-768F-42E1-ACAE-9C700226A991}"/>
              </a:ext>
            </a:extLst>
          </p:cNvPr>
          <p:cNvSpPr txBox="1"/>
          <p:nvPr/>
        </p:nvSpPr>
        <p:spPr>
          <a:xfrm>
            <a:off x="6891130" y="6090432"/>
            <a:ext cx="3286540" cy="646331"/>
          </a:xfrm>
          <a:prstGeom prst="rect">
            <a:avLst/>
          </a:prstGeom>
          <a:solidFill>
            <a:srgbClr val="FFFF00"/>
          </a:solidFill>
        </p:spPr>
        <p:txBody>
          <a:bodyPr wrap="square" rtlCol="0">
            <a:spAutoFit/>
          </a:bodyPr>
          <a:lstStyle/>
          <a:p>
            <a:r>
              <a:rPr lang="en-GB" dirty="0"/>
              <a:t>You can use your arm to help work this out.</a:t>
            </a:r>
          </a:p>
        </p:txBody>
      </p:sp>
    </p:spTree>
    <p:extLst>
      <p:ext uri="{BB962C8B-B14F-4D97-AF65-F5344CB8AC3E}">
        <p14:creationId xmlns:p14="http://schemas.microsoft.com/office/powerpoint/2010/main" val="199937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6C2D-B466-4127-A8C1-C00022E59518}"/>
              </a:ext>
            </a:extLst>
          </p:cNvPr>
          <p:cNvSpPr>
            <a:spLocks noGrp="1"/>
          </p:cNvSpPr>
          <p:nvPr>
            <p:ph type="title"/>
          </p:nvPr>
        </p:nvSpPr>
        <p:spPr>
          <a:solidFill>
            <a:srgbClr val="FFFF00"/>
          </a:solidFill>
        </p:spPr>
        <p:txBody>
          <a:bodyPr/>
          <a:lstStyle/>
          <a:p>
            <a:r>
              <a:rPr lang="en-GB" dirty="0"/>
              <a:t>5)  Sexual boundaries</a:t>
            </a:r>
          </a:p>
        </p:txBody>
      </p:sp>
      <p:sp>
        <p:nvSpPr>
          <p:cNvPr id="3" name="Content Placeholder 2">
            <a:extLst>
              <a:ext uri="{FF2B5EF4-FFF2-40B4-BE49-F238E27FC236}">
                <a16:creationId xmlns:a16="http://schemas.microsoft.com/office/drawing/2014/main" id="{B208730A-E014-43CD-B008-BB75FECDEF60}"/>
              </a:ext>
            </a:extLst>
          </p:cNvPr>
          <p:cNvSpPr>
            <a:spLocks noGrp="1"/>
          </p:cNvSpPr>
          <p:nvPr>
            <p:ph idx="1"/>
          </p:nvPr>
        </p:nvSpPr>
        <p:spPr>
          <a:xfrm>
            <a:off x="838200" y="1825625"/>
            <a:ext cx="10515600" cy="4667250"/>
          </a:xfrm>
          <a:solidFill>
            <a:schemeClr val="accent4">
              <a:lumMod val="20000"/>
              <a:lumOff val="80000"/>
            </a:schemeClr>
          </a:solidFill>
        </p:spPr>
        <p:txBody>
          <a:bodyPr>
            <a:normAutofit fontScale="92500" lnSpcReduction="10000"/>
          </a:bodyPr>
          <a:lstStyle/>
          <a:p>
            <a:pPr marL="0" indent="0">
              <a:buNone/>
            </a:pPr>
            <a:r>
              <a:rPr lang="en-GB" dirty="0"/>
              <a:t>Re-cap:  when someone is below the age of 13 years old, any sexual contact is illegal and would lead to prison/criminal record.</a:t>
            </a:r>
          </a:p>
          <a:p>
            <a:pPr marL="0" indent="0">
              <a:buNone/>
            </a:pPr>
            <a:r>
              <a:rPr lang="en-GB" dirty="0"/>
              <a:t>People aged 13, 14, 15 years old are able to physically touch, but oral sex or full sex are not legally allowed until 16 years old. </a:t>
            </a:r>
          </a:p>
          <a:p>
            <a:pPr marL="0" indent="0" algn="ctr">
              <a:buNone/>
            </a:pPr>
            <a:r>
              <a:rPr lang="en-GB" dirty="0"/>
              <a:t> </a:t>
            </a:r>
            <a:r>
              <a:rPr lang="en-GB" b="1" dirty="0"/>
              <a:t>This is to protect people they consider are not old enough to give consent.</a:t>
            </a:r>
          </a:p>
          <a:p>
            <a:pPr marL="0" indent="0">
              <a:buNone/>
            </a:pPr>
            <a:endParaRPr lang="en-GB" dirty="0"/>
          </a:p>
          <a:p>
            <a:pPr marL="0" indent="0">
              <a:buNone/>
            </a:pPr>
            <a:endParaRPr lang="en-GB" dirty="0"/>
          </a:p>
          <a:p>
            <a:pPr marL="0" indent="0" algn="ctr">
              <a:buNone/>
            </a:pPr>
            <a:r>
              <a:rPr lang="en-GB" dirty="0">
                <a:solidFill>
                  <a:srgbClr val="FF0000"/>
                </a:solidFill>
              </a:rPr>
              <a:t>If you are worried about yourself, or anyone else’s sexual boundaries being violated, tell an adult that you trust in school and they will support you.  </a:t>
            </a:r>
          </a:p>
          <a:p>
            <a:pPr marL="0" indent="0" algn="ctr">
              <a:buNone/>
            </a:pPr>
            <a:r>
              <a:rPr lang="en-GB" dirty="0">
                <a:solidFill>
                  <a:srgbClr val="FF0000"/>
                </a:solidFill>
              </a:rPr>
              <a:t>If someone is at immediate risk you are allowed to also call 999.  If not at immediate risk you can call 101.   </a:t>
            </a:r>
          </a:p>
        </p:txBody>
      </p:sp>
    </p:spTree>
    <p:extLst>
      <p:ext uri="{BB962C8B-B14F-4D97-AF65-F5344CB8AC3E}">
        <p14:creationId xmlns:p14="http://schemas.microsoft.com/office/powerpoint/2010/main" val="277246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6C89-F5A6-484C-A347-7833D1868D9C}"/>
              </a:ext>
            </a:extLst>
          </p:cNvPr>
          <p:cNvSpPr>
            <a:spLocks noGrp="1"/>
          </p:cNvSpPr>
          <p:nvPr>
            <p:ph type="title"/>
          </p:nvPr>
        </p:nvSpPr>
        <p:spPr>
          <a:xfrm>
            <a:off x="321365" y="1986743"/>
            <a:ext cx="10515600" cy="3844212"/>
          </a:xfrm>
          <a:solidFill>
            <a:schemeClr val="accent4">
              <a:lumMod val="20000"/>
              <a:lumOff val="80000"/>
            </a:schemeClr>
          </a:solidFill>
        </p:spPr>
        <p:txBody>
          <a:bodyPr>
            <a:noAutofit/>
          </a:bodyPr>
          <a:lstStyle/>
          <a:p>
            <a:r>
              <a:rPr lang="en-GB" sz="3200" dirty="0"/>
              <a:t>&gt;How do you know you are ready for sex?</a:t>
            </a:r>
            <a:br>
              <a:rPr lang="en-GB" sz="3200" dirty="0"/>
            </a:br>
            <a:r>
              <a:rPr lang="en-GB" sz="3200" dirty="0"/>
              <a:t>&gt;How do you tell someone this?</a:t>
            </a:r>
            <a:br>
              <a:rPr lang="en-GB" sz="3200" dirty="0"/>
            </a:br>
            <a:r>
              <a:rPr lang="en-GB" sz="3200" dirty="0"/>
              <a:t>&gt;What do you do if they ignore you?</a:t>
            </a:r>
            <a:br>
              <a:rPr lang="en-GB" sz="3200" dirty="0"/>
            </a:br>
            <a:r>
              <a:rPr lang="en-GB" sz="3200" dirty="0"/>
              <a:t>&gt;How do you know if someone else is ready for sex? </a:t>
            </a:r>
            <a:br>
              <a:rPr lang="en-GB" sz="3200" dirty="0"/>
            </a:br>
            <a:r>
              <a:rPr lang="en-GB" sz="3200" dirty="0"/>
              <a:t>&gt;What does safe sex mean for you?</a:t>
            </a:r>
            <a:br>
              <a:rPr lang="en-GB" sz="3200" dirty="0"/>
            </a:br>
            <a:r>
              <a:rPr lang="en-GB" sz="3200" dirty="0"/>
              <a:t>&gt;What do you need to know before having sex e.g. are you in a committed relationship? </a:t>
            </a:r>
            <a:br>
              <a:rPr lang="en-GB" sz="3200" dirty="0"/>
            </a:br>
            <a:r>
              <a:rPr lang="en-GB" sz="3200" dirty="0"/>
              <a:t>&gt;What things are you not happy to do?  How do you say this?</a:t>
            </a:r>
            <a:br>
              <a:rPr lang="en-GB" sz="3200" dirty="0"/>
            </a:br>
            <a:r>
              <a:rPr lang="en-GB" sz="3200" dirty="0"/>
              <a:t>&gt;What things make you happy?</a:t>
            </a:r>
          </a:p>
        </p:txBody>
      </p:sp>
      <p:sp>
        <p:nvSpPr>
          <p:cNvPr id="4" name="Rectangle 3">
            <a:extLst>
              <a:ext uri="{FF2B5EF4-FFF2-40B4-BE49-F238E27FC236}">
                <a16:creationId xmlns:a16="http://schemas.microsoft.com/office/drawing/2014/main" id="{F16BD179-4E2F-4E11-9146-0DDEAD009EED}"/>
              </a:ext>
            </a:extLst>
          </p:cNvPr>
          <p:cNvSpPr/>
          <p:nvPr/>
        </p:nvSpPr>
        <p:spPr>
          <a:xfrm>
            <a:off x="2060713" y="242216"/>
            <a:ext cx="8070573" cy="1569660"/>
          </a:xfrm>
          <a:prstGeom prst="rect">
            <a:avLst/>
          </a:prstGeom>
          <a:solidFill>
            <a:srgbClr val="FFFF00"/>
          </a:solidFill>
        </p:spPr>
        <p:txBody>
          <a:bodyPr wrap="square">
            <a:spAutoFit/>
          </a:bodyPr>
          <a:lstStyle/>
          <a:p>
            <a:r>
              <a:rPr lang="en-GB" sz="3200" b="1" dirty="0"/>
              <a:t>For your own wellbeing, it is important to consider as you are getting older, what will your own sexual boundaries be?</a:t>
            </a:r>
            <a:endParaRPr lang="en-GB" sz="3200" dirty="0"/>
          </a:p>
        </p:txBody>
      </p:sp>
      <p:sp>
        <p:nvSpPr>
          <p:cNvPr id="5" name="TextBox 4">
            <a:extLst>
              <a:ext uri="{FF2B5EF4-FFF2-40B4-BE49-F238E27FC236}">
                <a16:creationId xmlns:a16="http://schemas.microsoft.com/office/drawing/2014/main" id="{31FAA4A0-D9B6-4D3C-93DB-F566CA95F58B}"/>
              </a:ext>
            </a:extLst>
          </p:cNvPr>
          <p:cNvSpPr txBox="1"/>
          <p:nvPr/>
        </p:nvSpPr>
        <p:spPr>
          <a:xfrm>
            <a:off x="6281531" y="5486400"/>
            <a:ext cx="3849756" cy="1200329"/>
          </a:xfrm>
          <a:prstGeom prst="rect">
            <a:avLst/>
          </a:prstGeom>
          <a:solidFill>
            <a:schemeClr val="accent4">
              <a:lumMod val="40000"/>
              <a:lumOff val="60000"/>
            </a:schemeClr>
          </a:solidFill>
        </p:spPr>
        <p:txBody>
          <a:bodyPr wrap="square" rtlCol="0">
            <a:spAutoFit/>
          </a:bodyPr>
          <a:lstStyle/>
          <a:p>
            <a:r>
              <a:rPr lang="en-GB" sz="3600" dirty="0"/>
              <a:t>Next week we will explore this more.</a:t>
            </a:r>
          </a:p>
        </p:txBody>
      </p:sp>
    </p:spTree>
    <p:extLst>
      <p:ext uri="{BB962C8B-B14F-4D97-AF65-F5344CB8AC3E}">
        <p14:creationId xmlns:p14="http://schemas.microsoft.com/office/powerpoint/2010/main" val="208507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D92F-CAC6-4A35-896B-A10D063CEF5E}"/>
              </a:ext>
            </a:extLst>
          </p:cNvPr>
          <p:cNvSpPr>
            <a:spLocks noGrp="1"/>
          </p:cNvSpPr>
          <p:nvPr>
            <p:ph type="title"/>
          </p:nvPr>
        </p:nvSpPr>
        <p:spPr>
          <a:solidFill>
            <a:srgbClr val="FFFF00"/>
          </a:solidFill>
        </p:spPr>
        <p:txBody>
          <a:bodyPr/>
          <a:lstStyle/>
          <a:p>
            <a:r>
              <a:rPr lang="en-GB" dirty="0"/>
              <a:t>Learning check:</a:t>
            </a:r>
          </a:p>
        </p:txBody>
      </p:sp>
      <p:sp>
        <p:nvSpPr>
          <p:cNvPr id="3" name="Content Placeholder 2">
            <a:extLst>
              <a:ext uri="{FF2B5EF4-FFF2-40B4-BE49-F238E27FC236}">
                <a16:creationId xmlns:a16="http://schemas.microsoft.com/office/drawing/2014/main" id="{281C7B01-1E2B-4424-95E3-45EC8D74AE42}"/>
              </a:ext>
            </a:extLst>
          </p:cNvPr>
          <p:cNvSpPr>
            <a:spLocks noGrp="1"/>
          </p:cNvSpPr>
          <p:nvPr>
            <p:ph idx="1"/>
          </p:nvPr>
        </p:nvSpPr>
        <p:spPr>
          <a:xfrm>
            <a:off x="838200" y="2299874"/>
            <a:ext cx="10515600" cy="851314"/>
          </a:xfrm>
          <a:solidFill>
            <a:schemeClr val="accent4">
              <a:lumMod val="20000"/>
              <a:lumOff val="80000"/>
            </a:schemeClr>
          </a:solidFill>
        </p:spPr>
        <p:txBody>
          <a:bodyPr>
            <a:normAutofit/>
          </a:bodyPr>
          <a:lstStyle/>
          <a:p>
            <a:pPr marL="0" indent="0">
              <a:buNone/>
            </a:pPr>
            <a:r>
              <a:rPr lang="en-GB" sz="4400" dirty="0"/>
              <a:t>What does the term “SELF-RESPECT” mean?</a:t>
            </a:r>
          </a:p>
        </p:txBody>
      </p:sp>
    </p:spTree>
    <p:extLst>
      <p:ext uri="{BB962C8B-B14F-4D97-AF65-F5344CB8AC3E}">
        <p14:creationId xmlns:p14="http://schemas.microsoft.com/office/powerpoint/2010/main" val="3067600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E9B9-02EB-484C-B146-616DAFEC216A}"/>
              </a:ext>
            </a:extLst>
          </p:cNvPr>
          <p:cNvSpPr>
            <a:spLocks noGrp="1"/>
          </p:cNvSpPr>
          <p:nvPr>
            <p:ph type="title"/>
          </p:nvPr>
        </p:nvSpPr>
        <p:spPr>
          <a:solidFill>
            <a:srgbClr val="FFFF00"/>
          </a:solidFill>
        </p:spPr>
        <p:txBody>
          <a:bodyPr/>
          <a:lstStyle/>
          <a:p>
            <a:r>
              <a:rPr lang="en-GB" dirty="0"/>
              <a:t>Ext (if time.)</a:t>
            </a:r>
          </a:p>
        </p:txBody>
      </p:sp>
      <p:sp>
        <p:nvSpPr>
          <p:cNvPr id="3" name="Content Placeholder 2">
            <a:extLst>
              <a:ext uri="{FF2B5EF4-FFF2-40B4-BE49-F238E27FC236}">
                <a16:creationId xmlns:a16="http://schemas.microsoft.com/office/drawing/2014/main" id="{E4F3FCAF-D663-437B-85DB-196D23C53E56}"/>
              </a:ext>
            </a:extLst>
          </p:cNvPr>
          <p:cNvSpPr>
            <a:spLocks noGrp="1"/>
          </p:cNvSpPr>
          <p:nvPr>
            <p:ph idx="1"/>
          </p:nvPr>
        </p:nvSpPr>
        <p:spPr>
          <a:solidFill>
            <a:schemeClr val="accent4">
              <a:lumMod val="20000"/>
              <a:lumOff val="80000"/>
            </a:schemeClr>
          </a:solidFill>
        </p:spPr>
        <p:txBody>
          <a:bodyPr/>
          <a:lstStyle/>
          <a:p>
            <a:pPr marL="0" indent="0">
              <a:buNone/>
            </a:pPr>
            <a:r>
              <a:rPr lang="en-GB" dirty="0"/>
              <a:t>To help you work out your own personal boundaries make a list of the following.</a:t>
            </a:r>
          </a:p>
          <a:p>
            <a:pPr marL="0" indent="0">
              <a:buNone/>
            </a:pPr>
            <a:endParaRPr lang="en-GB" dirty="0"/>
          </a:p>
          <a:p>
            <a:pPr marL="0" indent="0">
              <a:buNone/>
            </a:pPr>
            <a:r>
              <a:rPr lang="en-GB" dirty="0"/>
              <a:t>What I expect from a good friend:</a:t>
            </a:r>
          </a:p>
          <a:p>
            <a:pPr marL="0" indent="0">
              <a:buNone/>
            </a:pPr>
            <a:endParaRPr lang="en-GB" dirty="0"/>
          </a:p>
          <a:p>
            <a:pPr marL="0" indent="0">
              <a:buNone/>
            </a:pPr>
            <a:endParaRPr lang="en-GB" dirty="0"/>
          </a:p>
          <a:p>
            <a:pPr marL="0" indent="0">
              <a:buNone/>
            </a:pPr>
            <a:r>
              <a:rPr lang="en-GB" dirty="0"/>
              <a:t>What I expect from a good boy/girlfriend/partner:</a:t>
            </a:r>
          </a:p>
        </p:txBody>
      </p:sp>
    </p:spTree>
    <p:extLst>
      <p:ext uri="{BB962C8B-B14F-4D97-AF65-F5344CB8AC3E}">
        <p14:creationId xmlns:p14="http://schemas.microsoft.com/office/powerpoint/2010/main" val="327007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DCA4ED-3BE9-40F2-9787-100CE7773FBA}"/>
              </a:ext>
            </a:extLst>
          </p:cNvPr>
          <p:cNvPicPr>
            <a:picLocks noChangeAspect="1"/>
          </p:cNvPicPr>
          <p:nvPr/>
        </p:nvPicPr>
        <p:blipFill rotWithShape="1">
          <a:blip r:embed="rId2"/>
          <a:srcRect l="55436" t="21449" r="6804" b="47479"/>
          <a:stretch/>
        </p:blipFill>
        <p:spPr>
          <a:xfrm>
            <a:off x="-1" y="0"/>
            <a:ext cx="12127929" cy="6858000"/>
          </a:xfrm>
          <a:prstGeom prst="rect">
            <a:avLst/>
          </a:prstGeom>
        </p:spPr>
      </p:pic>
      <p:sp>
        <p:nvSpPr>
          <p:cNvPr id="2" name="Title 1">
            <a:extLst>
              <a:ext uri="{FF2B5EF4-FFF2-40B4-BE49-F238E27FC236}">
                <a16:creationId xmlns:a16="http://schemas.microsoft.com/office/drawing/2014/main" id="{7978F3CA-DB0B-40E8-9D16-AF08F119AB9D}"/>
              </a:ext>
            </a:extLst>
          </p:cNvPr>
          <p:cNvSpPr>
            <a:spLocks noGrp="1"/>
          </p:cNvSpPr>
          <p:nvPr>
            <p:ph type="title"/>
          </p:nvPr>
        </p:nvSpPr>
        <p:spPr>
          <a:solidFill>
            <a:srgbClr val="FFFF00"/>
          </a:solidFill>
        </p:spPr>
        <p:txBody>
          <a:bodyPr/>
          <a:lstStyle/>
          <a:p>
            <a:r>
              <a:rPr lang="en-GB" dirty="0"/>
              <a:t>Re-cap in pairs – can you define these terms?</a:t>
            </a:r>
          </a:p>
        </p:txBody>
      </p:sp>
      <p:sp>
        <p:nvSpPr>
          <p:cNvPr id="3" name="Content Placeholder 2">
            <a:extLst>
              <a:ext uri="{FF2B5EF4-FFF2-40B4-BE49-F238E27FC236}">
                <a16:creationId xmlns:a16="http://schemas.microsoft.com/office/drawing/2014/main" id="{3FD20985-D464-4FEF-95CD-2C6C7F0386C9}"/>
              </a:ext>
            </a:extLst>
          </p:cNvPr>
          <p:cNvSpPr>
            <a:spLocks noGrp="1"/>
          </p:cNvSpPr>
          <p:nvPr>
            <p:ph idx="1"/>
          </p:nvPr>
        </p:nvSpPr>
        <p:spPr>
          <a:solidFill>
            <a:schemeClr val="accent4">
              <a:lumMod val="20000"/>
              <a:lumOff val="80000"/>
            </a:schemeClr>
          </a:solidFill>
        </p:spPr>
        <p:txBody>
          <a:bodyPr>
            <a:normAutofit/>
          </a:bodyPr>
          <a:lstStyle/>
          <a:p>
            <a:pPr marL="0" indent="0">
              <a:buNone/>
            </a:pPr>
            <a:r>
              <a:rPr lang="en-GB" dirty="0"/>
              <a:t>Healthy relationship</a:t>
            </a:r>
          </a:p>
          <a:p>
            <a:pPr marL="0" indent="0">
              <a:buNone/>
            </a:pPr>
            <a:endParaRPr lang="en-GB" dirty="0"/>
          </a:p>
          <a:p>
            <a:pPr marL="0" indent="0">
              <a:buNone/>
            </a:pPr>
            <a:r>
              <a:rPr lang="en-GB" dirty="0"/>
              <a:t>One night stand</a:t>
            </a:r>
          </a:p>
          <a:p>
            <a:pPr marL="0" indent="0">
              <a:buNone/>
            </a:pPr>
            <a:endParaRPr lang="en-GB" dirty="0"/>
          </a:p>
          <a:p>
            <a:pPr marL="0" indent="0">
              <a:buNone/>
            </a:pPr>
            <a:r>
              <a:rPr lang="en-GB" dirty="0"/>
              <a:t>Unhealthy relationship</a:t>
            </a:r>
          </a:p>
          <a:p>
            <a:pPr marL="0" indent="0">
              <a:buNone/>
            </a:pPr>
            <a:endParaRPr lang="en-GB" dirty="0"/>
          </a:p>
          <a:p>
            <a:pPr marL="0" indent="0">
              <a:buNone/>
            </a:pPr>
            <a:r>
              <a:rPr lang="en-GB" dirty="0"/>
              <a:t>Abusive relationship </a:t>
            </a:r>
          </a:p>
        </p:txBody>
      </p:sp>
    </p:spTree>
    <p:extLst>
      <p:ext uri="{BB962C8B-B14F-4D97-AF65-F5344CB8AC3E}">
        <p14:creationId xmlns:p14="http://schemas.microsoft.com/office/powerpoint/2010/main" val="148424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4BF25F-3F60-4D96-B24D-7FCAA6F1E2E6}"/>
              </a:ext>
            </a:extLst>
          </p:cNvPr>
          <p:cNvPicPr>
            <a:picLocks noChangeAspect="1"/>
          </p:cNvPicPr>
          <p:nvPr/>
        </p:nvPicPr>
        <p:blipFill rotWithShape="1">
          <a:blip r:embed="rId2"/>
          <a:srcRect l="55436" t="21449" r="6804" b="47479"/>
          <a:stretch/>
        </p:blipFill>
        <p:spPr>
          <a:xfrm>
            <a:off x="-1" y="0"/>
            <a:ext cx="12127929" cy="6858000"/>
          </a:xfrm>
          <a:prstGeom prst="rect">
            <a:avLst/>
          </a:prstGeom>
        </p:spPr>
      </p:pic>
      <p:sp>
        <p:nvSpPr>
          <p:cNvPr id="3" name="Content Placeholder 2">
            <a:extLst>
              <a:ext uri="{FF2B5EF4-FFF2-40B4-BE49-F238E27FC236}">
                <a16:creationId xmlns:a16="http://schemas.microsoft.com/office/drawing/2014/main" id="{3FD20985-D464-4FEF-95CD-2C6C7F0386C9}"/>
              </a:ext>
            </a:extLst>
          </p:cNvPr>
          <p:cNvSpPr>
            <a:spLocks noGrp="1"/>
          </p:cNvSpPr>
          <p:nvPr>
            <p:ph idx="1"/>
          </p:nvPr>
        </p:nvSpPr>
        <p:spPr>
          <a:xfrm>
            <a:off x="695076" y="365125"/>
            <a:ext cx="10515600" cy="4351338"/>
          </a:xfrm>
          <a:solidFill>
            <a:schemeClr val="accent4">
              <a:lumMod val="20000"/>
              <a:lumOff val="80000"/>
            </a:schemeClr>
          </a:solidFill>
        </p:spPr>
        <p:txBody>
          <a:bodyPr>
            <a:normAutofit fontScale="85000" lnSpcReduction="20000"/>
          </a:bodyPr>
          <a:lstStyle/>
          <a:p>
            <a:pPr marL="0" indent="0">
              <a:buNone/>
            </a:pPr>
            <a:r>
              <a:rPr lang="en-GB" b="1" dirty="0"/>
              <a:t>A healthy relationship </a:t>
            </a:r>
            <a:r>
              <a:rPr lang="en-GB" dirty="0"/>
              <a:t>= where two people respect each other and both people feel happier because they are in each other’s lives.  It involves trust, compromise and kindness to each other.  </a:t>
            </a:r>
          </a:p>
          <a:p>
            <a:pPr marL="0" indent="0">
              <a:buNone/>
            </a:pPr>
            <a:endParaRPr lang="en-GB" dirty="0"/>
          </a:p>
          <a:p>
            <a:pPr marL="0" indent="0">
              <a:buNone/>
            </a:pPr>
            <a:r>
              <a:rPr lang="en-GB" b="1" dirty="0"/>
              <a:t>One night stand = </a:t>
            </a:r>
            <a:r>
              <a:rPr lang="en-GB" dirty="0"/>
              <a:t>having sex with someone once when not in a relationship with them.</a:t>
            </a:r>
          </a:p>
          <a:p>
            <a:pPr marL="0" indent="0">
              <a:buNone/>
            </a:pPr>
            <a:endParaRPr lang="en-GB" dirty="0"/>
          </a:p>
          <a:p>
            <a:pPr marL="0" indent="0">
              <a:buNone/>
            </a:pPr>
            <a:r>
              <a:rPr lang="en-GB" b="1" dirty="0"/>
              <a:t>An unhealthy relationship </a:t>
            </a:r>
            <a:r>
              <a:rPr lang="en-GB" dirty="0"/>
              <a:t>= where two people do not respect each other and they feel overall unhappy being in each other’s lives (often there are highs and lows.)</a:t>
            </a:r>
          </a:p>
          <a:p>
            <a:pPr marL="0" indent="0">
              <a:buNone/>
            </a:pPr>
            <a:endParaRPr lang="en-GB" dirty="0"/>
          </a:p>
          <a:p>
            <a:pPr marL="0" indent="0">
              <a:buNone/>
            </a:pPr>
            <a:r>
              <a:rPr lang="en-GB" b="1" dirty="0"/>
              <a:t>An abusive relationship = </a:t>
            </a:r>
            <a:r>
              <a:rPr lang="en-GB" dirty="0"/>
              <a:t>an</a:t>
            </a:r>
            <a:r>
              <a:rPr lang="en-GB" b="1" dirty="0"/>
              <a:t> </a:t>
            </a:r>
            <a:r>
              <a:rPr lang="en-GB" dirty="0"/>
              <a:t>unhealthy relationship in which one partner is in control and hurts the other person physically, sexually emotionally and/or financially. </a:t>
            </a:r>
          </a:p>
        </p:txBody>
      </p:sp>
      <p:sp>
        <p:nvSpPr>
          <p:cNvPr id="7" name="TextBox 6">
            <a:extLst>
              <a:ext uri="{FF2B5EF4-FFF2-40B4-BE49-F238E27FC236}">
                <a16:creationId xmlns:a16="http://schemas.microsoft.com/office/drawing/2014/main" id="{19ED5CF1-6015-4EE7-8B35-21205D5DC8D3}"/>
              </a:ext>
            </a:extLst>
          </p:cNvPr>
          <p:cNvSpPr txBox="1"/>
          <p:nvPr/>
        </p:nvSpPr>
        <p:spPr>
          <a:xfrm>
            <a:off x="803082" y="4921857"/>
            <a:ext cx="10257182" cy="954107"/>
          </a:xfrm>
          <a:prstGeom prst="rect">
            <a:avLst/>
          </a:prstGeom>
          <a:solidFill>
            <a:srgbClr val="FFFF00"/>
          </a:solidFill>
        </p:spPr>
        <p:txBody>
          <a:bodyPr wrap="square" rtlCol="0">
            <a:spAutoFit/>
          </a:bodyPr>
          <a:lstStyle/>
          <a:p>
            <a:r>
              <a:rPr lang="en-GB" sz="2800" dirty="0"/>
              <a:t>Notice that some of these could also link to your relationships with other people too, e.g. family/friends/adults etc.  </a:t>
            </a:r>
          </a:p>
        </p:txBody>
      </p:sp>
    </p:spTree>
    <p:extLst>
      <p:ext uri="{BB962C8B-B14F-4D97-AF65-F5344CB8AC3E}">
        <p14:creationId xmlns:p14="http://schemas.microsoft.com/office/powerpoint/2010/main" val="296645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25B945-8B87-4F1F-921A-D481289B7081}"/>
              </a:ext>
            </a:extLst>
          </p:cNvPr>
          <p:cNvPicPr>
            <a:picLocks noChangeAspect="1"/>
          </p:cNvPicPr>
          <p:nvPr/>
        </p:nvPicPr>
        <p:blipFill rotWithShape="1">
          <a:blip r:embed="rId2"/>
          <a:srcRect l="55436" t="21449" r="6804" b="47479"/>
          <a:stretch/>
        </p:blipFill>
        <p:spPr>
          <a:xfrm>
            <a:off x="-1" y="0"/>
            <a:ext cx="12127929" cy="6858000"/>
          </a:xfrm>
          <a:prstGeom prst="rect">
            <a:avLst/>
          </a:prstGeom>
        </p:spPr>
      </p:pic>
      <p:sp>
        <p:nvSpPr>
          <p:cNvPr id="2" name="Title 1">
            <a:extLst>
              <a:ext uri="{FF2B5EF4-FFF2-40B4-BE49-F238E27FC236}">
                <a16:creationId xmlns:a16="http://schemas.microsoft.com/office/drawing/2014/main" id="{50A43030-2FDD-4C80-9870-B374260F52F9}"/>
              </a:ext>
            </a:extLst>
          </p:cNvPr>
          <p:cNvSpPr>
            <a:spLocks noGrp="1"/>
          </p:cNvSpPr>
          <p:nvPr>
            <p:ph type="ctrTitle"/>
          </p:nvPr>
        </p:nvSpPr>
        <p:spPr>
          <a:xfrm>
            <a:off x="1491963" y="1613355"/>
            <a:ext cx="9144000" cy="1815645"/>
          </a:xfrm>
          <a:solidFill>
            <a:srgbClr val="FFFF00"/>
          </a:solidFill>
        </p:spPr>
        <p:txBody>
          <a:bodyPr>
            <a:normAutofit/>
          </a:bodyPr>
          <a:lstStyle/>
          <a:p>
            <a:r>
              <a:rPr lang="en-GB" dirty="0"/>
              <a:t>L.O:  How can I have respect for myself in a relationship?</a:t>
            </a:r>
          </a:p>
        </p:txBody>
      </p:sp>
      <p:sp>
        <p:nvSpPr>
          <p:cNvPr id="3" name="TextBox 2">
            <a:extLst>
              <a:ext uri="{FF2B5EF4-FFF2-40B4-BE49-F238E27FC236}">
                <a16:creationId xmlns:a16="http://schemas.microsoft.com/office/drawing/2014/main" id="{A55C30B2-CDEF-4CDA-9677-59D7475C9811}"/>
              </a:ext>
            </a:extLst>
          </p:cNvPr>
          <p:cNvSpPr txBox="1"/>
          <p:nvPr/>
        </p:nvSpPr>
        <p:spPr>
          <a:xfrm>
            <a:off x="2796209" y="4002157"/>
            <a:ext cx="5923721" cy="1569660"/>
          </a:xfrm>
          <a:prstGeom prst="rect">
            <a:avLst/>
          </a:prstGeom>
          <a:solidFill>
            <a:schemeClr val="accent4">
              <a:lumMod val="20000"/>
              <a:lumOff val="80000"/>
            </a:schemeClr>
          </a:solidFill>
        </p:spPr>
        <p:txBody>
          <a:bodyPr wrap="square" rtlCol="0">
            <a:spAutoFit/>
          </a:bodyPr>
          <a:lstStyle/>
          <a:p>
            <a:r>
              <a:rPr lang="en-GB" sz="3200" dirty="0"/>
              <a:t>Success criteria:</a:t>
            </a:r>
          </a:p>
          <a:p>
            <a:r>
              <a:rPr lang="en-GB" sz="3200" dirty="0"/>
              <a:t>You can define the term SELF-RESPECT.</a:t>
            </a:r>
          </a:p>
        </p:txBody>
      </p:sp>
    </p:spTree>
    <p:extLst>
      <p:ext uri="{BB962C8B-B14F-4D97-AF65-F5344CB8AC3E}">
        <p14:creationId xmlns:p14="http://schemas.microsoft.com/office/powerpoint/2010/main" val="1865425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D7BF5-BA14-4B75-8002-3ED9651C7585}"/>
              </a:ext>
            </a:extLst>
          </p:cNvPr>
          <p:cNvSpPr>
            <a:spLocks noGrp="1"/>
          </p:cNvSpPr>
          <p:nvPr>
            <p:ph type="title"/>
          </p:nvPr>
        </p:nvSpPr>
        <p:spPr>
          <a:xfrm>
            <a:off x="871728" y="129803"/>
            <a:ext cx="10515600" cy="2272058"/>
          </a:xfrm>
          <a:solidFill>
            <a:srgbClr val="FFFF00"/>
          </a:solidFill>
        </p:spPr>
        <p:txBody>
          <a:bodyPr>
            <a:normAutofit fontScale="90000"/>
          </a:bodyPr>
          <a:lstStyle/>
          <a:p>
            <a:r>
              <a:rPr lang="en-GB" b="1" dirty="0"/>
              <a:t>Respect</a:t>
            </a:r>
            <a:r>
              <a:rPr lang="en-GB" dirty="0"/>
              <a:t> is an important word in the UK.  It is one of our British values and one of the main values in the army.  </a:t>
            </a:r>
            <a:r>
              <a:rPr lang="en-GB" b="1" dirty="0">
                <a:solidFill>
                  <a:srgbClr val="FF0000"/>
                </a:solidFill>
              </a:rPr>
              <a:t>But what does it mean?  </a:t>
            </a:r>
            <a:r>
              <a:rPr lang="en-GB" dirty="0"/>
              <a:t>Discuss.</a:t>
            </a:r>
            <a:br>
              <a:rPr lang="en-GB" dirty="0"/>
            </a:br>
            <a:r>
              <a:rPr lang="en-GB" dirty="0">
                <a:solidFill>
                  <a:srgbClr val="7030A0"/>
                </a:solidFill>
              </a:rPr>
              <a:t>What different types of respect are there?</a:t>
            </a:r>
          </a:p>
        </p:txBody>
      </p:sp>
      <p:sp>
        <p:nvSpPr>
          <p:cNvPr id="4" name="TextBox 3">
            <a:extLst>
              <a:ext uri="{FF2B5EF4-FFF2-40B4-BE49-F238E27FC236}">
                <a16:creationId xmlns:a16="http://schemas.microsoft.com/office/drawing/2014/main" id="{257E6C41-D243-4993-A617-2A990EF0C285}"/>
              </a:ext>
            </a:extLst>
          </p:cNvPr>
          <p:cNvSpPr txBox="1"/>
          <p:nvPr/>
        </p:nvSpPr>
        <p:spPr>
          <a:xfrm>
            <a:off x="838200" y="2617305"/>
            <a:ext cx="3906078" cy="3970318"/>
          </a:xfrm>
          <a:prstGeom prst="rect">
            <a:avLst/>
          </a:prstGeom>
          <a:solidFill>
            <a:schemeClr val="accent4">
              <a:lumMod val="20000"/>
              <a:lumOff val="80000"/>
            </a:schemeClr>
          </a:solidFill>
        </p:spPr>
        <p:txBody>
          <a:bodyPr wrap="square" rtlCol="0">
            <a:spAutoFit/>
          </a:bodyPr>
          <a:lstStyle/>
          <a:p>
            <a:r>
              <a:rPr lang="en-GB" sz="2800" b="1" dirty="0"/>
              <a:t>Respect for others:</a:t>
            </a:r>
          </a:p>
          <a:p>
            <a:r>
              <a:rPr lang="en-GB" sz="2800" dirty="0"/>
              <a:t>&gt;I know and treat others as equally important</a:t>
            </a:r>
          </a:p>
          <a:p>
            <a:r>
              <a:rPr lang="en-GB" sz="2800" dirty="0"/>
              <a:t>&gt;I listen to others</a:t>
            </a:r>
          </a:p>
          <a:p>
            <a:r>
              <a:rPr lang="en-GB" sz="2800" dirty="0"/>
              <a:t>&gt;I try to have empathy with others</a:t>
            </a:r>
          </a:p>
          <a:p>
            <a:r>
              <a:rPr lang="en-GB" sz="2800" dirty="0"/>
              <a:t>&gt;I am polite</a:t>
            </a:r>
          </a:p>
          <a:p>
            <a:r>
              <a:rPr lang="en-GB" sz="2800" dirty="0"/>
              <a:t>&gt;I say sorry when I’m wrong</a:t>
            </a:r>
          </a:p>
        </p:txBody>
      </p:sp>
      <p:sp>
        <p:nvSpPr>
          <p:cNvPr id="5" name="TextBox 4">
            <a:extLst>
              <a:ext uri="{FF2B5EF4-FFF2-40B4-BE49-F238E27FC236}">
                <a16:creationId xmlns:a16="http://schemas.microsoft.com/office/drawing/2014/main" id="{B02C3B91-560B-4EEE-AD5D-F320AAA29516}"/>
              </a:ext>
            </a:extLst>
          </p:cNvPr>
          <p:cNvSpPr txBox="1"/>
          <p:nvPr/>
        </p:nvSpPr>
        <p:spPr>
          <a:xfrm>
            <a:off x="4903305" y="2401861"/>
            <a:ext cx="6609522" cy="4401205"/>
          </a:xfrm>
          <a:prstGeom prst="rect">
            <a:avLst/>
          </a:prstGeom>
          <a:solidFill>
            <a:schemeClr val="accent4">
              <a:lumMod val="40000"/>
              <a:lumOff val="60000"/>
            </a:schemeClr>
          </a:solidFill>
        </p:spPr>
        <p:txBody>
          <a:bodyPr wrap="square" rtlCol="0">
            <a:spAutoFit/>
          </a:bodyPr>
          <a:lstStyle/>
          <a:p>
            <a:r>
              <a:rPr lang="en-GB" sz="2800" b="1" dirty="0"/>
              <a:t>Task – On a piece of A4 paper, do a very quick, small sketch of yourself, or something to represent you in the middle of the page and write your full name underneath.</a:t>
            </a:r>
          </a:p>
          <a:p>
            <a:endParaRPr lang="en-GB" sz="2800" b="1" dirty="0"/>
          </a:p>
          <a:p>
            <a:r>
              <a:rPr lang="en-GB" sz="2800" b="1" dirty="0"/>
              <a:t>Now surround with things that define self-respect.   Use the list on the left to help you e.g. I know and treat myself as equally important as anyone else.</a:t>
            </a:r>
            <a:endParaRPr lang="en-GB" sz="2800" dirty="0"/>
          </a:p>
        </p:txBody>
      </p:sp>
    </p:spTree>
    <p:extLst>
      <p:ext uri="{BB962C8B-B14F-4D97-AF65-F5344CB8AC3E}">
        <p14:creationId xmlns:p14="http://schemas.microsoft.com/office/powerpoint/2010/main" val="204206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additive="base">
                                        <p:cTn id="3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additive="base">
                                        <p:cTn id="4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650F6-B8F7-4810-810A-5DAAAAE46F65}"/>
              </a:ext>
            </a:extLst>
          </p:cNvPr>
          <p:cNvSpPr>
            <a:spLocks noGrp="1"/>
          </p:cNvSpPr>
          <p:nvPr>
            <p:ph type="title"/>
          </p:nvPr>
        </p:nvSpPr>
        <p:spPr>
          <a:solidFill>
            <a:srgbClr val="FFFF00"/>
          </a:solidFill>
        </p:spPr>
        <p:txBody>
          <a:bodyPr/>
          <a:lstStyle/>
          <a:p>
            <a:r>
              <a:rPr lang="en-GB" dirty="0"/>
              <a:t>Self R.E.S.P.E.C.T</a:t>
            </a:r>
          </a:p>
        </p:txBody>
      </p:sp>
      <p:sp>
        <p:nvSpPr>
          <p:cNvPr id="3" name="Content Placeholder 2">
            <a:extLst>
              <a:ext uri="{FF2B5EF4-FFF2-40B4-BE49-F238E27FC236}">
                <a16:creationId xmlns:a16="http://schemas.microsoft.com/office/drawing/2014/main" id="{FB68E99A-032A-46A4-BBBE-E1BDA29392F8}"/>
              </a:ext>
            </a:extLst>
          </p:cNvPr>
          <p:cNvSpPr>
            <a:spLocks noGrp="1"/>
          </p:cNvSpPr>
          <p:nvPr>
            <p:ph idx="1"/>
          </p:nvPr>
        </p:nvSpPr>
        <p:spPr/>
        <p:txBody>
          <a:bodyPr/>
          <a:lstStyle/>
          <a:p>
            <a:pPr marL="0" indent="0">
              <a:buNone/>
            </a:pPr>
            <a:r>
              <a:rPr lang="en-GB" dirty="0">
                <a:hlinkClick r:id="rId2"/>
              </a:rPr>
              <a:t>https://www.youtube.com/watch?v=U0yIf9Tkgu4</a:t>
            </a:r>
            <a:endParaRPr lang="en-GB" dirty="0"/>
          </a:p>
          <a:p>
            <a:pPr marL="0" indent="0">
              <a:buNone/>
            </a:pPr>
            <a:endParaRPr lang="en-GB" dirty="0"/>
          </a:p>
          <a:p>
            <a:pPr marL="0" indent="0">
              <a:buNone/>
            </a:pPr>
            <a:r>
              <a:rPr lang="en-GB" dirty="0"/>
              <a:t>After watching this clip discuss:</a:t>
            </a:r>
          </a:p>
          <a:p>
            <a:pPr marL="0" indent="0">
              <a:buNone/>
            </a:pPr>
            <a:r>
              <a:rPr lang="en-GB" dirty="0"/>
              <a:t>&gt;What is this film about?</a:t>
            </a:r>
          </a:p>
          <a:p>
            <a:pPr marL="0" indent="0">
              <a:buNone/>
            </a:pPr>
            <a:r>
              <a:rPr lang="en-GB" dirty="0"/>
              <a:t>&gt;Why has it been made in this way?</a:t>
            </a:r>
          </a:p>
          <a:p>
            <a:pPr marL="0" indent="0">
              <a:buNone/>
            </a:pPr>
            <a:r>
              <a:rPr lang="en-GB" dirty="0"/>
              <a:t>&gt;What’s it saying about respect and equality?</a:t>
            </a:r>
          </a:p>
        </p:txBody>
      </p:sp>
    </p:spTree>
    <p:extLst>
      <p:ext uri="{BB962C8B-B14F-4D97-AF65-F5344CB8AC3E}">
        <p14:creationId xmlns:p14="http://schemas.microsoft.com/office/powerpoint/2010/main" val="420552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314326-F626-4B5F-AA6A-289F60D7AE4F}"/>
              </a:ext>
            </a:extLst>
          </p:cNvPr>
          <p:cNvPicPr>
            <a:picLocks noChangeAspect="1"/>
          </p:cNvPicPr>
          <p:nvPr/>
        </p:nvPicPr>
        <p:blipFill rotWithShape="1">
          <a:blip r:embed="rId2"/>
          <a:srcRect l="68044" t="22015" r="16956" b="29845"/>
          <a:stretch/>
        </p:blipFill>
        <p:spPr>
          <a:xfrm>
            <a:off x="2218977" y="3136392"/>
            <a:ext cx="1959821" cy="3536196"/>
          </a:xfrm>
          <a:prstGeom prst="rect">
            <a:avLst/>
          </a:prstGeom>
        </p:spPr>
      </p:pic>
      <p:sp>
        <p:nvSpPr>
          <p:cNvPr id="6" name="Rectangle 5">
            <a:extLst>
              <a:ext uri="{FF2B5EF4-FFF2-40B4-BE49-F238E27FC236}">
                <a16:creationId xmlns:a16="http://schemas.microsoft.com/office/drawing/2014/main" id="{E0047034-3A75-42EA-A893-B66F1F0EFAE1}"/>
              </a:ext>
            </a:extLst>
          </p:cNvPr>
          <p:cNvSpPr/>
          <p:nvPr/>
        </p:nvSpPr>
        <p:spPr>
          <a:xfrm>
            <a:off x="221611" y="913281"/>
            <a:ext cx="5926238" cy="2062103"/>
          </a:xfrm>
          <a:prstGeom prst="rect">
            <a:avLst/>
          </a:prstGeom>
          <a:solidFill>
            <a:srgbClr val="FFFF00"/>
          </a:solidFill>
        </p:spPr>
        <p:txBody>
          <a:bodyPr wrap="none">
            <a:spAutoFit/>
          </a:bodyPr>
          <a:lstStyle/>
          <a:p>
            <a:r>
              <a:rPr lang="en-GB" sz="3200" dirty="0"/>
              <a:t>Suggestion:</a:t>
            </a:r>
          </a:p>
          <a:p>
            <a:r>
              <a:rPr lang="en-GB" sz="3200" dirty="0"/>
              <a:t>I know, and treat myself, as if I am </a:t>
            </a:r>
          </a:p>
          <a:p>
            <a:r>
              <a:rPr lang="en-GB" sz="3200" dirty="0"/>
              <a:t>as equally as important as anyone </a:t>
            </a:r>
          </a:p>
          <a:p>
            <a:r>
              <a:rPr lang="en-GB" sz="3200" dirty="0"/>
              <a:t>else.</a:t>
            </a:r>
          </a:p>
        </p:txBody>
      </p:sp>
      <p:sp>
        <p:nvSpPr>
          <p:cNvPr id="7" name="TextBox 6">
            <a:extLst>
              <a:ext uri="{FF2B5EF4-FFF2-40B4-BE49-F238E27FC236}">
                <a16:creationId xmlns:a16="http://schemas.microsoft.com/office/drawing/2014/main" id="{8FA530FC-45AD-4309-B8D3-AA405CBBB361}"/>
              </a:ext>
            </a:extLst>
          </p:cNvPr>
          <p:cNvSpPr txBox="1"/>
          <p:nvPr/>
        </p:nvSpPr>
        <p:spPr>
          <a:xfrm>
            <a:off x="6881542" y="318921"/>
            <a:ext cx="4850471" cy="6001643"/>
          </a:xfrm>
          <a:prstGeom prst="rect">
            <a:avLst/>
          </a:prstGeom>
          <a:solidFill>
            <a:schemeClr val="accent4">
              <a:lumMod val="20000"/>
              <a:lumOff val="80000"/>
            </a:schemeClr>
          </a:solidFill>
        </p:spPr>
        <p:txBody>
          <a:bodyPr wrap="square" rtlCol="0">
            <a:spAutoFit/>
          </a:bodyPr>
          <a:lstStyle/>
          <a:p>
            <a:r>
              <a:rPr lang="en-GB" sz="2400" b="1" dirty="0"/>
              <a:t>Discuss:  (remember don’t identify anyone in school etc.)</a:t>
            </a:r>
          </a:p>
          <a:p>
            <a:r>
              <a:rPr lang="en-GB" sz="2400" dirty="0"/>
              <a:t>In history, when have people treated others as if they are not equal?</a:t>
            </a:r>
          </a:p>
          <a:p>
            <a:r>
              <a:rPr lang="en-GB" sz="2400" dirty="0"/>
              <a:t>Does this still happen in our society?  How?</a:t>
            </a:r>
          </a:p>
          <a:p>
            <a:r>
              <a:rPr lang="en-GB" sz="2400" dirty="0"/>
              <a:t>Do you think all humans are equal?  </a:t>
            </a:r>
          </a:p>
          <a:p>
            <a:r>
              <a:rPr lang="en-GB" sz="2400" dirty="0"/>
              <a:t>Think about your own attitude and behaviour for a moment, do you treat people in your life (including school) as equals? </a:t>
            </a:r>
          </a:p>
          <a:p>
            <a:r>
              <a:rPr lang="en-GB" sz="2400" dirty="0"/>
              <a:t>Is there anything you’d like to change in this area?</a:t>
            </a:r>
          </a:p>
          <a:p>
            <a:r>
              <a:rPr lang="en-GB" sz="2400" dirty="0"/>
              <a:t>Consider – only discuss if you want:</a:t>
            </a:r>
          </a:p>
          <a:p>
            <a:r>
              <a:rPr lang="en-GB" sz="2400" dirty="0"/>
              <a:t>Do you think you are equal to others?  Why/why not?</a:t>
            </a:r>
          </a:p>
        </p:txBody>
      </p:sp>
      <p:sp>
        <p:nvSpPr>
          <p:cNvPr id="2" name="TextBox 1">
            <a:extLst>
              <a:ext uri="{FF2B5EF4-FFF2-40B4-BE49-F238E27FC236}">
                <a16:creationId xmlns:a16="http://schemas.microsoft.com/office/drawing/2014/main" id="{5FC5BE81-2588-4D40-A78B-9D8581BE28D4}"/>
              </a:ext>
            </a:extLst>
          </p:cNvPr>
          <p:cNvSpPr txBox="1"/>
          <p:nvPr/>
        </p:nvSpPr>
        <p:spPr>
          <a:xfrm>
            <a:off x="402336" y="192024"/>
            <a:ext cx="5358384" cy="461665"/>
          </a:xfrm>
          <a:prstGeom prst="rect">
            <a:avLst/>
          </a:prstGeom>
          <a:solidFill>
            <a:schemeClr val="accent4">
              <a:lumMod val="40000"/>
              <a:lumOff val="60000"/>
            </a:schemeClr>
          </a:solidFill>
        </p:spPr>
        <p:txBody>
          <a:bodyPr wrap="square" rtlCol="0">
            <a:spAutoFit/>
          </a:bodyPr>
          <a:lstStyle/>
          <a:p>
            <a:pPr algn="ctr"/>
            <a:r>
              <a:rPr lang="en-GB" sz="2400" dirty="0"/>
              <a:t>What is self-respect?</a:t>
            </a:r>
          </a:p>
        </p:txBody>
      </p:sp>
    </p:spTree>
    <p:extLst>
      <p:ext uri="{BB962C8B-B14F-4D97-AF65-F5344CB8AC3E}">
        <p14:creationId xmlns:p14="http://schemas.microsoft.com/office/powerpoint/2010/main" val="195105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 calcmode="lin" valueType="num">
                                      <p:cBhvr additive="base">
                                        <p:cTn id="4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314326-F626-4B5F-AA6A-289F60D7AE4F}"/>
              </a:ext>
            </a:extLst>
          </p:cNvPr>
          <p:cNvPicPr>
            <a:picLocks noChangeAspect="1"/>
          </p:cNvPicPr>
          <p:nvPr/>
        </p:nvPicPr>
        <p:blipFill rotWithShape="1">
          <a:blip r:embed="rId2"/>
          <a:srcRect l="68044" t="22015" r="16956" b="29845"/>
          <a:stretch/>
        </p:blipFill>
        <p:spPr>
          <a:xfrm>
            <a:off x="1745107" y="2281366"/>
            <a:ext cx="2433691" cy="4391222"/>
          </a:xfrm>
          <a:prstGeom prst="rect">
            <a:avLst/>
          </a:prstGeom>
        </p:spPr>
      </p:pic>
      <p:sp>
        <p:nvSpPr>
          <p:cNvPr id="6" name="Rectangle 5">
            <a:extLst>
              <a:ext uri="{FF2B5EF4-FFF2-40B4-BE49-F238E27FC236}">
                <a16:creationId xmlns:a16="http://schemas.microsoft.com/office/drawing/2014/main" id="{E0047034-3A75-42EA-A893-B66F1F0EFAE1}"/>
              </a:ext>
            </a:extLst>
          </p:cNvPr>
          <p:cNvSpPr/>
          <p:nvPr/>
        </p:nvSpPr>
        <p:spPr>
          <a:xfrm>
            <a:off x="918038" y="499717"/>
            <a:ext cx="4392421" cy="1569660"/>
          </a:xfrm>
          <a:prstGeom prst="rect">
            <a:avLst/>
          </a:prstGeom>
          <a:solidFill>
            <a:srgbClr val="FFFF00"/>
          </a:solidFill>
        </p:spPr>
        <p:txBody>
          <a:bodyPr wrap="none">
            <a:spAutoFit/>
          </a:bodyPr>
          <a:lstStyle/>
          <a:p>
            <a:r>
              <a:rPr lang="en-GB" sz="3200" dirty="0"/>
              <a:t>Suggestion:</a:t>
            </a:r>
          </a:p>
          <a:p>
            <a:r>
              <a:rPr lang="en-GB" sz="3200" dirty="0"/>
              <a:t>I know there are reasons </a:t>
            </a:r>
          </a:p>
          <a:p>
            <a:r>
              <a:rPr lang="en-GB" sz="3200" dirty="0"/>
              <a:t>to like myself.</a:t>
            </a:r>
          </a:p>
        </p:txBody>
      </p:sp>
      <p:sp>
        <p:nvSpPr>
          <p:cNvPr id="7" name="TextBox 6">
            <a:extLst>
              <a:ext uri="{FF2B5EF4-FFF2-40B4-BE49-F238E27FC236}">
                <a16:creationId xmlns:a16="http://schemas.microsoft.com/office/drawing/2014/main" id="{8FA530FC-45AD-4309-B8D3-AA405CBBB361}"/>
              </a:ext>
            </a:extLst>
          </p:cNvPr>
          <p:cNvSpPr txBox="1"/>
          <p:nvPr/>
        </p:nvSpPr>
        <p:spPr>
          <a:xfrm>
            <a:off x="6075208" y="1457765"/>
            <a:ext cx="4850471" cy="4154984"/>
          </a:xfrm>
          <a:prstGeom prst="rect">
            <a:avLst/>
          </a:prstGeom>
          <a:solidFill>
            <a:schemeClr val="accent4">
              <a:lumMod val="20000"/>
              <a:lumOff val="80000"/>
            </a:schemeClr>
          </a:solidFill>
        </p:spPr>
        <p:txBody>
          <a:bodyPr wrap="square" rtlCol="0">
            <a:spAutoFit/>
          </a:bodyPr>
          <a:lstStyle/>
          <a:p>
            <a:r>
              <a:rPr lang="en-GB" sz="2400" b="1" dirty="0"/>
              <a:t>Task:  On the sheet write.</a:t>
            </a:r>
          </a:p>
          <a:p>
            <a:r>
              <a:rPr lang="en-GB" sz="2400" b="1" dirty="0"/>
              <a:t>Reasons to like myself.</a:t>
            </a:r>
          </a:p>
          <a:p>
            <a:r>
              <a:rPr lang="en-GB" sz="2400" b="1" dirty="0"/>
              <a:t>Make a list of at least five reasons that you are likeable (it can be to do with personality, things you are proud of, appearance.)</a:t>
            </a:r>
          </a:p>
          <a:p>
            <a:endParaRPr lang="en-GB" sz="2400" b="1" dirty="0"/>
          </a:p>
          <a:p>
            <a:r>
              <a:rPr lang="en-GB" sz="2400" b="1" dirty="0"/>
              <a:t>Optional – pass your sheet around the table you are on and add one thing to each persons list.</a:t>
            </a:r>
          </a:p>
          <a:p>
            <a:endParaRPr lang="en-GB" sz="2400" dirty="0"/>
          </a:p>
        </p:txBody>
      </p:sp>
    </p:spTree>
    <p:extLst>
      <p:ext uri="{BB962C8B-B14F-4D97-AF65-F5344CB8AC3E}">
        <p14:creationId xmlns:p14="http://schemas.microsoft.com/office/powerpoint/2010/main" val="390631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B94AA7-1759-4395-BBBC-324E830E4D6E}"/>
              </a:ext>
            </a:extLst>
          </p:cNvPr>
          <p:cNvSpPr txBox="1"/>
          <p:nvPr/>
        </p:nvSpPr>
        <p:spPr>
          <a:xfrm>
            <a:off x="5699772" y="2672239"/>
            <a:ext cx="5943599" cy="3539430"/>
          </a:xfrm>
          <a:prstGeom prst="rect">
            <a:avLst/>
          </a:prstGeom>
          <a:solidFill>
            <a:schemeClr val="accent4">
              <a:lumMod val="40000"/>
              <a:lumOff val="60000"/>
            </a:schemeClr>
          </a:solidFill>
        </p:spPr>
        <p:txBody>
          <a:bodyPr wrap="square" rtlCol="0">
            <a:spAutoFit/>
          </a:bodyPr>
          <a:lstStyle/>
          <a:p>
            <a:r>
              <a:rPr lang="en-GB" sz="2800" b="1" dirty="0"/>
              <a:t>Personal boundaries:</a:t>
            </a:r>
          </a:p>
          <a:p>
            <a:r>
              <a:rPr lang="en-GB" sz="2800" dirty="0"/>
              <a:t>These are the </a:t>
            </a:r>
            <a:r>
              <a:rPr lang="en-GB" sz="2800" b="1" u="sng" dirty="0"/>
              <a:t>limits and rules we set for ourselves and others </a:t>
            </a:r>
            <a:r>
              <a:rPr lang="en-GB" sz="2800" dirty="0"/>
              <a:t>within our  relationships, e.g. you don’t like it when a friend borrows your things without asking so you tell them.</a:t>
            </a:r>
          </a:p>
          <a:p>
            <a:r>
              <a:rPr lang="en-GB" sz="2800" dirty="0"/>
              <a:t>Or you decide you are not going to borrow a friend’s things without asking.</a:t>
            </a:r>
          </a:p>
        </p:txBody>
      </p:sp>
      <p:pic>
        <p:nvPicPr>
          <p:cNvPr id="5" name="Picture 4">
            <a:extLst>
              <a:ext uri="{FF2B5EF4-FFF2-40B4-BE49-F238E27FC236}">
                <a16:creationId xmlns:a16="http://schemas.microsoft.com/office/drawing/2014/main" id="{3C314326-F626-4B5F-AA6A-289F60D7AE4F}"/>
              </a:ext>
            </a:extLst>
          </p:cNvPr>
          <p:cNvPicPr>
            <a:picLocks noChangeAspect="1"/>
          </p:cNvPicPr>
          <p:nvPr/>
        </p:nvPicPr>
        <p:blipFill rotWithShape="1">
          <a:blip r:embed="rId2"/>
          <a:srcRect l="68044" t="22015" r="16956" b="29845"/>
          <a:stretch/>
        </p:blipFill>
        <p:spPr>
          <a:xfrm>
            <a:off x="2182429" y="1817540"/>
            <a:ext cx="1901143" cy="3430321"/>
          </a:xfrm>
          <a:prstGeom prst="rect">
            <a:avLst/>
          </a:prstGeom>
        </p:spPr>
      </p:pic>
      <p:sp>
        <p:nvSpPr>
          <p:cNvPr id="6" name="Rectangle 5">
            <a:extLst>
              <a:ext uri="{FF2B5EF4-FFF2-40B4-BE49-F238E27FC236}">
                <a16:creationId xmlns:a16="http://schemas.microsoft.com/office/drawing/2014/main" id="{E0047034-3A75-42EA-A893-B66F1F0EFAE1}"/>
              </a:ext>
            </a:extLst>
          </p:cNvPr>
          <p:cNvSpPr/>
          <p:nvPr/>
        </p:nvSpPr>
        <p:spPr>
          <a:xfrm>
            <a:off x="256312" y="579230"/>
            <a:ext cx="4785092" cy="1077218"/>
          </a:xfrm>
          <a:prstGeom prst="rect">
            <a:avLst/>
          </a:prstGeom>
          <a:solidFill>
            <a:srgbClr val="FFFF00"/>
          </a:solidFill>
        </p:spPr>
        <p:txBody>
          <a:bodyPr wrap="none">
            <a:spAutoFit/>
          </a:bodyPr>
          <a:lstStyle/>
          <a:p>
            <a:r>
              <a:rPr lang="en-GB" sz="3200" dirty="0"/>
              <a:t>Suggestion:</a:t>
            </a:r>
          </a:p>
          <a:p>
            <a:r>
              <a:rPr lang="en-GB" sz="3200" dirty="0"/>
              <a:t>I have personal boundaries.</a:t>
            </a:r>
          </a:p>
        </p:txBody>
      </p:sp>
      <p:sp>
        <p:nvSpPr>
          <p:cNvPr id="7" name="TextBox 6">
            <a:extLst>
              <a:ext uri="{FF2B5EF4-FFF2-40B4-BE49-F238E27FC236}">
                <a16:creationId xmlns:a16="http://schemas.microsoft.com/office/drawing/2014/main" id="{8FA530FC-45AD-4309-B8D3-AA405CBBB361}"/>
              </a:ext>
            </a:extLst>
          </p:cNvPr>
          <p:cNvSpPr txBox="1"/>
          <p:nvPr/>
        </p:nvSpPr>
        <p:spPr>
          <a:xfrm>
            <a:off x="5314122" y="318921"/>
            <a:ext cx="6417891" cy="1938992"/>
          </a:xfrm>
          <a:prstGeom prst="rect">
            <a:avLst/>
          </a:prstGeom>
          <a:solidFill>
            <a:schemeClr val="accent4">
              <a:lumMod val="20000"/>
              <a:lumOff val="80000"/>
            </a:schemeClr>
          </a:solidFill>
        </p:spPr>
        <p:txBody>
          <a:bodyPr wrap="square" rtlCol="0">
            <a:spAutoFit/>
          </a:bodyPr>
          <a:lstStyle/>
          <a:p>
            <a:r>
              <a:rPr lang="en-GB" sz="2400" b="1" dirty="0"/>
              <a:t>Discuss:</a:t>
            </a:r>
          </a:p>
          <a:p>
            <a:r>
              <a:rPr lang="en-GB" sz="2400" b="1" dirty="0"/>
              <a:t>Do you know what the term “personal boundaries” means?</a:t>
            </a:r>
          </a:p>
          <a:p>
            <a:endParaRPr lang="en-GB" sz="2400" b="1" dirty="0"/>
          </a:p>
          <a:p>
            <a:r>
              <a:rPr lang="en-GB" sz="2400" b="1" dirty="0"/>
              <a:t>Let’s watch this clip to learn more.</a:t>
            </a:r>
          </a:p>
        </p:txBody>
      </p:sp>
      <p:sp>
        <p:nvSpPr>
          <p:cNvPr id="2" name="Rectangle 1">
            <a:extLst>
              <a:ext uri="{FF2B5EF4-FFF2-40B4-BE49-F238E27FC236}">
                <a16:creationId xmlns:a16="http://schemas.microsoft.com/office/drawing/2014/main" id="{B9FF141F-487F-4111-B5D4-F27A1DDF3D68}"/>
              </a:ext>
            </a:extLst>
          </p:cNvPr>
          <p:cNvSpPr/>
          <p:nvPr/>
        </p:nvSpPr>
        <p:spPr>
          <a:xfrm>
            <a:off x="256312" y="5457566"/>
            <a:ext cx="4992072" cy="646331"/>
          </a:xfrm>
          <a:prstGeom prst="rect">
            <a:avLst/>
          </a:prstGeom>
        </p:spPr>
        <p:txBody>
          <a:bodyPr wrap="none">
            <a:spAutoFit/>
          </a:bodyPr>
          <a:lstStyle/>
          <a:p>
            <a:r>
              <a:rPr lang="en-GB" dirty="0">
                <a:hlinkClick r:id="rId3"/>
              </a:rPr>
              <a:t>https://www.youtube.com/watch?v=3A_4GCAozVk</a:t>
            </a:r>
            <a:endParaRPr lang="en-GB" dirty="0"/>
          </a:p>
          <a:p>
            <a:endParaRPr lang="en-GB" dirty="0"/>
          </a:p>
        </p:txBody>
      </p:sp>
    </p:spTree>
    <p:extLst>
      <p:ext uri="{BB962C8B-B14F-4D97-AF65-F5344CB8AC3E}">
        <p14:creationId xmlns:p14="http://schemas.microsoft.com/office/powerpoint/2010/main" val="186105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1635</Words>
  <Application>Microsoft Office PowerPoint</Application>
  <PresentationFormat>Widescreen</PresentationFormat>
  <Paragraphs>146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Ground Rules</vt:lpstr>
      <vt:lpstr>Re-cap in pairs – can you define these terms?</vt:lpstr>
      <vt:lpstr>PowerPoint Presentation</vt:lpstr>
      <vt:lpstr>L.O:  How can I have respect for myself in a relationship?</vt:lpstr>
      <vt:lpstr>Respect is an important word in the UK.  It is one of our British values and one of the main values in the army.  But what does it mean?  Discuss. What different types of respect are there?</vt:lpstr>
      <vt:lpstr>Self R.E.S.P.E.C.T</vt:lpstr>
      <vt:lpstr>PowerPoint Presentation</vt:lpstr>
      <vt:lpstr>PowerPoint Presentation</vt:lpstr>
      <vt:lpstr>PowerPoint Presentation</vt:lpstr>
      <vt:lpstr>What do you think these two famous quotes might mean?</vt:lpstr>
      <vt:lpstr>We are now going to explore some of the different types of personal boundaries that exist.</vt:lpstr>
      <vt:lpstr>PowerPoint Presentation</vt:lpstr>
      <vt:lpstr>PowerPoint Presentation</vt:lpstr>
      <vt:lpstr>PowerPoint Presentation</vt:lpstr>
      <vt:lpstr>Intimate and Personal Space</vt:lpstr>
      <vt:lpstr>5)  Sexual boundaries</vt:lpstr>
      <vt:lpstr>&gt;How do you know you are ready for sex? &gt;How do you tell someone this? &gt;What do you do if they ignore you? &gt;How do you know if someone else is ready for sex?  &gt;What does safe sex mean for you? &gt;What do you need to know before having sex e.g. are you in a committed relationship?  &gt;What things are you not happy to do?  How do you say this? &gt;What things make you happy?</vt:lpstr>
      <vt:lpstr>Learning check:</vt:lpstr>
      <vt:lpstr>Ext (if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 Rules</dc:title>
  <dc:creator>Jennifer Howell</dc:creator>
  <cp:lastModifiedBy>Jennifer Howell</cp:lastModifiedBy>
  <cp:revision>25</cp:revision>
  <dcterms:created xsi:type="dcterms:W3CDTF">2022-06-18T09:59:42Z</dcterms:created>
  <dcterms:modified xsi:type="dcterms:W3CDTF">2023-12-06T09:19:54Z</dcterms:modified>
</cp:coreProperties>
</file>