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8" r:id="rId3"/>
    <p:sldId id="258" r:id="rId4"/>
    <p:sldId id="321" r:id="rId5"/>
    <p:sldId id="312" r:id="rId6"/>
    <p:sldId id="309" r:id="rId7"/>
    <p:sldId id="320" r:id="rId8"/>
    <p:sldId id="323" r:id="rId9"/>
    <p:sldId id="310" r:id="rId10"/>
    <p:sldId id="322" r:id="rId11"/>
    <p:sldId id="328" r:id="rId12"/>
    <p:sldId id="329" r:id="rId13"/>
    <p:sldId id="330" r:id="rId14"/>
    <p:sldId id="331" r:id="rId15"/>
    <p:sldId id="332" r:id="rId16"/>
    <p:sldId id="337" r:id="rId17"/>
    <p:sldId id="294" r:id="rId18"/>
    <p:sldId id="296" r:id="rId19"/>
    <p:sldId id="333" r:id="rId20"/>
    <p:sldId id="343" r:id="rId21"/>
    <p:sldId id="334" r:id="rId22"/>
    <p:sldId id="340" r:id="rId23"/>
    <p:sldId id="341" r:id="rId24"/>
    <p:sldId id="342" r:id="rId25"/>
    <p:sldId id="335" r:id="rId26"/>
    <p:sldId id="345" r:id="rId27"/>
    <p:sldId id="33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1F2C-C1E5-47F6-B594-7AECD06A5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11FB7C-346E-4455-B36E-ECB0570BA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FBE698-12F8-43C2-9046-6E05FCB3A285}"/>
              </a:ext>
            </a:extLst>
          </p:cNvPr>
          <p:cNvSpPr>
            <a:spLocks noGrp="1"/>
          </p:cNvSpPr>
          <p:nvPr>
            <p:ph type="dt" sz="half" idx="10"/>
          </p:nvPr>
        </p:nvSpPr>
        <p:spPr/>
        <p:txBody>
          <a:bodyPr/>
          <a:lstStyle/>
          <a:p>
            <a:fld id="{4A250EE4-7232-447D-B026-25C6C84E720F}" type="datetimeFigureOut">
              <a:rPr lang="en-GB" smtClean="0"/>
              <a:t>17/05/2024</a:t>
            </a:fld>
            <a:endParaRPr lang="en-GB"/>
          </a:p>
        </p:txBody>
      </p:sp>
      <p:sp>
        <p:nvSpPr>
          <p:cNvPr id="5" name="Footer Placeholder 4">
            <a:extLst>
              <a:ext uri="{FF2B5EF4-FFF2-40B4-BE49-F238E27FC236}">
                <a16:creationId xmlns:a16="http://schemas.microsoft.com/office/drawing/2014/main" id="{AD509B54-3DFC-4F10-ACFA-C00E1121D6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C4A50E-A60B-433B-A9B5-9F91AC25B24A}"/>
              </a:ext>
            </a:extLst>
          </p:cNvPr>
          <p:cNvSpPr>
            <a:spLocks noGrp="1"/>
          </p:cNvSpPr>
          <p:nvPr>
            <p:ph type="sldNum" sz="quarter" idx="12"/>
          </p:nvPr>
        </p:nvSpPr>
        <p:spPr/>
        <p:txBody>
          <a:bodyPr/>
          <a:lstStyle/>
          <a:p>
            <a:fld id="{986E4606-1A62-41BF-B18F-D4EEA7CC0ADE}" type="slidenum">
              <a:rPr lang="en-GB" smtClean="0"/>
              <a:t>‹#›</a:t>
            </a:fld>
            <a:endParaRPr lang="en-GB"/>
          </a:p>
        </p:txBody>
      </p:sp>
    </p:spTree>
    <p:extLst>
      <p:ext uri="{BB962C8B-B14F-4D97-AF65-F5344CB8AC3E}">
        <p14:creationId xmlns:p14="http://schemas.microsoft.com/office/powerpoint/2010/main" val="121750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3923-E92D-4A26-BB48-91E28D1D4D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970A53-7A8F-4518-B12B-122199B09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D80D5-5228-4C0F-9A38-2F820FA82088}"/>
              </a:ext>
            </a:extLst>
          </p:cNvPr>
          <p:cNvSpPr>
            <a:spLocks noGrp="1"/>
          </p:cNvSpPr>
          <p:nvPr>
            <p:ph type="dt" sz="half" idx="10"/>
          </p:nvPr>
        </p:nvSpPr>
        <p:spPr/>
        <p:txBody>
          <a:bodyPr/>
          <a:lstStyle/>
          <a:p>
            <a:fld id="{4A250EE4-7232-447D-B026-25C6C84E720F}" type="datetimeFigureOut">
              <a:rPr lang="en-GB" smtClean="0"/>
              <a:t>17/05/2024</a:t>
            </a:fld>
            <a:endParaRPr lang="en-GB"/>
          </a:p>
        </p:txBody>
      </p:sp>
      <p:sp>
        <p:nvSpPr>
          <p:cNvPr id="5" name="Footer Placeholder 4">
            <a:extLst>
              <a:ext uri="{FF2B5EF4-FFF2-40B4-BE49-F238E27FC236}">
                <a16:creationId xmlns:a16="http://schemas.microsoft.com/office/drawing/2014/main" id="{8549CB2B-9FC8-401A-BA89-3BAE6B35C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44FA07-B674-42F4-ABBE-5E9481D79CFE}"/>
              </a:ext>
            </a:extLst>
          </p:cNvPr>
          <p:cNvSpPr>
            <a:spLocks noGrp="1"/>
          </p:cNvSpPr>
          <p:nvPr>
            <p:ph type="sldNum" sz="quarter" idx="12"/>
          </p:nvPr>
        </p:nvSpPr>
        <p:spPr/>
        <p:txBody>
          <a:bodyPr/>
          <a:lstStyle/>
          <a:p>
            <a:fld id="{986E4606-1A62-41BF-B18F-D4EEA7CC0ADE}" type="slidenum">
              <a:rPr lang="en-GB" smtClean="0"/>
              <a:t>‹#›</a:t>
            </a:fld>
            <a:endParaRPr lang="en-GB"/>
          </a:p>
        </p:txBody>
      </p:sp>
    </p:spTree>
    <p:extLst>
      <p:ext uri="{BB962C8B-B14F-4D97-AF65-F5344CB8AC3E}">
        <p14:creationId xmlns:p14="http://schemas.microsoft.com/office/powerpoint/2010/main" val="271179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97B0EC-C270-4F8A-8098-453319CA03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D0697B-B734-44DF-B166-13EEE8D17D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F916A0-793B-4FD6-BB17-FD581E70A4C8}"/>
              </a:ext>
            </a:extLst>
          </p:cNvPr>
          <p:cNvSpPr>
            <a:spLocks noGrp="1"/>
          </p:cNvSpPr>
          <p:nvPr>
            <p:ph type="dt" sz="half" idx="10"/>
          </p:nvPr>
        </p:nvSpPr>
        <p:spPr/>
        <p:txBody>
          <a:bodyPr/>
          <a:lstStyle/>
          <a:p>
            <a:fld id="{4A250EE4-7232-447D-B026-25C6C84E720F}" type="datetimeFigureOut">
              <a:rPr lang="en-GB" smtClean="0"/>
              <a:t>17/05/2024</a:t>
            </a:fld>
            <a:endParaRPr lang="en-GB"/>
          </a:p>
        </p:txBody>
      </p:sp>
      <p:sp>
        <p:nvSpPr>
          <p:cNvPr id="5" name="Footer Placeholder 4">
            <a:extLst>
              <a:ext uri="{FF2B5EF4-FFF2-40B4-BE49-F238E27FC236}">
                <a16:creationId xmlns:a16="http://schemas.microsoft.com/office/drawing/2014/main" id="{CED60934-F6D2-45C1-89C3-E8433BD1E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1DB072-D390-4F2A-85CF-DB2817BF9C84}"/>
              </a:ext>
            </a:extLst>
          </p:cNvPr>
          <p:cNvSpPr>
            <a:spLocks noGrp="1"/>
          </p:cNvSpPr>
          <p:nvPr>
            <p:ph type="sldNum" sz="quarter" idx="12"/>
          </p:nvPr>
        </p:nvSpPr>
        <p:spPr/>
        <p:txBody>
          <a:bodyPr/>
          <a:lstStyle/>
          <a:p>
            <a:fld id="{986E4606-1A62-41BF-B18F-D4EEA7CC0ADE}" type="slidenum">
              <a:rPr lang="en-GB" smtClean="0"/>
              <a:t>‹#›</a:t>
            </a:fld>
            <a:endParaRPr lang="en-GB"/>
          </a:p>
        </p:txBody>
      </p:sp>
    </p:spTree>
    <p:extLst>
      <p:ext uri="{BB962C8B-B14F-4D97-AF65-F5344CB8AC3E}">
        <p14:creationId xmlns:p14="http://schemas.microsoft.com/office/powerpoint/2010/main" val="355335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8977-971F-466E-AAC5-BD4FCB750C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81D136-1C5D-4991-8A41-882D8FE4DF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F90DC3-C2E3-465E-829C-74A937463C13}"/>
              </a:ext>
            </a:extLst>
          </p:cNvPr>
          <p:cNvSpPr>
            <a:spLocks noGrp="1"/>
          </p:cNvSpPr>
          <p:nvPr>
            <p:ph type="dt" sz="half" idx="10"/>
          </p:nvPr>
        </p:nvSpPr>
        <p:spPr/>
        <p:txBody>
          <a:bodyPr/>
          <a:lstStyle/>
          <a:p>
            <a:fld id="{4A250EE4-7232-447D-B026-25C6C84E720F}" type="datetimeFigureOut">
              <a:rPr lang="en-GB" smtClean="0"/>
              <a:t>17/05/2024</a:t>
            </a:fld>
            <a:endParaRPr lang="en-GB"/>
          </a:p>
        </p:txBody>
      </p:sp>
      <p:sp>
        <p:nvSpPr>
          <p:cNvPr id="5" name="Footer Placeholder 4">
            <a:extLst>
              <a:ext uri="{FF2B5EF4-FFF2-40B4-BE49-F238E27FC236}">
                <a16:creationId xmlns:a16="http://schemas.microsoft.com/office/drawing/2014/main" id="{D4DFA9ED-E758-4B7C-8C26-CD2F025CB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76A531-629B-4ED1-97FC-B1A67041AB11}"/>
              </a:ext>
            </a:extLst>
          </p:cNvPr>
          <p:cNvSpPr>
            <a:spLocks noGrp="1"/>
          </p:cNvSpPr>
          <p:nvPr>
            <p:ph type="sldNum" sz="quarter" idx="12"/>
          </p:nvPr>
        </p:nvSpPr>
        <p:spPr/>
        <p:txBody>
          <a:bodyPr/>
          <a:lstStyle/>
          <a:p>
            <a:fld id="{986E4606-1A62-41BF-B18F-D4EEA7CC0ADE}" type="slidenum">
              <a:rPr lang="en-GB" smtClean="0"/>
              <a:t>‹#›</a:t>
            </a:fld>
            <a:endParaRPr lang="en-GB"/>
          </a:p>
        </p:txBody>
      </p:sp>
    </p:spTree>
    <p:extLst>
      <p:ext uri="{BB962C8B-B14F-4D97-AF65-F5344CB8AC3E}">
        <p14:creationId xmlns:p14="http://schemas.microsoft.com/office/powerpoint/2010/main" val="159542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436A-5E88-4244-9C67-20FF42875C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21F513-FA6E-4511-B0D9-A4F9FD149A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4EA42A-C966-43D4-9412-194D7D5C0906}"/>
              </a:ext>
            </a:extLst>
          </p:cNvPr>
          <p:cNvSpPr>
            <a:spLocks noGrp="1"/>
          </p:cNvSpPr>
          <p:nvPr>
            <p:ph type="dt" sz="half" idx="10"/>
          </p:nvPr>
        </p:nvSpPr>
        <p:spPr/>
        <p:txBody>
          <a:bodyPr/>
          <a:lstStyle/>
          <a:p>
            <a:fld id="{4A250EE4-7232-447D-B026-25C6C84E720F}" type="datetimeFigureOut">
              <a:rPr lang="en-GB" smtClean="0"/>
              <a:t>17/05/2024</a:t>
            </a:fld>
            <a:endParaRPr lang="en-GB"/>
          </a:p>
        </p:txBody>
      </p:sp>
      <p:sp>
        <p:nvSpPr>
          <p:cNvPr id="5" name="Footer Placeholder 4">
            <a:extLst>
              <a:ext uri="{FF2B5EF4-FFF2-40B4-BE49-F238E27FC236}">
                <a16:creationId xmlns:a16="http://schemas.microsoft.com/office/drawing/2014/main" id="{5585416A-5481-454E-84D0-36084754F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0A58D6-95B7-4082-825C-90CA45EA1140}"/>
              </a:ext>
            </a:extLst>
          </p:cNvPr>
          <p:cNvSpPr>
            <a:spLocks noGrp="1"/>
          </p:cNvSpPr>
          <p:nvPr>
            <p:ph type="sldNum" sz="quarter" idx="12"/>
          </p:nvPr>
        </p:nvSpPr>
        <p:spPr/>
        <p:txBody>
          <a:bodyPr/>
          <a:lstStyle/>
          <a:p>
            <a:fld id="{986E4606-1A62-41BF-B18F-D4EEA7CC0ADE}" type="slidenum">
              <a:rPr lang="en-GB" smtClean="0"/>
              <a:t>‹#›</a:t>
            </a:fld>
            <a:endParaRPr lang="en-GB"/>
          </a:p>
        </p:txBody>
      </p:sp>
    </p:spTree>
    <p:extLst>
      <p:ext uri="{BB962C8B-B14F-4D97-AF65-F5344CB8AC3E}">
        <p14:creationId xmlns:p14="http://schemas.microsoft.com/office/powerpoint/2010/main" val="225545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39A5-861B-47A7-80C2-27AB56891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70D9E4-5F85-4289-B85F-C00E3330F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3C23E1-9C28-4805-B58A-FF1B6D7751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392207-B49E-4BB3-8DD1-76746C2E7040}"/>
              </a:ext>
            </a:extLst>
          </p:cNvPr>
          <p:cNvSpPr>
            <a:spLocks noGrp="1"/>
          </p:cNvSpPr>
          <p:nvPr>
            <p:ph type="dt" sz="half" idx="10"/>
          </p:nvPr>
        </p:nvSpPr>
        <p:spPr/>
        <p:txBody>
          <a:bodyPr/>
          <a:lstStyle/>
          <a:p>
            <a:fld id="{4A250EE4-7232-447D-B026-25C6C84E720F}" type="datetimeFigureOut">
              <a:rPr lang="en-GB" smtClean="0"/>
              <a:t>17/05/2024</a:t>
            </a:fld>
            <a:endParaRPr lang="en-GB"/>
          </a:p>
        </p:txBody>
      </p:sp>
      <p:sp>
        <p:nvSpPr>
          <p:cNvPr id="6" name="Footer Placeholder 5">
            <a:extLst>
              <a:ext uri="{FF2B5EF4-FFF2-40B4-BE49-F238E27FC236}">
                <a16:creationId xmlns:a16="http://schemas.microsoft.com/office/drawing/2014/main" id="{AB249696-1FFA-4416-9C4A-10DB11BFD5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F5C698-64D3-41D4-A5FA-056E5C92896F}"/>
              </a:ext>
            </a:extLst>
          </p:cNvPr>
          <p:cNvSpPr>
            <a:spLocks noGrp="1"/>
          </p:cNvSpPr>
          <p:nvPr>
            <p:ph type="sldNum" sz="quarter" idx="12"/>
          </p:nvPr>
        </p:nvSpPr>
        <p:spPr/>
        <p:txBody>
          <a:bodyPr/>
          <a:lstStyle/>
          <a:p>
            <a:fld id="{986E4606-1A62-41BF-B18F-D4EEA7CC0ADE}" type="slidenum">
              <a:rPr lang="en-GB" smtClean="0"/>
              <a:t>‹#›</a:t>
            </a:fld>
            <a:endParaRPr lang="en-GB"/>
          </a:p>
        </p:txBody>
      </p:sp>
    </p:spTree>
    <p:extLst>
      <p:ext uri="{BB962C8B-B14F-4D97-AF65-F5344CB8AC3E}">
        <p14:creationId xmlns:p14="http://schemas.microsoft.com/office/powerpoint/2010/main" val="129984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EB5A-0DF3-46C3-81E7-D90B0A4643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F60AED-6D0F-4F8D-9EE2-4D1948A58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D21BD3-4D15-47F6-A72E-10B8DB42A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33CE66-E28F-4355-BEE2-40127EA75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8D411-9BE3-4BC3-8B1D-191EC3D9C0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F5F021-7806-4434-8DF8-FC14D157DCCD}"/>
              </a:ext>
            </a:extLst>
          </p:cNvPr>
          <p:cNvSpPr>
            <a:spLocks noGrp="1"/>
          </p:cNvSpPr>
          <p:nvPr>
            <p:ph type="dt" sz="half" idx="10"/>
          </p:nvPr>
        </p:nvSpPr>
        <p:spPr/>
        <p:txBody>
          <a:bodyPr/>
          <a:lstStyle/>
          <a:p>
            <a:fld id="{4A250EE4-7232-447D-B026-25C6C84E720F}" type="datetimeFigureOut">
              <a:rPr lang="en-GB" smtClean="0"/>
              <a:t>17/05/2024</a:t>
            </a:fld>
            <a:endParaRPr lang="en-GB"/>
          </a:p>
        </p:txBody>
      </p:sp>
      <p:sp>
        <p:nvSpPr>
          <p:cNvPr id="8" name="Footer Placeholder 7">
            <a:extLst>
              <a:ext uri="{FF2B5EF4-FFF2-40B4-BE49-F238E27FC236}">
                <a16:creationId xmlns:a16="http://schemas.microsoft.com/office/drawing/2014/main" id="{E243BE5B-BDEB-4056-B7D3-499B008B4A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E19A5F-D11A-4385-B741-F219E6BEEF37}"/>
              </a:ext>
            </a:extLst>
          </p:cNvPr>
          <p:cNvSpPr>
            <a:spLocks noGrp="1"/>
          </p:cNvSpPr>
          <p:nvPr>
            <p:ph type="sldNum" sz="quarter" idx="12"/>
          </p:nvPr>
        </p:nvSpPr>
        <p:spPr/>
        <p:txBody>
          <a:bodyPr/>
          <a:lstStyle/>
          <a:p>
            <a:fld id="{986E4606-1A62-41BF-B18F-D4EEA7CC0ADE}" type="slidenum">
              <a:rPr lang="en-GB" smtClean="0"/>
              <a:t>‹#›</a:t>
            </a:fld>
            <a:endParaRPr lang="en-GB"/>
          </a:p>
        </p:txBody>
      </p:sp>
    </p:spTree>
    <p:extLst>
      <p:ext uri="{BB962C8B-B14F-4D97-AF65-F5344CB8AC3E}">
        <p14:creationId xmlns:p14="http://schemas.microsoft.com/office/powerpoint/2010/main" val="419705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E0B4-77AD-4E42-8ACE-447096BC1B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505EEA-0A27-4918-A46A-6895B3277DF5}"/>
              </a:ext>
            </a:extLst>
          </p:cNvPr>
          <p:cNvSpPr>
            <a:spLocks noGrp="1"/>
          </p:cNvSpPr>
          <p:nvPr>
            <p:ph type="dt" sz="half" idx="10"/>
          </p:nvPr>
        </p:nvSpPr>
        <p:spPr/>
        <p:txBody>
          <a:bodyPr/>
          <a:lstStyle/>
          <a:p>
            <a:fld id="{4A250EE4-7232-447D-B026-25C6C84E720F}" type="datetimeFigureOut">
              <a:rPr lang="en-GB" smtClean="0"/>
              <a:t>17/05/2024</a:t>
            </a:fld>
            <a:endParaRPr lang="en-GB"/>
          </a:p>
        </p:txBody>
      </p:sp>
      <p:sp>
        <p:nvSpPr>
          <p:cNvPr id="4" name="Footer Placeholder 3">
            <a:extLst>
              <a:ext uri="{FF2B5EF4-FFF2-40B4-BE49-F238E27FC236}">
                <a16:creationId xmlns:a16="http://schemas.microsoft.com/office/drawing/2014/main" id="{DA7F0BC1-9615-46EF-9AEC-7BD566D896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CBBEF4-FF03-4A22-A4C2-E4CBF3DEBA15}"/>
              </a:ext>
            </a:extLst>
          </p:cNvPr>
          <p:cNvSpPr>
            <a:spLocks noGrp="1"/>
          </p:cNvSpPr>
          <p:nvPr>
            <p:ph type="sldNum" sz="quarter" idx="12"/>
          </p:nvPr>
        </p:nvSpPr>
        <p:spPr/>
        <p:txBody>
          <a:bodyPr/>
          <a:lstStyle/>
          <a:p>
            <a:fld id="{986E4606-1A62-41BF-B18F-D4EEA7CC0ADE}" type="slidenum">
              <a:rPr lang="en-GB" smtClean="0"/>
              <a:t>‹#›</a:t>
            </a:fld>
            <a:endParaRPr lang="en-GB"/>
          </a:p>
        </p:txBody>
      </p:sp>
    </p:spTree>
    <p:extLst>
      <p:ext uri="{BB962C8B-B14F-4D97-AF65-F5344CB8AC3E}">
        <p14:creationId xmlns:p14="http://schemas.microsoft.com/office/powerpoint/2010/main" val="46858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D3BB85-CF29-46BC-BD2D-95CB88CC398A}"/>
              </a:ext>
            </a:extLst>
          </p:cNvPr>
          <p:cNvSpPr>
            <a:spLocks noGrp="1"/>
          </p:cNvSpPr>
          <p:nvPr>
            <p:ph type="dt" sz="half" idx="10"/>
          </p:nvPr>
        </p:nvSpPr>
        <p:spPr/>
        <p:txBody>
          <a:bodyPr/>
          <a:lstStyle/>
          <a:p>
            <a:fld id="{4A250EE4-7232-447D-B026-25C6C84E720F}" type="datetimeFigureOut">
              <a:rPr lang="en-GB" smtClean="0"/>
              <a:t>17/05/2024</a:t>
            </a:fld>
            <a:endParaRPr lang="en-GB"/>
          </a:p>
        </p:txBody>
      </p:sp>
      <p:sp>
        <p:nvSpPr>
          <p:cNvPr id="3" name="Footer Placeholder 2">
            <a:extLst>
              <a:ext uri="{FF2B5EF4-FFF2-40B4-BE49-F238E27FC236}">
                <a16:creationId xmlns:a16="http://schemas.microsoft.com/office/drawing/2014/main" id="{16E86C50-8288-44D3-8060-8F4C19221A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1FBC34-F194-48C1-B6B6-958E5973C068}"/>
              </a:ext>
            </a:extLst>
          </p:cNvPr>
          <p:cNvSpPr>
            <a:spLocks noGrp="1"/>
          </p:cNvSpPr>
          <p:nvPr>
            <p:ph type="sldNum" sz="quarter" idx="12"/>
          </p:nvPr>
        </p:nvSpPr>
        <p:spPr/>
        <p:txBody>
          <a:bodyPr/>
          <a:lstStyle/>
          <a:p>
            <a:fld id="{986E4606-1A62-41BF-B18F-D4EEA7CC0ADE}" type="slidenum">
              <a:rPr lang="en-GB" smtClean="0"/>
              <a:t>‹#›</a:t>
            </a:fld>
            <a:endParaRPr lang="en-GB"/>
          </a:p>
        </p:txBody>
      </p:sp>
    </p:spTree>
    <p:extLst>
      <p:ext uri="{BB962C8B-B14F-4D97-AF65-F5344CB8AC3E}">
        <p14:creationId xmlns:p14="http://schemas.microsoft.com/office/powerpoint/2010/main" val="360107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96D3-C90D-4C2E-890A-FF15B0DA1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16E949-13F5-46B1-A4CF-2E517967D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0863C2-5A92-41DD-B491-0629B879D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FA67A-84B4-45EE-92AC-EC058B548ACC}"/>
              </a:ext>
            </a:extLst>
          </p:cNvPr>
          <p:cNvSpPr>
            <a:spLocks noGrp="1"/>
          </p:cNvSpPr>
          <p:nvPr>
            <p:ph type="dt" sz="half" idx="10"/>
          </p:nvPr>
        </p:nvSpPr>
        <p:spPr/>
        <p:txBody>
          <a:bodyPr/>
          <a:lstStyle/>
          <a:p>
            <a:fld id="{4A250EE4-7232-447D-B026-25C6C84E720F}" type="datetimeFigureOut">
              <a:rPr lang="en-GB" smtClean="0"/>
              <a:t>17/05/2024</a:t>
            </a:fld>
            <a:endParaRPr lang="en-GB"/>
          </a:p>
        </p:txBody>
      </p:sp>
      <p:sp>
        <p:nvSpPr>
          <p:cNvPr id="6" name="Footer Placeholder 5">
            <a:extLst>
              <a:ext uri="{FF2B5EF4-FFF2-40B4-BE49-F238E27FC236}">
                <a16:creationId xmlns:a16="http://schemas.microsoft.com/office/drawing/2014/main" id="{C7489589-100D-47EB-9F01-6B49DF760C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0E0834-B087-497C-8AB4-B73B31E9B656}"/>
              </a:ext>
            </a:extLst>
          </p:cNvPr>
          <p:cNvSpPr>
            <a:spLocks noGrp="1"/>
          </p:cNvSpPr>
          <p:nvPr>
            <p:ph type="sldNum" sz="quarter" idx="12"/>
          </p:nvPr>
        </p:nvSpPr>
        <p:spPr/>
        <p:txBody>
          <a:bodyPr/>
          <a:lstStyle/>
          <a:p>
            <a:fld id="{986E4606-1A62-41BF-B18F-D4EEA7CC0ADE}" type="slidenum">
              <a:rPr lang="en-GB" smtClean="0"/>
              <a:t>‹#›</a:t>
            </a:fld>
            <a:endParaRPr lang="en-GB"/>
          </a:p>
        </p:txBody>
      </p:sp>
    </p:spTree>
    <p:extLst>
      <p:ext uri="{BB962C8B-B14F-4D97-AF65-F5344CB8AC3E}">
        <p14:creationId xmlns:p14="http://schemas.microsoft.com/office/powerpoint/2010/main" val="255092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D236-F60D-404E-95E7-3829273DE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187B38-B631-41C3-9CC2-3E219B2F5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EB1D19-AB9C-418D-AC5B-18D77B818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9A7917-FA32-458E-B271-BFA1DDCE80CB}"/>
              </a:ext>
            </a:extLst>
          </p:cNvPr>
          <p:cNvSpPr>
            <a:spLocks noGrp="1"/>
          </p:cNvSpPr>
          <p:nvPr>
            <p:ph type="dt" sz="half" idx="10"/>
          </p:nvPr>
        </p:nvSpPr>
        <p:spPr/>
        <p:txBody>
          <a:bodyPr/>
          <a:lstStyle/>
          <a:p>
            <a:fld id="{4A250EE4-7232-447D-B026-25C6C84E720F}" type="datetimeFigureOut">
              <a:rPr lang="en-GB" smtClean="0"/>
              <a:t>17/05/2024</a:t>
            </a:fld>
            <a:endParaRPr lang="en-GB"/>
          </a:p>
        </p:txBody>
      </p:sp>
      <p:sp>
        <p:nvSpPr>
          <p:cNvPr id="6" name="Footer Placeholder 5">
            <a:extLst>
              <a:ext uri="{FF2B5EF4-FFF2-40B4-BE49-F238E27FC236}">
                <a16:creationId xmlns:a16="http://schemas.microsoft.com/office/drawing/2014/main" id="{08B63435-3BE7-4AF2-A03D-6454245377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F29777-7B7D-4B5D-A65A-6EAE4A55C92D}"/>
              </a:ext>
            </a:extLst>
          </p:cNvPr>
          <p:cNvSpPr>
            <a:spLocks noGrp="1"/>
          </p:cNvSpPr>
          <p:nvPr>
            <p:ph type="sldNum" sz="quarter" idx="12"/>
          </p:nvPr>
        </p:nvSpPr>
        <p:spPr/>
        <p:txBody>
          <a:bodyPr/>
          <a:lstStyle/>
          <a:p>
            <a:fld id="{986E4606-1A62-41BF-B18F-D4EEA7CC0ADE}" type="slidenum">
              <a:rPr lang="en-GB" smtClean="0"/>
              <a:t>‹#›</a:t>
            </a:fld>
            <a:endParaRPr lang="en-GB"/>
          </a:p>
        </p:txBody>
      </p:sp>
    </p:spTree>
    <p:extLst>
      <p:ext uri="{BB962C8B-B14F-4D97-AF65-F5344CB8AC3E}">
        <p14:creationId xmlns:p14="http://schemas.microsoft.com/office/powerpoint/2010/main" val="193206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4856CF-A7EA-4379-A2FF-E7CE1E39F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2999B8-C4D7-46A6-9B53-3D3D176D2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B64C54-3D0E-4FDD-B1C2-16E46400B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50EE4-7232-447D-B026-25C6C84E720F}" type="datetimeFigureOut">
              <a:rPr lang="en-GB" smtClean="0"/>
              <a:t>17/05/2024</a:t>
            </a:fld>
            <a:endParaRPr lang="en-GB"/>
          </a:p>
        </p:txBody>
      </p:sp>
      <p:sp>
        <p:nvSpPr>
          <p:cNvPr id="5" name="Footer Placeholder 4">
            <a:extLst>
              <a:ext uri="{FF2B5EF4-FFF2-40B4-BE49-F238E27FC236}">
                <a16:creationId xmlns:a16="http://schemas.microsoft.com/office/drawing/2014/main" id="{1DAE194E-1CB7-4608-8ABB-6F8AE8419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2B21CB-983A-4E40-89A5-C8959B132A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E4606-1A62-41BF-B18F-D4EEA7CC0ADE}" type="slidenum">
              <a:rPr lang="en-GB" smtClean="0"/>
              <a:t>‹#›</a:t>
            </a:fld>
            <a:endParaRPr lang="en-GB"/>
          </a:p>
        </p:txBody>
      </p:sp>
    </p:spTree>
    <p:extLst>
      <p:ext uri="{BB962C8B-B14F-4D97-AF65-F5344CB8AC3E}">
        <p14:creationId xmlns:p14="http://schemas.microsoft.com/office/powerpoint/2010/main" val="282237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1wOqcU79Rh8" TargetMode="External"/><Relationship Id="rId2" Type="http://schemas.openxmlformats.org/officeDocument/2006/relationships/hyperlink" Target="https://www.youtube.com/watch?v=RODPuD8TTK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p1HFymHtGh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fGoWLWS4-kU" TargetMode="External"/><Relationship Id="rId2" Type="http://schemas.openxmlformats.org/officeDocument/2006/relationships/hyperlink" Target="https://www.youtube.com/watch?v=dlRAypXW5C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80F361-D8C7-4067-8120-5C842A03CEFB}"/>
              </a:ext>
            </a:extLst>
          </p:cNvPr>
          <p:cNvPicPr>
            <a:picLocks noChangeAspect="1"/>
          </p:cNvPicPr>
          <p:nvPr/>
        </p:nvPicPr>
        <p:blipFill rotWithShape="1">
          <a:blip r:embed="rId2"/>
          <a:srcRect l="59217" t="21333" r="4196" b="36696"/>
          <a:stretch/>
        </p:blipFill>
        <p:spPr>
          <a:xfrm>
            <a:off x="-1" y="-1"/>
            <a:ext cx="12192001" cy="6870125"/>
          </a:xfrm>
          <a:prstGeom prst="rect">
            <a:avLst/>
          </a:prstGeom>
        </p:spPr>
      </p:pic>
      <p:sp>
        <p:nvSpPr>
          <p:cNvPr id="2" name="Title 1"/>
          <p:cNvSpPr>
            <a:spLocks noGrp="1"/>
          </p:cNvSpPr>
          <p:nvPr>
            <p:ph type="ctrTitle"/>
          </p:nvPr>
        </p:nvSpPr>
        <p:spPr>
          <a:xfrm>
            <a:off x="2279576" y="209390"/>
            <a:ext cx="7772400" cy="1008112"/>
          </a:xfrm>
          <a:solidFill>
            <a:srgbClr val="FFFF00"/>
          </a:solidFill>
        </p:spPr>
        <p:txBody>
          <a:bodyPr/>
          <a:lstStyle/>
          <a:p>
            <a:r>
              <a:rPr lang="en-GB" b="1" u="sng" dirty="0"/>
              <a:t>Ground Rules</a:t>
            </a:r>
          </a:p>
        </p:txBody>
      </p:sp>
      <p:sp>
        <p:nvSpPr>
          <p:cNvPr id="3" name="Subtitle 2"/>
          <p:cNvSpPr>
            <a:spLocks noGrp="1"/>
          </p:cNvSpPr>
          <p:nvPr>
            <p:ph type="subTitle" idx="1"/>
          </p:nvPr>
        </p:nvSpPr>
        <p:spPr>
          <a:xfrm>
            <a:off x="1809292" y="1426893"/>
            <a:ext cx="8712968" cy="5098450"/>
          </a:xfrm>
          <a:solidFill>
            <a:schemeClr val="accent6">
              <a:lumMod val="20000"/>
              <a:lumOff val="80000"/>
            </a:schemeClr>
          </a:solidFill>
        </p:spPr>
        <p:txBody>
          <a:bodyPr>
            <a:normAutofit fontScale="32500" lnSpcReduction="20000"/>
          </a:bodyPr>
          <a:lstStyle/>
          <a:p>
            <a:pPr algn="l"/>
            <a:r>
              <a:rPr lang="en-GB" sz="8000" b="1" dirty="0"/>
              <a:t>No questions will be answered during the lesson:</a:t>
            </a:r>
          </a:p>
          <a:p>
            <a:pPr marL="457200" indent="-457200" algn="l">
              <a:buFont typeface="Arial" charset="0"/>
              <a:buChar char="•"/>
            </a:pPr>
            <a:r>
              <a:rPr lang="en-GB" sz="8000" dirty="0"/>
              <a:t>Please write questions on a post-it and put in the envelope at the end of the lesson.</a:t>
            </a:r>
          </a:p>
          <a:p>
            <a:pPr marL="457200" indent="-457200" algn="l">
              <a:buFont typeface="Arial" charset="0"/>
              <a:buChar char="•"/>
            </a:pPr>
            <a:r>
              <a:rPr lang="en-GB" sz="8000" dirty="0"/>
              <a:t>The teacher will answer these next lesson in a way that is appropriate to your age.  Some things won’t be covered until you are in older year groups.</a:t>
            </a:r>
          </a:p>
          <a:p>
            <a:pPr marL="457200" indent="-457200" algn="l">
              <a:buFont typeface="Arial" charset="0"/>
              <a:buChar char="•"/>
            </a:pPr>
            <a:endParaRPr lang="en-GB" sz="8000" dirty="0"/>
          </a:p>
          <a:p>
            <a:pPr algn="l"/>
            <a:r>
              <a:rPr lang="en-GB" sz="8000" b="1" dirty="0"/>
              <a:t>During the lesson:</a:t>
            </a:r>
          </a:p>
          <a:p>
            <a:pPr marL="857250" indent="-857250" algn="l">
              <a:buFont typeface="Arial" charset="0"/>
              <a:buChar char="•"/>
            </a:pPr>
            <a:r>
              <a:rPr lang="en-GB" sz="8000" dirty="0"/>
              <a:t>You can pass if asked a question you do not want to answer.</a:t>
            </a:r>
          </a:p>
          <a:p>
            <a:pPr marL="857250" indent="-857250" algn="l">
              <a:buFont typeface="Arial" charset="0"/>
              <a:buChar char="•"/>
            </a:pPr>
            <a:r>
              <a:rPr lang="en-GB" sz="8000" dirty="0"/>
              <a:t>Do not say anything that could IDENTIFY anybody during the lesson.</a:t>
            </a:r>
          </a:p>
          <a:p>
            <a:pPr marL="857250" indent="-857250" algn="l">
              <a:buFont typeface="Arial" charset="0"/>
              <a:buChar char="•"/>
            </a:pPr>
            <a:r>
              <a:rPr lang="en-GB" sz="8000" dirty="0"/>
              <a:t>Be respectful of each other during the lesson.</a:t>
            </a:r>
          </a:p>
          <a:p>
            <a:pPr marL="457200" indent="-457200">
              <a:buFont typeface="Arial" charset="0"/>
              <a:buChar char="•"/>
            </a:pPr>
            <a:endParaRPr lang="en-GB" dirty="0"/>
          </a:p>
        </p:txBody>
      </p:sp>
    </p:spTree>
    <p:extLst>
      <p:ext uri="{BB962C8B-B14F-4D97-AF65-F5344CB8AC3E}">
        <p14:creationId xmlns:p14="http://schemas.microsoft.com/office/powerpoint/2010/main" val="14914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1EC8C2-AF3F-41FF-A1B3-4D6050BF20B7}"/>
              </a:ext>
            </a:extLst>
          </p:cNvPr>
          <p:cNvPicPr>
            <a:picLocks noChangeAspect="1"/>
          </p:cNvPicPr>
          <p:nvPr/>
        </p:nvPicPr>
        <p:blipFill rotWithShape="1">
          <a:blip r:embed="rId2"/>
          <a:srcRect l="55436" t="21449" r="6804" b="47479"/>
          <a:stretch/>
        </p:blipFill>
        <p:spPr>
          <a:xfrm>
            <a:off x="-1" y="0"/>
            <a:ext cx="12127929" cy="6858000"/>
          </a:xfrm>
          <a:prstGeom prst="rect">
            <a:avLst/>
          </a:prstGeom>
        </p:spPr>
      </p:pic>
      <p:sp>
        <p:nvSpPr>
          <p:cNvPr id="2" name="Title 1">
            <a:extLst>
              <a:ext uri="{FF2B5EF4-FFF2-40B4-BE49-F238E27FC236}">
                <a16:creationId xmlns:a16="http://schemas.microsoft.com/office/drawing/2014/main" id="{A2BAB9B1-EE50-4C73-8B43-2D11E4C85876}"/>
              </a:ext>
            </a:extLst>
          </p:cNvPr>
          <p:cNvSpPr>
            <a:spLocks noGrp="1"/>
          </p:cNvSpPr>
          <p:nvPr>
            <p:ph type="title"/>
          </p:nvPr>
        </p:nvSpPr>
        <p:spPr>
          <a:solidFill>
            <a:srgbClr val="FFFF00"/>
          </a:solidFill>
        </p:spPr>
        <p:txBody>
          <a:bodyPr/>
          <a:lstStyle/>
          <a:p>
            <a:r>
              <a:rPr lang="en-US" b="1" dirty="0"/>
              <a:t>We are now going to investigate…</a:t>
            </a:r>
            <a:endParaRPr lang="en-GB" b="1" dirty="0"/>
          </a:p>
        </p:txBody>
      </p:sp>
      <p:sp>
        <p:nvSpPr>
          <p:cNvPr id="3" name="Content Placeholder 2">
            <a:extLst>
              <a:ext uri="{FF2B5EF4-FFF2-40B4-BE49-F238E27FC236}">
                <a16:creationId xmlns:a16="http://schemas.microsoft.com/office/drawing/2014/main" id="{4F3EBAD4-CE77-41C9-972E-6E7F16EE97F8}"/>
              </a:ext>
            </a:extLst>
          </p:cNvPr>
          <p:cNvSpPr>
            <a:spLocks noGrp="1"/>
          </p:cNvSpPr>
          <p:nvPr>
            <p:ph idx="1"/>
          </p:nvPr>
        </p:nvSpPr>
        <p:spPr>
          <a:solidFill>
            <a:schemeClr val="accent4">
              <a:lumMod val="20000"/>
              <a:lumOff val="80000"/>
            </a:schemeClr>
          </a:solidFill>
        </p:spPr>
        <p:txBody>
          <a:bodyPr/>
          <a:lstStyle/>
          <a:p>
            <a:pPr marL="0" indent="0">
              <a:buNone/>
            </a:pPr>
            <a:r>
              <a:rPr lang="en-GB" sz="4000" dirty="0"/>
              <a:t>What can help me form and maintain healthy relationships with others? </a:t>
            </a:r>
          </a:p>
          <a:p>
            <a:pPr marL="0" indent="0">
              <a:buNone/>
            </a:pPr>
            <a:endParaRPr lang="en-GB" dirty="0"/>
          </a:p>
          <a:p>
            <a:pPr marL="0" indent="0" algn="ctr">
              <a:buNone/>
            </a:pPr>
            <a:r>
              <a:rPr lang="en-GB" sz="3300" dirty="0"/>
              <a:t>We are going to explore a range of questions/issues and suggestions that may help you.</a:t>
            </a:r>
          </a:p>
          <a:p>
            <a:pPr marL="0" indent="0" algn="ctr">
              <a:buNone/>
            </a:pPr>
            <a:endParaRPr lang="en-GB" sz="3300" dirty="0"/>
          </a:p>
          <a:p>
            <a:pPr marL="0" indent="0" algn="ctr">
              <a:buNone/>
            </a:pPr>
            <a:r>
              <a:rPr lang="en-GB" sz="3300" b="1" dirty="0"/>
              <a:t>You each need a notes page.</a:t>
            </a:r>
          </a:p>
        </p:txBody>
      </p:sp>
    </p:spTree>
    <p:extLst>
      <p:ext uri="{BB962C8B-B14F-4D97-AF65-F5344CB8AC3E}">
        <p14:creationId xmlns:p14="http://schemas.microsoft.com/office/powerpoint/2010/main" val="288386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3E33-870D-4A2D-8520-0304489845B4}"/>
              </a:ext>
            </a:extLst>
          </p:cNvPr>
          <p:cNvSpPr>
            <a:spLocks noGrp="1"/>
          </p:cNvSpPr>
          <p:nvPr>
            <p:ph type="title"/>
          </p:nvPr>
        </p:nvSpPr>
        <p:spPr>
          <a:solidFill>
            <a:srgbClr val="FFFF00"/>
          </a:solidFill>
        </p:spPr>
        <p:txBody>
          <a:bodyPr/>
          <a:lstStyle/>
          <a:p>
            <a:r>
              <a:rPr lang="en-US" b="1" dirty="0"/>
              <a:t>What do I do if I like someone and want to date them?</a:t>
            </a:r>
            <a:endParaRPr lang="en-GB" b="1" dirty="0"/>
          </a:p>
        </p:txBody>
      </p:sp>
      <p:sp>
        <p:nvSpPr>
          <p:cNvPr id="3" name="Content Placeholder 2">
            <a:extLst>
              <a:ext uri="{FF2B5EF4-FFF2-40B4-BE49-F238E27FC236}">
                <a16:creationId xmlns:a16="http://schemas.microsoft.com/office/drawing/2014/main" id="{92CA83F5-5AAC-4C52-B933-8BC6820D7D53}"/>
              </a:ext>
            </a:extLst>
          </p:cNvPr>
          <p:cNvSpPr>
            <a:spLocks noGrp="1"/>
          </p:cNvSpPr>
          <p:nvPr>
            <p:ph idx="1"/>
          </p:nvPr>
        </p:nvSpPr>
        <p:spPr>
          <a:solidFill>
            <a:schemeClr val="accent4">
              <a:lumMod val="20000"/>
              <a:lumOff val="80000"/>
            </a:schemeClr>
          </a:solidFill>
        </p:spPr>
        <p:txBody>
          <a:bodyPr>
            <a:normAutofit fontScale="92500" lnSpcReduction="10000"/>
          </a:bodyPr>
          <a:lstStyle/>
          <a:p>
            <a:pPr marL="0" indent="0">
              <a:buNone/>
            </a:pPr>
            <a:r>
              <a:rPr lang="en-US" b="1" dirty="0"/>
              <a:t>What to do:</a:t>
            </a:r>
          </a:p>
          <a:p>
            <a:pPr marL="0" indent="0">
              <a:buNone/>
            </a:pPr>
            <a:endParaRPr lang="en-US" dirty="0"/>
          </a:p>
          <a:p>
            <a:pPr marL="0" indent="0">
              <a:buNone/>
            </a:pPr>
            <a:r>
              <a:rPr lang="en-US" dirty="0"/>
              <a:t>As you watch this clip, make notes on what someone could do.</a:t>
            </a:r>
          </a:p>
          <a:p>
            <a:pPr marL="0" indent="0">
              <a:buNone/>
            </a:pPr>
            <a:r>
              <a:rPr lang="en-US" dirty="0">
                <a:hlinkClick r:id="rId2"/>
              </a:rPr>
              <a:t>https://www.youtube.com/watch?v=RODPuD8TTKg</a:t>
            </a:r>
            <a:endParaRPr lang="en-US" dirty="0"/>
          </a:p>
          <a:p>
            <a:pPr marL="0" indent="0">
              <a:buNone/>
            </a:pPr>
            <a:endParaRPr lang="en-US" dirty="0"/>
          </a:p>
          <a:p>
            <a:pPr marL="0" indent="0">
              <a:buNone/>
            </a:pPr>
            <a:endParaRPr lang="en-US" dirty="0"/>
          </a:p>
          <a:p>
            <a:pPr marL="0" indent="0">
              <a:buNone/>
            </a:pPr>
            <a:r>
              <a:rPr lang="en-US" b="1" dirty="0"/>
              <a:t>What not to do:</a:t>
            </a:r>
          </a:p>
          <a:p>
            <a:pPr marL="0" indent="0">
              <a:buNone/>
            </a:pPr>
            <a:r>
              <a:rPr lang="en-US" dirty="0"/>
              <a:t>Discuss and add ideas.  Now watch this and decide what you could add to the list (bear’s advice!)</a:t>
            </a:r>
          </a:p>
          <a:p>
            <a:pPr marL="0" indent="0">
              <a:buNone/>
            </a:pPr>
            <a:r>
              <a:rPr lang="en-US" dirty="0">
                <a:hlinkClick r:id="rId3"/>
              </a:rPr>
              <a:t>https://www.youtube.com/watch?v=1wOqcU79Rh8</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4010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3E33-870D-4A2D-8520-0304489845B4}"/>
              </a:ext>
            </a:extLst>
          </p:cNvPr>
          <p:cNvSpPr>
            <a:spLocks noGrp="1"/>
          </p:cNvSpPr>
          <p:nvPr>
            <p:ph type="title"/>
          </p:nvPr>
        </p:nvSpPr>
        <p:spPr>
          <a:solidFill>
            <a:srgbClr val="FFFF00"/>
          </a:solidFill>
        </p:spPr>
        <p:txBody>
          <a:bodyPr/>
          <a:lstStyle/>
          <a:p>
            <a:r>
              <a:rPr lang="en-US" b="1" dirty="0"/>
              <a:t>What do I do if I like someone and want to date them?</a:t>
            </a:r>
            <a:endParaRPr lang="en-GB" b="1" dirty="0"/>
          </a:p>
        </p:txBody>
      </p:sp>
      <p:sp>
        <p:nvSpPr>
          <p:cNvPr id="3" name="Content Placeholder 2">
            <a:extLst>
              <a:ext uri="{FF2B5EF4-FFF2-40B4-BE49-F238E27FC236}">
                <a16:creationId xmlns:a16="http://schemas.microsoft.com/office/drawing/2014/main" id="{92CA83F5-5AAC-4C52-B933-8BC6820D7D53}"/>
              </a:ext>
            </a:extLst>
          </p:cNvPr>
          <p:cNvSpPr>
            <a:spLocks noGrp="1"/>
          </p:cNvSpPr>
          <p:nvPr>
            <p:ph idx="1"/>
          </p:nvPr>
        </p:nvSpPr>
        <p:spPr>
          <a:solidFill>
            <a:schemeClr val="accent4">
              <a:lumMod val="20000"/>
              <a:lumOff val="80000"/>
            </a:schemeClr>
          </a:solidFill>
        </p:spPr>
        <p:txBody>
          <a:bodyPr>
            <a:normAutofit fontScale="77500" lnSpcReduction="20000"/>
          </a:bodyPr>
          <a:lstStyle/>
          <a:p>
            <a:pPr marL="0" indent="0">
              <a:buNone/>
            </a:pPr>
            <a:r>
              <a:rPr lang="en-US" b="1" dirty="0"/>
              <a:t>What to do:</a:t>
            </a:r>
          </a:p>
          <a:p>
            <a:pPr marL="0" indent="0">
              <a:buNone/>
            </a:pPr>
            <a:r>
              <a:rPr lang="en-US" dirty="0"/>
              <a:t>*Find courage to talk to them (feel the fear and do it anyway.)</a:t>
            </a:r>
          </a:p>
          <a:p>
            <a:pPr marL="0" indent="0">
              <a:buNone/>
            </a:pPr>
            <a:r>
              <a:rPr lang="en-US" dirty="0"/>
              <a:t>*Find out if you have things in common for example – music, hobbies, subjects.</a:t>
            </a:r>
          </a:p>
          <a:p>
            <a:pPr marL="0" indent="0">
              <a:buNone/>
            </a:pPr>
            <a:r>
              <a:rPr lang="en-US" dirty="0"/>
              <a:t>*Think of something safe and fun you could do on a first date.</a:t>
            </a:r>
          </a:p>
          <a:p>
            <a:pPr marL="0" indent="0">
              <a:buNone/>
            </a:pPr>
            <a:r>
              <a:rPr lang="en-US" dirty="0"/>
              <a:t>*Be yourself ( for example don’t pretend you like things you don’t.)</a:t>
            </a:r>
          </a:p>
          <a:p>
            <a:pPr marL="0" indent="0">
              <a:buNone/>
            </a:pPr>
            <a:r>
              <a:rPr lang="en-US" dirty="0"/>
              <a:t>*Respect people’s space/boundaries.</a:t>
            </a:r>
          </a:p>
          <a:p>
            <a:pPr marL="0" indent="0">
              <a:buNone/>
            </a:pPr>
            <a:r>
              <a:rPr lang="en-US" dirty="0"/>
              <a:t>*Decide how to ask them out – text? In person?  </a:t>
            </a:r>
          </a:p>
          <a:p>
            <a:pPr marL="0" indent="0">
              <a:buNone/>
            </a:pPr>
            <a:endParaRPr lang="en-US" dirty="0"/>
          </a:p>
          <a:p>
            <a:pPr marL="0" indent="0">
              <a:buNone/>
            </a:pPr>
            <a:r>
              <a:rPr lang="en-US" b="1" dirty="0"/>
              <a:t>What not to do:</a:t>
            </a:r>
          </a:p>
          <a:p>
            <a:pPr marL="0" indent="0">
              <a:buNone/>
            </a:pPr>
            <a:r>
              <a:rPr lang="en-US" dirty="0"/>
              <a:t>*Begin hugging/holding hands/moving into their personal space etc. without their consent. </a:t>
            </a:r>
          </a:p>
          <a:p>
            <a:pPr marL="0" indent="0">
              <a:buNone/>
            </a:pPr>
            <a:r>
              <a:rPr lang="en-US" dirty="0"/>
              <a:t>*Respect online boundaries (e.g. trying to find personal info about them online.)</a:t>
            </a:r>
          </a:p>
          <a:p>
            <a:pPr marL="0" indent="0">
              <a:buNone/>
            </a:pPr>
            <a:r>
              <a:rPr lang="en-US" dirty="0"/>
              <a:t>*Get angry if they say “no.”  Everyone has the right to say yes or no.</a:t>
            </a:r>
          </a:p>
        </p:txBody>
      </p:sp>
    </p:spTree>
    <p:extLst>
      <p:ext uri="{BB962C8B-B14F-4D97-AF65-F5344CB8AC3E}">
        <p14:creationId xmlns:p14="http://schemas.microsoft.com/office/powerpoint/2010/main" val="224641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7FA4-5DB3-4A56-BA0C-AC1F538C656F}"/>
              </a:ext>
            </a:extLst>
          </p:cNvPr>
          <p:cNvSpPr>
            <a:spLocks noGrp="1"/>
          </p:cNvSpPr>
          <p:nvPr>
            <p:ph type="title"/>
          </p:nvPr>
        </p:nvSpPr>
        <p:spPr>
          <a:solidFill>
            <a:srgbClr val="FFFF00"/>
          </a:solidFill>
        </p:spPr>
        <p:txBody>
          <a:bodyPr/>
          <a:lstStyle/>
          <a:p>
            <a:r>
              <a:rPr lang="en-US" b="1" dirty="0"/>
              <a:t>What do I do if they say “no?”</a:t>
            </a:r>
            <a:endParaRPr lang="en-GB" b="1" dirty="0"/>
          </a:p>
        </p:txBody>
      </p:sp>
      <p:sp>
        <p:nvSpPr>
          <p:cNvPr id="3" name="Content Placeholder 2">
            <a:extLst>
              <a:ext uri="{FF2B5EF4-FFF2-40B4-BE49-F238E27FC236}">
                <a16:creationId xmlns:a16="http://schemas.microsoft.com/office/drawing/2014/main" id="{0471B954-63C7-4219-869F-8F664C20594E}"/>
              </a:ext>
            </a:extLst>
          </p:cNvPr>
          <p:cNvSpPr>
            <a:spLocks noGrp="1"/>
          </p:cNvSpPr>
          <p:nvPr>
            <p:ph idx="1"/>
          </p:nvPr>
        </p:nvSpPr>
        <p:spPr>
          <a:solidFill>
            <a:schemeClr val="accent4">
              <a:lumMod val="20000"/>
              <a:lumOff val="80000"/>
            </a:schemeClr>
          </a:solidFill>
        </p:spPr>
        <p:txBody>
          <a:bodyPr>
            <a:normAutofit fontScale="85000" lnSpcReduction="20000"/>
          </a:bodyPr>
          <a:lstStyle/>
          <a:p>
            <a:pPr marL="0" indent="0">
              <a:buNone/>
            </a:pPr>
            <a:r>
              <a:rPr lang="en-US" dirty="0"/>
              <a:t>Think back to last term when we discussed dealing with rejection.</a:t>
            </a:r>
          </a:p>
          <a:p>
            <a:pPr marL="0" indent="0">
              <a:buNone/>
            </a:pPr>
            <a:r>
              <a:rPr lang="en-US" dirty="0"/>
              <a:t>Discuss ideas in your group and make a list of suggestions that could help someone.</a:t>
            </a:r>
          </a:p>
          <a:p>
            <a:pPr marL="0" indent="0">
              <a:buNone/>
            </a:pPr>
            <a:r>
              <a:rPr lang="en-US" b="1" dirty="0"/>
              <a:t>Now watch this to help you add more ideas.</a:t>
            </a:r>
          </a:p>
          <a:p>
            <a:pPr marL="0" indent="0">
              <a:buNone/>
            </a:pPr>
            <a:r>
              <a:rPr lang="en-GB" dirty="0">
                <a:hlinkClick r:id="rId2"/>
              </a:rPr>
              <a:t>https://www.youtube.com/watch?v=p1HFymHtGho</a:t>
            </a:r>
            <a:endParaRPr lang="en-US" dirty="0"/>
          </a:p>
          <a:p>
            <a:pPr marL="0" indent="0">
              <a:buNone/>
            </a:pPr>
            <a:endParaRPr lang="en-US" b="1" dirty="0">
              <a:solidFill>
                <a:srgbClr val="0000FF"/>
              </a:solidFill>
            </a:endParaRPr>
          </a:p>
          <a:p>
            <a:pPr marL="0" indent="0">
              <a:buNone/>
            </a:pPr>
            <a:r>
              <a:rPr lang="en-US" b="1" dirty="0">
                <a:solidFill>
                  <a:srgbClr val="0000FF"/>
                </a:solidFill>
              </a:rPr>
              <a:t>Suggestions:</a:t>
            </a:r>
          </a:p>
          <a:p>
            <a:pPr marL="0" indent="0">
              <a:buNone/>
            </a:pPr>
            <a:r>
              <a:rPr lang="en-US" dirty="0">
                <a:solidFill>
                  <a:srgbClr val="7030A0"/>
                </a:solidFill>
              </a:rPr>
              <a:t>Accept the feelings of rejection.</a:t>
            </a:r>
          </a:p>
          <a:p>
            <a:pPr marL="0" indent="0">
              <a:buNone/>
            </a:pPr>
            <a:r>
              <a:rPr lang="en-US" dirty="0">
                <a:solidFill>
                  <a:srgbClr val="7030A0"/>
                </a:solidFill>
              </a:rPr>
              <a:t>Know everyone gets rejected sometimes.</a:t>
            </a:r>
          </a:p>
          <a:p>
            <a:pPr marL="0" indent="0">
              <a:buNone/>
            </a:pPr>
            <a:r>
              <a:rPr lang="en-GB" dirty="0">
                <a:solidFill>
                  <a:srgbClr val="7030A0"/>
                </a:solidFill>
              </a:rPr>
              <a:t>Just because one person has rejected you, doesn’t mean others will.  </a:t>
            </a:r>
          </a:p>
          <a:p>
            <a:pPr marL="0" indent="0">
              <a:buNone/>
            </a:pPr>
            <a:r>
              <a:rPr lang="en-GB" dirty="0">
                <a:solidFill>
                  <a:srgbClr val="7030A0"/>
                </a:solidFill>
              </a:rPr>
              <a:t>Do things you enjoy and be with good friends to cheer yourself up.</a:t>
            </a:r>
          </a:p>
          <a:p>
            <a:pPr marL="0" indent="0">
              <a:buNone/>
            </a:pPr>
            <a:r>
              <a:rPr lang="en-GB" dirty="0">
                <a:solidFill>
                  <a:srgbClr val="7030A0"/>
                </a:solidFill>
              </a:rPr>
              <a:t>Do things that give you inner confidence e.g. hobbies.</a:t>
            </a:r>
          </a:p>
        </p:txBody>
      </p:sp>
    </p:spTree>
    <p:extLst>
      <p:ext uri="{BB962C8B-B14F-4D97-AF65-F5344CB8AC3E}">
        <p14:creationId xmlns:p14="http://schemas.microsoft.com/office/powerpoint/2010/main" val="104791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ED54-3B6A-425E-ABBB-E86EC030CE23}"/>
              </a:ext>
            </a:extLst>
          </p:cNvPr>
          <p:cNvSpPr>
            <a:spLocks noGrp="1"/>
          </p:cNvSpPr>
          <p:nvPr>
            <p:ph type="title"/>
          </p:nvPr>
        </p:nvSpPr>
        <p:spPr>
          <a:solidFill>
            <a:srgbClr val="FFFF00"/>
          </a:solidFill>
        </p:spPr>
        <p:txBody>
          <a:bodyPr/>
          <a:lstStyle/>
          <a:p>
            <a:r>
              <a:rPr lang="en-US" b="1" dirty="0"/>
              <a:t>What do I do if they say “yes.”</a:t>
            </a:r>
            <a:endParaRPr lang="en-GB" b="1" dirty="0"/>
          </a:p>
        </p:txBody>
      </p:sp>
      <p:sp>
        <p:nvSpPr>
          <p:cNvPr id="3" name="Content Placeholder 2">
            <a:extLst>
              <a:ext uri="{FF2B5EF4-FFF2-40B4-BE49-F238E27FC236}">
                <a16:creationId xmlns:a16="http://schemas.microsoft.com/office/drawing/2014/main" id="{976828DF-5EF1-40AF-A232-20218065B6C3}"/>
              </a:ext>
            </a:extLst>
          </p:cNvPr>
          <p:cNvSpPr>
            <a:spLocks noGrp="1"/>
          </p:cNvSpPr>
          <p:nvPr>
            <p:ph idx="1"/>
          </p:nvPr>
        </p:nvSpPr>
        <p:spPr/>
        <p:txBody>
          <a:bodyPr/>
          <a:lstStyle/>
          <a:p>
            <a:pPr marL="0" indent="0">
              <a:buNone/>
            </a:pPr>
            <a:r>
              <a:rPr lang="en-US" dirty="0"/>
              <a:t>Imagine two people decide to go on a date.  They are both below the age of 16 years old and go to different schools.  They meet walking back from their schools one day.</a:t>
            </a:r>
          </a:p>
          <a:p>
            <a:pPr marL="0" indent="0">
              <a:buNone/>
            </a:pPr>
            <a:r>
              <a:rPr lang="en-GB" dirty="0">
                <a:highlight>
                  <a:srgbClr val="00FF00"/>
                </a:highlight>
              </a:rPr>
              <a:t>In pairs, you will need the DATE SHEET.</a:t>
            </a:r>
          </a:p>
          <a:p>
            <a:pPr marL="0" indent="0">
              <a:buNone/>
            </a:pPr>
            <a:r>
              <a:rPr lang="en-GB" dirty="0"/>
              <a:t>Cut up the cards and sort them into three piles when going on a date.</a:t>
            </a:r>
            <a:endParaRPr lang="en-US" dirty="0"/>
          </a:p>
        </p:txBody>
      </p:sp>
      <p:graphicFrame>
        <p:nvGraphicFramePr>
          <p:cNvPr id="4" name="Table 4">
            <a:extLst>
              <a:ext uri="{FF2B5EF4-FFF2-40B4-BE49-F238E27FC236}">
                <a16:creationId xmlns:a16="http://schemas.microsoft.com/office/drawing/2014/main" id="{DF51CEFA-5F3D-457B-8AC8-33A873536EB2}"/>
              </a:ext>
            </a:extLst>
          </p:cNvPr>
          <p:cNvGraphicFramePr>
            <a:graphicFrameLocks noGrp="1"/>
          </p:cNvGraphicFramePr>
          <p:nvPr>
            <p:extLst>
              <p:ext uri="{D42A27DB-BD31-4B8C-83A1-F6EECF244321}">
                <p14:modId xmlns:p14="http://schemas.microsoft.com/office/powerpoint/2010/main" val="3245237083"/>
              </p:ext>
            </p:extLst>
          </p:nvPr>
        </p:nvGraphicFramePr>
        <p:xfrm>
          <a:off x="1828165" y="4343083"/>
          <a:ext cx="8127999" cy="183388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88745108"/>
                    </a:ext>
                  </a:extLst>
                </a:gridCol>
                <a:gridCol w="2709333">
                  <a:extLst>
                    <a:ext uri="{9D8B030D-6E8A-4147-A177-3AD203B41FA5}">
                      <a16:colId xmlns:a16="http://schemas.microsoft.com/office/drawing/2014/main" val="806891653"/>
                    </a:ext>
                  </a:extLst>
                </a:gridCol>
                <a:gridCol w="2709333">
                  <a:extLst>
                    <a:ext uri="{9D8B030D-6E8A-4147-A177-3AD203B41FA5}">
                      <a16:colId xmlns:a16="http://schemas.microsoft.com/office/drawing/2014/main" val="1259750606"/>
                    </a:ext>
                  </a:extLst>
                </a:gridCol>
              </a:tblGrid>
              <a:tr h="370840">
                <a:tc>
                  <a:txBody>
                    <a:bodyPr/>
                    <a:lstStyle/>
                    <a:p>
                      <a:pPr algn="ctr"/>
                      <a:r>
                        <a:rPr lang="en-US" dirty="0">
                          <a:highlight>
                            <a:srgbClr val="FFFF00"/>
                          </a:highlight>
                        </a:rPr>
                        <a:t>SAFE</a:t>
                      </a:r>
                      <a:endParaRPr lang="en-GB" dirty="0">
                        <a:highlight>
                          <a:srgbClr val="FFFF00"/>
                        </a:highlight>
                      </a:endParaRPr>
                    </a:p>
                  </a:txBody>
                  <a:tcPr/>
                </a:tc>
                <a:tc>
                  <a:txBody>
                    <a:bodyPr/>
                    <a:lstStyle/>
                    <a:p>
                      <a:pPr algn="ctr"/>
                      <a:r>
                        <a:rPr lang="en-US" dirty="0">
                          <a:highlight>
                            <a:srgbClr val="FFFF00"/>
                          </a:highlight>
                        </a:rPr>
                        <a:t>UNSAFE</a:t>
                      </a:r>
                      <a:endParaRPr lang="en-GB" dirty="0">
                        <a:highlight>
                          <a:srgbClr val="FFFF00"/>
                        </a:highlight>
                      </a:endParaRPr>
                    </a:p>
                  </a:txBody>
                  <a:tcPr/>
                </a:tc>
                <a:tc>
                  <a:txBody>
                    <a:bodyPr/>
                    <a:lstStyle/>
                    <a:p>
                      <a:pPr algn="ctr"/>
                      <a:r>
                        <a:rPr lang="en-US" dirty="0">
                          <a:highlight>
                            <a:srgbClr val="FFFF00"/>
                          </a:highlight>
                        </a:rPr>
                        <a:t>UNSAFE AND ILLEGAL</a:t>
                      </a:r>
                      <a:endParaRPr lang="en-GB" dirty="0">
                        <a:highlight>
                          <a:srgbClr val="FFFF00"/>
                        </a:highlight>
                      </a:endParaRPr>
                    </a:p>
                  </a:txBody>
                  <a:tcPr/>
                </a:tc>
                <a:extLst>
                  <a:ext uri="{0D108BD9-81ED-4DB2-BD59-A6C34878D82A}">
                    <a16:rowId xmlns:a16="http://schemas.microsoft.com/office/drawing/2014/main" val="776129374"/>
                  </a:ext>
                </a:extLst>
              </a:tr>
              <a:tr h="370840">
                <a:tc>
                  <a:txBody>
                    <a:bodyPr/>
                    <a:lstStyle/>
                    <a:p>
                      <a:endParaRPr lang="en-US"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53372919"/>
                  </a:ext>
                </a:extLst>
              </a:tr>
            </a:tbl>
          </a:graphicData>
        </a:graphic>
      </p:graphicFrame>
    </p:spTree>
    <p:extLst>
      <p:ext uri="{BB962C8B-B14F-4D97-AF65-F5344CB8AC3E}">
        <p14:creationId xmlns:p14="http://schemas.microsoft.com/office/powerpoint/2010/main" val="378162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ED54-3B6A-425E-ABBB-E86EC030CE23}"/>
              </a:ext>
            </a:extLst>
          </p:cNvPr>
          <p:cNvSpPr>
            <a:spLocks noGrp="1"/>
          </p:cNvSpPr>
          <p:nvPr>
            <p:ph type="title"/>
          </p:nvPr>
        </p:nvSpPr>
        <p:spPr>
          <a:solidFill>
            <a:srgbClr val="FFFF00"/>
          </a:solidFill>
        </p:spPr>
        <p:txBody>
          <a:bodyPr/>
          <a:lstStyle/>
          <a:p>
            <a:r>
              <a:rPr lang="en-US" b="1" dirty="0"/>
              <a:t>What do I do if they say “yes.”</a:t>
            </a:r>
            <a:endParaRPr lang="en-GB" b="1" dirty="0"/>
          </a:p>
        </p:txBody>
      </p:sp>
      <p:graphicFrame>
        <p:nvGraphicFramePr>
          <p:cNvPr id="4" name="Table 4">
            <a:extLst>
              <a:ext uri="{FF2B5EF4-FFF2-40B4-BE49-F238E27FC236}">
                <a16:creationId xmlns:a16="http://schemas.microsoft.com/office/drawing/2014/main" id="{DF51CEFA-5F3D-457B-8AC8-33A873536EB2}"/>
              </a:ext>
            </a:extLst>
          </p:cNvPr>
          <p:cNvGraphicFramePr>
            <a:graphicFrameLocks noGrp="1"/>
          </p:cNvGraphicFramePr>
          <p:nvPr>
            <p:extLst>
              <p:ext uri="{D42A27DB-BD31-4B8C-83A1-F6EECF244321}">
                <p14:modId xmlns:p14="http://schemas.microsoft.com/office/powerpoint/2010/main" val="1255517030"/>
              </p:ext>
            </p:extLst>
          </p:nvPr>
        </p:nvGraphicFramePr>
        <p:xfrm>
          <a:off x="1910080" y="1999826"/>
          <a:ext cx="8127999" cy="430276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88745108"/>
                    </a:ext>
                  </a:extLst>
                </a:gridCol>
                <a:gridCol w="2709333">
                  <a:extLst>
                    <a:ext uri="{9D8B030D-6E8A-4147-A177-3AD203B41FA5}">
                      <a16:colId xmlns:a16="http://schemas.microsoft.com/office/drawing/2014/main" val="806891653"/>
                    </a:ext>
                  </a:extLst>
                </a:gridCol>
                <a:gridCol w="2709333">
                  <a:extLst>
                    <a:ext uri="{9D8B030D-6E8A-4147-A177-3AD203B41FA5}">
                      <a16:colId xmlns:a16="http://schemas.microsoft.com/office/drawing/2014/main" val="1259750606"/>
                    </a:ext>
                  </a:extLst>
                </a:gridCol>
              </a:tblGrid>
              <a:tr h="370840">
                <a:tc>
                  <a:txBody>
                    <a:bodyPr/>
                    <a:lstStyle/>
                    <a:p>
                      <a:pPr algn="ctr"/>
                      <a:r>
                        <a:rPr lang="en-US" b="1" dirty="0">
                          <a:highlight>
                            <a:srgbClr val="FFFF00"/>
                          </a:highlight>
                        </a:rPr>
                        <a:t>SAFE</a:t>
                      </a:r>
                      <a:endParaRPr lang="en-GB" b="1" dirty="0">
                        <a:highlight>
                          <a:srgbClr val="FFFF00"/>
                        </a:highlight>
                      </a:endParaRPr>
                    </a:p>
                  </a:txBody>
                  <a:tcPr/>
                </a:tc>
                <a:tc>
                  <a:txBody>
                    <a:bodyPr/>
                    <a:lstStyle/>
                    <a:p>
                      <a:pPr algn="ctr"/>
                      <a:r>
                        <a:rPr lang="en-US" b="1" dirty="0">
                          <a:highlight>
                            <a:srgbClr val="FFFF00"/>
                          </a:highlight>
                        </a:rPr>
                        <a:t>UNSAFE</a:t>
                      </a:r>
                      <a:endParaRPr lang="en-GB" b="1" dirty="0">
                        <a:highlight>
                          <a:srgbClr val="FFFF00"/>
                        </a:highlight>
                      </a:endParaRPr>
                    </a:p>
                  </a:txBody>
                  <a:tcPr/>
                </a:tc>
                <a:tc>
                  <a:txBody>
                    <a:bodyPr/>
                    <a:lstStyle/>
                    <a:p>
                      <a:pPr algn="ctr"/>
                      <a:r>
                        <a:rPr lang="en-US" b="1" dirty="0">
                          <a:highlight>
                            <a:srgbClr val="FFFF00"/>
                          </a:highlight>
                        </a:rPr>
                        <a:t>UNSAFE AND ILLEGAL</a:t>
                      </a:r>
                      <a:endParaRPr lang="en-GB" b="1" dirty="0">
                        <a:highlight>
                          <a:srgbClr val="FFFF00"/>
                        </a:highlight>
                      </a:endParaRPr>
                    </a:p>
                  </a:txBody>
                  <a:tcPr/>
                </a:tc>
                <a:extLst>
                  <a:ext uri="{0D108BD9-81ED-4DB2-BD59-A6C34878D82A}">
                    <a16:rowId xmlns:a16="http://schemas.microsoft.com/office/drawing/2014/main" val="776129374"/>
                  </a:ext>
                </a:extLst>
              </a:tr>
              <a:tr h="370840">
                <a:tc>
                  <a:txBody>
                    <a:bodyPr/>
                    <a:lstStyle/>
                    <a:p>
                      <a:endParaRPr lang="en-US" dirty="0"/>
                    </a:p>
                    <a:p>
                      <a:r>
                        <a:rPr lang="en-GB" dirty="0"/>
                        <a:t>GO ON A DATE WHERE OTHER PEOPLE ARE AROUND E.G. A CAFÉ, THE CINEMA.</a:t>
                      </a:r>
                    </a:p>
                    <a:p>
                      <a:endParaRPr lang="en-GB" dirty="0"/>
                    </a:p>
                    <a:p>
                      <a:r>
                        <a:rPr lang="en-GB" dirty="0"/>
                        <a:t>FIND SOMETHING TO DO THAT YOU BOTH ENJOY.</a:t>
                      </a:r>
                    </a:p>
                    <a:p>
                      <a:endParaRPr lang="en-GB" dirty="0"/>
                    </a:p>
                    <a:p>
                      <a:r>
                        <a:rPr lang="en-GB" dirty="0"/>
                        <a:t>TELL A FAMILY MEMBER WHERE YOU ARE GOING AND ROUGHLY WHAT TIME YOU WILL BE BACK.</a:t>
                      </a:r>
                    </a:p>
                    <a:p>
                      <a:endParaRPr lang="en-GB" dirty="0"/>
                    </a:p>
                  </a:txBody>
                  <a:tcPr/>
                </a:tc>
                <a:tc>
                  <a:txBody>
                    <a:bodyPr/>
                    <a:lstStyle/>
                    <a:p>
                      <a:endParaRPr lang="en-US" dirty="0"/>
                    </a:p>
                    <a:p>
                      <a:r>
                        <a:rPr lang="en-GB" dirty="0"/>
                        <a:t>MEET SOMEONE IN A PLACE WHERE NO ONE ELSE IS AORUND E.G. THE MIDDLE OF A WOOD.  </a:t>
                      </a:r>
                    </a:p>
                    <a:p>
                      <a:endParaRPr lang="en-GB" dirty="0"/>
                    </a:p>
                    <a:p>
                      <a:r>
                        <a:rPr lang="en-GB" dirty="0"/>
                        <a:t>GET INTO A CAR WITH THEM AND THEIR FRIENDS.</a:t>
                      </a:r>
                    </a:p>
                    <a:p>
                      <a:endParaRPr lang="en-GB" dirty="0"/>
                    </a:p>
                    <a:p>
                      <a:r>
                        <a:rPr lang="en-GB" dirty="0"/>
                        <a:t>GO TO THEIR HOUSE.</a:t>
                      </a:r>
                    </a:p>
                    <a:p>
                      <a:endParaRPr lang="en-GB" dirty="0"/>
                    </a:p>
                    <a:p>
                      <a:endParaRPr lang="en-GB" dirty="0"/>
                    </a:p>
                  </a:txBody>
                  <a:tcPr/>
                </a:tc>
                <a:tc>
                  <a:txBody>
                    <a:bodyPr/>
                    <a:lstStyle/>
                    <a:p>
                      <a:endParaRPr lang="en-US" dirty="0"/>
                    </a:p>
                    <a:p>
                      <a:r>
                        <a:rPr lang="en-US" sz="1800" dirty="0"/>
                        <a:t>BECOME SEXUAL WITH EACHOTHER BEYOND KISSING.</a:t>
                      </a:r>
                    </a:p>
                    <a:p>
                      <a:endParaRPr lang="en-US" sz="1800" dirty="0"/>
                    </a:p>
                    <a:p>
                      <a:r>
                        <a:rPr lang="en-US" sz="1800" dirty="0"/>
                        <a:t>SEND EACHOTHER NUDE PHOTOS BEFORE AND AFTER THE DATE.</a:t>
                      </a:r>
                    </a:p>
                    <a:p>
                      <a:endParaRPr lang="en-GB" dirty="0"/>
                    </a:p>
                  </a:txBody>
                  <a:tcPr/>
                </a:tc>
                <a:extLst>
                  <a:ext uri="{0D108BD9-81ED-4DB2-BD59-A6C34878D82A}">
                    <a16:rowId xmlns:a16="http://schemas.microsoft.com/office/drawing/2014/main" val="3853372919"/>
                  </a:ext>
                </a:extLst>
              </a:tr>
            </a:tbl>
          </a:graphicData>
        </a:graphic>
      </p:graphicFrame>
    </p:spTree>
    <p:extLst>
      <p:ext uri="{BB962C8B-B14F-4D97-AF65-F5344CB8AC3E}">
        <p14:creationId xmlns:p14="http://schemas.microsoft.com/office/powerpoint/2010/main" val="258786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7B566E-9438-460E-B4BF-957675AD59D9}"/>
              </a:ext>
            </a:extLst>
          </p:cNvPr>
          <p:cNvSpPr>
            <a:spLocks noGrp="1"/>
          </p:cNvSpPr>
          <p:nvPr>
            <p:ph type="title"/>
          </p:nvPr>
        </p:nvSpPr>
        <p:spPr>
          <a:xfrm>
            <a:off x="838200" y="365125"/>
            <a:ext cx="10515600" cy="1325563"/>
          </a:xfrm>
          <a:solidFill>
            <a:srgbClr val="FFFF00"/>
          </a:solidFill>
        </p:spPr>
        <p:txBody>
          <a:bodyPr/>
          <a:lstStyle/>
          <a:p>
            <a:r>
              <a:rPr lang="en-US" b="1" dirty="0"/>
              <a:t>What do I do if they say “yes.”</a:t>
            </a:r>
            <a:endParaRPr lang="en-GB" b="1" dirty="0"/>
          </a:p>
        </p:txBody>
      </p:sp>
      <p:sp>
        <p:nvSpPr>
          <p:cNvPr id="5" name="TextBox 4">
            <a:extLst>
              <a:ext uri="{FF2B5EF4-FFF2-40B4-BE49-F238E27FC236}">
                <a16:creationId xmlns:a16="http://schemas.microsoft.com/office/drawing/2014/main" id="{59F69764-2488-4957-AAB4-E4E8DCAEB4FB}"/>
              </a:ext>
            </a:extLst>
          </p:cNvPr>
          <p:cNvSpPr txBox="1"/>
          <p:nvPr/>
        </p:nvSpPr>
        <p:spPr>
          <a:xfrm>
            <a:off x="2428875" y="1823085"/>
            <a:ext cx="6080760" cy="6093976"/>
          </a:xfrm>
          <a:prstGeom prst="rect">
            <a:avLst/>
          </a:prstGeom>
          <a:noFill/>
          <a:ln>
            <a:solidFill>
              <a:schemeClr val="accent1"/>
            </a:solidFill>
          </a:ln>
        </p:spPr>
        <p:txBody>
          <a:bodyPr wrap="square" rtlCol="0">
            <a:spAutoFit/>
          </a:bodyPr>
          <a:lstStyle/>
          <a:p>
            <a:pPr algn="ctr"/>
            <a:r>
              <a:rPr lang="en-US" sz="3000" dirty="0">
                <a:highlight>
                  <a:srgbClr val="00FF00"/>
                </a:highlight>
              </a:rPr>
              <a:t>Now make a list ways to have a safe date on your sheet.</a:t>
            </a:r>
          </a:p>
          <a:p>
            <a:r>
              <a:rPr lang="en-GB" sz="2000" dirty="0"/>
              <a:t>GO ON A DATE WHERE OTHER PEOPLE ARE AROUND E.G. A CAFÉ, THE CINEMA.</a:t>
            </a:r>
          </a:p>
          <a:p>
            <a:endParaRPr lang="en-GB" sz="2000" dirty="0"/>
          </a:p>
          <a:p>
            <a:r>
              <a:rPr lang="en-GB" sz="2000" dirty="0"/>
              <a:t>FIND SOMETHING TO DO THAT YOU BOTH ENJOY.</a:t>
            </a:r>
          </a:p>
          <a:p>
            <a:endParaRPr lang="en-GB" sz="2000" dirty="0"/>
          </a:p>
          <a:p>
            <a:r>
              <a:rPr lang="en-GB" sz="2000" dirty="0"/>
              <a:t>TELL A FAMILY MEMBER WHERE YOU ARE GOING AND ROUGHLY WHAT TIME YOU WILL BE BACK.</a:t>
            </a:r>
          </a:p>
          <a:p>
            <a:endParaRPr lang="en-GB" sz="2000" dirty="0"/>
          </a:p>
          <a:p>
            <a:r>
              <a:rPr lang="en-GB" sz="2000" dirty="0"/>
              <a:t>DON’T GET IN A CAR/GO TO A LONELY PLACE.</a:t>
            </a:r>
          </a:p>
          <a:p>
            <a:endParaRPr lang="en-GB" sz="2000" dirty="0"/>
          </a:p>
          <a:p>
            <a:r>
              <a:rPr lang="en-GB" sz="2000" dirty="0">
                <a:highlight>
                  <a:srgbClr val="FF00FF"/>
                </a:highlight>
              </a:rPr>
              <a:t>REMEMBER SEX BELOW THE AGE OF 16 IS ILLEGAL.</a:t>
            </a:r>
          </a:p>
          <a:p>
            <a:r>
              <a:rPr lang="en-GB" sz="2000" dirty="0">
                <a:highlight>
                  <a:srgbClr val="FF00FF"/>
                </a:highlight>
              </a:rPr>
              <a:t>IT IS IIEGAL TO SEND OR POSSES NUDE PHOTOS OF IF YOU, OR THEY, ARE UNDER 18 YEARS OF AGE.</a:t>
            </a:r>
          </a:p>
          <a:p>
            <a:endParaRPr lang="en-GB" sz="2000" dirty="0"/>
          </a:p>
          <a:p>
            <a:endParaRPr lang="en-GB" sz="2000" dirty="0"/>
          </a:p>
          <a:p>
            <a:endParaRPr lang="en-GB" sz="3000" dirty="0"/>
          </a:p>
        </p:txBody>
      </p:sp>
    </p:spTree>
    <p:extLst>
      <p:ext uri="{BB962C8B-B14F-4D97-AF65-F5344CB8AC3E}">
        <p14:creationId xmlns:p14="http://schemas.microsoft.com/office/powerpoint/2010/main" val="26086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 calcmode="lin" valueType="num">
                                      <p:cBhvr additive="base">
                                        <p:cTn id="2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 calcmode="lin" valueType="num">
                                      <p:cBhvr additive="base">
                                        <p:cTn id="2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29B5-429E-4305-A6A3-F54EDA9B300C}"/>
              </a:ext>
            </a:extLst>
          </p:cNvPr>
          <p:cNvSpPr>
            <a:spLocks noGrp="1"/>
          </p:cNvSpPr>
          <p:nvPr>
            <p:ph type="title"/>
          </p:nvPr>
        </p:nvSpPr>
        <p:spPr>
          <a:solidFill>
            <a:srgbClr val="FFFF00"/>
          </a:solidFill>
        </p:spPr>
        <p:txBody>
          <a:bodyPr/>
          <a:lstStyle/>
          <a:p>
            <a:r>
              <a:rPr lang="en-US" b="1" dirty="0"/>
              <a:t>What if we start a relationship? </a:t>
            </a:r>
            <a:endParaRPr lang="en-GB" b="1" dirty="0"/>
          </a:p>
        </p:txBody>
      </p:sp>
      <p:sp>
        <p:nvSpPr>
          <p:cNvPr id="3" name="Content Placeholder 2">
            <a:extLst>
              <a:ext uri="{FF2B5EF4-FFF2-40B4-BE49-F238E27FC236}">
                <a16:creationId xmlns:a16="http://schemas.microsoft.com/office/drawing/2014/main" id="{8D8EB678-4883-4819-B649-45D925E884CF}"/>
              </a:ext>
            </a:extLst>
          </p:cNvPr>
          <p:cNvSpPr>
            <a:spLocks noGrp="1"/>
          </p:cNvSpPr>
          <p:nvPr>
            <p:ph idx="1"/>
          </p:nvPr>
        </p:nvSpPr>
        <p:spPr>
          <a:solidFill>
            <a:schemeClr val="accent4">
              <a:lumMod val="20000"/>
              <a:lumOff val="80000"/>
            </a:schemeClr>
          </a:solidFill>
        </p:spPr>
        <p:txBody>
          <a:bodyPr>
            <a:normAutofit fontScale="77500" lnSpcReduction="20000"/>
          </a:bodyPr>
          <a:lstStyle/>
          <a:p>
            <a:pPr marL="0" indent="0">
              <a:buNone/>
            </a:pPr>
            <a:r>
              <a:rPr lang="en-GB" b="1" dirty="0"/>
              <a:t>Imagine two people have just started going out with each other.  </a:t>
            </a:r>
          </a:p>
          <a:p>
            <a:pPr marL="0" indent="0">
              <a:buNone/>
            </a:pPr>
            <a:r>
              <a:rPr lang="en-GB" b="1" dirty="0"/>
              <a:t>Discuss - how long into the relationship do you think they should do the following?</a:t>
            </a:r>
          </a:p>
          <a:p>
            <a:pPr marL="0" indent="0">
              <a:buNone/>
            </a:pPr>
            <a:endParaRPr lang="en-GB" dirty="0"/>
          </a:p>
          <a:p>
            <a:pPr marL="0" indent="0">
              <a:buNone/>
            </a:pPr>
            <a:r>
              <a:rPr lang="en-GB" dirty="0"/>
              <a:t>Holding hands</a:t>
            </a:r>
          </a:p>
          <a:p>
            <a:pPr marL="0" indent="0">
              <a:buNone/>
            </a:pPr>
            <a:r>
              <a:rPr lang="en-GB" dirty="0"/>
              <a:t>Kissing (involving tongues – also called snogging.)</a:t>
            </a:r>
          </a:p>
          <a:p>
            <a:pPr marL="0" indent="0">
              <a:buNone/>
            </a:pPr>
            <a:r>
              <a:rPr lang="en-GB" dirty="0"/>
              <a:t>Light petting (sexual touch of bodies above the waist.)</a:t>
            </a:r>
          </a:p>
          <a:p>
            <a:pPr marL="0" indent="0">
              <a:buNone/>
            </a:pPr>
            <a:r>
              <a:rPr lang="en-GB" dirty="0"/>
              <a:t>Heavy petting (sexual touch of bodies below the waist with hands or mouth.)</a:t>
            </a:r>
          </a:p>
          <a:p>
            <a:pPr marL="0" indent="0">
              <a:buNone/>
            </a:pPr>
            <a:r>
              <a:rPr lang="en-GB" dirty="0"/>
              <a:t>Full sexual intercourse </a:t>
            </a:r>
          </a:p>
          <a:p>
            <a:pPr marL="0" indent="0">
              <a:buNone/>
            </a:pPr>
            <a:endParaRPr lang="en-GB" dirty="0"/>
          </a:p>
          <a:p>
            <a:pPr marL="0" indent="0">
              <a:buNone/>
            </a:pPr>
            <a:r>
              <a:rPr lang="en-GB" b="1" dirty="0"/>
              <a:t>Do you think it matters what age they are?</a:t>
            </a:r>
          </a:p>
          <a:p>
            <a:pPr marL="0" indent="0">
              <a:buNone/>
            </a:pPr>
            <a:r>
              <a:rPr lang="en-GB" b="1" dirty="0">
                <a:solidFill>
                  <a:srgbClr val="FF0000"/>
                </a:solidFill>
              </a:rPr>
              <a:t>The UK Law says the age </a:t>
            </a:r>
            <a:r>
              <a:rPr lang="en-GB" b="1" u="sng" dirty="0">
                <a:solidFill>
                  <a:srgbClr val="FF0000"/>
                </a:solidFill>
              </a:rPr>
              <a:t>does</a:t>
            </a:r>
            <a:r>
              <a:rPr lang="en-GB" b="1" dirty="0">
                <a:solidFill>
                  <a:srgbClr val="FF0000"/>
                </a:solidFill>
              </a:rPr>
              <a:t> matter.</a:t>
            </a:r>
          </a:p>
        </p:txBody>
      </p:sp>
    </p:spTree>
    <p:extLst>
      <p:ext uri="{BB962C8B-B14F-4D97-AF65-F5344CB8AC3E}">
        <p14:creationId xmlns:p14="http://schemas.microsoft.com/office/powerpoint/2010/main" val="32741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6017-6476-46B3-8ECC-168EDC7B6540}"/>
              </a:ext>
            </a:extLst>
          </p:cNvPr>
          <p:cNvSpPr>
            <a:spLocks noGrp="1"/>
          </p:cNvSpPr>
          <p:nvPr>
            <p:ph type="title"/>
          </p:nvPr>
        </p:nvSpPr>
        <p:spPr>
          <a:solidFill>
            <a:srgbClr val="FFFF00"/>
          </a:solidFill>
        </p:spPr>
        <p:txBody>
          <a:bodyPr/>
          <a:lstStyle/>
          <a:p>
            <a:r>
              <a:rPr lang="en-GB" dirty="0"/>
              <a:t>What is the law? CHECK YOU UNDERSTAND.</a:t>
            </a:r>
            <a:br>
              <a:rPr lang="en-GB" dirty="0"/>
            </a:br>
            <a:r>
              <a:rPr lang="en-GB" dirty="0"/>
              <a:t>Make notes on your sheet. </a:t>
            </a:r>
          </a:p>
        </p:txBody>
      </p:sp>
      <p:sp>
        <p:nvSpPr>
          <p:cNvPr id="3" name="Content Placeholder 2">
            <a:extLst>
              <a:ext uri="{FF2B5EF4-FFF2-40B4-BE49-F238E27FC236}">
                <a16:creationId xmlns:a16="http://schemas.microsoft.com/office/drawing/2014/main" id="{F68171B9-59BE-4FFD-92B5-40B5F9A14116}"/>
              </a:ext>
            </a:extLst>
          </p:cNvPr>
          <p:cNvSpPr>
            <a:spLocks noGrp="1"/>
          </p:cNvSpPr>
          <p:nvPr>
            <p:ph idx="1"/>
          </p:nvPr>
        </p:nvSpPr>
        <p:spPr>
          <a:solidFill>
            <a:schemeClr val="accent4">
              <a:lumMod val="20000"/>
              <a:lumOff val="80000"/>
            </a:schemeClr>
          </a:solidFill>
        </p:spPr>
        <p:txBody>
          <a:bodyPr>
            <a:normAutofit fontScale="92500" lnSpcReduction="20000"/>
          </a:bodyPr>
          <a:lstStyle/>
          <a:p>
            <a:r>
              <a:rPr lang="en-GB" dirty="0">
                <a:highlight>
                  <a:srgbClr val="C0C0C0"/>
                </a:highlight>
              </a:rPr>
              <a:t>It is a criminal offence for anyone to be involved in any sexual act (sexual intercourse, sexual touching) with anyone under the age of 13 whether the young person agrees or not</a:t>
            </a:r>
          </a:p>
          <a:p>
            <a:r>
              <a:rPr lang="en-GB" dirty="0">
                <a:highlight>
                  <a:srgbClr val="FF00FF"/>
                </a:highlight>
              </a:rPr>
              <a:t>It is a criminal offence for anyone who is </a:t>
            </a:r>
            <a:r>
              <a:rPr lang="en-GB" b="1" dirty="0">
                <a:highlight>
                  <a:srgbClr val="FF00FF"/>
                </a:highlight>
              </a:rPr>
              <a:t>16 or older to have any kind of sexual contact with someone aged 13, 14 or 15</a:t>
            </a:r>
            <a:r>
              <a:rPr lang="en-GB" dirty="0">
                <a:highlight>
                  <a:srgbClr val="FF00FF"/>
                </a:highlight>
              </a:rPr>
              <a:t>. </a:t>
            </a:r>
          </a:p>
          <a:p>
            <a:r>
              <a:rPr lang="en-GB" dirty="0">
                <a:highlight>
                  <a:srgbClr val="00FFFF"/>
                </a:highlight>
              </a:rPr>
              <a:t>It is also a criminal offence for </a:t>
            </a:r>
            <a:r>
              <a:rPr lang="en-GB" b="1" dirty="0">
                <a:highlight>
                  <a:srgbClr val="00FFFF"/>
                </a:highlight>
              </a:rPr>
              <a:t>both girls and boys aged 13, 14 and 15 to have consensual sex/sexual activities with anyone else aged 13, 14 or 15.  </a:t>
            </a:r>
          </a:p>
          <a:p>
            <a:r>
              <a:rPr lang="en-GB" b="1" dirty="0">
                <a:highlight>
                  <a:srgbClr val="00FF00"/>
                </a:highlight>
              </a:rPr>
              <a:t>14 year olds PLUS are legally allowed to touch the body with their hands, but it is illegal to be sexual in any other ways.</a:t>
            </a:r>
          </a:p>
          <a:p>
            <a:r>
              <a:rPr lang="en-GB" dirty="0">
                <a:highlight>
                  <a:srgbClr val="FFFF00"/>
                </a:highlight>
              </a:rPr>
              <a:t>It is a criminal offence for anyone in a position of trust in relation to anyone under the age of 18 to have any sexual contact with them.</a:t>
            </a:r>
          </a:p>
          <a:p>
            <a:r>
              <a:rPr lang="en-GB" dirty="0">
                <a:highlight>
                  <a:srgbClr val="FF0000"/>
                </a:highlight>
              </a:rPr>
              <a:t>It is also illegal for someone to show drawings/photos/film of genitals to a young person unless someone is teaching sex education.  </a:t>
            </a:r>
          </a:p>
          <a:p>
            <a:endParaRPr lang="en-GB" dirty="0"/>
          </a:p>
        </p:txBody>
      </p:sp>
      <p:sp>
        <p:nvSpPr>
          <p:cNvPr id="4" name="TextBox 3">
            <a:extLst>
              <a:ext uri="{FF2B5EF4-FFF2-40B4-BE49-F238E27FC236}">
                <a16:creationId xmlns:a16="http://schemas.microsoft.com/office/drawing/2014/main" id="{B8236385-1B21-4C0B-9C80-5309BD337C35}"/>
              </a:ext>
            </a:extLst>
          </p:cNvPr>
          <p:cNvSpPr txBox="1"/>
          <p:nvPr/>
        </p:nvSpPr>
        <p:spPr>
          <a:xfrm>
            <a:off x="2828925" y="6211669"/>
            <a:ext cx="8601075" cy="646331"/>
          </a:xfrm>
          <a:prstGeom prst="rect">
            <a:avLst/>
          </a:prstGeom>
          <a:noFill/>
        </p:spPr>
        <p:txBody>
          <a:bodyPr wrap="square" rtlCol="0">
            <a:spAutoFit/>
          </a:bodyPr>
          <a:lstStyle/>
          <a:p>
            <a:r>
              <a:rPr lang="en-US" dirty="0">
                <a:highlight>
                  <a:srgbClr val="C0C0C0"/>
                </a:highlight>
              </a:rPr>
              <a:t>If someone is pressuring you to do any of the following, please tell an adult that you trust so that they can help you.  Please also do this if you are worried about a friend.  </a:t>
            </a:r>
            <a:endParaRPr lang="en-GB" dirty="0">
              <a:highlight>
                <a:srgbClr val="C0C0C0"/>
              </a:highlight>
            </a:endParaRPr>
          </a:p>
        </p:txBody>
      </p:sp>
    </p:spTree>
    <p:extLst>
      <p:ext uri="{BB962C8B-B14F-4D97-AF65-F5344CB8AC3E}">
        <p14:creationId xmlns:p14="http://schemas.microsoft.com/office/powerpoint/2010/main" val="402363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33EF-40B6-4FB5-B8FA-B2BA955CF678}"/>
              </a:ext>
            </a:extLst>
          </p:cNvPr>
          <p:cNvSpPr>
            <a:spLocks noGrp="1"/>
          </p:cNvSpPr>
          <p:nvPr>
            <p:ph type="title"/>
          </p:nvPr>
        </p:nvSpPr>
        <p:spPr>
          <a:solidFill>
            <a:srgbClr val="FFFF00"/>
          </a:solidFill>
        </p:spPr>
        <p:txBody>
          <a:bodyPr/>
          <a:lstStyle/>
          <a:p>
            <a:r>
              <a:rPr lang="en-US" dirty="0"/>
              <a:t>What if they want to be sexual and I’m not ready even though we are the legal age?</a:t>
            </a:r>
            <a:endParaRPr lang="en-GB" dirty="0"/>
          </a:p>
        </p:txBody>
      </p:sp>
      <p:sp>
        <p:nvSpPr>
          <p:cNvPr id="3" name="Content Placeholder 2">
            <a:extLst>
              <a:ext uri="{FF2B5EF4-FFF2-40B4-BE49-F238E27FC236}">
                <a16:creationId xmlns:a16="http://schemas.microsoft.com/office/drawing/2014/main" id="{034C6F30-1960-4361-8244-3FE879A12023}"/>
              </a:ext>
            </a:extLst>
          </p:cNvPr>
          <p:cNvSpPr>
            <a:spLocks noGrp="1"/>
          </p:cNvSpPr>
          <p:nvPr>
            <p:ph idx="1"/>
          </p:nvPr>
        </p:nvSpPr>
        <p:spPr>
          <a:solidFill>
            <a:schemeClr val="accent4">
              <a:lumMod val="20000"/>
              <a:lumOff val="80000"/>
            </a:schemeClr>
          </a:solidFill>
        </p:spPr>
        <p:txBody>
          <a:bodyPr>
            <a:normAutofit fontScale="70000" lnSpcReduction="20000"/>
          </a:bodyPr>
          <a:lstStyle/>
          <a:p>
            <a:pPr marL="0" indent="0">
              <a:buNone/>
            </a:pPr>
            <a:r>
              <a:rPr lang="en-US" dirty="0"/>
              <a:t>There is a law in the UK called the law of consent.  </a:t>
            </a:r>
          </a:p>
          <a:p>
            <a:pPr marL="0" indent="0">
              <a:buNone/>
            </a:pPr>
            <a:endParaRPr lang="en-US" dirty="0"/>
          </a:p>
          <a:p>
            <a:pPr marL="0" indent="0">
              <a:buNone/>
            </a:pPr>
            <a:r>
              <a:rPr lang="en-US" dirty="0"/>
              <a:t>Why is it important to express how you feel and tell someone if you are not ready?  What effects could it have on you?</a:t>
            </a:r>
          </a:p>
          <a:p>
            <a:pPr marL="0" indent="0">
              <a:buNone/>
            </a:pPr>
            <a:r>
              <a:rPr lang="en-US" dirty="0"/>
              <a:t>Watch this…</a:t>
            </a:r>
          </a:p>
          <a:p>
            <a:pPr marL="0" indent="0">
              <a:buNone/>
            </a:pPr>
            <a:r>
              <a:rPr lang="en-US" dirty="0">
                <a:hlinkClick r:id="rId2"/>
              </a:rPr>
              <a:t>https://www.youtube.com/watch?v=dlRAypXW5Cw</a:t>
            </a:r>
            <a:endParaRPr lang="en-US" dirty="0"/>
          </a:p>
          <a:p>
            <a:pPr marL="0" indent="0">
              <a:buNone/>
            </a:pPr>
            <a:endParaRPr lang="en-US" dirty="0"/>
          </a:p>
          <a:p>
            <a:pPr marL="0" indent="0">
              <a:buNone/>
            </a:pPr>
            <a:endParaRPr lang="en-US" dirty="0"/>
          </a:p>
          <a:p>
            <a:pPr marL="0" indent="0">
              <a:buNone/>
            </a:pPr>
            <a:r>
              <a:rPr lang="en-US" dirty="0"/>
              <a:t>Why is it important to get someone’s consent before being sexual with them?  </a:t>
            </a:r>
          </a:p>
          <a:p>
            <a:pPr marL="0" indent="0">
              <a:buNone/>
            </a:pPr>
            <a:r>
              <a:rPr lang="en-US" dirty="0"/>
              <a:t>Watch this…</a:t>
            </a:r>
          </a:p>
          <a:p>
            <a:pPr marL="0" indent="0">
              <a:buNone/>
            </a:pPr>
            <a:r>
              <a:rPr lang="en-GB" dirty="0">
                <a:hlinkClick r:id="rId3"/>
              </a:rPr>
              <a:t>https://www.youtube.com/watch?v=fGoWLWS4-kU</a:t>
            </a:r>
            <a:endParaRPr lang="en-GB" dirty="0"/>
          </a:p>
          <a:p>
            <a:pPr marL="0" indent="0">
              <a:buNone/>
            </a:pPr>
            <a:r>
              <a:rPr lang="en-GB" dirty="0">
                <a:highlight>
                  <a:srgbClr val="FFFF00"/>
                </a:highlight>
              </a:rPr>
              <a:t>So if you are 16 years, or older, you must seek/give consent before engaging in sexual activities, otherwise you are breaking the law.</a:t>
            </a:r>
          </a:p>
        </p:txBody>
      </p:sp>
    </p:spTree>
    <p:extLst>
      <p:ext uri="{BB962C8B-B14F-4D97-AF65-F5344CB8AC3E}">
        <p14:creationId xmlns:p14="http://schemas.microsoft.com/office/powerpoint/2010/main" val="277855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8CEB7BD-E95D-4E96-83E7-65D9733940C2}"/>
              </a:ext>
            </a:extLst>
          </p:cNvPr>
          <p:cNvSpPr>
            <a:spLocks noGrp="1"/>
          </p:cNvSpPr>
          <p:nvPr>
            <p:ph type="subTitle" idx="1"/>
          </p:nvPr>
        </p:nvSpPr>
        <p:spPr>
          <a:xfrm>
            <a:off x="463653" y="325224"/>
            <a:ext cx="3630292" cy="1534055"/>
          </a:xfrm>
          <a:solidFill>
            <a:srgbClr val="FFFF00"/>
          </a:solidFill>
        </p:spPr>
        <p:txBody>
          <a:bodyPr>
            <a:noAutofit/>
          </a:bodyPr>
          <a:lstStyle/>
          <a:p>
            <a:r>
              <a:rPr lang="en-GB" sz="2500" dirty="0"/>
              <a:t>Last lesson – what is the difference between a  healthy and unhealthy relationship?</a:t>
            </a:r>
          </a:p>
        </p:txBody>
      </p:sp>
      <p:pic>
        <p:nvPicPr>
          <p:cNvPr id="4" name="Picture 2">
            <a:extLst>
              <a:ext uri="{FF2B5EF4-FFF2-40B4-BE49-F238E27FC236}">
                <a16:creationId xmlns:a16="http://schemas.microsoft.com/office/drawing/2014/main" id="{6786A7CA-FE7D-4219-94A0-4DF4D504F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471598" y="291045"/>
            <a:ext cx="2734881" cy="13879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A21709A8-B418-44BC-A55D-4DD4882EBFAC}"/>
              </a:ext>
            </a:extLst>
          </p:cNvPr>
          <p:cNvSpPr txBox="1">
            <a:spLocks/>
          </p:cNvSpPr>
          <p:nvPr/>
        </p:nvSpPr>
        <p:spPr>
          <a:xfrm>
            <a:off x="567695" y="4818944"/>
            <a:ext cx="3774673" cy="1787143"/>
          </a:xfrm>
          <a:prstGeom prst="rect">
            <a:avLst/>
          </a:prstGeom>
          <a:solidFill>
            <a:srgbClr val="FFFF00"/>
          </a:solidFill>
        </p:spPr>
        <p:txBody>
          <a:bodyPr vert="horz" lIns="68580" tIns="34290" rIns="68580" bIns="3429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GB" sz="2200" dirty="0"/>
              <a:t>This lesson I am learning – what can help me form and maintain healthy relationships with others? </a:t>
            </a:r>
          </a:p>
        </p:txBody>
      </p:sp>
      <p:sp>
        <p:nvSpPr>
          <p:cNvPr id="6" name="Subtitle 2">
            <a:extLst>
              <a:ext uri="{FF2B5EF4-FFF2-40B4-BE49-F238E27FC236}">
                <a16:creationId xmlns:a16="http://schemas.microsoft.com/office/drawing/2014/main" id="{32CA1A54-B774-40D6-8617-C8DD0B1A6DD6}"/>
              </a:ext>
            </a:extLst>
          </p:cNvPr>
          <p:cNvSpPr txBox="1">
            <a:spLocks/>
          </p:cNvSpPr>
          <p:nvPr/>
        </p:nvSpPr>
        <p:spPr>
          <a:xfrm>
            <a:off x="8227493" y="4818943"/>
            <a:ext cx="3774673" cy="1787143"/>
          </a:xfrm>
          <a:prstGeom prst="rect">
            <a:avLst/>
          </a:prstGeom>
          <a:solidFill>
            <a:srgbClr val="FFFF00"/>
          </a:solidFill>
        </p:spPr>
        <p:txBody>
          <a:bodyPr vert="horz" lIns="68580" tIns="34290" rIns="68580" bIns="3429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GB" sz="2800" dirty="0"/>
              <a:t>This is to help me have good relationships wit others, which is vital for good wellbeing.</a:t>
            </a:r>
          </a:p>
        </p:txBody>
      </p:sp>
      <p:sp>
        <p:nvSpPr>
          <p:cNvPr id="8" name="TextBox 7">
            <a:extLst>
              <a:ext uri="{FF2B5EF4-FFF2-40B4-BE49-F238E27FC236}">
                <a16:creationId xmlns:a16="http://schemas.microsoft.com/office/drawing/2014/main" id="{23D1B146-D720-40B4-81BB-52994179E7BD}"/>
              </a:ext>
            </a:extLst>
          </p:cNvPr>
          <p:cNvSpPr txBox="1"/>
          <p:nvPr/>
        </p:nvSpPr>
        <p:spPr>
          <a:xfrm>
            <a:off x="3061636" y="2279474"/>
            <a:ext cx="6068728" cy="1938992"/>
          </a:xfrm>
          <a:prstGeom prst="rect">
            <a:avLst/>
          </a:prstGeom>
          <a:solidFill>
            <a:schemeClr val="accent4">
              <a:lumMod val="40000"/>
              <a:lumOff val="60000"/>
            </a:schemeClr>
          </a:solidFill>
        </p:spPr>
        <p:txBody>
          <a:bodyPr wrap="square">
            <a:spAutoFit/>
          </a:bodyPr>
          <a:lstStyle/>
          <a:p>
            <a:pPr algn="ctr"/>
            <a:r>
              <a:rPr lang="en-US" sz="4000" b="1" dirty="0"/>
              <a:t>Our Concept – </a:t>
            </a:r>
          </a:p>
          <a:p>
            <a:pPr algn="ctr"/>
            <a:r>
              <a:rPr lang="en-US" sz="4000" b="1" dirty="0"/>
              <a:t>How to have safe and healthy relationships.</a:t>
            </a:r>
            <a:endParaRPr lang="en-GB" sz="4000" b="1" dirty="0"/>
          </a:p>
        </p:txBody>
      </p:sp>
    </p:spTree>
    <p:extLst>
      <p:ext uri="{BB962C8B-B14F-4D97-AF65-F5344CB8AC3E}">
        <p14:creationId xmlns:p14="http://schemas.microsoft.com/office/powerpoint/2010/main" val="305992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33EF-40B6-4FB5-B8FA-B2BA955CF678}"/>
              </a:ext>
            </a:extLst>
          </p:cNvPr>
          <p:cNvSpPr>
            <a:spLocks noGrp="1"/>
          </p:cNvSpPr>
          <p:nvPr>
            <p:ph type="title"/>
          </p:nvPr>
        </p:nvSpPr>
        <p:spPr>
          <a:solidFill>
            <a:srgbClr val="FFFF00"/>
          </a:solidFill>
        </p:spPr>
        <p:txBody>
          <a:bodyPr/>
          <a:lstStyle/>
          <a:p>
            <a:r>
              <a:rPr lang="en-US" dirty="0"/>
              <a:t>What if they want to be sexual and I’m not ready even though we are the legal age?</a:t>
            </a:r>
            <a:endParaRPr lang="en-GB" dirty="0"/>
          </a:p>
        </p:txBody>
      </p:sp>
      <p:sp>
        <p:nvSpPr>
          <p:cNvPr id="3" name="Content Placeholder 2">
            <a:extLst>
              <a:ext uri="{FF2B5EF4-FFF2-40B4-BE49-F238E27FC236}">
                <a16:creationId xmlns:a16="http://schemas.microsoft.com/office/drawing/2014/main" id="{034C6F30-1960-4361-8244-3FE879A12023}"/>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US" dirty="0">
                <a:highlight>
                  <a:srgbClr val="FFFF00"/>
                </a:highlight>
              </a:rPr>
              <a:t>Make notes using the information to help below:</a:t>
            </a:r>
          </a:p>
          <a:p>
            <a:pPr marL="0" indent="0">
              <a:buNone/>
            </a:pPr>
            <a:endParaRPr lang="en-US" dirty="0">
              <a:highlight>
                <a:srgbClr val="FFFF00"/>
              </a:highlight>
            </a:endParaRPr>
          </a:p>
          <a:p>
            <a:pPr marL="0" indent="0">
              <a:buNone/>
            </a:pPr>
            <a:r>
              <a:rPr lang="en-US" dirty="0">
                <a:highlight>
                  <a:srgbClr val="FF00FF"/>
                </a:highlight>
              </a:rPr>
              <a:t>If someone is of a legal age and would like to have sex, it is the law that they must ask for consent.  The person must say yes.</a:t>
            </a:r>
          </a:p>
          <a:p>
            <a:pPr marL="0" indent="0">
              <a:buNone/>
            </a:pPr>
            <a:endParaRPr lang="en-US" dirty="0">
              <a:highlight>
                <a:srgbClr val="FFFF00"/>
              </a:highlight>
            </a:endParaRPr>
          </a:p>
          <a:p>
            <a:pPr marL="0" indent="0">
              <a:buNone/>
            </a:pPr>
            <a:r>
              <a:rPr lang="en-US" dirty="0">
                <a:highlight>
                  <a:srgbClr val="00FF00"/>
                </a:highlight>
              </a:rPr>
              <a:t>If you someone is not ready, even though they are of a legal age, it is important to tell someone this as it can greatly affect how they feel about themselves and the relationship.  It is also important to be safe (we will look at this more in Year 8.)</a:t>
            </a:r>
            <a:endParaRPr lang="en-GB" dirty="0">
              <a:highlight>
                <a:srgbClr val="00FF00"/>
              </a:highlight>
            </a:endParaRPr>
          </a:p>
        </p:txBody>
      </p:sp>
    </p:spTree>
    <p:extLst>
      <p:ext uri="{BB962C8B-B14F-4D97-AF65-F5344CB8AC3E}">
        <p14:creationId xmlns:p14="http://schemas.microsoft.com/office/powerpoint/2010/main" val="24989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5835-D271-43F2-A315-F59224D4A970}"/>
              </a:ext>
            </a:extLst>
          </p:cNvPr>
          <p:cNvSpPr>
            <a:spLocks noGrp="1"/>
          </p:cNvSpPr>
          <p:nvPr>
            <p:ph type="title"/>
          </p:nvPr>
        </p:nvSpPr>
        <p:spPr>
          <a:solidFill>
            <a:srgbClr val="FFFF00"/>
          </a:solidFill>
        </p:spPr>
        <p:txBody>
          <a:bodyPr/>
          <a:lstStyle/>
          <a:p>
            <a:r>
              <a:rPr lang="en-US" b="1" dirty="0"/>
              <a:t>What does someone do if they think are gay or bi-sexual?</a:t>
            </a:r>
            <a:endParaRPr lang="en-GB" b="1" dirty="0"/>
          </a:p>
        </p:txBody>
      </p:sp>
      <p:sp>
        <p:nvSpPr>
          <p:cNvPr id="3" name="Content Placeholder 2">
            <a:extLst>
              <a:ext uri="{FF2B5EF4-FFF2-40B4-BE49-F238E27FC236}">
                <a16:creationId xmlns:a16="http://schemas.microsoft.com/office/drawing/2014/main" id="{0EC42076-E8FD-4AF7-9EC2-77533FE0E97E}"/>
              </a:ext>
            </a:extLst>
          </p:cNvPr>
          <p:cNvSpPr>
            <a:spLocks noGrp="1"/>
          </p:cNvSpPr>
          <p:nvPr>
            <p:ph idx="1"/>
          </p:nvPr>
        </p:nvSpPr>
        <p:spPr>
          <a:solidFill>
            <a:schemeClr val="accent4">
              <a:lumMod val="20000"/>
              <a:lumOff val="80000"/>
            </a:schemeClr>
          </a:solidFill>
        </p:spPr>
        <p:txBody>
          <a:bodyPr/>
          <a:lstStyle/>
          <a:p>
            <a:pPr marL="0" indent="0">
              <a:buNone/>
            </a:pPr>
            <a:r>
              <a:rPr lang="en-US" b="1" dirty="0"/>
              <a:t>Discuss - do you remember the terms:</a:t>
            </a:r>
          </a:p>
          <a:p>
            <a:pPr marL="0" indent="0">
              <a:buNone/>
            </a:pPr>
            <a:endParaRPr lang="en-US" dirty="0"/>
          </a:p>
          <a:p>
            <a:pPr marL="0" indent="0">
              <a:buNone/>
            </a:pPr>
            <a:r>
              <a:rPr lang="en-US" dirty="0"/>
              <a:t>Sexuality</a:t>
            </a:r>
          </a:p>
          <a:p>
            <a:pPr marL="0" indent="0">
              <a:buNone/>
            </a:pPr>
            <a:r>
              <a:rPr lang="en-US" dirty="0"/>
              <a:t>Heterosexual</a:t>
            </a:r>
          </a:p>
          <a:p>
            <a:pPr marL="0" indent="0">
              <a:buNone/>
            </a:pPr>
            <a:r>
              <a:rPr lang="en-US" dirty="0"/>
              <a:t>Gay</a:t>
            </a:r>
          </a:p>
          <a:p>
            <a:pPr marL="0" indent="0">
              <a:buNone/>
            </a:pPr>
            <a:r>
              <a:rPr lang="en-US" dirty="0"/>
              <a:t>Lesbian</a:t>
            </a:r>
          </a:p>
          <a:p>
            <a:pPr marL="0" indent="0">
              <a:buNone/>
            </a:pPr>
            <a:r>
              <a:rPr lang="en-US" dirty="0"/>
              <a:t>B-sexual</a:t>
            </a:r>
          </a:p>
          <a:p>
            <a:pPr marL="0" indent="0">
              <a:buNone/>
            </a:pPr>
            <a:r>
              <a:rPr lang="en-US" dirty="0"/>
              <a:t>A-sexual (Ace)</a:t>
            </a:r>
            <a:endParaRPr lang="en-GB" dirty="0"/>
          </a:p>
          <a:p>
            <a:pPr marL="0" indent="0">
              <a:buNone/>
            </a:pPr>
            <a:endParaRPr lang="en-GB" dirty="0"/>
          </a:p>
        </p:txBody>
      </p:sp>
    </p:spTree>
    <p:extLst>
      <p:ext uri="{BB962C8B-B14F-4D97-AF65-F5344CB8AC3E}">
        <p14:creationId xmlns:p14="http://schemas.microsoft.com/office/powerpoint/2010/main" val="390454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AA66-ED7D-4C33-88FF-EB2FCC76C19F}"/>
              </a:ext>
            </a:extLst>
          </p:cNvPr>
          <p:cNvSpPr>
            <a:spLocks noGrp="1"/>
          </p:cNvSpPr>
          <p:nvPr>
            <p:ph type="title"/>
          </p:nvPr>
        </p:nvSpPr>
        <p:spPr>
          <a:solidFill>
            <a:srgbClr val="FFFF00"/>
          </a:solidFill>
        </p:spPr>
        <p:txBody>
          <a:bodyPr>
            <a:normAutofit fontScale="90000"/>
          </a:bodyPr>
          <a:lstStyle/>
          <a:p>
            <a:br>
              <a:rPr lang="en-GB" sz="3900" dirty="0"/>
            </a:br>
            <a:r>
              <a:rPr lang="en-GB" sz="3900" b="1" dirty="0"/>
              <a:t>Sexuality/sexual orientation = who you are attracted to sexually and/or want to have a relationship with.</a:t>
            </a:r>
            <a:br>
              <a:rPr lang="en-GB" sz="4400" dirty="0"/>
            </a:br>
            <a:endParaRPr lang="en-GB" dirty="0"/>
          </a:p>
        </p:txBody>
      </p:sp>
      <p:sp>
        <p:nvSpPr>
          <p:cNvPr id="3" name="Content Placeholder 2">
            <a:extLst>
              <a:ext uri="{FF2B5EF4-FFF2-40B4-BE49-F238E27FC236}">
                <a16:creationId xmlns:a16="http://schemas.microsoft.com/office/drawing/2014/main" id="{D1CD7C1E-FFBE-4160-8F69-5494E96230E4}"/>
              </a:ext>
            </a:extLst>
          </p:cNvPr>
          <p:cNvSpPr>
            <a:spLocks noGrp="1"/>
          </p:cNvSpPr>
          <p:nvPr>
            <p:ph idx="1"/>
          </p:nvPr>
        </p:nvSpPr>
        <p:spPr>
          <a:xfrm>
            <a:off x="838200" y="1825625"/>
            <a:ext cx="10515600" cy="4840218"/>
          </a:xfrm>
        </p:spPr>
        <p:txBody>
          <a:bodyPr>
            <a:normAutofit/>
          </a:bodyPr>
          <a:lstStyle/>
          <a:p>
            <a:pPr marL="0" indent="0">
              <a:buNone/>
            </a:pPr>
            <a:r>
              <a:rPr lang="en-GB" sz="2700" dirty="0"/>
              <a:t>Some people are attracted to the opposite sex.  They are called </a:t>
            </a:r>
            <a:r>
              <a:rPr lang="en-GB" sz="2700" b="1" dirty="0">
                <a:solidFill>
                  <a:srgbClr val="FF0000"/>
                </a:solidFill>
              </a:rPr>
              <a:t>heterosexual</a:t>
            </a:r>
            <a:r>
              <a:rPr lang="en-GB" sz="2700" dirty="0"/>
              <a:t> (</a:t>
            </a:r>
            <a:r>
              <a:rPr lang="en-GB" sz="2700" b="1" dirty="0">
                <a:solidFill>
                  <a:srgbClr val="FF0000"/>
                </a:solidFill>
              </a:rPr>
              <a:t>straight.</a:t>
            </a:r>
            <a:r>
              <a:rPr lang="en-GB" sz="2700" dirty="0"/>
              <a:t>)</a:t>
            </a:r>
          </a:p>
          <a:p>
            <a:pPr marL="0" indent="0">
              <a:buNone/>
            </a:pPr>
            <a:r>
              <a:rPr lang="en-GB" sz="2700" dirty="0"/>
              <a:t>Some people are attracted to the same sex.  They are called </a:t>
            </a:r>
            <a:r>
              <a:rPr lang="en-GB" sz="2700" b="1" dirty="0">
                <a:solidFill>
                  <a:srgbClr val="FF0000"/>
                </a:solidFill>
              </a:rPr>
              <a:t>gay</a:t>
            </a:r>
            <a:r>
              <a:rPr lang="en-GB" sz="2700" dirty="0"/>
              <a:t>.</a:t>
            </a:r>
          </a:p>
          <a:p>
            <a:pPr marL="0" indent="0">
              <a:buNone/>
            </a:pPr>
            <a:r>
              <a:rPr lang="en-GB" sz="2700" dirty="0"/>
              <a:t>A female attracted to another female can be called a </a:t>
            </a:r>
            <a:r>
              <a:rPr lang="en-GB" sz="2700" b="1" dirty="0">
                <a:solidFill>
                  <a:srgbClr val="FF0000"/>
                </a:solidFill>
              </a:rPr>
              <a:t>lesbian or gay.</a:t>
            </a:r>
          </a:p>
          <a:p>
            <a:pPr marL="0" indent="0">
              <a:buNone/>
            </a:pPr>
            <a:r>
              <a:rPr lang="en-GB" sz="2700" dirty="0"/>
              <a:t>Some people are attracted to both</a:t>
            </a:r>
            <a:r>
              <a:rPr lang="en-GB" sz="2700" dirty="0">
                <a:solidFill>
                  <a:srgbClr val="FF0000"/>
                </a:solidFill>
              </a:rPr>
              <a:t> </a:t>
            </a:r>
            <a:r>
              <a:rPr lang="en-GB" sz="2700" b="1" dirty="0">
                <a:solidFill>
                  <a:srgbClr val="FF0000"/>
                </a:solidFill>
              </a:rPr>
              <a:t>bi-sexual </a:t>
            </a:r>
            <a:r>
              <a:rPr lang="en-GB" sz="2700" dirty="0"/>
              <a:t>(</a:t>
            </a:r>
            <a:r>
              <a:rPr lang="en-GB" sz="2700" b="1" dirty="0">
                <a:solidFill>
                  <a:srgbClr val="FF0000"/>
                </a:solidFill>
              </a:rPr>
              <a:t>bi</a:t>
            </a:r>
            <a:r>
              <a:rPr lang="en-GB" sz="2700" dirty="0"/>
              <a:t>,)</a:t>
            </a:r>
            <a:endParaRPr lang="en-GB" dirty="0"/>
          </a:p>
          <a:p>
            <a:pPr marL="0" indent="0">
              <a:buNone/>
            </a:pPr>
            <a:endParaRPr lang="en-GB" dirty="0"/>
          </a:p>
          <a:p>
            <a:pPr marL="0" indent="0">
              <a:buNone/>
            </a:pPr>
            <a:endParaRPr lang="en-GB" dirty="0"/>
          </a:p>
          <a:p>
            <a:pPr marL="0" indent="0" algn="ctr">
              <a:buNone/>
            </a:pPr>
            <a:endParaRPr lang="en-GB" dirty="0"/>
          </a:p>
          <a:p>
            <a:pPr marL="0" indent="0" algn="ctr">
              <a:buNone/>
            </a:pPr>
            <a:endParaRPr lang="en-GB" dirty="0"/>
          </a:p>
        </p:txBody>
      </p:sp>
      <p:pic>
        <p:nvPicPr>
          <p:cNvPr id="4" name="Picture 3">
            <a:extLst>
              <a:ext uri="{FF2B5EF4-FFF2-40B4-BE49-F238E27FC236}">
                <a16:creationId xmlns:a16="http://schemas.microsoft.com/office/drawing/2014/main" id="{F81D24AC-C2EA-471D-9CAD-BBC622FE66B4}"/>
              </a:ext>
            </a:extLst>
          </p:cNvPr>
          <p:cNvPicPr>
            <a:picLocks noChangeAspect="1"/>
          </p:cNvPicPr>
          <p:nvPr/>
        </p:nvPicPr>
        <p:blipFill rotWithShape="1">
          <a:blip r:embed="rId2"/>
          <a:srcRect l="69674" t="24640" r="17609" b="24046"/>
          <a:stretch/>
        </p:blipFill>
        <p:spPr>
          <a:xfrm>
            <a:off x="1786839" y="4200939"/>
            <a:ext cx="625058" cy="1417982"/>
          </a:xfrm>
          <a:prstGeom prst="rect">
            <a:avLst/>
          </a:prstGeom>
        </p:spPr>
      </p:pic>
      <p:pic>
        <p:nvPicPr>
          <p:cNvPr id="5" name="Picture 4">
            <a:extLst>
              <a:ext uri="{FF2B5EF4-FFF2-40B4-BE49-F238E27FC236}">
                <a16:creationId xmlns:a16="http://schemas.microsoft.com/office/drawing/2014/main" id="{B7109C50-7A3D-4589-A9BB-2F96F1572A29}"/>
              </a:ext>
            </a:extLst>
          </p:cNvPr>
          <p:cNvPicPr>
            <a:picLocks noChangeAspect="1"/>
          </p:cNvPicPr>
          <p:nvPr/>
        </p:nvPicPr>
        <p:blipFill rotWithShape="1">
          <a:blip r:embed="rId3"/>
          <a:srcRect l="70000" t="26609" r="17500" b="20759"/>
          <a:stretch/>
        </p:blipFill>
        <p:spPr>
          <a:xfrm>
            <a:off x="2316925" y="4200939"/>
            <a:ext cx="625058" cy="1479700"/>
          </a:xfrm>
          <a:prstGeom prst="rect">
            <a:avLst/>
          </a:prstGeom>
        </p:spPr>
      </p:pic>
      <p:pic>
        <p:nvPicPr>
          <p:cNvPr id="6" name="Picture 5">
            <a:extLst>
              <a:ext uri="{FF2B5EF4-FFF2-40B4-BE49-F238E27FC236}">
                <a16:creationId xmlns:a16="http://schemas.microsoft.com/office/drawing/2014/main" id="{7D6FCD37-57FC-43C8-B6B5-A494A4080ACD}"/>
              </a:ext>
            </a:extLst>
          </p:cNvPr>
          <p:cNvPicPr>
            <a:picLocks noChangeAspect="1"/>
          </p:cNvPicPr>
          <p:nvPr/>
        </p:nvPicPr>
        <p:blipFill rotWithShape="1">
          <a:blip r:embed="rId2"/>
          <a:srcRect l="69674" t="24640" r="17609" b="24046"/>
          <a:stretch/>
        </p:blipFill>
        <p:spPr>
          <a:xfrm>
            <a:off x="4205361" y="4200939"/>
            <a:ext cx="625058" cy="1417982"/>
          </a:xfrm>
          <a:prstGeom prst="rect">
            <a:avLst/>
          </a:prstGeom>
        </p:spPr>
      </p:pic>
      <p:pic>
        <p:nvPicPr>
          <p:cNvPr id="7" name="Picture 6">
            <a:extLst>
              <a:ext uri="{FF2B5EF4-FFF2-40B4-BE49-F238E27FC236}">
                <a16:creationId xmlns:a16="http://schemas.microsoft.com/office/drawing/2014/main" id="{7F557C36-35C9-4048-B527-61B22F97CB18}"/>
              </a:ext>
            </a:extLst>
          </p:cNvPr>
          <p:cNvPicPr>
            <a:picLocks noChangeAspect="1"/>
          </p:cNvPicPr>
          <p:nvPr/>
        </p:nvPicPr>
        <p:blipFill rotWithShape="1">
          <a:blip r:embed="rId2"/>
          <a:srcRect l="69674" t="24640" r="17609" b="24046"/>
          <a:stretch/>
        </p:blipFill>
        <p:spPr>
          <a:xfrm>
            <a:off x="3675275" y="4200939"/>
            <a:ext cx="625058" cy="1417982"/>
          </a:xfrm>
          <a:prstGeom prst="rect">
            <a:avLst/>
          </a:prstGeom>
        </p:spPr>
      </p:pic>
      <p:pic>
        <p:nvPicPr>
          <p:cNvPr id="8" name="Picture 7">
            <a:extLst>
              <a:ext uri="{FF2B5EF4-FFF2-40B4-BE49-F238E27FC236}">
                <a16:creationId xmlns:a16="http://schemas.microsoft.com/office/drawing/2014/main" id="{D144C39D-2EAC-4E70-900D-E3AAAA707C14}"/>
              </a:ext>
            </a:extLst>
          </p:cNvPr>
          <p:cNvPicPr>
            <a:picLocks noChangeAspect="1"/>
          </p:cNvPicPr>
          <p:nvPr/>
        </p:nvPicPr>
        <p:blipFill rotWithShape="1">
          <a:blip r:embed="rId3"/>
          <a:srcRect l="70000" t="26609" r="17500" b="20759"/>
          <a:stretch/>
        </p:blipFill>
        <p:spPr>
          <a:xfrm>
            <a:off x="5470942" y="4220817"/>
            <a:ext cx="625058" cy="1479700"/>
          </a:xfrm>
          <a:prstGeom prst="rect">
            <a:avLst/>
          </a:prstGeom>
        </p:spPr>
      </p:pic>
      <p:pic>
        <p:nvPicPr>
          <p:cNvPr id="9" name="Picture 8">
            <a:extLst>
              <a:ext uri="{FF2B5EF4-FFF2-40B4-BE49-F238E27FC236}">
                <a16:creationId xmlns:a16="http://schemas.microsoft.com/office/drawing/2014/main" id="{69C1135C-4662-43DF-9E4D-2DBCFADD7047}"/>
              </a:ext>
            </a:extLst>
          </p:cNvPr>
          <p:cNvPicPr>
            <a:picLocks noChangeAspect="1"/>
          </p:cNvPicPr>
          <p:nvPr/>
        </p:nvPicPr>
        <p:blipFill rotWithShape="1">
          <a:blip r:embed="rId3"/>
          <a:srcRect l="70000" t="26609" r="17500" b="20759"/>
          <a:stretch/>
        </p:blipFill>
        <p:spPr>
          <a:xfrm>
            <a:off x="6132455" y="4200939"/>
            <a:ext cx="625058" cy="1479700"/>
          </a:xfrm>
          <a:prstGeom prst="rect">
            <a:avLst/>
          </a:prstGeom>
        </p:spPr>
      </p:pic>
      <p:pic>
        <p:nvPicPr>
          <p:cNvPr id="10" name="Picture 9">
            <a:extLst>
              <a:ext uri="{FF2B5EF4-FFF2-40B4-BE49-F238E27FC236}">
                <a16:creationId xmlns:a16="http://schemas.microsoft.com/office/drawing/2014/main" id="{9A82D569-FA19-439B-98D9-AAD4190EC381}"/>
              </a:ext>
            </a:extLst>
          </p:cNvPr>
          <p:cNvPicPr>
            <a:picLocks noChangeAspect="1"/>
          </p:cNvPicPr>
          <p:nvPr/>
        </p:nvPicPr>
        <p:blipFill rotWithShape="1">
          <a:blip r:embed="rId2"/>
          <a:srcRect l="69674" t="24640" r="17609" b="24046"/>
          <a:stretch/>
        </p:blipFill>
        <p:spPr>
          <a:xfrm>
            <a:off x="8025305" y="4200939"/>
            <a:ext cx="625058" cy="1417982"/>
          </a:xfrm>
          <a:prstGeom prst="rect">
            <a:avLst/>
          </a:prstGeom>
        </p:spPr>
      </p:pic>
      <p:pic>
        <p:nvPicPr>
          <p:cNvPr id="11" name="Picture 10">
            <a:extLst>
              <a:ext uri="{FF2B5EF4-FFF2-40B4-BE49-F238E27FC236}">
                <a16:creationId xmlns:a16="http://schemas.microsoft.com/office/drawing/2014/main" id="{69A02B35-E794-40B9-B991-B6E64FE4CCC8}"/>
              </a:ext>
            </a:extLst>
          </p:cNvPr>
          <p:cNvPicPr>
            <a:picLocks noChangeAspect="1"/>
          </p:cNvPicPr>
          <p:nvPr/>
        </p:nvPicPr>
        <p:blipFill rotWithShape="1">
          <a:blip r:embed="rId3"/>
          <a:srcRect l="70000" t="26609" r="17500" b="20759"/>
          <a:stretch/>
        </p:blipFill>
        <p:spPr>
          <a:xfrm>
            <a:off x="8558995" y="4245734"/>
            <a:ext cx="625058" cy="1479700"/>
          </a:xfrm>
          <a:prstGeom prst="rect">
            <a:avLst/>
          </a:prstGeom>
        </p:spPr>
      </p:pic>
      <p:pic>
        <p:nvPicPr>
          <p:cNvPr id="12" name="Picture 11">
            <a:extLst>
              <a:ext uri="{FF2B5EF4-FFF2-40B4-BE49-F238E27FC236}">
                <a16:creationId xmlns:a16="http://schemas.microsoft.com/office/drawing/2014/main" id="{8BFDB4D7-3C05-4518-AB1F-2E2A93B2AB19}"/>
              </a:ext>
            </a:extLst>
          </p:cNvPr>
          <p:cNvPicPr>
            <a:picLocks noChangeAspect="1"/>
          </p:cNvPicPr>
          <p:nvPr/>
        </p:nvPicPr>
        <p:blipFill rotWithShape="1">
          <a:blip r:embed="rId3"/>
          <a:srcRect l="70000" t="26609" r="17500" b="20759"/>
          <a:stretch/>
        </p:blipFill>
        <p:spPr>
          <a:xfrm>
            <a:off x="9934171" y="4200939"/>
            <a:ext cx="625058" cy="1479700"/>
          </a:xfrm>
          <a:prstGeom prst="rect">
            <a:avLst/>
          </a:prstGeom>
        </p:spPr>
      </p:pic>
      <p:pic>
        <p:nvPicPr>
          <p:cNvPr id="13" name="Picture 12">
            <a:extLst>
              <a:ext uri="{FF2B5EF4-FFF2-40B4-BE49-F238E27FC236}">
                <a16:creationId xmlns:a16="http://schemas.microsoft.com/office/drawing/2014/main" id="{507A3D3F-9CE3-4A4E-8577-D326D7C493B4}"/>
              </a:ext>
            </a:extLst>
          </p:cNvPr>
          <p:cNvPicPr>
            <a:picLocks noChangeAspect="1"/>
          </p:cNvPicPr>
          <p:nvPr/>
        </p:nvPicPr>
        <p:blipFill rotWithShape="1">
          <a:blip r:embed="rId3"/>
          <a:srcRect l="70000" t="26609" r="17500" b="20759"/>
          <a:stretch/>
        </p:blipFill>
        <p:spPr>
          <a:xfrm>
            <a:off x="10434441" y="4245734"/>
            <a:ext cx="625058" cy="1479700"/>
          </a:xfrm>
          <a:prstGeom prst="rect">
            <a:avLst/>
          </a:prstGeom>
        </p:spPr>
      </p:pic>
      <p:pic>
        <p:nvPicPr>
          <p:cNvPr id="14" name="Picture 13">
            <a:extLst>
              <a:ext uri="{FF2B5EF4-FFF2-40B4-BE49-F238E27FC236}">
                <a16:creationId xmlns:a16="http://schemas.microsoft.com/office/drawing/2014/main" id="{C5E3F4EB-83DB-4A33-8895-FAC9864D0A1D}"/>
              </a:ext>
            </a:extLst>
          </p:cNvPr>
          <p:cNvPicPr>
            <a:picLocks noChangeAspect="1"/>
          </p:cNvPicPr>
          <p:nvPr/>
        </p:nvPicPr>
        <p:blipFill rotWithShape="1">
          <a:blip r:embed="rId2"/>
          <a:srcRect l="69674" t="24640" r="17609" b="24046"/>
          <a:stretch/>
        </p:blipFill>
        <p:spPr>
          <a:xfrm>
            <a:off x="7604562" y="4262657"/>
            <a:ext cx="625058" cy="1417982"/>
          </a:xfrm>
          <a:prstGeom prst="rect">
            <a:avLst/>
          </a:prstGeom>
        </p:spPr>
      </p:pic>
      <p:pic>
        <p:nvPicPr>
          <p:cNvPr id="15" name="Picture 14">
            <a:extLst>
              <a:ext uri="{FF2B5EF4-FFF2-40B4-BE49-F238E27FC236}">
                <a16:creationId xmlns:a16="http://schemas.microsoft.com/office/drawing/2014/main" id="{DCAAB773-4184-4A98-B07D-41DF13EE205F}"/>
              </a:ext>
            </a:extLst>
          </p:cNvPr>
          <p:cNvPicPr>
            <a:picLocks noChangeAspect="1"/>
          </p:cNvPicPr>
          <p:nvPr/>
        </p:nvPicPr>
        <p:blipFill rotWithShape="1">
          <a:blip r:embed="rId2"/>
          <a:srcRect l="69674" t="24640" r="17609" b="24046"/>
          <a:stretch/>
        </p:blipFill>
        <p:spPr>
          <a:xfrm>
            <a:off x="9509840" y="4245734"/>
            <a:ext cx="625058" cy="1417982"/>
          </a:xfrm>
          <a:prstGeom prst="rect">
            <a:avLst/>
          </a:prstGeom>
        </p:spPr>
      </p:pic>
      <p:sp>
        <p:nvSpPr>
          <p:cNvPr id="16" name="TextBox 15">
            <a:extLst>
              <a:ext uri="{FF2B5EF4-FFF2-40B4-BE49-F238E27FC236}">
                <a16:creationId xmlns:a16="http://schemas.microsoft.com/office/drawing/2014/main" id="{3FE4369A-FE07-4E00-B2BB-F1F74AAC6813}"/>
              </a:ext>
            </a:extLst>
          </p:cNvPr>
          <p:cNvSpPr txBox="1"/>
          <p:nvPr/>
        </p:nvSpPr>
        <p:spPr>
          <a:xfrm>
            <a:off x="548640" y="5974080"/>
            <a:ext cx="10805160" cy="707886"/>
          </a:xfrm>
          <a:prstGeom prst="rect">
            <a:avLst/>
          </a:prstGeom>
          <a:solidFill>
            <a:srgbClr val="FFFF00"/>
          </a:solidFill>
        </p:spPr>
        <p:txBody>
          <a:bodyPr wrap="square" rtlCol="0">
            <a:spAutoFit/>
          </a:bodyPr>
          <a:lstStyle/>
          <a:p>
            <a:r>
              <a:rPr lang="en-US" sz="2000" dirty="0"/>
              <a:t>It is an important British value to respect each other’s decisions and this includes people’s sexualities.  </a:t>
            </a:r>
          </a:p>
          <a:p>
            <a:r>
              <a:rPr lang="en-US" sz="2000" dirty="0"/>
              <a:t>Each person has the right to decide what their sexuality is, and it can change.  </a:t>
            </a:r>
            <a:endParaRPr lang="en-GB" sz="2000" dirty="0"/>
          </a:p>
        </p:txBody>
      </p:sp>
    </p:spTree>
    <p:extLst>
      <p:ext uri="{BB962C8B-B14F-4D97-AF65-F5344CB8AC3E}">
        <p14:creationId xmlns:p14="http://schemas.microsoft.com/office/powerpoint/2010/main" val="373820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DD17-AF1C-4542-B0FE-29D292631C0E}"/>
              </a:ext>
            </a:extLst>
          </p:cNvPr>
          <p:cNvSpPr>
            <a:spLocks noGrp="1"/>
          </p:cNvSpPr>
          <p:nvPr>
            <p:ph type="title"/>
          </p:nvPr>
        </p:nvSpPr>
        <p:spPr>
          <a:xfrm>
            <a:off x="838200" y="253365"/>
            <a:ext cx="10515600" cy="1325563"/>
          </a:xfrm>
          <a:solidFill>
            <a:srgbClr val="FFFF00"/>
          </a:solidFill>
        </p:spPr>
        <p:txBody>
          <a:bodyPr/>
          <a:lstStyle/>
          <a:p>
            <a:r>
              <a:rPr lang="en-US" b="1" dirty="0"/>
              <a:t>Definitions:</a:t>
            </a:r>
            <a:endParaRPr lang="en-GB" b="1" dirty="0"/>
          </a:p>
        </p:txBody>
      </p:sp>
      <p:sp>
        <p:nvSpPr>
          <p:cNvPr id="3" name="Content Placeholder 2">
            <a:extLst>
              <a:ext uri="{FF2B5EF4-FFF2-40B4-BE49-F238E27FC236}">
                <a16:creationId xmlns:a16="http://schemas.microsoft.com/office/drawing/2014/main" id="{FF7137BC-82AB-4FAB-BDAE-44C4B55AF1CC}"/>
              </a:ext>
            </a:extLst>
          </p:cNvPr>
          <p:cNvSpPr>
            <a:spLocks noGrp="1"/>
          </p:cNvSpPr>
          <p:nvPr>
            <p:ph idx="1"/>
          </p:nvPr>
        </p:nvSpPr>
        <p:spPr>
          <a:xfrm>
            <a:off x="838200" y="1825625"/>
            <a:ext cx="10515600" cy="3824404"/>
          </a:xfrm>
          <a:solidFill>
            <a:schemeClr val="accent4">
              <a:lumMod val="20000"/>
              <a:lumOff val="80000"/>
            </a:schemeClr>
          </a:solidFill>
        </p:spPr>
        <p:txBody>
          <a:bodyPr>
            <a:normAutofit/>
          </a:bodyPr>
          <a:lstStyle/>
          <a:p>
            <a:pPr marL="0" indent="0">
              <a:buNone/>
            </a:pPr>
            <a:r>
              <a:rPr lang="en-US" dirty="0"/>
              <a:t>Sexuality = </a:t>
            </a:r>
            <a:r>
              <a:rPr lang="en-GB" sz="2800" b="1" dirty="0"/>
              <a:t>who you are attracted to sexually and/or want to have a relationship with.</a:t>
            </a:r>
            <a:endParaRPr lang="en-US" dirty="0"/>
          </a:p>
          <a:p>
            <a:pPr marL="0" indent="0">
              <a:buNone/>
            </a:pPr>
            <a:r>
              <a:rPr lang="en-US" dirty="0"/>
              <a:t>Heterosexual = people who are attracted to the opposite sex.</a:t>
            </a:r>
          </a:p>
          <a:p>
            <a:pPr marL="0" indent="0">
              <a:buNone/>
            </a:pPr>
            <a:r>
              <a:rPr lang="en-US" dirty="0"/>
              <a:t>Gay = people who are attracted to the same sex (male/female)</a:t>
            </a:r>
          </a:p>
          <a:p>
            <a:pPr marL="0" indent="0">
              <a:buNone/>
            </a:pPr>
            <a:r>
              <a:rPr lang="en-US" dirty="0"/>
              <a:t>Lesbian = females who are attracted to other females.</a:t>
            </a:r>
          </a:p>
          <a:p>
            <a:pPr marL="0" indent="0">
              <a:buNone/>
            </a:pPr>
            <a:r>
              <a:rPr lang="en-US" dirty="0"/>
              <a:t>Bi-sexual = people who are attracted to both sexes.</a:t>
            </a:r>
          </a:p>
          <a:p>
            <a:pPr marL="0" indent="0">
              <a:buNone/>
            </a:pPr>
            <a:r>
              <a:rPr lang="en-US" dirty="0"/>
              <a:t>A-sexual (Ace) = someone who isn’t attracted to either sexes.</a:t>
            </a:r>
            <a:endParaRPr lang="en-GB" dirty="0"/>
          </a:p>
        </p:txBody>
      </p:sp>
    </p:spTree>
    <p:extLst>
      <p:ext uri="{BB962C8B-B14F-4D97-AF65-F5344CB8AC3E}">
        <p14:creationId xmlns:p14="http://schemas.microsoft.com/office/powerpoint/2010/main" val="244489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5835-D271-43F2-A315-F59224D4A970}"/>
              </a:ext>
            </a:extLst>
          </p:cNvPr>
          <p:cNvSpPr>
            <a:spLocks noGrp="1"/>
          </p:cNvSpPr>
          <p:nvPr>
            <p:ph type="title"/>
          </p:nvPr>
        </p:nvSpPr>
        <p:spPr>
          <a:solidFill>
            <a:srgbClr val="FFFF00"/>
          </a:solidFill>
        </p:spPr>
        <p:txBody>
          <a:bodyPr/>
          <a:lstStyle/>
          <a:p>
            <a:r>
              <a:rPr lang="en-US" b="1" dirty="0"/>
              <a:t>What does someone do if they think are gay or bi-sexual?</a:t>
            </a:r>
            <a:endParaRPr lang="en-GB" b="1" dirty="0"/>
          </a:p>
        </p:txBody>
      </p:sp>
      <p:sp>
        <p:nvSpPr>
          <p:cNvPr id="3" name="Content Placeholder 2">
            <a:extLst>
              <a:ext uri="{FF2B5EF4-FFF2-40B4-BE49-F238E27FC236}">
                <a16:creationId xmlns:a16="http://schemas.microsoft.com/office/drawing/2014/main" id="{0EC42076-E8FD-4AF7-9EC2-77533FE0E97E}"/>
              </a:ext>
            </a:extLst>
          </p:cNvPr>
          <p:cNvSpPr>
            <a:spLocks noGrp="1"/>
          </p:cNvSpPr>
          <p:nvPr>
            <p:ph idx="1"/>
          </p:nvPr>
        </p:nvSpPr>
        <p:spPr>
          <a:solidFill>
            <a:schemeClr val="accent4">
              <a:lumMod val="20000"/>
              <a:lumOff val="80000"/>
            </a:schemeClr>
          </a:solidFill>
        </p:spPr>
        <p:txBody>
          <a:bodyPr>
            <a:normAutofit fontScale="92500"/>
          </a:bodyPr>
          <a:lstStyle/>
          <a:p>
            <a:pPr marL="0" indent="0">
              <a:buNone/>
            </a:pPr>
            <a:r>
              <a:rPr lang="en-US" dirty="0"/>
              <a:t>Although being gay or bi-sexual is natural and normal, some people can feel uncomfortable when they think they might like people of the same sex.</a:t>
            </a:r>
          </a:p>
          <a:p>
            <a:pPr marL="0" indent="0">
              <a:buNone/>
            </a:pPr>
            <a:endParaRPr lang="en-US" dirty="0"/>
          </a:p>
          <a:p>
            <a:pPr marL="0" indent="0">
              <a:buNone/>
            </a:pPr>
            <a:r>
              <a:rPr lang="en-US" dirty="0">
                <a:highlight>
                  <a:srgbClr val="FFFF00"/>
                </a:highlight>
              </a:rPr>
              <a:t>What advice could help? (make notes on sheet)</a:t>
            </a:r>
          </a:p>
          <a:p>
            <a:pPr marL="0" indent="0">
              <a:buNone/>
            </a:pPr>
            <a:r>
              <a:rPr lang="en-US" dirty="0"/>
              <a:t>Suggestions:</a:t>
            </a:r>
          </a:p>
          <a:p>
            <a:pPr marL="0" indent="0">
              <a:buNone/>
            </a:pPr>
            <a:r>
              <a:rPr lang="en-US" dirty="0"/>
              <a:t>Go to the PRIDE CLUB</a:t>
            </a:r>
          </a:p>
          <a:p>
            <a:pPr marL="0" indent="0">
              <a:buNone/>
            </a:pPr>
            <a:r>
              <a:rPr lang="en-US" dirty="0"/>
              <a:t>Speak to a trusted adult (e.g. Mrs. Sheldon/A Place to Be etc.)</a:t>
            </a:r>
          </a:p>
          <a:p>
            <a:pPr marL="0" indent="0">
              <a:buNone/>
            </a:pPr>
            <a:r>
              <a:rPr lang="en-US" b="1" dirty="0"/>
              <a:t>Google Childline Coming out</a:t>
            </a:r>
            <a:r>
              <a:rPr lang="en-US" dirty="0"/>
              <a:t> for advice.</a:t>
            </a:r>
          </a:p>
          <a:p>
            <a:pPr marL="0" indent="0">
              <a:buNone/>
            </a:pPr>
            <a:r>
              <a:rPr lang="en-GB" sz="2800" dirty="0"/>
              <a:t>*</a:t>
            </a:r>
            <a:r>
              <a:rPr lang="en-GB" sz="2800" b="1" dirty="0"/>
              <a:t>LGBTQ support </a:t>
            </a:r>
            <a:r>
              <a:rPr lang="en-GB" sz="2800" dirty="0"/>
              <a:t>10am-10pm 0300 330 0630</a:t>
            </a:r>
          </a:p>
          <a:p>
            <a:pPr marL="0" indent="0">
              <a:buNone/>
            </a:pPr>
            <a:endParaRPr lang="en-GB" dirty="0"/>
          </a:p>
        </p:txBody>
      </p:sp>
    </p:spTree>
    <p:extLst>
      <p:ext uri="{BB962C8B-B14F-4D97-AF65-F5344CB8AC3E}">
        <p14:creationId xmlns:p14="http://schemas.microsoft.com/office/powerpoint/2010/main" val="2999804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E8F6-6C6E-4F00-8F5E-06BAE8A67453}"/>
              </a:ext>
            </a:extLst>
          </p:cNvPr>
          <p:cNvSpPr>
            <a:spLocks noGrp="1"/>
          </p:cNvSpPr>
          <p:nvPr>
            <p:ph type="title"/>
          </p:nvPr>
        </p:nvSpPr>
        <p:spPr>
          <a:solidFill>
            <a:srgbClr val="FFFF00"/>
          </a:solidFill>
        </p:spPr>
        <p:txBody>
          <a:bodyPr/>
          <a:lstStyle/>
          <a:p>
            <a:r>
              <a:rPr lang="en-US" b="1" dirty="0"/>
              <a:t>What do I do if we fall out</a:t>
            </a:r>
            <a:r>
              <a:rPr lang="en-US" dirty="0"/>
              <a:t>?</a:t>
            </a:r>
            <a:endParaRPr lang="en-GB" dirty="0"/>
          </a:p>
        </p:txBody>
      </p:sp>
      <p:sp>
        <p:nvSpPr>
          <p:cNvPr id="3" name="Content Placeholder 2">
            <a:extLst>
              <a:ext uri="{FF2B5EF4-FFF2-40B4-BE49-F238E27FC236}">
                <a16:creationId xmlns:a16="http://schemas.microsoft.com/office/drawing/2014/main" id="{E75BD0F2-635D-4704-9C96-BC967D2C05E3}"/>
              </a:ext>
            </a:extLst>
          </p:cNvPr>
          <p:cNvSpPr>
            <a:spLocks noGrp="1"/>
          </p:cNvSpPr>
          <p:nvPr>
            <p:ph idx="1"/>
          </p:nvPr>
        </p:nvSpPr>
        <p:spPr>
          <a:solidFill>
            <a:schemeClr val="accent4">
              <a:lumMod val="20000"/>
              <a:lumOff val="80000"/>
            </a:schemeClr>
          </a:solidFill>
        </p:spPr>
        <p:txBody>
          <a:bodyPr>
            <a:normAutofit fontScale="85000" lnSpcReduction="20000"/>
          </a:bodyPr>
          <a:lstStyle/>
          <a:p>
            <a:pPr marL="0" indent="0">
              <a:buNone/>
            </a:pPr>
            <a:r>
              <a:rPr lang="en-US" dirty="0"/>
              <a:t>Falling out with friends, family and a partner is normal.  </a:t>
            </a:r>
          </a:p>
          <a:p>
            <a:pPr marL="0" indent="0">
              <a:buNone/>
            </a:pPr>
            <a:endParaRPr lang="en-US" dirty="0"/>
          </a:p>
          <a:p>
            <a:pPr marL="0" indent="0">
              <a:buNone/>
            </a:pPr>
            <a:r>
              <a:rPr lang="en-US" dirty="0"/>
              <a:t>But what advice might help someone?</a:t>
            </a:r>
            <a:r>
              <a:rPr lang="en-GB" dirty="0"/>
              <a:t>  Discuss and add ideas to the sheet.</a:t>
            </a:r>
          </a:p>
          <a:p>
            <a:pPr marL="0" indent="0">
              <a:buNone/>
            </a:pPr>
            <a:r>
              <a:rPr lang="en-US" dirty="0"/>
              <a:t>Suggestions:</a:t>
            </a:r>
          </a:p>
          <a:p>
            <a:pPr marL="0" indent="0">
              <a:buNone/>
            </a:pPr>
            <a:r>
              <a:rPr lang="en-US" dirty="0"/>
              <a:t>&gt;Take time to both cool off.</a:t>
            </a:r>
          </a:p>
          <a:p>
            <a:pPr marL="0" indent="0">
              <a:buNone/>
            </a:pPr>
            <a:r>
              <a:rPr lang="en-US" dirty="0"/>
              <a:t>&gt;Try to see you part and say sorry for it.</a:t>
            </a:r>
          </a:p>
          <a:p>
            <a:pPr marL="0" indent="0">
              <a:buNone/>
            </a:pPr>
            <a:r>
              <a:rPr lang="en-US" dirty="0"/>
              <a:t>&gt;Ask if you could do anything to help you make up?</a:t>
            </a:r>
          </a:p>
          <a:p>
            <a:pPr marL="0" indent="0">
              <a:buNone/>
            </a:pPr>
            <a:endParaRPr lang="en-US" dirty="0"/>
          </a:p>
          <a:p>
            <a:pPr marL="0" indent="0" algn="ctr">
              <a:buNone/>
            </a:pPr>
            <a:r>
              <a:rPr lang="en-US" dirty="0">
                <a:highlight>
                  <a:srgbClr val="00FF00"/>
                </a:highlight>
              </a:rPr>
              <a:t>If any relationship, including friends/love relationships involve a lot of rowing and you often feel unhappy, it may be that this relationship is not right for you anymore.  There is a lost of support for people going through the end of a relationship…</a:t>
            </a:r>
            <a:endParaRPr lang="en-GB" dirty="0">
              <a:highlight>
                <a:srgbClr val="00FF00"/>
              </a:highlight>
            </a:endParaRPr>
          </a:p>
        </p:txBody>
      </p:sp>
    </p:spTree>
    <p:extLst>
      <p:ext uri="{BB962C8B-B14F-4D97-AF65-F5344CB8AC3E}">
        <p14:creationId xmlns:p14="http://schemas.microsoft.com/office/powerpoint/2010/main" val="3980107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3343-4573-4EDD-B655-A444AE5DAF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050F9CF-703C-480F-A389-804759F46DD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60F36C6-E08F-4729-8DE3-D9DEAA074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ED95A7D3-8BD1-46D7-97D1-9381CE8EEC73}"/>
              </a:ext>
            </a:extLst>
          </p:cNvPr>
          <p:cNvSpPr txBox="1"/>
          <p:nvPr/>
        </p:nvSpPr>
        <p:spPr>
          <a:xfrm>
            <a:off x="647115" y="130033"/>
            <a:ext cx="11139266" cy="769441"/>
          </a:xfrm>
          <a:prstGeom prst="rect">
            <a:avLst/>
          </a:prstGeom>
          <a:solidFill>
            <a:srgbClr val="FFFF00"/>
          </a:solidFill>
        </p:spPr>
        <p:txBody>
          <a:bodyPr wrap="square" rtlCol="0">
            <a:spAutoFit/>
          </a:bodyPr>
          <a:lstStyle/>
          <a:p>
            <a:r>
              <a:rPr lang="en-GB" sz="4400" dirty="0"/>
              <a:t>Where to go for help. </a:t>
            </a:r>
            <a:r>
              <a:rPr lang="en-GB" sz="2400" dirty="0"/>
              <a:t>Make notes if needed.</a:t>
            </a:r>
          </a:p>
        </p:txBody>
      </p:sp>
      <p:sp>
        <p:nvSpPr>
          <p:cNvPr id="6" name="TextBox 5">
            <a:extLst>
              <a:ext uri="{FF2B5EF4-FFF2-40B4-BE49-F238E27FC236}">
                <a16:creationId xmlns:a16="http://schemas.microsoft.com/office/drawing/2014/main" id="{5C29E304-68E3-4C63-812C-DF6C49B17A74}"/>
              </a:ext>
            </a:extLst>
          </p:cNvPr>
          <p:cNvSpPr txBox="1"/>
          <p:nvPr/>
        </p:nvSpPr>
        <p:spPr>
          <a:xfrm>
            <a:off x="405619" y="1143013"/>
            <a:ext cx="11380762" cy="5539978"/>
          </a:xfrm>
          <a:prstGeom prst="rect">
            <a:avLst/>
          </a:prstGeom>
          <a:solidFill>
            <a:schemeClr val="accent4">
              <a:lumMod val="20000"/>
              <a:lumOff val="80000"/>
            </a:schemeClr>
          </a:solidFill>
        </p:spPr>
        <p:txBody>
          <a:bodyPr wrap="square" rtlCol="0">
            <a:spAutoFit/>
          </a:bodyPr>
          <a:lstStyle/>
          <a:p>
            <a:r>
              <a:rPr lang="en-GB" sz="2200" dirty="0"/>
              <a:t>*Although speaking to a friend is important, also speak to an adult that you trust e.g. a family member, your tutor.</a:t>
            </a:r>
          </a:p>
          <a:p>
            <a:r>
              <a:rPr lang="en-GB" sz="2200" dirty="0"/>
              <a:t>*</a:t>
            </a:r>
            <a:r>
              <a:rPr lang="en-GB" sz="2200" dirty="0">
                <a:highlight>
                  <a:srgbClr val="FFFF00"/>
                </a:highlight>
              </a:rPr>
              <a:t>Place to be </a:t>
            </a:r>
            <a:r>
              <a:rPr lang="en-GB" sz="2200" dirty="0"/>
              <a:t>(fill out a form in the library)</a:t>
            </a:r>
          </a:p>
          <a:p>
            <a:r>
              <a:rPr lang="en-GB" sz="2200" dirty="0"/>
              <a:t>*Mrs Sheldon (ask your tutor for a referral.)</a:t>
            </a:r>
          </a:p>
          <a:p>
            <a:r>
              <a:rPr lang="en-GB" sz="2200" dirty="0"/>
              <a:t>*An adult you trust.</a:t>
            </a:r>
          </a:p>
          <a:p>
            <a:r>
              <a:rPr lang="en-GB" sz="2200" dirty="0"/>
              <a:t>*</a:t>
            </a:r>
            <a:r>
              <a:rPr lang="en-GB" sz="2200" b="1" dirty="0"/>
              <a:t>Childline</a:t>
            </a:r>
            <a:r>
              <a:rPr lang="en-GB" sz="2200" dirty="0"/>
              <a:t> 0800 1111.  (Open 24 hours a day, free number and free support from counsellors for any issue up to 18 years of age.)</a:t>
            </a:r>
          </a:p>
          <a:p>
            <a:r>
              <a:rPr lang="en-GB" sz="2200" dirty="0"/>
              <a:t>*</a:t>
            </a:r>
            <a:r>
              <a:rPr lang="en-GB" sz="2200" b="1" dirty="0"/>
              <a:t>SHOUT</a:t>
            </a:r>
            <a:r>
              <a:rPr lang="en-GB" sz="2200" dirty="0"/>
              <a:t>.  A free text service for anyone needing emotional help 85258.</a:t>
            </a:r>
          </a:p>
          <a:p>
            <a:r>
              <a:rPr lang="en-GB" sz="2200" dirty="0"/>
              <a:t>*</a:t>
            </a:r>
            <a:r>
              <a:rPr lang="en-GB" sz="2200" b="1" dirty="0"/>
              <a:t>Winston’s Wish  </a:t>
            </a:r>
            <a:r>
              <a:rPr lang="en-GB" sz="2200" dirty="0"/>
              <a:t>text WW to </a:t>
            </a:r>
            <a:r>
              <a:rPr lang="en-GB" sz="2200" b="1" dirty="0"/>
              <a:t>85258</a:t>
            </a:r>
            <a:r>
              <a:rPr lang="en-GB" sz="2200" dirty="0"/>
              <a:t>. (Free number for anyone who has lost someone.)</a:t>
            </a:r>
          </a:p>
          <a:p>
            <a:r>
              <a:rPr lang="en-GB" sz="2200" b="1" dirty="0"/>
              <a:t>Wellbeing Apps:</a:t>
            </a:r>
          </a:p>
          <a:p>
            <a:r>
              <a:rPr lang="en-GB" sz="2200" dirty="0"/>
              <a:t>*</a:t>
            </a:r>
            <a:r>
              <a:rPr lang="en-GB" sz="2200" dirty="0">
                <a:highlight>
                  <a:srgbClr val="FFFF00"/>
                </a:highlight>
              </a:rPr>
              <a:t>Smiling minds </a:t>
            </a:r>
            <a:r>
              <a:rPr lang="en-GB" sz="2200" dirty="0"/>
              <a:t>(calming)</a:t>
            </a:r>
          </a:p>
          <a:p>
            <a:r>
              <a:rPr lang="en-GB" sz="2200" dirty="0"/>
              <a:t>*</a:t>
            </a:r>
            <a:r>
              <a:rPr lang="en-GB" sz="2200" dirty="0">
                <a:highlight>
                  <a:srgbClr val="00FF00"/>
                </a:highlight>
              </a:rPr>
              <a:t>Happify</a:t>
            </a:r>
            <a:r>
              <a:rPr lang="en-GB" sz="2200" dirty="0"/>
              <a:t> (games etc.)</a:t>
            </a:r>
          </a:p>
          <a:p>
            <a:r>
              <a:rPr lang="en-GB" sz="2200" dirty="0"/>
              <a:t>*</a:t>
            </a:r>
            <a:r>
              <a:rPr lang="en-GB" sz="2200" dirty="0" err="1">
                <a:highlight>
                  <a:srgbClr val="00FFFF"/>
                </a:highlight>
              </a:rPr>
              <a:t>Meetwo</a:t>
            </a:r>
            <a:r>
              <a:rPr lang="en-GB" sz="2200" dirty="0"/>
              <a:t> (securely share with others.)</a:t>
            </a:r>
          </a:p>
          <a:p>
            <a:r>
              <a:rPr lang="en-GB" sz="2200" dirty="0"/>
              <a:t>*</a:t>
            </a:r>
            <a:r>
              <a:rPr lang="en-GB" sz="2200" dirty="0" err="1">
                <a:highlight>
                  <a:srgbClr val="FF00FF"/>
                </a:highlight>
              </a:rPr>
              <a:t>Daylio</a:t>
            </a:r>
            <a:r>
              <a:rPr lang="en-GB" sz="2200" dirty="0"/>
              <a:t> (journal)</a:t>
            </a:r>
            <a:r>
              <a:rPr lang="en-GB" sz="2200" b="1" dirty="0"/>
              <a:t> </a:t>
            </a:r>
          </a:p>
          <a:p>
            <a:r>
              <a:rPr lang="en-GB" sz="2200" b="1" dirty="0"/>
              <a:t>*</a:t>
            </a:r>
            <a:r>
              <a:rPr lang="en-GB" sz="2200" dirty="0">
                <a:highlight>
                  <a:srgbClr val="C0C0C0"/>
                </a:highlight>
              </a:rPr>
              <a:t>Catch it </a:t>
            </a:r>
            <a:r>
              <a:rPr lang="en-GB" sz="2200" dirty="0"/>
              <a:t>(mental health issues)</a:t>
            </a:r>
          </a:p>
          <a:p>
            <a:r>
              <a:rPr lang="en-GB" sz="2400" dirty="0"/>
              <a:t>*</a:t>
            </a:r>
            <a:r>
              <a:rPr lang="en-GB" sz="2400" dirty="0" err="1"/>
              <a:t>feesly</a:t>
            </a:r>
            <a:r>
              <a:rPr lang="en-GB" sz="2400" dirty="0"/>
              <a:t> (mental health)</a:t>
            </a:r>
          </a:p>
        </p:txBody>
      </p:sp>
    </p:spTree>
    <p:extLst>
      <p:ext uri="{BB962C8B-B14F-4D97-AF65-F5344CB8AC3E}">
        <p14:creationId xmlns:p14="http://schemas.microsoft.com/office/powerpoint/2010/main" val="304200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500"/>
                                        <p:tgtEl>
                                          <p:spTgt spid="6">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fade">
                                      <p:cBhvr>
                                        <p:cTn id="45" dur="500"/>
                                        <p:tgtEl>
                                          <p:spTgt spid="6">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10" end="10"/>
                                            </p:txEl>
                                          </p:spTgt>
                                        </p:tgtEl>
                                        <p:attrNameLst>
                                          <p:attrName>style.visibility</p:attrName>
                                        </p:attrNameLst>
                                      </p:cBhvr>
                                      <p:to>
                                        <p:strVal val="visible"/>
                                      </p:to>
                                    </p:set>
                                    <p:animEffect transition="in" filter="fade">
                                      <p:cBhvr>
                                        <p:cTn id="48" dur="500"/>
                                        <p:tgtEl>
                                          <p:spTgt spid="6">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fade">
                                      <p:cBhvr>
                                        <p:cTn id="51" dur="500"/>
                                        <p:tgtEl>
                                          <p:spTgt spid="6">
                                            <p:txEl>
                                              <p:pRg st="11" end="1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12" end="12"/>
                                            </p:txEl>
                                          </p:spTgt>
                                        </p:tgtEl>
                                        <p:attrNameLst>
                                          <p:attrName>style.visibility</p:attrName>
                                        </p:attrNameLst>
                                      </p:cBhvr>
                                      <p:to>
                                        <p:strVal val="visible"/>
                                      </p:to>
                                    </p:set>
                                    <p:animEffect transition="in" filter="fade">
                                      <p:cBhvr>
                                        <p:cTn id="54" dur="500"/>
                                        <p:tgtEl>
                                          <p:spTgt spid="6">
                                            <p:txEl>
                                              <p:pRg st="12" end="1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13" end="13"/>
                                            </p:txEl>
                                          </p:spTgt>
                                        </p:tgtEl>
                                        <p:attrNameLst>
                                          <p:attrName>style.visibility</p:attrName>
                                        </p:attrNameLst>
                                      </p:cBhvr>
                                      <p:to>
                                        <p:strVal val="visible"/>
                                      </p:to>
                                    </p:set>
                                    <p:animEffect transition="in" filter="fade">
                                      <p:cBhvr>
                                        <p:cTn id="57"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B7B9-F4CF-4D1E-84D0-C1E5E07B5A70}"/>
              </a:ext>
            </a:extLst>
          </p:cNvPr>
          <p:cNvSpPr>
            <a:spLocks noGrp="1"/>
          </p:cNvSpPr>
          <p:nvPr>
            <p:ph type="title"/>
          </p:nvPr>
        </p:nvSpPr>
        <p:spPr>
          <a:solidFill>
            <a:srgbClr val="FFFF00"/>
          </a:solidFill>
        </p:spPr>
        <p:txBody>
          <a:bodyPr/>
          <a:lstStyle/>
          <a:p>
            <a:r>
              <a:rPr lang="en-US" b="1" dirty="0"/>
              <a:t>Creative Challenge – if time.</a:t>
            </a:r>
            <a:endParaRPr lang="en-GB" b="1" dirty="0"/>
          </a:p>
        </p:txBody>
      </p:sp>
      <p:sp>
        <p:nvSpPr>
          <p:cNvPr id="3" name="Content Placeholder 2">
            <a:extLst>
              <a:ext uri="{FF2B5EF4-FFF2-40B4-BE49-F238E27FC236}">
                <a16:creationId xmlns:a16="http://schemas.microsoft.com/office/drawing/2014/main" id="{88B7A7F6-E3E0-4553-A7DF-144EFAA5A9BA}"/>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US" dirty="0"/>
              <a:t>In groups…</a:t>
            </a:r>
          </a:p>
          <a:p>
            <a:pPr marL="0" indent="0">
              <a:buNone/>
            </a:pPr>
            <a:endParaRPr lang="en-US" dirty="0"/>
          </a:p>
          <a:p>
            <a:pPr marL="0" indent="0">
              <a:buNone/>
            </a:pPr>
            <a:r>
              <a:rPr lang="en-US" dirty="0">
                <a:highlight>
                  <a:srgbClr val="FFFF00"/>
                </a:highlight>
              </a:rPr>
              <a:t>Each group with choose a different section.</a:t>
            </a:r>
          </a:p>
          <a:p>
            <a:pPr marL="0" indent="0">
              <a:buNone/>
            </a:pPr>
            <a:r>
              <a:rPr lang="en-US" dirty="0">
                <a:highlight>
                  <a:srgbClr val="FFFF00"/>
                </a:highlight>
              </a:rPr>
              <a:t>As a group, turn your section into two sentences.</a:t>
            </a:r>
          </a:p>
          <a:p>
            <a:pPr marL="0" indent="0">
              <a:buNone/>
            </a:pPr>
            <a:r>
              <a:rPr lang="en-US" dirty="0">
                <a:highlight>
                  <a:srgbClr val="FFFF00"/>
                </a:highlight>
              </a:rPr>
              <a:t>If possible make them rhyme to help them stick in people’s minds.</a:t>
            </a:r>
          </a:p>
          <a:p>
            <a:pPr marL="0" indent="0">
              <a:buNone/>
            </a:pPr>
            <a:r>
              <a:rPr lang="en-US" dirty="0">
                <a:highlight>
                  <a:srgbClr val="FFFF00"/>
                </a:highlight>
              </a:rPr>
              <a:t>Please make it appropriate.</a:t>
            </a:r>
          </a:p>
          <a:p>
            <a:pPr marL="0" indent="0">
              <a:buNone/>
            </a:pPr>
            <a:endParaRPr lang="en-US" dirty="0"/>
          </a:p>
          <a:p>
            <a:pPr marL="0" indent="0">
              <a:buNone/>
            </a:pPr>
            <a:r>
              <a:rPr lang="en-US" dirty="0"/>
              <a:t>We will take it in turns to read each one to the class.</a:t>
            </a:r>
            <a:endParaRPr lang="en-GB" dirty="0"/>
          </a:p>
        </p:txBody>
      </p:sp>
    </p:spTree>
    <p:extLst>
      <p:ext uri="{BB962C8B-B14F-4D97-AF65-F5344CB8AC3E}">
        <p14:creationId xmlns:p14="http://schemas.microsoft.com/office/powerpoint/2010/main" val="120682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25B945-8B87-4F1F-921A-D481289B7081}"/>
              </a:ext>
            </a:extLst>
          </p:cNvPr>
          <p:cNvPicPr>
            <a:picLocks noChangeAspect="1"/>
          </p:cNvPicPr>
          <p:nvPr/>
        </p:nvPicPr>
        <p:blipFill rotWithShape="1">
          <a:blip r:embed="rId2"/>
          <a:srcRect l="55436" t="21449" r="6804" b="47479"/>
          <a:stretch/>
        </p:blipFill>
        <p:spPr>
          <a:xfrm>
            <a:off x="-1" y="0"/>
            <a:ext cx="12127929" cy="6858000"/>
          </a:xfrm>
          <a:prstGeom prst="rect">
            <a:avLst/>
          </a:prstGeom>
        </p:spPr>
      </p:pic>
      <p:sp>
        <p:nvSpPr>
          <p:cNvPr id="2" name="Title 1">
            <a:extLst>
              <a:ext uri="{FF2B5EF4-FFF2-40B4-BE49-F238E27FC236}">
                <a16:creationId xmlns:a16="http://schemas.microsoft.com/office/drawing/2014/main" id="{50A43030-2FDD-4C80-9870-B374260F52F9}"/>
              </a:ext>
            </a:extLst>
          </p:cNvPr>
          <p:cNvSpPr>
            <a:spLocks noGrp="1"/>
          </p:cNvSpPr>
          <p:nvPr>
            <p:ph type="ctrTitle"/>
          </p:nvPr>
        </p:nvSpPr>
        <p:spPr>
          <a:xfrm>
            <a:off x="1319359" y="1973179"/>
            <a:ext cx="9144000" cy="2401809"/>
          </a:xfrm>
          <a:solidFill>
            <a:srgbClr val="FFFF00"/>
          </a:solidFill>
        </p:spPr>
        <p:txBody>
          <a:bodyPr>
            <a:normAutofit/>
          </a:bodyPr>
          <a:lstStyle/>
          <a:p>
            <a:r>
              <a:rPr lang="en-GB" sz="5000" b="1" dirty="0"/>
              <a:t>L.O: What can help me form and maintain healthy relationships with others? </a:t>
            </a:r>
          </a:p>
        </p:txBody>
      </p:sp>
    </p:spTree>
    <p:extLst>
      <p:ext uri="{BB962C8B-B14F-4D97-AF65-F5344CB8AC3E}">
        <p14:creationId xmlns:p14="http://schemas.microsoft.com/office/powerpoint/2010/main" val="186542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EB42-A133-4EFA-AD5B-0A81D63D8479}"/>
              </a:ext>
            </a:extLst>
          </p:cNvPr>
          <p:cNvSpPr>
            <a:spLocks noGrp="1"/>
          </p:cNvSpPr>
          <p:nvPr>
            <p:ph type="title"/>
          </p:nvPr>
        </p:nvSpPr>
        <p:spPr>
          <a:solidFill>
            <a:srgbClr val="FFFF00"/>
          </a:solidFill>
        </p:spPr>
        <p:txBody>
          <a:bodyPr/>
          <a:lstStyle/>
          <a:p>
            <a:r>
              <a:rPr lang="en-US" dirty="0"/>
              <a:t>Re-cap:</a:t>
            </a:r>
            <a:endParaRPr lang="en-GB" dirty="0"/>
          </a:p>
        </p:txBody>
      </p:sp>
      <p:sp>
        <p:nvSpPr>
          <p:cNvPr id="3" name="Content Placeholder 2">
            <a:extLst>
              <a:ext uri="{FF2B5EF4-FFF2-40B4-BE49-F238E27FC236}">
                <a16:creationId xmlns:a16="http://schemas.microsoft.com/office/drawing/2014/main" id="{80C8A338-A550-47E9-AA28-A580FC036F37}"/>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US" sz="3300" dirty="0"/>
              <a:t>In groups, try to define the following:</a:t>
            </a:r>
          </a:p>
          <a:p>
            <a:pPr marL="0" indent="0">
              <a:buNone/>
            </a:pPr>
            <a:endParaRPr lang="en-US" sz="3300" dirty="0"/>
          </a:p>
          <a:p>
            <a:pPr marL="0" indent="0" algn="ctr">
              <a:buNone/>
            </a:pPr>
            <a:r>
              <a:rPr lang="en-US" sz="3300" b="1" dirty="0"/>
              <a:t>A healthy relationship</a:t>
            </a:r>
          </a:p>
          <a:p>
            <a:pPr marL="0" indent="0" algn="ctr">
              <a:buNone/>
            </a:pPr>
            <a:endParaRPr lang="en-US" sz="3300" b="1" dirty="0"/>
          </a:p>
          <a:p>
            <a:pPr marL="0" indent="0" algn="ctr">
              <a:buNone/>
            </a:pPr>
            <a:r>
              <a:rPr lang="en-US" sz="3300" b="1" dirty="0"/>
              <a:t>An unhealthy relationship</a:t>
            </a:r>
            <a:endParaRPr lang="en-GB" sz="3300" b="1" dirty="0"/>
          </a:p>
        </p:txBody>
      </p:sp>
    </p:spTree>
    <p:extLst>
      <p:ext uri="{BB962C8B-B14F-4D97-AF65-F5344CB8AC3E}">
        <p14:creationId xmlns:p14="http://schemas.microsoft.com/office/powerpoint/2010/main" val="371693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03C9-9969-4750-BAA6-DDB19C422072}"/>
              </a:ext>
            </a:extLst>
          </p:cNvPr>
          <p:cNvSpPr>
            <a:spLocks noGrp="1"/>
          </p:cNvSpPr>
          <p:nvPr>
            <p:ph type="title"/>
          </p:nvPr>
        </p:nvSpPr>
        <p:spPr>
          <a:solidFill>
            <a:srgbClr val="FFFF00"/>
          </a:solidFill>
        </p:spPr>
        <p:txBody>
          <a:bodyPr/>
          <a:lstStyle/>
          <a:p>
            <a:r>
              <a:rPr lang="en-US" b="1" dirty="0"/>
              <a:t>Possible definitions…</a:t>
            </a:r>
            <a:endParaRPr lang="en-GB" b="1" dirty="0"/>
          </a:p>
        </p:txBody>
      </p:sp>
      <p:sp>
        <p:nvSpPr>
          <p:cNvPr id="3" name="Content Placeholder 2">
            <a:extLst>
              <a:ext uri="{FF2B5EF4-FFF2-40B4-BE49-F238E27FC236}">
                <a16:creationId xmlns:a16="http://schemas.microsoft.com/office/drawing/2014/main" id="{88331FD1-6FB8-4791-BD44-B9EC8882D92C}"/>
              </a:ext>
            </a:extLst>
          </p:cNvPr>
          <p:cNvSpPr>
            <a:spLocks noGrp="1"/>
          </p:cNvSpPr>
          <p:nvPr>
            <p:ph idx="1"/>
          </p:nvPr>
        </p:nvSpPr>
        <p:spPr>
          <a:xfrm>
            <a:off x="2152650" y="2124008"/>
            <a:ext cx="7886700" cy="1716472"/>
          </a:xfrm>
          <a:solidFill>
            <a:schemeClr val="accent4">
              <a:lumMod val="20000"/>
              <a:lumOff val="80000"/>
            </a:schemeClr>
          </a:solidFill>
        </p:spPr>
        <p:txBody>
          <a:bodyPr/>
          <a:lstStyle/>
          <a:p>
            <a:pPr marL="0" indent="0">
              <a:buNone/>
            </a:pPr>
            <a:r>
              <a:rPr lang="en-US" b="1" dirty="0"/>
              <a:t>A healthy relationship </a:t>
            </a:r>
            <a:r>
              <a:rPr lang="en-US" dirty="0"/>
              <a:t>is when two people both </a:t>
            </a:r>
            <a:r>
              <a:rPr lang="en-US" dirty="0">
                <a:highlight>
                  <a:srgbClr val="00FF00"/>
                </a:highlight>
              </a:rPr>
              <a:t>RESPECT </a:t>
            </a:r>
            <a:r>
              <a:rPr lang="en-US" dirty="0"/>
              <a:t>each other and </a:t>
            </a:r>
            <a:r>
              <a:rPr lang="en-US" dirty="0">
                <a:highlight>
                  <a:srgbClr val="00FF00"/>
                </a:highlight>
              </a:rPr>
              <a:t>communicate well</a:t>
            </a:r>
            <a:r>
              <a:rPr lang="en-US" dirty="0"/>
              <a:t>.  It is an </a:t>
            </a:r>
            <a:r>
              <a:rPr lang="en-US" dirty="0">
                <a:highlight>
                  <a:srgbClr val="00FF00"/>
                </a:highlight>
              </a:rPr>
              <a:t>enjoyable </a:t>
            </a:r>
            <a:r>
              <a:rPr lang="en-US" dirty="0"/>
              <a:t>relationship, and if you row, you are able to forgive and become even closer.  </a:t>
            </a:r>
            <a:endParaRPr lang="en-GB" dirty="0"/>
          </a:p>
        </p:txBody>
      </p:sp>
      <p:sp>
        <p:nvSpPr>
          <p:cNvPr id="4" name="Content Placeholder 2">
            <a:extLst>
              <a:ext uri="{FF2B5EF4-FFF2-40B4-BE49-F238E27FC236}">
                <a16:creationId xmlns:a16="http://schemas.microsoft.com/office/drawing/2014/main" id="{D3AF2441-E9AC-4C48-9BCE-116496571D33}"/>
              </a:ext>
            </a:extLst>
          </p:cNvPr>
          <p:cNvSpPr txBox="1">
            <a:spLocks/>
          </p:cNvSpPr>
          <p:nvPr/>
        </p:nvSpPr>
        <p:spPr>
          <a:xfrm>
            <a:off x="2152650" y="4345840"/>
            <a:ext cx="7886700" cy="2050782"/>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An unhealthy relationship </a:t>
            </a:r>
            <a:r>
              <a:rPr lang="en-US" dirty="0"/>
              <a:t>is when two people </a:t>
            </a:r>
            <a:r>
              <a:rPr lang="en-US" dirty="0">
                <a:highlight>
                  <a:srgbClr val="A6E0EE"/>
                </a:highlight>
              </a:rPr>
              <a:t>disrespect</a:t>
            </a:r>
            <a:r>
              <a:rPr lang="en-US" dirty="0"/>
              <a:t> each other and </a:t>
            </a:r>
            <a:r>
              <a:rPr lang="en-US" dirty="0">
                <a:highlight>
                  <a:srgbClr val="A6E0EE"/>
                </a:highlight>
              </a:rPr>
              <a:t>don’t communicate well</a:t>
            </a:r>
            <a:r>
              <a:rPr lang="en-US" dirty="0"/>
              <a:t>.  It is </a:t>
            </a:r>
            <a:r>
              <a:rPr lang="en-US" dirty="0">
                <a:highlight>
                  <a:srgbClr val="A6E0EE"/>
                </a:highlight>
              </a:rPr>
              <a:t>not an enjoyable </a:t>
            </a:r>
            <a:r>
              <a:rPr lang="en-US" dirty="0"/>
              <a:t>relationship and can involve one person being more </a:t>
            </a:r>
            <a:r>
              <a:rPr lang="en-US" dirty="0">
                <a:highlight>
                  <a:srgbClr val="A6E0EE"/>
                </a:highlight>
              </a:rPr>
              <a:t>bossy/controlling </a:t>
            </a:r>
            <a:r>
              <a:rPr lang="en-US" dirty="0"/>
              <a:t>than the other.  </a:t>
            </a:r>
            <a:endParaRPr lang="en-GB" dirty="0"/>
          </a:p>
        </p:txBody>
      </p:sp>
    </p:spTree>
    <p:extLst>
      <p:ext uri="{BB962C8B-B14F-4D97-AF65-F5344CB8AC3E}">
        <p14:creationId xmlns:p14="http://schemas.microsoft.com/office/powerpoint/2010/main" val="35522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264F-5DEB-47AA-BE0F-3830228F5F39}"/>
              </a:ext>
            </a:extLst>
          </p:cNvPr>
          <p:cNvSpPr>
            <a:spLocks noGrp="1"/>
          </p:cNvSpPr>
          <p:nvPr>
            <p:ph type="title"/>
          </p:nvPr>
        </p:nvSpPr>
        <p:spPr>
          <a:solidFill>
            <a:srgbClr val="FFFF00"/>
          </a:solidFill>
        </p:spPr>
        <p:txBody>
          <a:bodyPr/>
          <a:lstStyle/>
          <a:p>
            <a:r>
              <a:rPr lang="en-US" b="1" dirty="0"/>
              <a:t>Re-cap:</a:t>
            </a:r>
            <a:endParaRPr lang="en-GB" b="1" dirty="0"/>
          </a:p>
        </p:txBody>
      </p:sp>
      <p:sp>
        <p:nvSpPr>
          <p:cNvPr id="3" name="Content Placeholder 2">
            <a:extLst>
              <a:ext uri="{FF2B5EF4-FFF2-40B4-BE49-F238E27FC236}">
                <a16:creationId xmlns:a16="http://schemas.microsoft.com/office/drawing/2014/main" id="{FAF2D6ED-8FE0-4469-BEFA-E34E2BB9DCC9}"/>
              </a:ext>
            </a:extLst>
          </p:cNvPr>
          <p:cNvSpPr>
            <a:spLocks noGrp="1"/>
          </p:cNvSpPr>
          <p:nvPr>
            <p:ph idx="1"/>
          </p:nvPr>
        </p:nvSpPr>
        <p:spPr>
          <a:xfrm>
            <a:off x="909320" y="1866265"/>
            <a:ext cx="10515600" cy="4351338"/>
          </a:xfrm>
          <a:solidFill>
            <a:schemeClr val="accent4">
              <a:lumMod val="20000"/>
              <a:lumOff val="80000"/>
            </a:schemeClr>
          </a:solidFill>
        </p:spPr>
        <p:txBody>
          <a:bodyPr>
            <a:normAutofit/>
          </a:bodyPr>
          <a:lstStyle/>
          <a:p>
            <a:pPr marL="0" indent="0">
              <a:buNone/>
            </a:pPr>
            <a:r>
              <a:rPr lang="en-US" sz="3000" b="1" dirty="0"/>
              <a:t>Briefly, in pairs, than as a class share…</a:t>
            </a:r>
          </a:p>
          <a:p>
            <a:pPr marL="0" indent="0">
              <a:buNone/>
            </a:pPr>
            <a:endParaRPr lang="en-US" sz="3000" dirty="0"/>
          </a:p>
          <a:p>
            <a:pPr marL="0" indent="0">
              <a:buNone/>
            </a:pPr>
            <a:r>
              <a:rPr lang="en-US" sz="3000" dirty="0"/>
              <a:t>The signs of a healthy relationship.</a:t>
            </a:r>
          </a:p>
          <a:p>
            <a:pPr marL="0" indent="0">
              <a:buNone/>
            </a:pPr>
            <a:endParaRPr lang="en-US" sz="3000" dirty="0"/>
          </a:p>
          <a:p>
            <a:pPr marL="0" indent="0">
              <a:buNone/>
            </a:pPr>
            <a:r>
              <a:rPr lang="en-US" sz="3000" dirty="0"/>
              <a:t>List all of the signs of an unhealthy relationship.</a:t>
            </a:r>
          </a:p>
          <a:p>
            <a:pPr marL="0" indent="0">
              <a:buNone/>
            </a:pPr>
            <a:endParaRPr lang="en-US" sz="3000" dirty="0"/>
          </a:p>
          <a:p>
            <a:pPr marL="0" indent="0" algn="ctr">
              <a:buNone/>
            </a:pPr>
            <a:r>
              <a:rPr lang="en-US" sz="3000" b="1" dirty="0"/>
              <a:t>Let’s share, then compare to the next slide.</a:t>
            </a:r>
          </a:p>
        </p:txBody>
      </p:sp>
    </p:spTree>
    <p:extLst>
      <p:ext uri="{BB962C8B-B14F-4D97-AF65-F5344CB8AC3E}">
        <p14:creationId xmlns:p14="http://schemas.microsoft.com/office/powerpoint/2010/main" val="18622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93ABF-2CFB-41DB-A4C4-3C2F0CDAA61D}"/>
              </a:ext>
            </a:extLst>
          </p:cNvPr>
          <p:cNvSpPr>
            <a:spLocks noGrp="1"/>
          </p:cNvSpPr>
          <p:nvPr>
            <p:ph type="title"/>
          </p:nvPr>
        </p:nvSpPr>
        <p:spPr>
          <a:solidFill>
            <a:srgbClr val="FFFF00"/>
          </a:solidFill>
        </p:spPr>
        <p:txBody>
          <a:bodyPr/>
          <a:lstStyle/>
          <a:p>
            <a:r>
              <a:rPr lang="en-US" b="1" dirty="0"/>
              <a:t>Examples… Briefly compare with these examples.</a:t>
            </a:r>
            <a:endParaRPr lang="en-GB" b="1" dirty="0"/>
          </a:p>
        </p:txBody>
      </p:sp>
      <p:sp>
        <p:nvSpPr>
          <p:cNvPr id="3" name="Content Placeholder 2">
            <a:extLst>
              <a:ext uri="{FF2B5EF4-FFF2-40B4-BE49-F238E27FC236}">
                <a16:creationId xmlns:a16="http://schemas.microsoft.com/office/drawing/2014/main" id="{B45E61B1-A94F-4F6D-88EA-07598E2F3DD6}"/>
              </a:ext>
            </a:extLst>
          </p:cNvPr>
          <p:cNvSpPr>
            <a:spLocks noGrp="1"/>
          </p:cNvSpPr>
          <p:nvPr>
            <p:ph idx="1"/>
          </p:nvPr>
        </p:nvSpPr>
        <p:spPr>
          <a:xfrm>
            <a:off x="685802" y="1779312"/>
            <a:ext cx="10515600" cy="4351338"/>
          </a:xfrm>
        </p:spPr>
        <p:txBody>
          <a:bodyPr>
            <a:normAutofit/>
          </a:bodyPr>
          <a:lstStyle/>
          <a:p>
            <a:pPr marL="0" indent="0">
              <a:buNone/>
            </a:pPr>
            <a:endParaRPr lang="en-GB" sz="3400" dirty="0">
              <a:solidFill>
                <a:srgbClr val="7030A0"/>
              </a:solidFill>
            </a:endParaRPr>
          </a:p>
        </p:txBody>
      </p:sp>
      <p:graphicFrame>
        <p:nvGraphicFramePr>
          <p:cNvPr id="4" name="Table 4">
            <a:extLst>
              <a:ext uri="{FF2B5EF4-FFF2-40B4-BE49-F238E27FC236}">
                <a16:creationId xmlns:a16="http://schemas.microsoft.com/office/drawing/2014/main" id="{4983AEB4-C4BE-4683-B6D7-947262B28647}"/>
              </a:ext>
            </a:extLst>
          </p:cNvPr>
          <p:cNvGraphicFramePr>
            <a:graphicFrameLocks noGrp="1"/>
          </p:cNvGraphicFramePr>
          <p:nvPr/>
        </p:nvGraphicFramePr>
        <p:xfrm>
          <a:off x="211757" y="2363647"/>
          <a:ext cx="11839071" cy="4441414"/>
        </p:xfrm>
        <a:graphic>
          <a:graphicData uri="http://schemas.openxmlformats.org/drawingml/2006/table">
            <a:tbl>
              <a:tblPr firstRow="1" bandRow="1">
                <a:tableStyleId>{5940675A-B579-460E-94D1-54222C63F5DA}</a:tableStyleId>
              </a:tblPr>
              <a:tblGrid>
                <a:gridCol w="5755906">
                  <a:extLst>
                    <a:ext uri="{9D8B030D-6E8A-4147-A177-3AD203B41FA5}">
                      <a16:colId xmlns:a16="http://schemas.microsoft.com/office/drawing/2014/main" val="201440541"/>
                    </a:ext>
                  </a:extLst>
                </a:gridCol>
                <a:gridCol w="6083165">
                  <a:extLst>
                    <a:ext uri="{9D8B030D-6E8A-4147-A177-3AD203B41FA5}">
                      <a16:colId xmlns:a16="http://schemas.microsoft.com/office/drawing/2014/main" val="620394542"/>
                    </a:ext>
                  </a:extLst>
                </a:gridCol>
              </a:tblGrid>
              <a:tr h="1135843">
                <a:tc>
                  <a:txBody>
                    <a:bodyPr/>
                    <a:lstStyle/>
                    <a:p>
                      <a:pPr algn="ctr"/>
                      <a:r>
                        <a:rPr lang="en-US" sz="3000" dirty="0">
                          <a:highlight>
                            <a:srgbClr val="00FF00"/>
                          </a:highlight>
                        </a:rPr>
                        <a:t>Healthy Relationships</a:t>
                      </a:r>
                      <a:endParaRPr lang="en-GB" sz="3000" dirty="0">
                        <a:highlight>
                          <a:srgbClr val="00FF00"/>
                        </a:highlight>
                      </a:endParaRPr>
                    </a:p>
                  </a:txBody>
                  <a:tcPr/>
                </a:tc>
                <a:tc>
                  <a:txBody>
                    <a:bodyPr/>
                    <a:lstStyle/>
                    <a:p>
                      <a:pPr algn="ctr"/>
                      <a:r>
                        <a:rPr lang="en-US" sz="3000" dirty="0">
                          <a:highlight>
                            <a:srgbClr val="FF00FF"/>
                          </a:highlight>
                        </a:rPr>
                        <a:t>Unhealthy relationships</a:t>
                      </a:r>
                      <a:endParaRPr lang="en-GB" sz="3000" dirty="0">
                        <a:highlight>
                          <a:srgbClr val="FF00FF"/>
                        </a:highlight>
                      </a:endParaRPr>
                    </a:p>
                  </a:txBody>
                  <a:tcPr/>
                </a:tc>
                <a:extLst>
                  <a:ext uri="{0D108BD9-81ED-4DB2-BD59-A6C34878D82A}">
                    <a16:rowId xmlns:a16="http://schemas.microsoft.com/office/drawing/2014/main" val="635127663"/>
                  </a:ext>
                </a:extLst>
              </a:tr>
              <a:tr h="3305571">
                <a:tc>
                  <a:txBody>
                    <a:bodyPr/>
                    <a:lstStyle/>
                    <a:p>
                      <a:endParaRPr lang="en-US"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2790306152"/>
                  </a:ext>
                </a:extLst>
              </a:tr>
            </a:tbl>
          </a:graphicData>
        </a:graphic>
      </p:graphicFrame>
      <p:sp>
        <p:nvSpPr>
          <p:cNvPr id="6" name="TextBox 5">
            <a:extLst>
              <a:ext uri="{FF2B5EF4-FFF2-40B4-BE49-F238E27FC236}">
                <a16:creationId xmlns:a16="http://schemas.microsoft.com/office/drawing/2014/main" id="{88CEE172-52D9-4C69-8C83-BB1E8112AC01}"/>
              </a:ext>
            </a:extLst>
          </p:cNvPr>
          <p:cNvSpPr txBox="1"/>
          <p:nvPr/>
        </p:nvSpPr>
        <p:spPr>
          <a:xfrm>
            <a:off x="33688" y="3076555"/>
            <a:ext cx="6097604" cy="3416320"/>
          </a:xfrm>
          <a:prstGeom prst="rect">
            <a:avLst/>
          </a:prstGeom>
          <a:solidFill>
            <a:srgbClr val="99FFCC"/>
          </a:solidFill>
        </p:spPr>
        <p:txBody>
          <a:bodyPr wrap="square">
            <a:spAutoFit/>
          </a:bodyPr>
          <a:lstStyle/>
          <a:p>
            <a:pPr marL="0" indent="0" algn="ctr">
              <a:buNone/>
            </a:pPr>
            <a:r>
              <a:rPr lang="en-GB" sz="1800" dirty="0"/>
              <a:t>kind actions (big/small)</a:t>
            </a:r>
          </a:p>
          <a:p>
            <a:pPr marL="0" indent="0" algn="ctr">
              <a:buNone/>
            </a:pPr>
            <a:r>
              <a:rPr lang="en-GB" sz="1800" dirty="0"/>
              <a:t>compromising       trusting them        listening to each other</a:t>
            </a:r>
          </a:p>
          <a:p>
            <a:pPr marL="0" indent="0" algn="ctr">
              <a:buNone/>
            </a:pPr>
            <a:r>
              <a:rPr lang="en-GB" sz="1800" dirty="0"/>
              <a:t>being assertive with each other             spending time apart doing things you like           having your own hobbies/friends    </a:t>
            </a:r>
          </a:p>
          <a:p>
            <a:pPr marL="0" indent="0" algn="ctr">
              <a:buNone/>
            </a:pPr>
            <a:r>
              <a:rPr lang="en-GB" sz="1800" dirty="0"/>
              <a:t>wanting to see each other regularly        pressuring them into doing things</a:t>
            </a:r>
          </a:p>
          <a:p>
            <a:pPr marL="0" indent="0" algn="ctr">
              <a:buNone/>
            </a:pPr>
            <a:r>
              <a:rPr lang="en-GB" sz="1800" dirty="0"/>
              <a:t>being polite to each other             disagreeing respectfully</a:t>
            </a:r>
          </a:p>
          <a:p>
            <a:pPr marL="0" indent="0" algn="ctr">
              <a:buNone/>
            </a:pPr>
            <a:r>
              <a:rPr lang="en-GB" sz="1800" dirty="0"/>
              <a:t>Respecting if someone doesn’t want to be sexual/have sex</a:t>
            </a:r>
          </a:p>
          <a:p>
            <a:pPr marL="0" indent="0" algn="ctr">
              <a:buNone/>
            </a:pPr>
            <a:r>
              <a:rPr lang="en-GB" sz="1800" dirty="0"/>
              <a:t>caring       you are caring physically (loving touch) sharing money/things</a:t>
            </a:r>
          </a:p>
          <a:p>
            <a:pPr algn="ctr"/>
            <a:r>
              <a:rPr lang="en-GB" sz="1800" dirty="0"/>
              <a:t>Respecting other’s decisions     saying kind things    defending them (in a non-violent way.)</a:t>
            </a:r>
            <a:endParaRPr lang="en-GB" dirty="0"/>
          </a:p>
        </p:txBody>
      </p:sp>
      <p:sp>
        <p:nvSpPr>
          <p:cNvPr id="7" name="TextBox 6">
            <a:extLst>
              <a:ext uri="{FF2B5EF4-FFF2-40B4-BE49-F238E27FC236}">
                <a16:creationId xmlns:a16="http://schemas.microsoft.com/office/drawing/2014/main" id="{F807BCA3-A2F5-4CC6-AC70-8973F9180500}"/>
              </a:ext>
            </a:extLst>
          </p:cNvPr>
          <p:cNvSpPr txBox="1"/>
          <p:nvPr/>
        </p:nvSpPr>
        <p:spPr>
          <a:xfrm>
            <a:off x="5953224" y="3076555"/>
            <a:ext cx="6097604" cy="3416320"/>
          </a:xfrm>
          <a:prstGeom prst="rect">
            <a:avLst/>
          </a:prstGeom>
          <a:solidFill>
            <a:srgbClr val="FFCCFF"/>
          </a:solidFill>
        </p:spPr>
        <p:txBody>
          <a:bodyPr wrap="square">
            <a:spAutoFit/>
          </a:bodyPr>
          <a:lstStyle/>
          <a:p>
            <a:pPr marL="0" indent="0" algn="ctr">
              <a:buNone/>
            </a:pPr>
            <a:r>
              <a:rPr lang="en-GB" sz="1800" dirty="0"/>
              <a:t>gossiping about them           trying to make them change       </a:t>
            </a:r>
          </a:p>
          <a:p>
            <a:pPr marL="0" indent="0" algn="ctr">
              <a:buNone/>
            </a:pPr>
            <a:r>
              <a:rPr lang="en-GB" dirty="0"/>
              <a:t>Hacking their </a:t>
            </a:r>
            <a:r>
              <a:rPr lang="en-GB" sz="1800" dirty="0"/>
              <a:t>phone     shouting    </a:t>
            </a:r>
          </a:p>
          <a:p>
            <a:pPr marL="0" indent="0" algn="ctr">
              <a:buNone/>
            </a:pPr>
            <a:r>
              <a:rPr lang="en-GB" sz="1800" dirty="0"/>
              <a:t>making fun of something they are sensitive about       </a:t>
            </a:r>
          </a:p>
          <a:p>
            <a:pPr marL="0" indent="0" algn="ctr">
              <a:buNone/>
            </a:pPr>
            <a:r>
              <a:rPr lang="en-GB" sz="1800" dirty="0"/>
              <a:t>stopping them seeing certain people     damaging property </a:t>
            </a:r>
          </a:p>
          <a:p>
            <a:pPr marL="0" indent="0" algn="ctr">
              <a:buNone/>
            </a:pPr>
            <a:r>
              <a:rPr lang="en-GB" sz="1800" dirty="0"/>
              <a:t>being jealous         arguing a lot     shouting</a:t>
            </a:r>
          </a:p>
          <a:p>
            <a:pPr marL="0" indent="0" algn="ctr">
              <a:buNone/>
            </a:pPr>
            <a:r>
              <a:rPr lang="en-GB" sz="1800" dirty="0"/>
              <a:t>getting rid of friends because of them  </a:t>
            </a:r>
          </a:p>
          <a:p>
            <a:pPr marL="0" indent="0" algn="ctr">
              <a:buNone/>
            </a:pPr>
            <a:r>
              <a:rPr lang="en-GB" sz="1800" dirty="0"/>
              <a:t>pressuring them into doing things          giving into demands      </a:t>
            </a:r>
          </a:p>
          <a:p>
            <a:pPr marL="0" indent="0" algn="ctr">
              <a:buNone/>
            </a:pPr>
            <a:r>
              <a:rPr lang="en-GB" sz="1800" dirty="0"/>
              <a:t>being scared to say how they feel           controlling money/time</a:t>
            </a:r>
          </a:p>
          <a:p>
            <a:pPr marL="0" indent="0" algn="ctr">
              <a:buNone/>
            </a:pPr>
            <a:r>
              <a:rPr lang="en-GB" sz="1800" dirty="0"/>
              <a:t>unkind actions    being critical   </a:t>
            </a:r>
          </a:p>
          <a:p>
            <a:pPr marL="0" indent="0" algn="ctr">
              <a:buNone/>
            </a:pPr>
            <a:r>
              <a:rPr lang="en-GB" sz="1800" dirty="0"/>
              <a:t>running down friends/family a lot           sharing money/things      asking for money/things   intimidating    physical abuse  </a:t>
            </a:r>
          </a:p>
          <a:p>
            <a:pPr marL="0" indent="0" algn="ctr">
              <a:buNone/>
            </a:pPr>
            <a:endParaRPr lang="en-GB" sz="1800" dirty="0"/>
          </a:p>
        </p:txBody>
      </p:sp>
    </p:spTree>
    <p:extLst>
      <p:ext uri="{BB962C8B-B14F-4D97-AF65-F5344CB8AC3E}">
        <p14:creationId xmlns:p14="http://schemas.microsoft.com/office/powerpoint/2010/main" val="326471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58E0-6B9C-4F50-9B3E-C76748CD2418}"/>
              </a:ext>
            </a:extLst>
          </p:cNvPr>
          <p:cNvSpPr>
            <a:spLocks noGrp="1"/>
          </p:cNvSpPr>
          <p:nvPr>
            <p:ph type="title"/>
          </p:nvPr>
        </p:nvSpPr>
        <p:spPr>
          <a:solidFill>
            <a:srgbClr val="FFFF00"/>
          </a:solidFill>
        </p:spPr>
        <p:txBody>
          <a:bodyPr>
            <a:normAutofit/>
          </a:bodyPr>
          <a:lstStyle/>
          <a:p>
            <a:r>
              <a:rPr lang="en-GB" b="1" dirty="0"/>
              <a:t>Re-cap: Discuss - what different relationships might I have?</a:t>
            </a:r>
          </a:p>
        </p:txBody>
      </p:sp>
      <p:sp>
        <p:nvSpPr>
          <p:cNvPr id="3" name="Content Placeholder 2">
            <a:extLst>
              <a:ext uri="{FF2B5EF4-FFF2-40B4-BE49-F238E27FC236}">
                <a16:creationId xmlns:a16="http://schemas.microsoft.com/office/drawing/2014/main" id="{463152C3-0CBE-41FF-A0D6-5DB8B38BFC1A}"/>
              </a:ext>
            </a:extLst>
          </p:cNvPr>
          <p:cNvSpPr>
            <a:spLocks noGrp="1"/>
          </p:cNvSpPr>
          <p:nvPr>
            <p:ph idx="1"/>
          </p:nvPr>
        </p:nvSpPr>
        <p:spPr>
          <a:xfrm>
            <a:off x="2152650" y="2233061"/>
            <a:ext cx="7886700" cy="3943902"/>
          </a:xfrm>
          <a:solidFill>
            <a:schemeClr val="accent4">
              <a:lumMod val="40000"/>
              <a:lumOff val="60000"/>
            </a:schemeClr>
          </a:solidFill>
        </p:spPr>
        <p:txBody>
          <a:bodyPr>
            <a:normAutofit/>
          </a:bodyPr>
          <a:lstStyle/>
          <a:p>
            <a:pPr marL="0" indent="0">
              <a:buNone/>
            </a:pPr>
            <a:r>
              <a:rPr lang="en-US" sz="5000" dirty="0"/>
              <a:t>Share ideas with the class.</a:t>
            </a:r>
          </a:p>
          <a:p>
            <a:pPr marL="0" indent="0">
              <a:buNone/>
            </a:pPr>
            <a:endParaRPr lang="en-US" sz="5000" dirty="0"/>
          </a:p>
          <a:p>
            <a:pPr marL="0" indent="0">
              <a:buNone/>
            </a:pPr>
            <a:r>
              <a:rPr lang="en-US" sz="5000" dirty="0"/>
              <a:t>Did you get any of the following?</a:t>
            </a:r>
          </a:p>
        </p:txBody>
      </p:sp>
    </p:spTree>
    <p:extLst>
      <p:ext uri="{BB962C8B-B14F-4D97-AF65-F5344CB8AC3E}">
        <p14:creationId xmlns:p14="http://schemas.microsoft.com/office/powerpoint/2010/main" val="30650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8B6B0-A9E9-4004-9601-D50FF096D001}"/>
              </a:ext>
            </a:extLst>
          </p:cNvPr>
          <p:cNvPicPr>
            <a:picLocks noChangeAspect="1"/>
          </p:cNvPicPr>
          <p:nvPr/>
        </p:nvPicPr>
        <p:blipFill rotWithShape="1">
          <a:blip r:embed="rId2"/>
          <a:srcRect l="55436" t="21449" r="6804" b="47479"/>
          <a:stretch/>
        </p:blipFill>
        <p:spPr>
          <a:xfrm>
            <a:off x="-1" y="0"/>
            <a:ext cx="12127929" cy="6858000"/>
          </a:xfrm>
          <a:prstGeom prst="rect">
            <a:avLst/>
          </a:prstGeom>
        </p:spPr>
      </p:pic>
      <p:sp>
        <p:nvSpPr>
          <p:cNvPr id="2" name="Title 1">
            <a:extLst>
              <a:ext uri="{FF2B5EF4-FFF2-40B4-BE49-F238E27FC236}">
                <a16:creationId xmlns:a16="http://schemas.microsoft.com/office/drawing/2014/main" id="{DC7DE0F1-B432-44FD-9B94-BFFE9F7B0059}"/>
              </a:ext>
            </a:extLst>
          </p:cNvPr>
          <p:cNvSpPr>
            <a:spLocks noGrp="1"/>
          </p:cNvSpPr>
          <p:nvPr>
            <p:ph type="title"/>
          </p:nvPr>
        </p:nvSpPr>
        <p:spPr>
          <a:solidFill>
            <a:srgbClr val="FFFF00"/>
          </a:solidFill>
        </p:spPr>
        <p:txBody>
          <a:bodyPr/>
          <a:lstStyle/>
          <a:p>
            <a:r>
              <a:rPr lang="en-US" b="1" dirty="0"/>
              <a:t>Did you get any of these?</a:t>
            </a:r>
            <a:endParaRPr lang="en-GB" b="1" dirty="0"/>
          </a:p>
        </p:txBody>
      </p:sp>
      <p:sp>
        <p:nvSpPr>
          <p:cNvPr id="3" name="Content Placeholder 2">
            <a:extLst>
              <a:ext uri="{FF2B5EF4-FFF2-40B4-BE49-F238E27FC236}">
                <a16:creationId xmlns:a16="http://schemas.microsoft.com/office/drawing/2014/main" id="{E09B75AD-852C-4C64-A5AC-649836353D7C}"/>
              </a:ext>
            </a:extLst>
          </p:cNvPr>
          <p:cNvSpPr>
            <a:spLocks noGrp="1"/>
          </p:cNvSpPr>
          <p:nvPr>
            <p:ph idx="1"/>
          </p:nvPr>
        </p:nvSpPr>
        <p:spPr>
          <a:xfrm>
            <a:off x="1755008" y="1998880"/>
            <a:ext cx="8499106" cy="2505743"/>
          </a:xfrm>
          <a:solidFill>
            <a:schemeClr val="accent4">
              <a:lumMod val="20000"/>
              <a:lumOff val="80000"/>
            </a:schemeClr>
          </a:solidFill>
        </p:spPr>
        <p:txBody>
          <a:bodyPr>
            <a:normAutofit/>
          </a:bodyPr>
          <a:lstStyle/>
          <a:p>
            <a:pPr marL="0" indent="0" algn="ctr">
              <a:buNone/>
            </a:pPr>
            <a:r>
              <a:rPr lang="en-US" sz="4000" dirty="0"/>
              <a:t>friend      daughter      son       sister   brother    mother     father    auntie   uncle     colleague   cousin   boyfriend</a:t>
            </a:r>
          </a:p>
          <a:p>
            <a:pPr marL="0" indent="0" algn="ctr">
              <a:buNone/>
            </a:pPr>
            <a:r>
              <a:rPr lang="en-US" sz="4000" dirty="0"/>
              <a:t>girlfriend     partner    husband   wife</a:t>
            </a:r>
            <a:endParaRPr lang="en-GB" sz="4000" dirty="0"/>
          </a:p>
        </p:txBody>
      </p:sp>
      <p:sp>
        <p:nvSpPr>
          <p:cNvPr id="4" name="TextBox 3">
            <a:extLst>
              <a:ext uri="{FF2B5EF4-FFF2-40B4-BE49-F238E27FC236}">
                <a16:creationId xmlns:a16="http://schemas.microsoft.com/office/drawing/2014/main" id="{1CEDAC7E-EC2B-4682-85F5-F232B14FD376}"/>
              </a:ext>
            </a:extLst>
          </p:cNvPr>
          <p:cNvSpPr txBox="1"/>
          <p:nvPr/>
        </p:nvSpPr>
        <p:spPr>
          <a:xfrm>
            <a:off x="1755008" y="4947386"/>
            <a:ext cx="8499106" cy="1015663"/>
          </a:xfrm>
          <a:prstGeom prst="rect">
            <a:avLst/>
          </a:prstGeom>
          <a:solidFill>
            <a:srgbClr val="FFFF00"/>
          </a:solidFill>
        </p:spPr>
        <p:txBody>
          <a:bodyPr wrap="square" rtlCol="0">
            <a:spAutoFit/>
          </a:bodyPr>
          <a:lstStyle/>
          <a:p>
            <a:r>
              <a:rPr lang="en-US" sz="3000" dirty="0"/>
              <a:t>So there are many different types of relationships you experience, and will experience in your life.  </a:t>
            </a:r>
            <a:endParaRPr lang="en-GB" sz="3000" dirty="0"/>
          </a:p>
        </p:txBody>
      </p:sp>
    </p:spTree>
    <p:extLst>
      <p:ext uri="{BB962C8B-B14F-4D97-AF65-F5344CB8AC3E}">
        <p14:creationId xmlns:p14="http://schemas.microsoft.com/office/powerpoint/2010/main" val="2650857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2498</Words>
  <Application>Microsoft Office PowerPoint</Application>
  <PresentationFormat>Widescreen</PresentationFormat>
  <Paragraphs>258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Ground Rules</vt:lpstr>
      <vt:lpstr>PowerPoint Presentation</vt:lpstr>
      <vt:lpstr>L.O: What can help me form and maintain healthy relationships with others? </vt:lpstr>
      <vt:lpstr>Re-cap:</vt:lpstr>
      <vt:lpstr>Possible definitions…</vt:lpstr>
      <vt:lpstr>Re-cap:</vt:lpstr>
      <vt:lpstr>Examples… Briefly compare with these examples.</vt:lpstr>
      <vt:lpstr>Re-cap: Discuss - what different relationships might I have?</vt:lpstr>
      <vt:lpstr>Did you get any of these?</vt:lpstr>
      <vt:lpstr>We are now going to investigate…</vt:lpstr>
      <vt:lpstr>What do I do if I like someone and want to date them?</vt:lpstr>
      <vt:lpstr>What do I do if I like someone and want to date them?</vt:lpstr>
      <vt:lpstr>What do I do if they say “no?”</vt:lpstr>
      <vt:lpstr>What do I do if they say “yes.”</vt:lpstr>
      <vt:lpstr>What do I do if they say “yes.”</vt:lpstr>
      <vt:lpstr>What do I do if they say “yes.”</vt:lpstr>
      <vt:lpstr>What if we start a relationship? </vt:lpstr>
      <vt:lpstr>What is the law? CHECK YOU UNDERSTAND. Make notes on your sheet. </vt:lpstr>
      <vt:lpstr>What if they want to be sexual and I’m not ready even though we are the legal age?</vt:lpstr>
      <vt:lpstr>What if they want to be sexual and I’m not ready even though we are the legal age?</vt:lpstr>
      <vt:lpstr>What does someone do if they think are gay or bi-sexual?</vt:lpstr>
      <vt:lpstr> Sexuality/sexual orientation = who you are attracted to sexually and/or want to have a relationship with. </vt:lpstr>
      <vt:lpstr>Definitions:</vt:lpstr>
      <vt:lpstr>What does someone do if they think are gay or bi-sexual?</vt:lpstr>
      <vt:lpstr>What do I do if we fall out?</vt:lpstr>
      <vt:lpstr>PowerPoint Presentation</vt:lpstr>
      <vt:lpstr>Creative Challenge – if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 Rules</dc:title>
  <dc:creator>Jennifer Howell</dc:creator>
  <cp:lastModifiedBy>Jennifer Howell</cp:lastModifiedBy>
  <cp:revision>31</cp:revision>
  <dcterms:created xsi:type="dcterms:W3CDTF">2024-05-10T19:45:05Z</dcterms:created>
  <dcterms:modified xsi:type="dcterms:W3CDTF">2024-05-17T09:08:10Z</dcterms:modified>
</cp:coreProperties>
</file>