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7" r:id="rId2"/>
    <p:sldId id="256" r:id="rId3"/>
    <p:sldId id="257" r:id="rId4"/>
    <p:sldId id="258" r:id="rId5"/>
    <p:sldId id="259" r:id="rId6"/>
    <p:sldId id="260" r:id="rId7"/>
    <p:sldId id="262" r:id="rId8"/>
    <p:sldId id="263" r:id="rId9"/>
    <p:sldId id="261"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9B310-0D83-476F-9DB1-34B857638CD7}" type="datetimeFigureOut">
              <a:rPr lang="en-GB" smtClean="0"/>
              <a:t>07/12/2022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BDA5B-9A73-4687-AD01-48903D9679BE}" type="slidenum">
              <a:rPr lang="en-GB" smtClean="0"/>
              <a:t>‹#›</a:t>
            </a:fld>
            <a:endParaRPr lang="en-GB"/>
          </a:p>
        </p:txBody>
      </p:sp>
    </p:spTree>
    <p:extLst>
      <p:ext uri="{BB962C8B-B14F-4D97-AF65-F5344CB8AC3E}">
        <p14:creationId xmlns:p14="http://schemas.microsoft.com/office/powerpoint/2010/main" val="8212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D162-5174-4FBC-B1CC-DEF737796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45EF70-6CD4-41F8-8C02-D36DCA520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39008B-0358-47CC-906B-34B0025D3086}"/>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5" name="Footer Placeholder 4">
            <a:extLst>
              <a:ext uri="{FF2B5EF4-FFF2-40B4-BE49-F238E27FC236}">
                <a16:creationId xmlns:a16="http://schemas.microsoft.com/office/drawing/2014/main" id="{32322754-F701-4FAB-AFD6-4F8134B77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C6F6F-606E-4368-B084-A66AC35DBAB6}"/>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114938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31FC-A7E9-43F1-8878-363F7FD531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FB8B9D-A7E1-4C68-BDFE-3F32E262DC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9BA8E-1AB2-4042-8BC0-60E92FC32964}"/>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5" name="Footer Placeholder 4">
            <a:extLst>
              <a:ext uri="{FF2B5EF4-FFF2-40B4-BE49-F238E27FC236}">
                <a16:creationId xmlns:a16="http://schemas.microsoft.com/office/drawing/2014/main" id="{AFB4610F-4710-47E2-8DA2-8E9179BD3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5B844-9EBC-4539-9303-3D8F1A4ADD1F}"/>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68888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15654-1D26-4441-AB98-BAD46CDA80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D513F5-EC90-4892-A8FF-C9E5C2E8AD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12FEA-4DB3-4EA9-A0EC-86F2E81F4CA5}"/>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5" name="Footer Placeholder 4">
            <a:extLst>
              <a:ext uri="{FF2B5EF4-FFF2-40B4-BE49-F238E27FC236}">
                <a16:creationId xmlns:a16="http://schemas.microsoft.com/office/drawing/2014/main" id="{0F23A65A-F2DE-4AC7-8B4D-F540337FC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E1BBD-8D05-41C5-82FC-28B225BC8EB4}"/>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359249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4063-E4C0-402E-AA54-CDC2B499B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33702-0965-4F5A-A5F3-2B7F6CA30F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9FDA91-959D-4F89-9077-6ADD66589FAF}"/>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5" name="Footer Placeholder 4">
            <a:extLst>
              <a:ext uri="{FF2B5EF4-FFF2-40B4-BE49-F238E27FC236}">
                <a16:creationId xmlns:a16="http://schemas.microsoft.com/office/drawing/2014/main" id="{1BC215B6-42D5-4482-99F5-2AE00818D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3F52A-A124-4398-8CE7-CE202DFF7D86}"/>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206048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FC7B-D3A1-47F4-BDD9-5E43B5DACD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79018D-04D1-4561-BD39-23F265388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2CF435-D9F9-411F-B453-D93644BB8E87}"/>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5" name="Footer Placeholder 4">
            <a:extLst>
              <a:ext uri="{FF2B5EF4-FFF2-40B4-BE49-F238E27FC236}">
                <a16:creationId xmlns:a16="http://schemas.microsoft.com/office/drawing/2014/main" id="{359D7497-BA2B-4A7A-A283-27F60BB98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B2CBF-500F-4CEB-AD68-153162816226}"/>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347938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6A23-35B8-4A29-A0B3-B3F6A4D925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5C238D-D0AA-48AF-9F96-A88C89996F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3AEED6-8E57-4410-AA00-A46C7F6A05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27F095-31EA-4C3A-B55F-11AB3AB342A9}"/>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6" name="Footer Placeholder 5">
            <a:extLst>
              <a:ext uri="{FF2B5EF4-FFF2-40B4-BE49-F238E27FC236}">
                <a16:creationId xmlns:a16="http://schemas.microsoft.com/office/drawing/2014/main" id="{6F31249B-5D3C-4F2C-8070-74D297025C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14D2CE-5CA5-433C-AC46-A7A509D972F7}"/>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378064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0BE6-2010-4935-8EAF-C9E0233BD7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A3123F-FA97-49E4-B932-36EDB5CD9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B3A048-79AE-4710-9E13-1F59AA83E4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7FF251-9B63-43B2-988E-28868AE0B1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7C9CE5-AAFC-4A6F-8BA7-0207F35277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A88BC8-C14D-4440-B5AB-D0087FC9FB78}"/>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8" name="Footer Placeholder 7">
            <a:extLst>
              <a:ext uri="{FF2B5EF4-FFF2-40B4-BE49-F238E27FC236}">
                <a16:creationId xmlns:a16="http://schemas.microsoft.com/office/drawing/2014/main" id="{D9BFEE49-FEB9-4480-A6A5-424E9C3159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3808F0-8F6C-4EB6-A10A-A1D25082A4DB}"/>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317501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1CC7-42D8-4F0B-BB89-5851A9DEFB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4FD9C-3DDD-4E1B-AFB8-01140697668B}"/>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4" name="Footer Placeholder 3">
            <a:extLst>
              <a:ext uri="{FF2B5EF4-FFF2-40B4-BE49-F238E27FC236}">
                <a16:creationId xmlns:a16="http://schemas.microsoft.com/office/drawing/2014/main" id="{4C06ADB9-950C-4BF9-90C3-35D8BF68C9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085E9-1DBD-4B8B-9C30-71499529F7FA}"/>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34993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736CE-40D8-4606-9E17-95AACC16FD9F}"/>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3" name="Footer Placeholder 2">
            <a:extLst>
              <a:ext uri="{FF2B5EF4-FFF2-40B4-BE49-F238E27FC236}">
                <a16:creationId xmlns:a16="http://schemas.microsoft.com/office/drawing/2014/main" id="{1FB6F432-4E23-4166-BDD7-D9A677784A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9936B3-DD7B-4238-9E68-71D3EE2E54FB}"/>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243845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0A18-E56C-4DE7-A6A2-9780F0CBF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543677-91BB-4F5B-9664-3F3430054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3B9B66-4E47-46A8-9591-63A13D33D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C35EE1-772C-48AB-9789-D7B7F9775637}"/>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6" name="Footer Placeholder 5">
            <a:extLst>
              <a:ext uri="{FF2B5EF4-FFF2-40B4-BE49-F238E27FC236}">
                <a16:creationId xmlns:a16="http://schemas.microsoft.com/office/drawing/2014/main" id="{C1DD238D-B936-4C93-B058-1EB9F43BD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554F14-3E2B-4C50-91D8-346FBA08FDCC}"/>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290305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A5C3-45D0-4959-A495-C68738487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6244AD-7557-4D93-828D-A6EF80F45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EF7D55-C8D4-4866-AEF3-1754C960E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DDA09-B2F0-430B-B9E6-DC44939FFC74}"/>
              </a:ext>
            </a:extLst>
          </p:cNvPr>
          <p:cNvSpPr>
            <a:spLocks noGrp="1"/>
          </p:cNvSpPr>
          <p:nvPr>
            <p:ph type="dt" sz="half" idx="10"/>
          </p:nvPr>
        </p:nvSpPr>
        <p:spPr/>
        <p:txBody>
          <a:bodyPr/>
          <a:lstStyle/>
          <a:p>
            <a:fld id="{F8065853-1A58-4A91-93C8-217C3FA680DD}" type="datetimeFigureOut">
              <a:rPr lang="en-GB" smtClean="0"/>
              <a:t>07/12/2022</a:t>
            </a:fld>
            <a:endParaRPr lang="en-GB"/>
          </a:p>
        </p:txBody>
      </p:sp>
      <p:sp>
        <p:nvSpPr>
          <p:cNvPr id="6" name="Footer Placeholder 5">
            <a:extLst>
              <a:ext uri="{FF2B5EF4-FFF2-40B4-BE49-F238E27FC236}">
                <a16:creationId xmlns:a16="http://schemas.microsoft.com/office/drawing/2014/main" id="{9850F34D-EDBC-4FE9-A3A0-917708D51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A41FB8-16EF-44F5-9CD5-576C5674CE4A}"/>
              </a:ext>
            </a:extLst>
          </p:cNvPr>
          <p:cNvSpPr>
            <a:spLocks noGrp="1"/>
          </p:cNvSpPr>
          <p:nvPr>
            <p:ph type="sldNum" sz="quarter" idx="12"/>
          </p:nvPr>
        </p:nvSpPr>
        <p:spPr/>
        <p:txBody>
          <a:bodyPr/>
          <a:lstStyle/>
          <a:p>
            <a:fld id="{98F8CB1E-72DA-4838-9C0D-B9E27857B608}" type="slidenum">
              <a:rPr lang="en-GB" smtClean="0"/>
              <a:t>‹#›</a:t>
            </a:fld>
            <a:endParaRPr lang="en-GB"/>
          </a:p>
        </p:txBody>
      </p:sp>
    </p:spTree>
    <p:extLst>
      <p:ext uri="{BB962C8B-B14F-4D97-AF65-F5344CB8AC3E}">
        <p14:creationId xmlns:p14="http://schemas.microsoft.com/office/powerpoint/2010/main" val="28327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3667C-317B-4E4C-809E-C68B74CB8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73FFF-3B82-4CBE-9226-AAFBC5465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C2CE4B-EDAF-4EB7-BD80-983C3D7F7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65853-1A58-4A91-93C8-217C3FA680DD}" type="datetimeFigureOut">
              <a:rPr lang="en-GB" smtClean="0"/>
              <a:t>07/12/2022</a:t>
            </a:fld>
            <a:endParaRPr lang="en-GB"/>
          </a:p>
        </p:txBody>
      </p:sp>
      <p:sp>
        <p:nvSpPr>
          <p:cNvPr id="5" name="Footer Placeholder 4">
            <a:extLst>
              <a:ext uri="{FF2B5EF4-FFF2-40B4-BE49-F238E27FC236}">
                <a16:creationId xmlns:a16="http://schemas.microsoft.com/office/drawing/2014/main" id="{A5BB8E44-33F6-4C51-91D8-3B658C4FB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B96EE-D0D1-400E-B61D-7F6967CB6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8CB1E-72DA-4838-9C0D-B9E27857B608}" type="slidenum">
              <a:rPr lang="en-GB" smtClean="0"/>
              <a:t>‹#›</a:t>
            </a:fld>
            <a:endParaRPr lang="en-GB"/>
          </a:p>
        </p:txBody>
      </p:sp>
    </p:spTree>
    <p:extLst>
      <p:ext uri="{BB962C8B-B14F-4D97-AF65-F5344CB8AC3E}">
        <p14:creationId xmlns:p14="http://schemas.microsoft.com/office/powerpoint/2010/main" val="394377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DUGtyj5QlE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81Ns7ZR0Ug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jKKrfr4To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tQwVKr8rCY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vWRMAU6V-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TDiBixlQHG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09057" y="-15400"/>
            <a:ext cx="12382151" cy="6850063"/>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10000"/>
          </a:bodyPr>
          <a:lstStyle/>
          <a:p>
            <a:pPr marL="514350" indent="-514350">
              <a:buAutoNum type="arabicParenR"/>
            </a:pPr>
            <a:r>
              <a:rPr lang="en-GB" dirty="0"/>
              <a:t>No put downs of self or others.</a:t>
            </a:r>
          </a:p>
          <a:p>
            <a:pPr marL="514350" indent="-514350">
              <a:buAutoNum type="arabicParenR"/>
            </a:pPr>
            <a:r>
              <a:rPr lang="en-GB" dirty="0"/>
              <a:t>Listen well.</a:t>
            </a:r>
          </a:p>
          <a:p>
            <a:pPr marL="514350" indent="-514350">
              <a:buAutoNum type="arabicParenR"/>
            </a:pPr>
            <a:r>
              <a:rPr lang="en-GB" dirty="0"/>
              <a:t>Be willing to try new things.</a:t>
            </a:r>
          </a:p>
          <a:p>
            <a:pPr marL="514350" indent="-514350">
              <a:buAutoNum type="arabicParenR"/>
            </a:pPr>
            <a:r>
              <a:rPr lang="en-GB" dirty="0"/>
              <a:t>Participate fully (but you have a right to PASS if you don’t want to share something.)</a:t>
            </a:r>
          </a:p>
          <a:p>
            <a:pPr marL="514350" indent="-514350">
              <a:buAutoNum type="arabicParenR"/>
            </a:pPr>
            <a:r>
              <a:rPr lang="en-GB" dirty="0"/>
              <a:t>No gossip about anyone in the classroom, or outside.  This includes not telling us stories/information about people we may know.  </a:t>
            </a:r>
          </a:p>
          <a:p>
            <a:pPr marL="514350" indent="-514350">
              <a:buAutoNum type="arabicParenR"/>
            </a:pPr>
            <a:r>
              <a:rPr lang="en-GB" dirty="0"/>
              <a:t>No gossip following the lesson. </a:t>
            </a:r>
          </a:p>
          <a:p>
            <a:pPr marL="0" indent="0">
              <a:buNone/>
            </a:pPr>
            <a:r>
              <a:rPr lang="en-GB" dirty="0"/>
              <a:t>Others?   Questions about any?</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DBE8-577F-4D99-A6AC-0507AEB2447B}"/>
              </a:ext>
            </a:extLst>
          </p:cNvPr>
          <p:cNvSpPr>
            <a:spLocks noGrp="1"/>
          </p:cNvSpPr>
          <p:nvPr>
            <p:ph type="title"/>
          </p:nvPr>
        </p:nvSpPr>
        <p:spPr>
          <a:xfrm>
            <a:off x="978877" y="168178"/>
            <a:ext cx="10515600" cy="1154186"/>
          </a:xfrm>
          <a:solidFill>
            <a:srgbClr val="FFFF00"/>
          </a:solidFill>
        </p:spPr>
        <p:txBody>
          <a:bodyPr>
            <a:normAutofit/>
          </a:bodyPr>
          <a:lstStyle/>
          <a:p>
            <a:r>
              <a:rPr lang="en-GB" sz="3500" dirty="0"/>
              <a:t>How might Mirabel feel when her Grandmother treats her like this?  (Unhappy or scared?)</a:t>
            </a:r>
          </a:p>
        </p:txBody>
      </p:sp>
      <p:sp>
        <p:nvSpPr>
          <p:cNvPr id="4" name="TextBox 3">
            <a:extLst>
              <a:ext uri="{FF2B5EF4-FFF2-40B4-BE49-F238E27FC236}">
                <a16:creationId xmlns:a16="http://schemas.microsoft.com/office/drawing/2014/main" id="{AD52430D-FCD2-4588-A99D-AD3C5E8C7F98}"/>
              </a:ext>
            </a:extLst>
          </p:cNvPr>
          <p:cNvSpPr txBox="1"/>
          <p:nvPr/>
        </p:nvSpPr>
        <p:spPr>
          <a:xfrm>
            <a:off x="978877" y="1491118"/>
            <a:ext cx="4131365" cy="4524315"/>
          </a:xfrm>
          <a:prstGeom prst="rect">
            <a:avLst/>
          </a:prstGeom>
          <a:solidFill>
            <a:schemeClr val="accent5">
              <a:lumMod val="20000"/>
              <a:lumOff val="80000"/>
            </a:schemeClr>
          </a:solidFill>
        </p:spPr>
        <p:txBody>
          <a:bodyPr wrap="square" rtlCol="0">
            <a:spAutoFit/>
          </a:bodyPr>
          <a:lstStyle/>
          <a:p>
            <a:r>
              <a:rPr lang="en-GB" b="1" dirty="0"/>
              <a:t>How might someone know they feel unhappy in their family?</a:t>
            </a:r>
          </a:p>
          <a:p>
            <a:r>
              <a:rPr lang="en-GB" dirty="0"/>
              <a:t>*They may feel unhappy and lonely a lot.</a:t>
            </a:r>
          </a:p>
          <a:p>
            <a:r>
              <a:rPr lang="en-GB" dirty="0"/>
              <a:t>*They may not want to go home after school or being out for the day.</a:t>
            </a:r>
          </a:p>
          <a:p>
            <a:r>
              <a:rPr lang="en-GB" dirty="0"/>
              <a:t>*They may daydream about having a ‘nicer’ family.</a:t>
            </a:r>
          </a:p>
          <a:p>
            <a:r>
              <a:rPr lang="en-GB" dirty="0"/>
              <a:t>*They may feel bored a lot.</a:t>
            </a:r>
          </a:p>
          <a:p>
            <a:endParaRPr lang="en-GB" dirty="0"/>
          </a:p>
          <a:p>
            <a:r>
              <a:rPr lang="en-GB" b="1" dirty="0"/>
              <a:t>What can they do?  (suggestions?)</a:t>
            </a:r>
          </a:p>
          <a:p>
            <a:r>
              <a:rPr lang="en-GB" dirty="0"/>
              <a:t>Join afterschool clubs, work on making good friends.</a:t>
            </a:r>
          </a:p>
          <a:p>
            <a:r>
              <a:rPr lang="en-GB" dirty="0"/>
              <a:t>Talk to a trusted adult (in or out of school.)</a:t>
            </a:r>
          </a:p>
          <a:p>
            <a:r>
              <a:rPr lang="en-GB" dirty="0"/>
              <a:t>Call Childline 08001111</a:t>
            </a:r>
          </a:p>
          <a:p>
            <a:endParaRPr lang="en-GB" dirty="0"/>
          </a:p>
        </p:txBody>
      </p:sp>
      <p:sp>
        <p:nvSpPr>
          <p:cNvPr id="5" name="TextBox 4">
            <a:extLst>
              <a:ext uri="{FF2B5EF4-FFF2-40B4-BE49-F238E27FC236}">
                <a16:creationId xmlns:a16="http://schemas.microsoft.com/office/drawing/2014/main" id="{99437E0E-9111-4FFA-96F2-2C33FD7F323E}"/>
              </a:ext>
            </a:extLst>
          </p:cNvPr>
          <p:cNvSpPr txBox="1"/>
          <p:nvPr/>
        </p:nvSpPr>
        <p:spPr>
          <a:xfrm>
            <a:off x="5695121" y="1491118"/>
            <a:ext cx="5658679" cy="4247317"/>
          </a:xfrm>
          <a:prstGeom prst="rect">
            <a:avLst/>
          </a:prstGeom>
          <a:solidFill>
            <a:schemeClr val="accent4">
              <a:lumMod val="20000"/>
              <a:lumOff val="80000"/>
            </a:schemeClr>
          </a:solidFill>
        </p:spPr>
        <p:txBody>
          <a:bodyPr wrap="square" rtlCol="0">
            <a:spAutoFit/>
          </a:bodyPr>
          <a:lstStyle/>
          <a:p>
            <a:r>
              <a:rPr lang="en-GB" b="1" dirty="0"/>
              <a:t>How might someone know they feel unsafe in their family?</a:t>
            </a:r>
          </a:p>
          <a:p>
            <a:r>
              <a:rPr lang="en-GB" dirty="0"/>
              <a:t>*They may feel scared a lot.</a:t>
            </a:r>
          </a:p>
          <a:p>
            <a:r>
              <a:rPr lang="en-GB" dirty="0"/>
              <a:t>*They might feel tense, like a row could break out any moment.</a:t>
            </a:r>
          </a:p>
          <a:p>
            <a:r>
              <a:rPr lang="en-GB" dirty="0"/>
              <a:t>*They don’t feel they and/or their things are safe.</a:t>
            </a:r>
          </a:p>
          <a:p>
            <a:r>
              <a:rPr lang="en-GB" dirty="0"/>
              <a:t>*There is no where to go if there is a row.</a:t>
            </a:r>
          </a:p>
          <a:p>
            <a:r>
              <a:rPr lang="en-GB" dirty="0"/>
              <a:t>*They have a lot of rows or fights at home, they get hurt.</a:t>
            </a:r>
          </a:p>
          <a:p>
            <a:r>
              <a:rPr lang="en-GB" dirty="0"/>
              <a:t>*Their family pretend everything is normal and won’t talk about problems.</a:t>
            </a:r>
          </a:p>
          <a:p>
            <a:endParaRPr lang="en-GB" dirty="0"/>
          </a:p>
          <a:p>
            <a:r>
              <a:rPr lang="en-GB" b="1" dirty="0"/>
              <a:t>What can they do? (suggestions?)</a:t>
            </a:r>
          </a:p>
          <a:p>
            <a:r>
              <a:rPr lang="en-GB" dirty="0"/>
              <a:t>Talk to a trusted adult (in or out of school.)</a:t>
            </a:r>
          </a:p>
          <a:p>
            <a:r>
              <a:rPr lang="en-GB" dirty="0"/>
              <a:t>Call Childline 08001111</a:t>
            </a:r>
          </a:p>
          <a:p>
            <a:endParaRPr lang="en-GB" dirty="0"/>
          </a:p>
        </p:txBody>
      </p:sp>
    </p:spTree>
    <p:extLst>
      <p:ext uri="{BB962C8B-B14F-4D97-AF65-F5344CB8AC3E}">
        <p14:creationId xmlns:p14="http://schemas.microsoft.com/office/powerpoint/2010/main" val="2527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additive="base">
                                        <p:cTn id="4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additive="base">
                                        <p:cTn id="4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 calcmode="lin" valueType="num">
                                      <p:cBhvr additive="base">
                                        <p:cTn id="5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 calcmode="lin" valueType="num">
                                      <p:cBhvr additive="base">
                                        <p:cTn id="5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 calcmode="lin" valueType="num">
                                      <p:cBhvr additive="base">
                                        <p:cTn id="6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 calcmode="lin" valueType="num">
                                      <p:cBhvr additive="base">
                                        <p:cTn id="6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 calcmode="lin" valueType="num">
                                      <p:cBhvr additive="base">
                                        <p:cTn id="6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anim calcmode="lin" valueType="num">
                                      <p:cBhvr additive="base">
                                        <p:cTn id="7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
                                            <p:txEl>
                                              <p:pRg st="9" end="9"/>
                                            </p:txEl>
                                          </p:spTgt>
                                        </p:tgtEl>
                                        <p:attrNameLst>
                                          <p:attrName>style.visibility</p:attrName>
                                        </p:attrNameLst>
                                      </p:cBhvr>
                                      <p:to>
                                        <p:strVal val="visible"/>
                                      </p:to>
                                    </p:set>
                                    <p:animEffect transition="in" filter="fade">
                                      <p:cBhvr>
                                        <p:cTn id="80" dur="500"/>
                                        <p:tgtEl>
                                          <p:spTgt spid="5">
                                            <p:txEl>
                                              <p:pRg st="9" end="9"/>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C7F6-A207-452B-A55C-EA612FB1ACE8}"/>
              </a:ext>
            </a:extLst>
          </p:cNvPr>
          <p:cNvSpPr>
            <a:spLocks noGrp="1"/>
          </p:cNvSpPr>
          <p:nvPr>
            <p:ph type="title"/>
          </p:nvPr>
        </p:nvSpPr>
        <p:spPr>
          <a:solidFill>
            <a:srgbClr val="FFFF00"/>
          </a:solidFill>
        </p:spPr>
        <p:txBody>
          <a:bodyPr/>
          <a:lstStyle/>
          <a:p>
            <a:r>
              <a:rPr lang="en-GB" dirty="0"/>
              <a:t>5) Why is her Grandmother like this?</a:t>
            </a:r>
          </a:p>
        </p:txBody>
      </p:sp>
      <p:sp>
        <p:nvSpPr>
          <p:cNvPr id="3" name="Content Placeholder 2">
            <a:extLst>
              <a:ext uri="{FF2B5EF4-FFF2-40B4-BE49-F238E27FC236}">
                <a16:creationId xmlns:a16="http://schemas.microsoft.com/office/drawing/2014/main" id="{B05A77AD-4491-439E-A331-896DD1B8A723}"/>
              </a:ext>
            </a:extLst>
          </p:cNvPr>
          <p:cNvSpPr>
            <a:spLocks noGrp="1"/>
          </p:cNvSpPr>
          <p:nvPr>
            <p:ph idx="1"/>
          </p:nvPr>
        </p:nvSpPr>
        <p:spPr/>
        <p:txBody>
          <a:bodyPr/>
          <a:lstStyle/>
          <a:p>
            <a:pPr marL="0" indent="0">
              <a:buNone/>
            </a:pPr>
            <a:r>
              <a:rPr lang="en-GB" dirty="0">
                <a:hlinkClick r:id="rId2"/>
              </a:rPr>
              <a:t>https://www.youtube.com/watch?v=DUGtyj5QlEM</a:t>
            </a:r>
            <a:endParaRPr lang="en-GB" dirty="0"/>
          </a:p>
          <a:p>
            <a:pPr marL="0" indent="0">
              <a:buNone/>
            </a:pPr>
            <a:endParaRPr lang="en-GB" dirty="0"/>
          </a:p>
        </p:txBody>
      </p:sp>
      <p:sp>
        <p:nvSpPr>
          <p:cNvPr id="4" name="TextBox 3">
            <a:extLst>
              <a:ext uri="{FF2B5EF4-FFF2-40B4-BE49-F238E27FC236}">
                <a16:creationId xmlns:a16="http://schemas.microsoft.com/office/drawing/2014/main" id="{409965A2-EAEC-4352-A083-3BB6D7D8C0B4}"/>
              </a:ext>
            </a:extLst>
          </p:cNvPr>
          <p:cNvSpPr txBox="1"/>
          <p:nvPr/>
        </p:nvSpPr>
        <p:spPr>
          <a:xfrm>
            <a:off x="838200" y="2546252"/>
            <a:ext cx="5548532" cy="3416320"/>
          </a:xfrm>
          <a:prstGeom prst="rect">
            <a:avLst/>
          </a:prstGeom>
          <a:noFill/>
        </p:spPr>
        <p:txBody>
          <a:bodyPr wrap="square" rtlCol="0">
            <a:spAutoFit/>
          </a:bodyPr>
          <a:lstStyle/>
          <a:p>
            <a:r>
              <a:rPr lang="en-GB" dirty="0"/>
              <a:t>Her Grandmother’s husband was killed.  We see a flashback at the end of the film.  She brought up three children as a single mum.  She allowed this event to make her very controlling and unkind to certain characters.</a:t>
            </a:r>
          </a:p>
          <a:p>
            <a:r>
              <a:rPr lang="en-GB" dirty="0"/>
              <a:t>But she changes when she realises what she has been like.</a:t>
            </a:r>
          </a:p>
          <a:p>
            <a:endParaRPr lang="en-GB" dirty="0"/>
          </a:p>
          <a:p>
            <a:r>
              <a:rPr lang="en-GB" dirty="0"/>
              <a:t>Another reason a family may face difficulties is if there is a death in the family.  This can cause great shock and pain.  There are many things someone can do if this happens, we will look at this more in a future topic.</a:t>
            </a:r>
          </a:p>
          <a:p>
            <a:r>
              <a:rPr lang="en-GB" dirty="0"/>
              <a:t>But someone could….</a:t>
            </a:r>
          </a:p>
        </p:txBody>
      </p:sp>
      <p:pic>
        <p:nvPicPr>
          <p:cNvPr id="5" name="Picture 4">
            <a:extLst>
              <a:ext uri="{FF2B5EF4-FFF2-40B4-BE49-F238E27FC236}">
                <a16:creationId xmlns:a16="http://schemas.microsoft.com/office/drawing/2014/main" id="{CA849985-D251-4618-B78F-83DB97F0F91F}"/>
              </a:ext>
            </a:extLst>
          </p:cNvPr>
          <p:cNvPicPr>
            <a:picLocks noChangeAspect="1"/>
          </p:cNvPicPr>
          <p:nvPr/>
        </p:nvPicPr>
        <p:blipFill rotWithShape="1">
          <a:blip r:embed="rId3"/>
          <a:srcRect l="53654" t="28708" r="24884" b="38456"/>
          <a:stretch/>
        </p:blipFill>
        <p:spPr>
          <a:xfrm>
            <a:off x="7146388" y="2603869"/>
            <a:ext cx="3837513" cy="3301085"/>
          </a:xfrm>
          <a:prstGeom prst="rect">
            <a:avLst/>
          </a:prstGeom>
        </p:spPr>
      </p:pic>
    </p:spTree>
    <p:extLst>
      <p:ext uri="{BB962C8B-B14F-4D97-AF65-F5344CB8AC3E}">
        <p14:creationId xmlns:p14="http://schemas.microsoft.com/office/powerpoint/2010/main" val="363283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3E70-DA47-4F67-8AEB-17603A484539}"/>
              </a:ext>
            </a:extLst>
          </p:cNvPr>
          <p:cNvSpPr>
            <a:spLocks noGrp="1"/>
          </p:cNvSpPr>
          <p:nvPr>
            <p:ph type="title"/>
          </p:nvPr>
        </p:nvSpPr>
        <p:spPr>
          <a:xfrm>
            <a:off x="838200" y="365126"/>
            <a:ext cx="10515600" cy="858764"/>
          </a:xfrm>
          <a:solidFill>
            <a:srgbClr val="FFFF00"/>
          </a:solidFill>
        </p:spPr>
        <p:txBody>
          <a:bodyPr/>
          <a:lstStyle/>
          <a:p>
            <a:r>
              <a:rPr lang="en-GB" dirty="0"/>
              <a:t>Divorce</a:t>
            </a:r>
          </a:p>
        </p:txBody>
      </p:sp>
      <p:sp>
        <p:nvSpPr>
          <p:cNvPr id="3" name="Content Placeholder 2">
            <a:extLst>
              <a:ext uri="{FF2B5EF4-FFF2-40B4-BE49-F238E27FC236}">
                <a16:creationId xmlns:a16="http://schemas.microsoft.com/office/drawing/2014/main" id="{8A04EAD1-0014-4311-AFB9-BF9736CD718A}"/>
              </a:ext>
            </a:extLst>
          </p:cNvPr>
          <p:cNvSpPr>
            <a:spLocks noGrp="1"/>
          </p:cNvSpPr>
          <p:nvPr>
            <p:ph idx="1"/>
          </p:nvPr>
        </p:nvSpPr>
        <p:spPr>
          <a:xfrm>
            <a:off x="838200" y="1434906"/>
            <a:ext cx="6125308" cy="5233180"/>
          </a:xfrm>
          <a:solidFill>
            <a:schemeClr val="accent4">
              <a:lumMod val="20000"/>
              <a:lumOff val="80000"/>
            </a:schemeClr>
          </a:solidFill>
        </p:spPr>
        <p:txBody>
          <a:bodyPr>
            <a:normAutofit fontScale="77500" lnSpcReduction="20000"/>
          </a:bodyPr>
          <a:lstStyle/>
          <a:p>
            <a:pPr marL="0" indent="0">
              <a:buNone/>
            </a:pPr>
            <a:r>
              <a:rPr lang="en-GB" dirty="0"/>
              <a:t>Another reason a family may change is </a:t>
            </a:r>
          </a:p>
          <a:p>
            <a:pPr marL="0" indent="0">
              <a:buNone/>
            </a:pPr>
            <a:r>
              <a:rPr lang="en-GB" dirty="0"/>
              <a:t>because of a divorce.  Even though marriage is </a:t>
            </a:r>
          </a:p>
          <a:p>
            <a:pPr marL="0" indent="0">
              <a:buNone/>
            </a:pPr>
            <a:r>
              <a:rPr lang="en-GB" dirty="0"/>
              <a:t>a life-long commitment, people may realise </a:t>
            </a:r>
          </a:p>
          <a:p>
            <a:pPr marL="0" indent="0">
              <a:buNone/>
            </a:pPr>
            <a:r>
              <a:rPr lang="en-GB" dirty="0"/>
              <a:t>that they cannot make their relationship work </a:t>
            </a:r>
          </a:p>
          <a:p>
            <a:pPr marL="0" indent="0">
              <a:buNone/>
            </a:pPr>
            <a:r>
              <a:rPr lang="en-GB" dirty="0"/>
              <a:t>anymore.  </a:t>
            </a:r>
          </a:p>
          <a:p>
            <a:pPr marL="0" indent="0">
              <a:buNone/>
            </a:pPr>
            <a:r>
              <a:rPr lang="en-GB" dirty="0"/>
              <a:t>They may decide that it is best, for all family </a:t>
            </a:r>
          </a:p>
          <a:p>
            <a:pPr marL="0" indent="0">
              <a:buNone/>
            </a:pPr>
            <a:r>
              <a:rPr lang="en-GB" dirty="0"/>
              <a:t>members, that they divorce.  This means that they </a:t>
            </a:r>
          </a:p>
          <a:p>
            <a:pPr marL="0" indent="0">
              <a:buNone/>
            </a:pPr>
            <a:r>
              <a:rPr lang="en-GB" dirty="0"/>
              <a:t>have separated by law and are no longer married. </a:t>
            </a:r>
          </a:p>
          <a:p>
            <a:pPr marL="0" indent="0">
              <a:buNone/>
            </a:pPr>
            <a:endParaRPr lang="en-GB" dirty="0"/>
          </a:p>
          <a:p>
            <a:pPr marL="0" indent="0">
              <a:buNone/>
            </a:pPr>
            <a:r>
              <a:rPr lang="en-GB" dirty="0"/>
              <a:t>Discuss and add to sheet – what difficulties could </a:t>
            </a:r>
          </a:p>
          <a:p>
            <a:pPr marL="0" indent="0">
              <a:buNone/>
            </a:pPr>
            <a:r>
              <a:rPr lang="en-GB" dirty="0"/>
              <a:t>this cause?</a:t>
            </a:r>
          </a:p>
          <a:p>
            <a:pPr marL="0" indent="0">
              <a:buNone/>
            </a:pPr>
            <a:r>
              <a:rPr lang="en-GB" dirty="0"/>
              <a:t>Could it actually bring benefits?</a:t>
            </a:r>
          </a:p>
          <a:p>
            <a:pPr marL="0" indent="0">
              <a:buNone/>
            </a:pPr>
            <a:r>
              <a:rPr lang="en-GB" dirty="0"/>
              <a:t>Watch this famous clip to help answer this question… </a:t>
            </a:r>
          </a:p>
        </p:txBody>
      </p:sp>
      <p:sp>
        <p:nvSpPr>
          <p:cNvPr id="4" name="Rectangle 3">
            <a:extLst>
              <a:ext uri="{FF2B5EF4-FFF2-40B4-BE49-F238E27FC236}">
                <a16:creationId xmlns:a16="http://schemas.microsoft.com/office/drawing/2014/main" id="{7F00F10F-A923-4443-B533-9B1A29F730A3}"/>
              </a:ext>
            </a:extLst>
          </p:cNvPr>
          <p:cNvSpPr/>
          <p:nvPr/>
        </p:nvSpPr>
        <p:spPr>
          <a:xfrm>
            <a:off x="7587176" y="5191611"/>
            <a:ext cx="3621119" cy="830997"/>
          </a:xfrm>
          <a:prstGeom prst="rect">
            <a:avLst/>
          </a:prstGeom>
          <a:solidFill>
            <a:schemeClr val="accent4">
              <a:lumMod val="40000"/>
              <a:lumOff val="60000"/>
            </a:schemeClr>
          </a:solidFill>
        </p:spPr>
        <p:txBody>
          <a:bodyPr wrap="none">
            <a:spAutoFit/>
          </a:bodyPr>
          <a:lstStyle/>
          <a:p>
            <a:r>
              <a:rPr lang="en-GB" sz="2400" dirty="0">
                <a:hlinkClick r:id="rId2"/>
              </a:rPr>
              <a:t>https://www.youtube.com/</a:t>
            </a:r>
          </a:p>
          <a:p>
            <a:r>
              <a:rPr lang="en-GB" sz="2400" dirty="0" err="1">
                <a:hlinkClick r:id="rId2"/>
              </a:rPr>
              <a:t>watch?v</a:t>
            </a:r>
            <a:r>
              <a:rPr lang="en-GB" sz="2400" dirty="0">
                <a:hlinkClick r:id="rId2"/>
              </a:rPr>
              <a:t>=81Ns7ZR0UgA</a:t>
            </a:r>
            <a:endParaRPr lang="en-GB" sz="2400" dirty="0"/>
          </a:p>
        </p:txBody>
      </p:sp>
      <p:pic>
        <p:nvPicPr>
          <p:cNvPr id="5" name="Picture 4">
            <a:extLst>
              <a:ext uri="{FF2B5EF4-FFF2-40B4-BE49-F238E27FC236}">
                <a16:creationId xmlns:a16="http://schemas.microsoft.com/office/drawing/2014/main" id="{9D49DA5F-4CEE-4A20-BDD6-F70BCC6EC5F4}"/>
              </a:ext>
            </a:extLst>
          </p:cNvPr>
          <p:cNvPicPr>
            <a:picLocks noChangeAspect="1"/>
          </p:cNvPicPr>
          <p:nvPr/>
        </p:nvPicPr>
        <p:blipFill rotWithShape="1">
          <a:blip r:embed="rId3"/>
          <a:srcRect l="24231" t="17831" r="23731" b="25732"/>
          <a:stretch/>
        </p:blipFill>
        <p:spPr>
          <a:xfrm>
            <a:off x="7275672" y="1972796"/>
            <a:ext cx="4078128" cy="2486662"/>
          </a:xfrm>
          <a:prstGeom prst="rect">
            <a:avLst/>
          </a:prstGeom>
        </p:spPr>
      </p:pic>
    </p:spTree>
    <p:extLst>
      <p:ext uri="{BB962C8B-B14F-4D97-AF65-F5344CB8AC3E}">
        <p14:creationId xmlns:p14="http://schemas.microsoft.com/office/powerpoint/2010/main" val="20199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45BE-0002-4B5A-B934-935F2D0FC912}"/>
              </a:ext>
            </a:extLst>
          </p:cNvPr>
          <p:cNvSpPr>
            <a:spLocks noGrp="1"/>
          </p:cNvSpPr>
          <p:nvPr>
            <p:ph type="title"/>
          </p:nvPr>
        </p:nvSpPr>
        <p:spPr>
          <a:solidFill>
            <a:srgbClr val="FFFF00"/>
          </a:solidFill>
        </p:spPr>
        <p:txBody>
          <a:bodyPr/>
          <a:lstStyle/>
          <a:p>
            <a:pPr algn="ctr"/>
            <a:r>
              <a:rPr lang="en-GB" dirty="0"/>
              <a:t>What difficulties may families face?</a:t>
            </a:r>
          </a:p>
        </p:txBody>
      </p:sp>
      <p:sp>
        <p:nvSpPr>
          <p:cNvPr id="3" name="Content Placeholder 2">
            <a:extLst>
              <a:ext uri="{FF2B5EF4-FFF2-40B4-BE49-F238E27FC236}">
                <a16:creationId xmlns:a16="http://schemas.microsoft.com/office/drawing/2014/main" id="{F16EF16E-5BA1-4CDA-BE7F-B9F5E7BD590A}"/>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3600" dirty="0"/>
              <a:t>Spend time sharing your ideas with the person next to you, use your sheet to help.</a:t>
            </a:r>
          </a:p>
          <a:p>
            <a:pPr marL="0" indent="0">
              <a:buNone/>
            </a:pPr>
            <a:endParaRPr lang="en-GB" sz="3600" dirty="0"/>
          </a:p>
          <a:p>
            <a:pPr marL="0" indent="0">
              <a:buNone/>
            </a:pPr>
            <a:r>
              <a:rPr lang="en-GB" sz="3600" dirty="0"/>
              <a:t>Put your name on your A3 sheet and hand it in to your teacher (please don’t fold.)</a:t>
            </a:r>
          </a:p>
          <a:p>
            <a:pPr marL="0" indent="0">
              <a:buNone/>
            </a:pPr>
            <a:endParaRPr lang="en-GB" sz="3600" dirty="0"/>
          </a:p>
          <a:p>
            <a:pPr marL="0" indent="0">
              <a:buNone/>
            </a:pPr>
            <a:r>
              <a:rPr lang="en-GB" sz="3600" dirty="0"/>
              <a:t>You will need this for next week!</a:t>
            </a:r>
          </a:p>
        </p:txBody>
      </p:sp>
    </p:spTree>
    <p:extLst>
      <p:ext uri="{BB962C8B-B14F-4D97-AF65-F5344CB8AC3E}">
        <p14:creationId xmlns:p14="http://schemas.microsoft.com/office/powerpoint/2010/main" val="125376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A88551-A40F-4146-B33B-2C6E99E5B63D}"/>
              </a:ext>
            </a:extLst>
          </p:cNvPr>
          <p:cNvPicPr>
            <a:picLocks noChangeAspect="1"/>
          </p:cNvPicPr>
          <p:nvPr/>
        </p:nvPicPr>
        <p:blipFill rotWithShape="1">
          <a:blip r:embed="rId2"/>
          <a:srcRect l="60109" t="25688" r="5218" b="41059"/>
          <a:stretch/>
        </p:blipFill>
        <p:spPr>
          <a:xfrm>
            <a:off x="2438400" y="1231777"/>
            <a:ext cx="7520608" cy="4054999"/>
          </a:xfrm>
          <a:prstGeom prst="rect">
            <a:avLst/>
          </a:prstGeom>
        </p:spPr>
      </p:pic>
      <p:sp>
        <p:nvSpPr>
          <p:cNvPr id="5" name="Rectangle 4">
            <a:extLst>
              <a:ext uri="{FF2B5EF4-FFF2-40B4-BE49-F238E27FC236}">
                <a16:creationId xmlns:a16="http://schemas.microsoft.com/office/drawing/2014/main" id="{A45C47E4-5C6C-4B1B-B031-25DDD121BCAF}"/>
              </a:ext>
            </a:extLst>
          </p:cNvPr>
          <p:cNvSpPr/>
          <p:nvPr/>
        </p:nvSpPr>
        <p:spPr>
          <a:xfrm>
            <a:off x="833022" y="199033"/>
            <a:ext cx="4244432" cy="923330"/>
          </a:xfrm>
          <a:prstGeom prst="rect">
            <a:avLst/>
          </a:prstGeom>
          <a:noFill/>
          <a:ln>
            <a:solidFill>
              <a:schemeClr val="tx1"/>
            </a:solidFill>
          </a:ln>
        </p:spPr>
        <p:txBody>
          <a:bodyPr wrap="none" lIns="91440" tIns="45720" rIns="91440" bIns="45720">
            <a:spAutoFit/>
          </a:bodyPr>
          <a:lstStyle/>
          <a:p>
            <a:pPr algn="ctr"/>
            <a:r>
              <a:rPr lang="en-US" sz="5400" b="1" cap="none" spc="0" dirty="0">
                <a:ln w="22225">
                  <a:solidFill>
                    <a:schemeClr val="accent2"/>
                  </a:solidFill>
                  <a:prstDash val="solid"/>
                </a:ln>
                <a:solidFill>
                  <a:srgbClr val="0033CC"/>
                </a:solidFill>
                <a:effectLst/>
              </a:rPr>
              <a:t>The Madrigals</a:t>
            </a:r>
          </a:p>
        </p:txBody>
      </p:sp>
      <p:sp>
        <p:nvSpPr>
          <p:cNvPr id="6" name="TextBox 5">
            <a:extLst>
              <a:ext uri="{FF2B5EF4-FFF2-40B4-BE49-F238E27FC236}">
                <a16:creationId xmlns:a16="http://schemas.microsoft.com/office/drawing/2014/main" id="{4E914AA0-69B5-4FBF-898A-321F297DDF14}"/>
              </a:ext>
            </a:extLst>
          </p:cNvPr>
          <p:cNvSpPr txBox="1"/>
          <p:nvPr/>
        </p:nvSpPr>
        <p:spPr>
          <a:xfrm>
            <a:off x="797510" y="5412472"/>
            <a:ext cx="10802387" cy="1246495"/>
          </a:xfrm>
          <a:prstGeom prst="rect">
            <a:avLst/>
          </a:prstGeom>
          <a:solidFill>
            <a:srgbClr val="FFFF00"/>
          </a:solidFill>
        </p:spPr>
        <p:txBody>
          <a:bodyPr wrap="square" rtlCol="0">
            <a:spAutoFit/>
          </a:bodyPr>
          <a:lstStyle/>
          <a:p>
            <a:pPr algn="ctr"/>
            <a:r>
              <a:rPr lang="en-GB" sz="2500" dirty="0"/>
              <a:t>In this image the characters are smiling.  But do you think that they are always happy?</a:t>
            </a:r>
          </a:p>
          <a:p>
            <a:pPr algn="ctr"/>
            <a:r>
              <a:rPr lang="en-GB" sz="2500" dirty="0"/>
              <a:t>Is any family always happy?</a:t>
            </a:r>
          </a:p>
        </p:txBody>
      </p:sp>
    </p:spTree>
    <p:extLst>
      <p:ext uri="{BB962C8B-B14F-4D97-AF65-F5344CB8AC3E}">
        <p14:creationId xmlns:p14="http://schemas.microsoft.com/office/powerpoint/2010/main" val="211589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2BE8-E7BB-4834-A731-F94BBF4CBA5A}"/>
              </a:ext>
            </a:extLst>
          </p:cNvPr>
          <p:cNvSpPr>
            <a:spLocks noGrp="1"/>
          </p:cNvSpPr>
          <p:nvPr>
            <p:ph type="title"/>
          </p:nvPr>
        </p:nvSpPr>
        <p:spPr>
          <a:xfrm>
            <a:off x="838200" y="974725"/>
            <a:ext cx="10515600" cy="1325563"/>
          </a:xfrm>
          <a:solidFill>
            <a:srgbClr val="FFFF00"/>
          </a:solidFill>
        </p:spPr>
        <p:txBody>
          <a:bodyPr/>
          <a:lstStyle/>
          <a:p>
            <a:pPr algn="ctr"/>
            <a:r>
              <a:rPr lang="en-GB" b="1" dirty="0"/>
              <a:t>L.O:  1) What difficulties can a family face?</a:t>
            </a:r>
            <a:br>
              <a:rPr lang="en-GB" b="1" dirty="0"/>
            </a:br>
            <a:r>
              <a:rPr lang="en-GB" b="1" dirty="0"/>
              <a:t>2)  What can you do about it?</a:t>
            </a:r>
          </a:p>
        </p:txBody>
      </p:sp>
      <p:sp>
        <p:nvSpPr>
          <p:cNvPr id="3" name="Content Placeholder 2">
            <a:extLst>
              <a:ext uri="{FF2B5EF4-FFF2-40B4-BE49-F238E27FC236}">
                <a16:creationId xmlns:a16="http://schemas.microsoft.com/office/drawing/2014/main" id="{EEB2665A-9316-4569-9466-9B03A9809556}"/>
              </a:ext>
            </a:extLst>
          </p:cNvPr>
          <p:cNvSpPr>
            <a:spLocks noGrp="1"/>
          </p:cNvSpPr>
          <p:nvPr>
            <p:ph idx="1"/>
          </p:nvPr>
        </p:nvSpPr>
        <p:spPr>
          <a:xfrm>
            <a:off x="838200" y="2703444"/>
            <a:ext cx="10515600" cy="2385392"/>
          </a:xfrm>
          <a:solidFill>
            <a:schemeClr val="accent4">
              <a:lumMod val="20000"/>
              <a:lumOff val="80000"/>
            </a:schemeClr>
          </a:solidFill>
        </p:spPr>
        <p:txBody>
          <a:bodyPr>
            <a:normAutofit/>
          </a:bodyPr>
          <a:lstStyle/>
          <a:p>
            <a:pPr marL="0" indent="0">
              <a:buNone/>
            </a:pPr>
            <a:r>
              <a:rPr lang="en-GB" sz="4000" dirty="0"/>
              <a:t>Success criteria:  A two-week completed mini-project creating your own ‘box of ideas’ which shows family difficulties and what you can do to improve things if needed.</a:t>
            </a:r>
          </a:p>
        </p:txBody>
      </p:sp>
    </p:spTree>
    <p:extLst>
      <p:ext uri="{BB962C8B-B14F-4D97-AF65-F5344CB8AC3E}">
        <p14:creationId xmlns:p14="http://schemas.microsoft.com/office/powerpoint/2010/main" val="56492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7285-0DB1-4C5C-8F0D-50F7BDAB9FB1}"/>
              </a:ext>
            </a:extLst>
          </p:cNvPr>
          <p:cNvSpPr>
            <a:spLocks noGrp="1"/>
          </p:cNvSpPr>
          <p:nvPr>
            <p:ph type="title"/>
          </p:nvPr>
        </p:nvSpPr>
        <p:spPr>
          <a:xfrm>
            <a:off x="838200" y="298864"/>
            <a:ext cx="10515600" cy="1649205"/>
          </a:xfrm>
          <a:solidFill>
            <a:srgbClr val="FFFF00"/>
          </a:solidFill>
        </p:spPr>
        <p:txBody>
          <a:bodyPr>
            <a:normAutofit fontScale="90000"/>
          </a:bodyPr>
          <a:lstStyle/>
          <a:p>
            <a:r>
              <a:rPr lang="en-GB" dirty="0"/>
              <a:t>You will be give an A3 sheet with a cube net both sides.  Today, please turn to the “cracking house side.” </a:t>
            </a:r>
          </a:p>
        </p:txBody>
      </p:sp>
      <p:sp>
        <p:nvSpPr>
          <p:cNvPr id="4" name="TextBox 3">
            <a:extLst>
              <a:ext uri="{FF2B5EF4-FFF2-40B4-BE49-F238E27FC236}">
                <a16:creationId xmlns:a16="http://schemas.microsoft.com/office/drawing/2014/main" id="{8E7B3DEC-1CBD-4425-A918-138BECB457DB}"/>
              </a:ext>
            </a:extLst>
          </p:cNvPr>
          <p:cNvSpPr txBox="1"/>
          <p:nvPr/>
        </p:nvSpPr>
        <p:spPr>
          <a:xfrm>
            <a:off x="838200" y="2107096"/>
            <a:ext cx="5151783" cy="4555093"/>
          </a:xfrm>
          <a:prstGeom prst="rect">
            <a:avLst/>
          </a:prstGeom>
          <a:solidFill>
            <a:schemeClr val="accent4">
              <a:lumMod val="20000"/>
              <a:lumOff val="80000"/>
            </a:schemeClr>
          </a:solidFill>
        </p:spPr>
        <p:txBody>
          <a:bodyPr wrap="square" rtlCol="0">
            <a:spAutoFit/>
          </a:bodyPr>
          <a:lstStyle/>
          <a:p>
            <a:r>
              <a:rPr lang="en-GB" sz="2900" dirty="0"/>
              <a:t>Now discuss as a class:</a:t>
            </a:r>
          </a:p>
          <a:p>
            <a:r>
              <a:rPr lang="en-GB" sz="2900" dirty="0"/>
              <a:t>“What difficulties can a family face?”</a:t>
            </a:r>
          </a:p>
          <a:p>
            <a:r>
              <a:rPr lang="en-GB" sz="2900" dirty="0"/>
              <a:t>Your teacher will write ideas on the whiteboard.</a:t>
            </a:r>
          </a:p>
          <a:p>
            <a:endParaRPr lang="en-GB" sz="2900" dirty="0"/>
          </a:p>
          <a:p>
            <a:r>
              <a:rPr lang="en-GB" sz="2900" dirty="0"/>
              <a:t>Please can you write them along the cracks on the cube (see photo right.)</a:t>
            </a:r>
          </a:p>
          <a:p>
            <a:r>
              <a:rPr lang="en-GB" sz="2900" dirty="0"/>
              <a:t>You can use different colours.</a:t>
            </a:r>
          </a:p>
        </p:txBody>
      </p:sp>
      <p:sp>
        <p:nvSpPr>
          <p:cNvPr id="5" name="TextBox 4">
            <a:extLst>
              <a:ext uri="{FF2B5EF4-FFF2-40B4-BE49-F238E27FC236}">
                <a16:creationId xmlns:a16="http://schemas.microsoft.com/office/drawing/2014/main" id="{61C632F8-2C8E-4FF5-A289-9B3B4722769E}"/>
              </a:ext>
            </a:extLst>
          </p:cNvPr>
          <p:cNvSpPr txBox="1"/>
          <p:nvPr/>
        </p:nvSpPr>
        <p:spPr>
          <a:xfrm>
            <a:off x="6321287" y="5141843"/>
            <a:ext cx="5151783" cy="1384995"/>
          </a:xfrm>
          <a:prstGeom prst="rect">
            <a:avLst/>
          </a:prstGeom>
          <a:solidFill>
            <a:srgbClr val="FFFF00"/>
          </a:solidFill>
        </p:spPr>
        <p:txBody>
          <a:bodyPr wrap="square" rtlCol="0">
            <a:spAutoFit/>
          </a:bodyPr>
          <a:lstStyle/>
          <a:p>
            <a:r>
              <a:rPr lang="en-GB" sz="2800" dirty="0"/>
              <a:t>DON’T CUT THIS OUT TODAY, YOU ARE GOING TO NEED IT NEXT WEEK.</a:t>
            </a:r>
          </a:p>
        </p:txBody>
      </p:sp>
    </p:spTree>
    <p:extLst>
      <p:ext uri="{BB962C8B-B14F-4D97-AF65-F5344CB8AC3E}">
        <p14:creationId xmlns:p14="http://schemas.microsoft.com/office/powerpoint/2010/main" val="267753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81EE-2A7B-4CB1-8318-B512D32A2336}"/>
              </a:ext>
            </a:extLst>
          </p:cNvPr>
          <p:cNvSpPr>
            <a:spLocks noGrp="1"/>
          </p:cNvSpPr>
          <p:nvPr>
            <p:ph type="title"/>
          </p:nvPr>
        </p:nvSpPr>
        <p:spPr>
          <a:xfrm>
            <a:off x="838200" y="365125"/>
            <a:ext cx="10515600" cy="2285310"/>
          </a:xfrm>
          <a:solidFill>
            <a:srgbClr val="FFFF00"/>
          </a:solidFill>
        </p:spPr>
        <p:txBody>
          <a:bodyPr>
            <a:normAutofit fontScale="90000"/>
          </a:bodyPr>
          <a:lstStyle/>
          <a:p>
            <a:r>
              <a:rPr lang="en-GB" dirty="0"/>
              <a:t>Now we are going to watch some examples of the difficulties faced by the Madrigals.  As you watch, keep jotting down ideas on the cracks of the house.  (You can add more cracks!)</a:t>
            </a:r>
          </a:p>
        </p:txBody>
      </p:sp>
      <p:pic>
        <p:nvPicPr>
          <p:cNvPr id="4" name="Picture 3">
            <a:extLst>
              <a:ext uri="{FF2B5EF4-FFF2-40B4-BE49-F238E27FC236}">
                <a16:creationId xmlns:a16="http://schemas.microsoft.com/office/drawing/2014/main" id="{16D9BAD3-DFFC-423A-91C4-10EC296F7990}"/>
              </a:ext>
            </a:extLst>
          </p:cNvPr>
          <p:cNvPicPr>
            <a:picLocks noChangeAspect="1"/>
          </p:cNvPicPr>
          <p:nvPr/>
        </p:nvPicPr>
        <p:blipFill rotWithShape="1">
          <a:blip r:embed="rId2"/>
          <a:srcRect l="60109" t="25688" r="5218" b="41059"/>
          <a:stretch/>
        </p:blipFill>
        <p:spPr>
          <a:xfrm>
            <a:off x="3006184" y="2915479"/>
            <a:ext cx="6462494" cy="3484480"/>
          </a:xfrm>
          <a:prstGeom prst="rect">
            <a:avLst/>
          </a:prstGeom>
        </p:spPr>
      </p:pic>
    </p:spTree>
    <p:extLst>
      <p:ext uri="{BB962C8B-B14F-4D97-AF65-F5344CB8AC3E}">
        <p14:creationId xmlns:p14="http://schemas.microsoft.com/office/powerpoint/2010/main" val="127913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E2BA-592B-4DE0-8545-FF64814D44E6}"/>
              </a:ext>
            </a:extLst>
          </p:cNvPr>
          <p:cNvSpPr>
            <a:spLocks noGrp="1"/>
          </p:cNvSpPr>
          <p:nvPr>
            <p:ph type="title"/>
          </p:nvPr>
        </p:nvSpPr>
        <p:spPr>
          <a:xfrm>
            <a:off x="838200" y="365126"/>
            <a:ext cx="10515600" cy="801066"/>
          </a:xfrm>
          <a:solidFill>
            <a:srgbClr val="FFFF00"/>
          </a:solidFill>
        </p:spPr>
        <p:txBody>
          <a:bodyPr/>
          <a:lstStyle/>
          <a:p>
            <a:r>
              <a:rPr lang="en-GB" dirty="0"/>
              <a:t>1) </a:t>
            </a:r>
            <a:r>
              <a:rPr lang="en-GB" dirty="0" err="1"/>
              <a:t>Mirable</a:t>
            </a:r>
            <a:r>
              <a:rPr lang="en-GB" dirty="0"/>
              <a:t> waiting on a miracle.</a:t>
            </a:r>
          </a:p>
        </p:txBody>
      </p:sp>
      <p:sp>
        <p:nvSpPr>
          <p:cNvPr id="3" name="Content Placeholder 2">
            <a:extLst>
              <a:ext uri="{FF2B5EF4-FFF2-40B4-BE49-F238E27FC236}">
                <a16:creationId xmlns:a16="http://schemas.microsoft.com/office/drawing/2014/main" id="{65A37B14-C545-4B6E-B7A6-5D7D99360D44}"/>
              </a:ext>
            </a:extLst>
          </p:cNvPr>
          <p:cNvSpPr>
            <a:spLocks noGrp="1"/>
          </p:cNvSpPr>
          <p:nvPr>
            <p:ph idx="1"/>
          </p:nvPr>
        </p:nvSpPr>
        <p:spPr>
          <a:xfrm>
            <a:off x="801756" y="1361799"/>
            <a:ext cx="7244964" cy="467001"/>
          </a:xfrm>
          <a:solidFill>
            <a:schemeClr val="accent4">
              <a:lumMod val="60000"/>
              <a:lumOff val="40000"/>
            </a:schemeClr>
          </a:solidFill>
        </p:spPr>
        <p:txBody>
          <a:bodyPr>
            <a:normAutofit lnSpcReduction="10000"/>
          </a:bodyPr>
          <a:lstStyle/>
          <a:p>
            <a:pPr marL="0" indent="0">
              <a:buNone/>
            </a:pPr>
            <a:r>
              <a:rPr lang="en-GB" dirty="0">
                <a:hlinkClick r:id="rId2"/>
              </a:rPr>
              <a:t>https://www.youtube.com/watch?v=jKKrfr4To14</a:t>
            </a:r>
            <a:endParaRPr lang="en-GB" dirty="0"/>
          </a:p>
          <a:p>
            <a:pPr marL="0" indent="0">
              <a:buNone/>
            </a:pPr>
            <a:endParaRPr lang="en-GB" dirty="0"/>
          </a:p>
        </p:txBody>
      </p:sp>
      <p:sp>
        <p:nvSpPr>
          <p:cNvPr id="4" name="TextBox 3">
            <a:extLst>
              <a:ext uri="{FF2B5EF4-FFF2-40B4-BE49-F238E27FC236}">
                <a16:creationId xmlns:a16="http://schemas.microsoft.com/office/drawing/2014/main" id="{DA98E2A1-7BD5-461A-8EB7-FB22EA1091BD}"/>
              </a:ext>
            </a:extLst>
          </p:cNvPr>
          <p:cNvSpPr txBox="1"/>
          <p:nvPr/>
        </p:nvSpPr>
        <p:spPr>
          <a:xfrm>
            <a:off x="874644" y="2019818"/>
            <a:ext cx="6162260" cy="4493538"/>
          </a:xfrm>
          <a:prstGeom prst="rect">
            <a:avLst/>
          </a:prstGeom>
          <a:solidFill>
            <a:schemeClr val="accent4">
              <a:lumMod val="20000"/>
              <a:lumOff val="80000"/>
            </a:schemeClr>
          </a:solidFill>
        </p:spPr>
        <p:txBody>
          <a:bodyPr wrap="square" rtlCol="0">
            <a:spAutoFit/>
          </a:bodyPr>
          <a:lstStyle/>
          <a:p>
            <a:r>
              <a:rPr lang="en-GB" sz="2200" b="1" dirty="0"/>
              <a:t>Why is </a:t>
            </a:r>
            <a:r>
              <a:rPr lang="en-GB" sz="2200" b="1" dirty="0" err="1"/>
              <a:t>Mirable</a:t>
            </a:r>
            <a:r>
              <a:rPr lang="en-GB" sz="2200" b="1" dirty="0"/>
              <a:t> upset?</a:t>
            </a:r>
          </a:p>
          <a:p>
            <a:endParaRPr lang="en-GB" sz="2200" dirty="0"/>
          </a:p>
          <a:p>
            <a:r>
              <a:rPr lang="en-GB" sz="2200" dirty="0"/>
              <a:t>The Madrigal family contains a special candle called The Miracle Candle.  It brings magic to the house and has given each family member a gift.  Except for Mirabel, she has no gift.</a:t>
            </a:r>
          </a:p>
          <a:p>
            <a:endParaRPr lang="en-GB" sz="2200" dirty="0"/>
          </a:p>
          <a:p>
            <a:r>
              <a:rPr lang="en-GB" sz="2200" b="1" dirty="0"/>
              <a:t>What could you add to the cracks on your house?</a:t>
            </a:r>
          </a:p>
          <a:p>
            <a:endParaRPr lang="en-GB" sz="2200" dirty="0"/>
          </a:p>
          <a:p>
            <a:r>
              <a:rPr lang="en-GB" sz="2200" dirty="0"/>
              <a:t>Ideas:</a:t>
            </a:r>
          </a:p>
          <a:p>
            <a:r>
              <a:rPr lang="en-GB" sz="2200" b="1" dirty="0"/>
              <a:t>*The family could feel jealous of each other.</a:t>
            </a:r>
          </a:p>
          <a:p>
            <a:r>
              <a:rPr lang="en-GB" sz="2200" b="1" dirty="0"/>
              <a:t>*Someone might feel left out.</a:t>
            </a:r>
          </a:p>
          <a:p>
            <a:r>
              <a:rPr lang="en-GB" sz="2200" b="1" dirty="0"/>
              <a:t>*Family might not always trust each other.</a:t>
            </a:r>
          </a:p>
        </p:txBody>
      </p:sp>
      <p:pic>
        <p:nvPicPr>
          <p:cNvPr id="5" name="Picture 4">
            <a:extLst>
              <a:ext uri="{FF2B5EF4-FFF2-40B4-BE49-F238E27FC236}">
                <a16:creationId xmlns:a16="http://schemas.microsoft.com/office/drawing/2014/main" id="{504BE595-01AB-4677-8C9A-8B40D11455AF}"/>
              </a:ext>
            </a:extLst>
          </p:cNvPr>
          <p:cNvPicPr>
            <a:picLocks noChangeAspect="1"/>
          </p:cNvPicPr>
          <p:nvPr/>
        </p:nvPicPr>
        <p:blipFill rotWithShape="1">
          <a:blip r:embed="rId3"/>
          <a:srcRect l="59891" t="22982" r="6875" b="39898"/>
          <a:stretch/>
        </p:blipFill>
        <p:spPr>
          <a:xfrm>
            <a:off x="7338392" y="2809461"/>
            <a:ext cx="4051852" cy="2544417"/>
          </a:xfrm>
          <a:prstGeom prst="rect">
            <a:avLst/>
          </a:prstGeom>
        </p:spPr>
      </p:pic>
    </p:spTree>
    <p:extLst>
      <p:ext uri="{BB962C8B-B14F-4D97-AF65-F5344CB8AC3E}">
        <p14:creationId xmlns:p14="http://schemas.microsoft.com/office/powerpoint/2010/main" val="9324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381E-CB46-42A6-A511-CFA7350F60C6}"/>
              </a:ext>
            </a:extLst>
          </p:cNvPr>
          <p:cNvSpPr>
            <a:spLocks noGrp="1"/>
          </p:cNvSpPr>
          <p:nvPr>
            <p:ph type="title"/>
          </p:nvPr>
        </p:nvSpPr>
        <p:spPr>
          <a:xfrm>
            <a:off x="838200" y="365125"/>
            <a:ext cx="10515600" cy="732155"/>
          </a:xfrm>
          <a:solidFill>
            <a:srgbClr val="FFFF00"/>
          </a:solidFill>
        </p:spPr>
        <p:txBody>
          <a:bodyPr/>
          <a:lstStyle/>
          <a:p>
            <a:r>
              <a:rPr lang="en-GB" dirty="0"/>
              <a:t>2) Surface pressure </a:t>
            </a:r>
          </a:p>
        </p:txBody>
      </p:sp>
      <p:sp>
        <p:nvSpPr>
          <p:cNvPr id="3" name="Content Placeholder 2">
            <a:extLst>
              <a:ext uri="{FF2B5EF4-FFF2-40B4-BE49-F238E27FC236}">
                <a16:creationId xmlns:a16="http://schemas.microsoft.com/office/drawing/2014/main" id="{90171549-06B3-40F4-A8FA-378DFC593A2E}"/>
              </a:ext>
            </a:extLst>
          </p:cNvPr>
          <p:cNvSpPr>
            <a:spLocks noGrp="1"/>
          </p:cNvSpPr>
          <p:nvPr>
            <p:ph idx="1"/>
          </p:nvPr>
        </p:nvSpPr>
        <p:spPr>
          <a:xfrm>
            <a:off x="838200" y="1253331"/>
            <a:ext cx="7686822" cy="575469"/>
          </a:xfrm>
          <a:solidFill>
            <a:schemeClr val="accent4">
              <a:lumMod val="60000"/>
              <a:lumOff val="40000"/>
            </a:schemeClr>
          </a:solidFill>
        </p:spPr>
        <p:txBody>
          <a:bodyPr/>
          <a:lstStyle/>
          <a:p>
            <a:pPr marL="0" indent="0">
              <a:buNone/>
            </a:pPr>
            <a:r>
              <a:rPr lang="en-GB" dirty="0">
                <a:hlinkClick r:id="rId2"/>
              </a:rPr>
              <a:t>https://www.youtube.com/watch?v=tQwVKr8rCYw</a:t>
            </a:r>
            <a:endParaRPr lang="en-GB" dirty="0"/>
          </a:p>
          <a:p>
            <a:pPr marL="0" indent="0">
              <a:buNone/>
            </a:pPr>
            <a:endParaRPr lang="en-GB" dirty="0"/>
          </a:p>
        </p:txBody>
      </p:sp>
      <p:sp>
        <p:nvSpPr>
          <p:cNvPr id="4" name="TextBox 3">
            <a:extLst>
              <a:ext uri="{FF2B5EF4-FFF2-40B4-BE49-F238E27FC236}">
                <a16:creationId xmlns:a16="http://schemas.microsoft.com/office/drawing/2014/main" id="{0D62AC32-4515-4A3B-9FB9-616B4324D15A}"/>
              </a:ext>
            </a:extLst>
          </p:cNvPr>
          <p:cNvSpPr txBox="1"/>
          <p:nvPr/>
        </p:nvSpPr>
        <p:spPr>
          <a:xfrm>
            <a:off x="618978" y="2019818"/>
            <a:ext cx="6417926" cy="4493538"/>
          </a:xfrm>
          <a:prstGeom prst="rect">
            <a:avLst/>
          </a:prstGeom>
          <a:solidFill>
            <a:schemeClr val="accent4">
              <a:lumMod val="20000"/>
              <a:lumOff val="80000"/>
            </a:schemeClr>
          </a:solidFill>
        </p:spPr>
        <p:txBody>
          <a:bodyPr wrap="square" rtlCol="0">
            <a:spAutoFit/>
          </a:bodyPr>
          <a:lstStyle/>
          <a:p>
            <a:r>
              <a:rPr lang="en-GB" sz="2200" b="1" dirty="0"/>
              <a:t>Why is Luisa (the strong one) upset?</a:t>
            </a:r>
          </a:p>
          <a:p>
            <a:endParaRPr lang="en-GB" sz="2200" dirty="0"/>
          </a:p>
          <a:p>
            <a:r>
              <a:rPr lang="en-GB" sz="2200" dirty="0"/>
              <a:t>Her gift is to be strong.  But ‘under the surface’ she feels like to much pressure is being put on her to be perfect and help others all of the time.  Isabela also feels similar in the film.</a:t>
            </a:r>
          </a:p>
          <a:p>
            <a:endParaRPr lang="en-GB" sz="2200" dirty="0"/>
          </a:p>
          <a:p>
            <a:r>
              <a:rPr lang="en-GB" sz="2200" b="1" dirty="0"/>
              <a:t>What could you add to the cracks on your house?</a:t>
            </a:r>
          </a:p>
          <a:p>
            <a:endParaRPr lang="en-GB" sz="2200" dirty="0"/>
          </a:p>
          <a:p>
            <a:r>
              <a:rPr lang="en-GB" sz="2200" dirty="0"/>
              <a:t>Ideas:</a:t>
            </a:r>
          </a:p>
          <a:p>
            <a:r>
              <a:rPr lang="en-GB" sz="2200" b="1" dirty="0"/>
              <a:t>*The family may not tell others how they really feel.</a:t>
            </a:r>
          </a:p>
          <a:p>
            <a:r>
              <a:rPr lang="en-GB" sz="2200" b="1" dirty="0"/>
              <a:t>*People may feel under pressure to be perfect. (No one is.)   </a:t>
            </a:r>
          </a:p>
        </p:txBody>
      </p:sp>
      <p:pic>
        <p:nvPicPr>
          <p:cNvPr id="5" name="Picture 4">
            <a:extLst>
              <a:ext uri="{FF2B5EF4-FFF2-40B4-BE49-F238E27FC236}">
                <a16:creationId xmlns:a16="http://schemas.microsoft.com/office/drawing/2014/main" id="{6D352070-E7B5-410D-A0AD-2F86FAAA1859}"/>
              </a:ext>
            </a:extLst>
          </p:cNvPr>
          <p:cNvPicPr>
            <a:picLocks noChangeAspect="1"/>
          </p:cNvPicPr>
          <p:nvPr/>
        </p:nvPicPr>
        <p:blipFill rotWithShape="1">
          <a:blip r:embed="rId3"/>
          <a:srcRect l="56192" t="23577" r="8615" b="34762"/>
          <a:stretch/>
        </p:blipFill>
        <p:spPr>
          <a:xfrm>
            <a:off x="7455876" y="2838716"/>
            <a:ext cx="4290646" cy="2855741"/>
          </a:xfrm>
          <a:prstGeom prst="rect">
            <a:avLst/>
          </a:prstGeom>
        </p:spPr>
      </p:pic>
    </p:spTree>
    <p:extLst>
      <p:ext uri="{BB962C8B-B14F-4D97-AF65-F5344CB8AC3E}">
        <p14:creationId xmlns:p14="http://schemas.microsoft.com/office/powerpoint/2010/main" val="140295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2D44-EAF3-4629-B4F0-066FF14D5A30}"/>
              </a:ext>
            </a:extLst>
          </p:cNvPr>
          <p:cNvSpPr>
            <a:spLocks noGrp="1"/>
          </p:cNvSpPr>
          <p:nvPr>
            <p:ph type="title"/>
          </p:nvPr>
        </p:nvSpPr>
        <p:spPr>
          <a:xfrm>
            <a:off x="838200" y="236617"/>
            <a:ext cx="10515600" cy="760290"/>
          </a:xfrm>
          <a:solidFill>
            <a:srgbClr val="FFFF00"/>
          </a:solidFill>
        </p:spPr>
        <p:txBody>
          <a:bodyPr/>
          <a:lstStyle/>
          <a:p>
            <a:r>
              <a:rPr lang="en-GB" dirty="0"/>
              <a:t>3)  We don’t talk about Bruno!</a:t>
            </a:r>
          </a:p>
        </p:txBody>
      </p:sp>
      <p:sp>
        <p:nvSpPr>
          <p:cNvPr id="3" name="Content Placeholder 2">
            <a:extLst>
              <a:ext uri="{FF2B5EF4-FFF2-40B4-BE49-F238E27FC236}">
                <a16:creationId xmlns:a16="http://schemas.microsoft.com/office/drawing/2014/main" id="{FAB1338A-FCC8-469B-B154-9436DD4C7C4B}"/>
              </a:ext>
            </a:extLst>
          </p:cNvPr>
          <p:cNvSpPr>
            <a:spLocks noGrp="1"/>
          </p:cNvSpPr>
          <p:nvPr>
            <p:ph idx="1"/>
          </p:nvPr>
        </p:nvSpPr>
        <p:spPr>
          <a:xfrm>
            <a:off x="838200" y="1061182"/>
            <a:ext cx="7841566" cy="631740"/>
          </a:xfrm>
          <a:solidFill>
            <a:schemeClr val="accent4">
              <a:lumMod val="60000"/>
              <a:lumOff val="40000"/>
            </a:schemeClr>
          </a:solidFill>
        </p:spPr>
        <p:txBody>
          <a:bodyPr/>
          <a:lstStyle/>
          <a:p>
            <a:pPr marL="0" indent="0">
              <a:buNone/>
            </a:pPr>
            <a:r>
              <a:rPr lang="en-GB" dirty="0">
                <a:hlinkClick r:id="rId2"/>
              </a:rPr>
              <a:t>https://www.youtube.com/watch?v=bvWRMAU6V-c</a:t>
            </a:r>
            <a:endParaRPr lang="en-GB" dirty="0"/>
          </a:p>
          <a:p>
            <a:pPr marL="0" indent="0">
              <a:buNone/>
            </a:pPr>
            <a:endParaRPr lang="en-GB" dirty="0"/>
          </a:p>
        </p:txBody>
      </p:sp>
      <p:sp>
        <p:nvSpPr>
          <p:cNvPr id="4" name="TextBox 3">
            <a:extLst>
              <a:ext uri="{FF2B5EF4-FFF2-40B4-BE49-F238E27FC236}">
                <a16:creationId xmlns:a16="http://schemas.microsoft.com/office/drawing/2014/main" id="{F3DA0E98-57D2-4257-B109-AC39F0E9B0FA}"/>
              </a:ext>
            </a:extLst>
          </p:cNvPr>
          <p:cNvSpPr txBox="1"/>
          <p:nvPr/>
        </p:nvSpPr>
        <p:spPr>
          <a:xfrm>
            <a:off x="838200" y="1821472"/>
            <a:ext cx="6392594" cy="4493538"/>
          </a:xfrm>
          <a:prstGeom prst="rect">
            <a:avLst/>
          </a:prstGeom>
          <a:solidFill>
            <a:schemeClr val="accent4">
              <a:lumMod val="20000"/>
              <a:lumOff val="80000"/>
            </a:schemeClr>
          </a:solidFill>
        </p:spPr>
        <p:txBody>
          <a:bodyPr wrap="square" rtlCol="0">
            <a:spAutoFit/>
          </a:bodyPr>
          <a:lstStyle/>
          <a:p>
            <a:r>
              <a:rPr lang="en-GB" sz="2200" b="1" dirty="0"/>
              <a:t>Why aren’t they talking about Bruno?</a:t>
            </a:r>
          </a:p>
          <a:p>
            <a:endParaRPr lang="en-GB" sz="2200" dirty="0"/>
          </a:p>
          <a:p>
            <a:r>
              <a:rPr lang="en-GB" sz="2200" dirty="0"/>
              <a:t>Bruno’s gift was to see into the future.  When Abuela (Grandmother in charge) realised his visions were not good and could scare the family she made him leave.</a:t>
            </a:r>
          </a:p>
          <a:p>
            <a:endParaRPr lang="en-GB" sz="2200" dirty="0"/>
          </a:p>
          <a:p>
            <a:r>
              <a:rPr lang="en-GB" sz="2200" b="1" dirty="0"/>
              <a:t>What could you add to the cracks on your house?</a:t>
            </a:r>
          </a:p>
          <a:p>
            <a:endParaRPr lang="en-GB" sz="2200" dirty="0"/>
          </a:p>
          <a:p>
            <a:r>
              <a:rPr lang="en-GB" sz="2200" dirty="0"/>
              <a:t>Ideas:</a:t>
            </a:r>
          </a:p>
          <a:p>
            <a:r>
              <a:rPr lang="en-GB" sz="2200" b="1" dirty="0"/>
              <a:t>*Family members might not forgive each other.</a:t>
            </a:r>
          </a:p>
          <a:p>
            <a:r>
              <a:rPr lang="en-GB" sz="2200" b="1" dirty="0"/>
              <a:t>*People might try to pretend everything is ok when it’s not.</a:t>
            </a:r>
          </a:p>
          <a:p>
            <a:r>
              <a:rPr lang="en-GB" sz="2200" b="1" dirty="0"/>
              <a:t>*They may try to ignore problems.</a:t>
            </a:r>
          </a:p>
        </p:txBody>
      </p:sp>
      <p:pic>
        <p:nvPicPr>
          <p:cNvPr id="5" name="Picture 4">
            <a:extLst>
              <a:ext uri="{FF2B5EF4-FFF2-40B4-BE49-F238E27FC236}">
                <a16:creationId xmlns:a16="http://schemas.microsoft.com/office/drawing/2014/main" id="{7DE7A0BD-0C27-4B0A-97BA-DAF16D158BB2}"/>
              </a:ext>
            </a:extLst>
          </p:cNvPr>
          <p:cNvPicPr>
            <a:picLocks noChangeAspect="1"/>
          </p:cNvPicPr>
          <p:nvPr/>
        </p:nvPicPr>
        <p:blipFill rotWithShape="1">
          <a:blip r:embed="rId3"/>
          <a:srcRect l="60577" t="24673" r="16577" b="40303"/>
          <a:stretch/>
        </p:blipFill>
        <p:spPr>
          <a:xfrm>
            <a:off x="7807569" y="2494780"/>
            <a:ext cx="3420646" cy="2948299"/>
          </a:xfrm>
          <a:prstGeom prst="rect">
            <a:avLst/>
          </a:prstGeom>
        </p:spPr>
      </p:pic>
    </p:spTree>
    <p:extLst>
      <p:ext uri="{BB962C8B-B14F-4D97-AF65-F5344CB8AC3E}">
        <p14:creationId xmlns:p14="http://schemas.microsoft.com/office/powerpoint/2010/main" val="16696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C412-7E70-4B87-8276-3056B59C5ADE}"/>
              </a:ext>
            </a:extLst>
          </p:cNvPr>
          <p:cNvSpPr>
            <a:spLocks noGrp="1"/>
          </p:cNvSpPr>
          <p:nvPr>
            <p:ph type="title"/>
          </p:nvPr>
        </p:nvSpPr>
        <p:spPr>
          <a:xfrm>
            <a:off x="838200" y="196313"/>
            <a:ext cx="10515600" cy="732155"/>
          </a:xfrm>
          <a:solidFill>
            <a:srgbClr val="FFFF00"/>
          </a:solidFill>
        </p:spPr>
        <p:txBody>
          <a:bodyPr/>
          <a:lstStyle/>
          <a:p>
            <a:r>
              <a:rPr lang="en-GB" dirty="0"/>
              <a:t>4) </a:t>
            </a:r>
            <a:r>
              <a:rPr lang="en-GB" dirty="0" err="1"/>
              <a:t>Mirable’s</a:t>
            </a:r>
            <a:r>
              <a:rPr lang="en-GB" dirty="0"/>
              <a:t> fight with </a:t>
            </a:r>
            <a:r>
              <a:rPr lang="en-GB" dirty="0" err="1"/>
              <a:t>Abeula</a:t>
            </a:r>
            <a:r>
              <a:rPr lang="en-GB" dirty="0"/>
              <a:t>. </a:t>
            </a:r>
          </a:p>
        </p:txBody>
      </p:sp>
      <p:sp>
        <p:nvSpPr>
          <p:cNvPr id="3" name="Content Placeholder 2">
            <a:extLst>
              <a:ext uri="{FF2B5EF4-FFF2-40B4-BE49-F238E27FC236}">
                <a16:creationId xmlns:a16="http://schemas.microsoft.com/office/drawing/2014/main" id="{A1F4CB7D-0471-40B7-BBF1-CCB49A189DF6}"/>
              </a:ext>
            </a:extLst>
          </p:cNvPr>
          <p:cNvSpPr>
            <a:spLocks noGrp="1"/>
          </p:cNvSpPr>
          <p:nvPr>
            <p:ph idx="1"/>
          </p:nvPr>
        </p:nvSpPr>
        <p:spPr>
          <a:xfrm>
            <a:off x="838200" y="1108173"/>
            <a:ext cx="7433603" cy="467409"/>
          </a:xfrm>
          <a:solidFill>
            <a:schemeClr val="accent4">
              <a:lumMod val="20000"/>
              <a:lumOff val="80000"/>
            </a:schemeClr>
          </a:solidFill>
        </p:spPr>
        <p:txBody>
          <a:bodyPr>
            <a:normAutofit lnSpcReduction="10000"/>
          </a:bodyPr>
          <a:lstStyle/>
          <a:p>
            <a:pPr marL="0" indent="0">
              <a:buNone/>
            </a:pPr>
            <a:r>
              <a:rPr lang="en-GB" dirty="0">
                <a:hlinkClick r:id="rId2"/>
              </a:rPr>
              <a:t>https://www.youtube.com/watch?v=TDiBixlQHGs</a:t>
            </a:r>
            <a:endParaRPr lang="en-GB" dirty="0"/>
          </a:p>
          <a:p>
            <a:pPr marL="0" indent="0">
              <a:buNone/>
            </a:pPr>
            <a:endParaRPr lang="en-GB" dirty="0"/>
          </a:p>
        </p:txBody>
      </p:sp>
      <p:sp>
        <p:nvSpPr>
          <p:cNvPr id="4" name="TextBox 3">
            <a:extLst>
              <a:ext uri="{FF2B5EF4-FFF2-40B4-BE49-F238E27FC236}">
                <a16:creationId xmlns:a16="http://schemas.microsoft.com/office/drawing/2014/main" id="{5C0C2E84-EB85-48A9-A199-0147B7D9FCD7}"/>
              </a:ext>
            </a:extLst>
          </p:cNvPr>
          <p:cNvSpPr txBox="1"/>
          <p:nvPr/>
        </p:nvSpPr>
        <p:spPr>
          <a:xfrm>
            <a:off x="309490" y="1755287"/>
            <a:ext cx="10396023" cy="4832092"/>
          </a:xfrm>
          <a:prstGeom prst="rect">
            <a:avLst/>
          </a:prstGeom>
          <a:solidFill>
            <a:schemeClr val="accent4">
              <a:lumMod val="20000"/>
              <a:lumOff val="80000"/>
            </a:schemeClr>
          </a:solidFill>
        </p:spPr>
        <p:txBody>
          <a:bodyPr wrap="square" rtlCol="0">
            <a:spAutoFit/>
          </a:bodyPr>
          <a:lstStyle/>
          <a:p>
            <a:r>
              <a:rPr lang="en-GB" sz="2200" dirty="0"/>
              <a:t>Why are the fighting?</a:t>
            </a:r>
          </a:p>
          <a:p>
            <a:endParaRPr lang="en-GB" sz="2200" dirty="0"/>
          </a:p>
          <a:p>
            <a:r>
              <a:rPr lang="en-GB" sz="2200" dirty="0" err="1"/>
              <a:t>Mirable</a:t>
            </a:r>
            <a:r>
              <a:rPr lang="en-GB" sz="2200" dirty="0"/>
              <a:t> can see that the house is beginning to crack and break apart.  </a:t>
            </a:r>
            <a:r>
              <a:rPr lang="en-GB" sz="2200" dirty="0" err="1"/>
              <a:t>Abeula</a:t>
            </a:r>
            <a:r>
              <a:rPr lang="en-GB" sz="2200" dirty="0"/>
              <a:t> is pretending it isn’t happening.  </a:t>
            </a:r>
            <a:r>
              <a:rPr lang="en-GB" sz="2200" dirty="0" err="1"/>
              <a:t>Mirable</a:t>
            </a:r>
            <a:r>
              <a:rPr lang="en-GB" sz="2200" dirty="0"/>
              <a:t> tries to stop the house breaking by helping her family to see they don’t have to be perfect all of the time (they are more than their gifts.)  The Grandmother doesn’t like this!  </a:t>
            </a:r>
          </a:p>
          <a:p>
            <a:endParaRPr lang="en-GB" sz="2200" dirty="0"/>
          </a:p>
          <a:p>
            <a:r>
              <a:rPr lang="en-GB" sz="2200" b="1" dirty="0"/>
              <a:t>What could you add to the cracks on your house?</a:t>
            </a:r>
          </a:p>
          <a:p>
            <a:endParaRPr lang="en-GB" sz="2200" dirty="0"/>
          </a:p>
          <a:p>
            <a:r>
              <a:rPr lang="en-GB" sz="2200" dirty="0"/>
              <a:t>Ideas:</a:t>
            </a:r>
          </a:p>
          <a:p>
            <a:r>
              <a:rPr lang="en-GB" sz="2200" dirty="0"/>
              <a:t>*People may want to control others.</a:t>
            </a:r>
          </a:p>
          <a:p>
            <a:r>
              <a:rPr lang="en-GB" sz="2200" dirty="0"/>
              <a:t>*People may fight and put each other down.</a:t>
            </a:r>
          </a:p>
          <a:p>
            <a:r>
              <a:rPr lang="en-GB" sz="2200" dirty="0"/>
              <a:t>*People may not control their anger.</a:t>
            </a:r>
          </a:p>
          <a:p>
            <a:r>
              <a:rPr lang="en-GB" sz="2200" dirty="0"/>
              <a:t>*People may treat some better than others.</a:t>
            </a:r>
          </a:p>
        </p:txBody>
      </p:sp>
      <p:pic>
        <p:nvPicPr>
          <p:cNvPr id="5" name="Picture 4">
            <a:extLst>
              <a:ext uri="{FF2B5EF4-FFF2-40B4-BE49-F238E27FC236}">
                <a16:creationId xmlns:a16="http://schemas.microsoft.com/office/drawing/2014/main" id="{E26E251C-B1AF-4AA5-AC88-629124F734F1}"/>
              </a:ext>
            </a:extLst>
          </p:cNvPr>
          <p:cNvPicPr>
            <a:picLocks noChangeAspect="1"/>
          </p:cNvPicPr>
          <p:nvPr/>
        </p:nvPicPr>
        <p:blipFill rotWithShape="1">
          <a:blip r:embed="rId3"/>
          <a:srcRect l="75231" t="29323" r="4462" b="39688"/>
          <a:stretch/>
        </p:blipFill>
        <p:spPr>
          <a:xfrm>
            <a:off x="6491653" y="3747742"/>
            <a:ext cx="3637085" cy="2644213"/>
          </a:xfrm>
          <a:prstGeom prst="rect">
            <a:avLst/>
          </a:prstGeom>
        </p:spPr>
      </p:pic>
    </p:spTree>
    <p:extLst>
      <p:ext uri="{BB962C8B-B14F-4D97-AF65-F5344CB8AC3E}">
        <p14:creationId xmlns:p14="http://schemas.microsoft.com/office/powerpoint/2010/main" val="3180715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1236</Words>
  <Application>Microsoft Office PowerPoint</Application>
  <PresentationFormat>Widescreen</PresentationFormat>
  <Paragraphs>122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Alegreya Sans SC</vt:lpstr>
      <vt:lpstr>Arial</vt:lpstr>
      <vt:lpstr>Calibri</vt:lpstr>
      <vt:lpstr>Calibri Light</vt:lpstr>
      <vt:lpstr>Office Theme</vt:lpstr>
      <vt:lpstr>Class Agreements</vt:lpstr>
      <vt:lpstr>PowerPoint Presentation</vt:lpstr>
      <vt:lpstr>L.O:  1) What difficulties can a family face? 2)  What can you do about it?</vt:lpstr>
      <vt:lpstr>You will be give an A3 sheet with a cube net both sides.  Today, please turn to the “cracking house side.” </vt:lpstr>
      <vt:lpstr>Now we are going to watch some examples of the difficulties faced by the Madrigals.  As you watch, keep jotting down ideas on the cracks of the house.  (You can add more cracks!)</vt:lpstr>
      <vt:lpstr>1) Mirable waiting on a miracle.</vt:lpstr>
      <vt:lpstr>2) Surface pressure </vt:lpstr>
      <vt:lpstr>3)  We don’t talk about Bruno!</vt:lpstr>
      <vt:lpstr>4) Mirable’s fight with Abeula. </vt:lpstr>
      <vt:lpstr>How might Mirabel feel when her Grandmother treats her like this?  (Unhappy or scared?)</vt:lpstr>
      <vt:lpstr>5) Why is her Grandmother like this?</vt:lpstr>
      <vt:lpstr>Divorce</vt:lpstr>
      <vt:lpstr>What difficulties may families face?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Howell</dc:creator>
  <cp:lastModifiedBy>Jennifer Howell</cp:lastModifiedBy>
  <cp:revision>12</cp:revision>
  <dcterms:created xsi:type="dcterms:W3CDTF">2022-02-11T17:20:28Z</dcterms:created>
  <dcterms:modified xsi:type="dcterms:W3CDTF">2022-12-07T14:25:09Z</dcterms:modified>
</cp:coreProperties>
</file>