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7" r:id="rId2"/>
    <p:sldId id="310" r:id="rId3"/>
    <p:sldId id="256" r:id="rId4"/>
    <p:sldId id="258" r:id="rId5"/>
    <p:sldId id="275" r:id="rId6"/>
    <p:sldId id="266" r:id="rId7"/>
    <p:sldId id="276" r:id="rId8"/>
    <p:sldId id="274" r:id="rId9"/>
    <p:sldId id="262" r:id="rId10"/>
    <p:sldId id="264" r:id="rId11"/>
    <p:sldId id="279" r:id="rId12"/>
    <p:sldId id="265" r:id="rId13"/>
    <p:sldId id="280" r:id="rId14"/>
    <p:sldId id="284" r:id="rId15"/>
    <p:sldId id="277" r:id="rId16"/>
    <p:sldId id="281" r:id="rId17"/>
    <p:sldId id="282" r:id="rId18"/>
    <p:sldId id="283" r:id="rId19"/>
    <p:sldId id="278" r:id="rId20"/>
    <p:sldId id="286" r:id="rId21"/>
    <p:sldId id="287" r:id="rId22"/>
    <p:sldId id="288" r:id="rId23"/>
    <p:sldId id="259" r:id="rId24"/>
    <p:sldId id="306" r:id="rId25"/>
    <p:sldId id="263" r:id="rId26"/>
    <p:sldId id="289" r:id="rId27"/>
    <p:sldId id="290" r:id="rId28"/>
    <p:sldId id="291" r:id="rId29"/>
    <p:sldId id="267" r:id="rId30"/>
    <p:sldId id="268" r:id="rId31"/>
    <p:sldId id="269" r:id="rId32"/>
    <p:sldId id="270" r:id="rId33"/>
    <p:sldId id="271" r:id="rId34"/>
    <p:sldId id="292" r:id="rId35"/>
    <p:sldId id="293" r:id="rId36"/>
    <p:sldId id="294" r:id="rId37"/>
    <p:sldId id="295" r:id="rId38"/>
    <p:sldId id="296" r:id="rId39"/>
    <p:sldId id="297" r:id="rId40"/>
    <p:sldId id="298" r:id="rId41"/>
    <p:sldId id="299" r:id="rId42"/>
    <p:sldId id="300" r:id="rId43"/>
    <p:sldId id="301" r:id="rId44"/>
    <p:sldId id="260" r:id="rId45"/>
    <p:sldId id="307" r:id="rId46"/>
    <p:sldId id="308" r:id="rId47"/>
    <p:sldId id="305" r:id="rId48"/>
    <p:sldId id="303" r:id="rId49"/>
    <p:sldId id="309" r:id="rId50"/>
    <p:sldId id="304"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6" autoAdjust="0"/>
    <p:restoredTop sz="94660"/>
  </p:normalViewPr>
  <p:slideViewPr>
    <p:cSldViewPr snapToGrid="0">
      <p:cViewPr varScale="1">
        <p:scale>
          <a:sx n="115" d="100"/>
          <a:sy n="115" d="100"/>
        </p:scale>
        <p:origin x="14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A9180-5E64-41AD-95C6-9ACB497F1169}" type="datetimeFigureOut">
              <a:rPr lang="en-GB" smtClean="0"/>
              <a:t>29/06/2022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7B0965-E526-4B37-9FAE-9772A6261281}" type="slidenum">
              <a:rPr lang="en-GB" smtClean="0"/>
              <a:t>‹#›</a:t>
            </a:fld>
            <a:endParaRPr lang="en-GB"/>
          </a:p>
        </p:txBody>
      </p:sp>
    </p:spTree>
    <p:extLst>
      <p:ext uri="{BB962C8B-B14F-4D97-AF65-F5344CB8AC3E}">
        <p14:creationId xmlns:p14="http://schemas.microsoft.com/office/powerpoint/2010/main" val="2931355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221724-C17A-4411-A595-DEC92B085300}" type="slidenum">
              <a:rPr lang="en-GB" smtClean="0"/>
              <a:t>47</a:t>
            </a:fld>
            <a:endParaRPr lang="en-GB"/>
          </a:p>
        </p:txBody>
      </p:sp>
    </p:spTree>
    <p:extLst>
      <p:ext uri="{BB962C8B-B14F-4D97-AF65-F5344CB8AC3E}">
        <p14:creationId xmlns:p14="http://schemas.microsoft.com/office/powerpoint/2010/main" val="1831610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FCC5C96-C796-4963-A6B5-1DEEE673FAFB}" type="datetimeFigureOut">
              <a:rPr lang="en-GB" smtClean="0"/>
              <a:t>29/06/2022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7C2BF6-1210-4C78-955B-B06AFE8C727C}" type="slidenum">
              <a:rPr lang="en-GB" smtClean="0"/>
              <a:t>‹#›</a:t>
            </a:fld>
            <a:endParaRPr lang="en-GB"/>
          </a:p>
        </p:txBody>
      </p:sp>
    </p:spTree>
    <p:extLst>
      <p:ext uri="{BB962C8B-B14F-4D97-AF65-F5344CB8AC3E}">
        <p14:creationId xmlns:p14="http://schemas.microsoft.com/office/powerpoint/2010/main" val="2787245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FCC5C96-C796-4963-A6B5-1DEEE673FAFB}" type="datetimeFigureOut">
              <a:rPr lang="en-GB" smtClean="0"/>
              <a:t>29/06/2022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7C2BF6-1210-4C78-955B-B06AFE8C727C}" type="slidenum">
              <a:rPr lang="en-GB" smtClean="0"/>
              <a:t>‹#›</a:t>
            </a:fld>
            <a:endParaRPr lang="en-GB"/>
          </a:p>
        </p:txBody>
      </p:sp>
    </p:spTree>
    <p:extLst>
      <p:ext uri="{BB962C8B-B14F-4D97-AF65-F5344CB8AC3E}">
        <p14:creationId xmlns:p14="http://schemas.microsoft.com/office/powerpoint/2010/main" val="2074737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FCC5C96-C796-4963-A6B5-1DEEE673FAFB}" type="datetimeFigureOut">
              <a:rPr lang="en-GB" smtClean="0"/>
              <a:t>29/06/2022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7C2BF6-1210-4C78-955B-B06AFE8C727C}" type="slidenum">
              <a:rPr lang="en-GB" smtClean="0"/>
              <a:t>‹#›</a:t>
            </a:fld>
            <a:endParaRPr lang="en-GB"/>
          </a:p>
        </p:txBody>
      </p:sp>
    </p:spTree>
    <p:extLst>
      <p:ext uri="{BB962C8B-B14F-4D97-AF65-F5344CB8AC3E}">
        <p14:creationId xmlns:p14="http://schemas.microsoft.com/office/powerpoint/2010/main" val="642969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FCC5C96-C796-4963-A6B5-1DEEE673FAFB}" type="datetimeFigureOut">
              <a:rPr lang="en-GB" smtClean="0"/>
              <a:t>29/06/2022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7C2BF6-1210-4C78-955B-B06AFE8C727C}" type="slidenum">
              <a:rPr lang="en-GB" smtClean="0"/>
              <a:t>‹#›</a:t>
            </a:fld>
            <a:endParaRPr lang="en-GB"/>
          </a:p>
        </p:txBody>
      </p:sp>
    </p:spTree>
    <p:extLst>
      <p:ext uri="{BB962C8B-B14F-4D97-AF65-F5344CB8AC3E}">
        <p14:creationId xmlns:p14="http://schemas.microsoft.com/office/powerpoint/2010/main" val="4275896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CC5C96-C796-4963-A6B5-1DEEE673FAFB}" type="datetimeFigureOut">
              <a:rPr lang="en-GB" smtClean="0"/>
              <a:t>29/06/2022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7C2BF6-1210-4C78-955B-B06AFE8C727C}" type="slidenum">
              <a:rPr lang="en-GB" smtClean="0"/>
              <a:t>‹#›</a:t>
            </a:fld>
            <a:endParaRPr lang="en-GB"/>
          </a:p>
        </p:txBody>
      </p:sp>
    </p:spTree>
    <p:extLst>
      <p:ext uri="{BB962C8B-B14F-4D97-AF65-F5344CB8AC3E}">
        <p14:creationId xmlns:p14="http://schemas.microsoft.com/office/powerpoint/2010/main" val="4172067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FCC5C96-C796-4963-A6B5-1DEEE673FAFB}" type="datetimeFigureOut">
              <a:rPr lang="en-GB" smtClean="0"/>
              <a:t>29/06/2022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7C2BF6-1210-4C78-955B-B06AFE8C727C}" type="slidenum">
              <a:rPr lang="en-GB" smtClean="0"/>
              <a:t>‹#›</a:t>
            </a:fld>
            <a:endParaRPr lang="en-GB"/>
          </a:p>
        </p:txBody>
      </p:sp>
    </p:spTree>
    <p:extLst>
      <p:ext uri="{BB962C8B-B14F-4D97-AF65-F5344CB8AC3E}">
        <p14:creationId xmlns:p14="http://schemas.microsoft.com/office/powerpoint/2010/main" val="4206138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FCC5C96-C796-4963-A6B5-1DEEE673FAFB}" type="datetimeFigureOut">
              <a:rPr lang="en-GB" smtClean="0"/>
              <a:t>29/06/2022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F7C2BF6-1210-4C78-955B-B06AFE8C727C}" type="slidenum">
              <a:rPr lang="en-GB" smtClean="0"/>
              <a:t>‹#›</a:t>
            </a:fld>
            <a:endParaRPr lang="en-GB"/>
          </a:p>
        </p:txBody>
      </p:sp>
    </p:spTree>
    <p:extLst>
      <p:ext uri="{BB962C8B-B14F-4D97-AF65-F5344CB8AC3E}">
        <p14:creationId xmlns:p14="http://schemas.microsoft.com/office/powerpoint/2010/main" val="3773612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FCC5C96-C796-4963-A6B5-1DEEE673FAFB}" type="datetimeFigureOut">
              <a:rPr lang="en-GB" smtClean="0"/>
              <a:t>29/06/2022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F7C2BF6-1210-4C78-955B-B06AFE8C727C}" type="slidenum">
              <a:rPr lang="en-GB" smtClean="0"/>
              <a:t>‹#›</a:t>
            </a:fld>
            <a:endParaRPr lang="en-GB"/>
          </a:p>
        </p:txBody>
      </p:sp>
    </p:spTree>
    <p:extLst>
      <p:ext uri="{BB962C8B-B14F-4D97-AF65-F5344CB8AC3E}">
        <p14:creationId xmlns:p14="http://schemas.microsoft.com/office/powerpoint/2010/main" val="3877211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C5C96-C796-4963-A6B5-1DEEE673FAFB}" type="datetimeFigureOut">
              <a:rPr lang="en-GB" smtClean="0"/>
              <a:t>29/06/2022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F7C2BF6-1210-4C78-955B-B06AFE8C727C}" type="slidenum">
              <a:rPr lang="en-GB" smtClean="0"/>
              <a:t>‹#›</a:t>
            </a:fld>
            <a:endParaRPr lang="en-GB"/>
          </a:p>
        </p:txBody>
      </p:sp>
    </p:spTree>
    <p:extLst>
      <p:ext uri="{BB962C8B-B14F-4D97-AF65-F5344CB8AC3E}">
        <p14:creationId xmlns:p14="http://schemas.microsoft.com/office/powerpoint/2010/main" val="2775147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CC5C96-C796-4963-A6B5-1DEEE673FAFB}" type="datetimeFigureOut">
              <a:rPr lang="en-GB" smtClean="0"/>
              <a:t>29/06/2022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7C2BF6-1210-4C78-955B-B06AFE8C727C}" type="slidenum">
              <a:rPr lang="en-GB" smtClean="0"/>
              <a:t>‹#›</a:t>
            </a:fld>
            <a:endParaRPr lang="en-GB"/>
          </a:p>
        </p:txBody>
      </p:sp>
    </p:spTree>
    <p:extLst>
      <p:ext uri="{BB962C8B-B14F-4D97-AF65-F5344CB8AC3E}">
        <p14:creationId xmlns:p14="http://schemas.microsoft.com/office/powerpoint/2010/main" val="1471593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CC5C96-C796-4963-A6B5-1DEEE673FAFB}" type="datetimeFigureOut">
              <a:rPr lang="en-GB" smtClean="0"/>
              <a:t>29/06/2022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7C2BF6-1210-4C78-955B-B06AFE8C727C}" type="slidenum">
              <a:rPr lang="en-GB" smtClean="0"/>
              <a:t>‹#›</a:t>
            </a:fld>
            <a:endParaRPr lang="en-GB"/>
          </a:p>
        </p:txBody>
      </p:sp>
    </p:spTree>
    <p:extLst>
      <p:ext uri="{BB962C8B-B14F-4D97-AF65-F5344CB8AC3E}">
        <p14:creationId xmlns:p14="http://schemas.microsoft.com/office/powerpoint/2010/main" val="2021428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CC5C96-C796-4963-A6B5-1DEEE673FAFB}" type="datetimeFigureOut">
              <a:rPr lang="en-GB" smtClean="0"/>
              <a:t>29/06/2022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C2BF6-1210-4C78-955B-B06AFE8C727C}" type="slidenum">
              <a:rPr lang="en-GB" smtClean="0"/>
              <a:t>‹#›</a:t>
            </a:fld>
            <a:endParaRPr lang="en-GB"/>
          </a:p>
        </p:txBody>
      </p:sp>
    </p:spTree>
    <p:extLst>
      <p:ext uri="{BB962C8B-B14F-4D97-AF65-F5344CB8AC3E}">
        <p14:creationId xmlns:p14="http://schemas.microsoft.com/office/powerpoint/2010/main" val="2672656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VQp4JBomc8"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fGoWLWS4-kU"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xiK6DJGFSto&amp;safe=true"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google.com/url?sa=i&amp;rct=j&amp;q=&amp;esrc=s&amp;source=images&amp;cd=&amp;cad=rja&amp;uact=8&amp;ved=2ahUKEwiSmIPqw8baAhXCVRQKHZyuAeUQjRx6BAgAEAU&amp;url=https://teenpregnancy.com/&amp;psig=AOvVaw3_SVFnYFFMDnUfFKimiTDm&amp;ust=1524233875295677"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8ibGvxsbaAhVCvRQKHRWJCDsQjRx6BAgAEAU&amp;url=https://www.pinterest.com/smitzter/stis/&amp;psig=AOvVaw15Y7k-SVdW-WmwMDHeXJfA&amp;ust=1524234499572986" TargetMode="External"/><Relationship Id="rId2" Type="http://schemas.openxmlformats.org/officeDocument/2006/relationships/hyperlink" Target="http://www.google.com/url?sa=i&amp;rct=j&amp;q=&amp;esrc=s&amp;source=images&amp;cd=&amp;cad=rja&amp;uact=8&amp;ved=2ahUKEwigxYWSxsbaAhVCchQKHa3nA1MQjRx6BAgAEAU&amp;url=http://www.youthpulse.org/stis-big-deal/&amp;psig=AOvVaw15Y7k-SVdW-WmwMDHeXJfA&amp;ust=1524234499572986" TargetMode="External"/><Relationship Id="rId1" Type="http://schemas.openxmlformats.org/officeDocument/2006/relationships/slideLayout" Target="../slideLayouts/slideLayout2.xml"/><Relationship Id="rId5" Type="http://schemas.openxmlformats.org/officeDocument/2006/relationships/hyperlink" Target="https://youtu.be/7Sbgg8icODY" TargetMode="External"/><Relationship Id="rId4" Type="http://schemas.openxmlformats.org/officeDocument/2006/relationships/image" Target="../media/image5.jpeg"/></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1B0189-B51F-4C0E-A586-2376380F55D6}"/>
              </a:ext>
            </a:extLst>
          </p:cNvPr>
          <p:cNvPicPr>
            <a:picLocks noChangeAspect="1"/>
          </p:cNvPicPr>
          <p:nvPr/>
        </p:nvPicPr>
        <p:blipFill rotWithShape="1">
          <a:blip r:embed="rId2"/>
          <a:srcRect l="58279" t="27515" r="7664" b="43604"/>
          <a:stretch/>
        </p:blipFill>
        <p:spPr>
          <a:xfrm>
            <a:off x="0" y="-1"/>
            <a:ext cx="12261973" cy="7000407"/>
          </a:xfrm>
          <a:prstGeom prst="rect">
            <a:avLst/>
          </a:prstGeom>
        </p:spPr>
      </p:pic>
      <p:sp>
        <p:nvSpPr>
          <p:cNvPr id="2" name="Title 1"/>
          <p:cNvSpPr>
            <a:spLocks noGrp="1"/>
          </p:cNvSpPr>
          <p:nvPr>
            <p:ph type="ctrTitle"/>
          </p:nvPr>
        </p:nvSpPr>
        <p:spPr>
          <a:xfrm>
            <a:off x="2279576" y="332657"/>
            <a:ext cx="7772400" cy="1008112"/>
          </a:xfrm>
          <a:solidFill>
            <a:srgbClr val="FFFF00"/>
          </a:solidFill>
        </p:spPr>
        <p:txBody>
          <a:bodyPr/>
          <a:lstStyle/>
          <a:p>
            <a:r>
              <a:rPr lang="en-GB" b="1" u="sng" dirty="0"/>
              <a:t>Ground Rules (SRE)</a:t>
            </a:r>
          </a:p>
        </p:txBody>
      </p:sp>
      <p:sp>
        <p:nvSpPr>
          <p:cNvPr id="3" name="Subtitle 2"/>
          <p:cNvSpPr>
            <a:spLocks noGrp="1"/>
          </p:cNvSpPr>
          <p:nvPr>
            <p:ph type="subTitle" idx="1"/>
          </p:nvPr>
        </p:nvSpPr>
        <p:spPr>
          <a:xfrm>
            <a:off x="1394085" y="1576403"/>
            <a:ext cx="10008803" cy="4968552"/>
          </a:xfrm>
          <a:solidFill>
            <a:schemeClr val="accent4">
              <a:lumMod val="20000"/>
              <a:lumOff val="80000"/>
            </a:schemeClr>
          </a:solidFill>
        </p:spPr>
        <p:txBody>
          <a:bodyPr>
            <a:normAutofit fontScale="25000" lnSpcReduction="20000"/>
          </a:bodyPr>
          <a:lstStyle/>
          <a:p>
            <a:pPr algn="l"/>
            <a:r>
              <a:rPr lang="en-GB" sz="10000" b="1" dirty="0"/>
              <a:t>No questions will be answered during the lesson:</a:t>
            </a:r>
          </a:p>
          <a:p>
            <a:pPr marL="457200" indent="-457200" algn="l">
              <a:buFont typeface="Arial" charset="0"/>
              <a:buChar char="•"/>
            </a:pPr>
            <a:r>
              <a:rPr lang="en-GB" sz="10000" dirty="0"/>
              <a:t>If you have any questions, about the topic we are covering today, please write them on a post-it note.</a:t>
            </a:r>
          </a:p>
          <a:p>
            <a:pPr marL="457200" indent="-457200" algn="l">
              <a:buFont typeface="Arial" charset="0"/>
              <a:buChar char="•"/>
            </a:pPr>
            <a:r>
              <a:rPr lang="en-GB" sz="10000" dirty="0"/>
              <a:t>Please put your question in the tutor’s envelope at the end of the lesson (name optional.)</a:t>
            </a:r>
          </a:p>
          <a:p>
            <a:pPr marL="457200" indent="-457200" algn="l">
              <a:buFont typeface="Arial" charset="0"/>
              <a:buChar char="•"/>
            </a:pPr>
            <a:r>
              <a:rPr lang="en-GB" sz="10000" dirty="0"/>
              <a:t>All questions will be looked at, but only questions relating to the topic being taught  will be answered and then given back to tutor groups.</a:t>
            </a:r>
          </a:p>
          <a:p>
            <a:pPr marL="457200" indent="-457200" algn="l">
              <a:buFont typeface="Arial" charset="0"/>
              <a:buChar char="•"/>
            </a:pPr>
            <a:r>
              <a:rPr lang="en-GB" sz="10000" dirty="0"/>
              <a:t>If there’s other questions, we’ll let you know when that will be covered.</a:t>
            </a:r>
          </a:p>
          <a:p>
            <a:pPr algn="l"/>
            <a:endParaRPr lang="en-GB" sz="10000" dirty="0"/>
          </a:p>
          <a:p>
            <a:pPr algn="l"/>
            <a:r>
              <a:rPr lang="en-GB" sz="10000" b="1" dirty="0"/>
              <a:t>During the lesson:</a:t>
            </a:r>
          </a:p>
          <a:p>
            <a:pPr marL="857250" indent="-857250" algn="l">
              <a:buFont typeface="Arial" charset="0"/>
              <a:buChar char="•"/>
            </a:pPr>
            <a:r>
              <a:rPr lang="en-GB" sz="10000" dirty="0"/>
              <a:t>Please only give your opinions during discussions when asked.</a:t>
            </a:r>
          </a:p>
          <a:p>
            <a:pPr marL="857250" indent="-857250" algn="l">
              <a:buFont typeface="Arial" charset="0"/>
              <a:buChar char="•"/>
            </a:pPr>
            <a:r>
              <a:rPr lang="en-GB" sz="10000" dirty="0"/>
              <a:t>Do not say anything that could IDENTIFY anybody during the lesson.</a:t>
            </a:r>
          </a:p>
          <a:p>
            <a:pPr marL="857250" indent="-857250" algn="l">
              <a:buFont typeface="Arial" charset="0"/>
              <a:buChar char="•"/>
            </a:pPr>
            <a:r>
              <a:rPr lang="en-GB" sz="10000" dirty="0"/>
              <a:t>Be respectful of each other during the lesson.</a:t>
            </a:r>
          </a:p>
          <a:p>
            <a:pPr marL="457200" indent="-457200">
              <a:buFont typeface="Arial" charset="0"/>
              <a:buChar char="•"/>
            </a:pPr>
            <a:endParaRPr lang="en-GB" dirty="0"/>
          </a:p>
        </p:txBody>
      </p:sp>
    </p:spTree>
    <p:extLst>
      <p:ext uri="{BB962C8B-B14F-4D97-AF65-F5344CB8AC3E}">
        <p14:creationId xmlns:p14="http://schemas.microsoft.com/office/powerpoint/2010/main" val="325005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3117D7-0E27-4468-B741-13F92043D9EE}"/>
              </a:ext>
            </a:extLst>
          </p:cNvPr>
          <p:cNvPicPr>
            <a:picLocks noChangeAspect="1"/>
          </p:cNvPicPr>
          <p:nvPr/>
        </p:nvPicPr>
        <p:blipFill rotWithShape="1">
          <a:blip r:embed="rId2"/>
          <a:srcRect l="58279" t="27515" r="7664" b="43604"/>
          <a:stretch/>
        </p:blipFill>
        <p:spPr>
          <a:xfrm>
            <a:off x="0" y="-1"/>
            <a:ext cx="12261973" cy="7000407"/>
          </a:xfrm>
          <a:prstGeom prst="rect">
            <a:avLst/>
          </a:prstGeom>
        </p:spPr>
      </p:pic>
      <p:sp>
        <p:nvSpPr>
          <p:cNvPr id="2" name="Title 1">
            <a:extLst>
              <a:ext uri="{FF2B5EF4-FFF2-40B4-BE49-F238E27FC236}">
                <a16:creationId xmlns:a16="http://schemas.microsoft.com/office/drawing/2014/main" id="{627AC2F0-B11E-487B-8E52-D99DAA518829}"/>
              </a:ext>
            </a:extLst>
          </p:cNvPr>
          <p:cNvSpPr>
            <a:spLocks noGrp="1"/>
          </p:cNvSpPr>
          <p:nvPr>
            <p:ph type="title"/>
          </p:nvPr>
        </p:nvSpPr>
        <p:spPr>
          <a:solidFill>
            <a:srgbClr val="FFFF00"/>
          </a:solidFill>
        </p:spPr>
        <p:txBody>
          <a:bodyPr/>
          <a:lstStyle/>
          <a:p>
            <a:r>
              <a:rPr lang="en-GB" b="1" dirty="0"/>
              <a:t>Re-cap – what are personal boundaries?</a:t>
            </a:r>
          </a:p>
        </p:txBody>
      </p:sp>
      <p:sp>
        <p:nvSpPr>
          <p:cNvPr id="3" name="Content Placeholder 2">
            <a:extLst>
              <a:ext uri="{FF2B5EF4-FFF2-40B4-BE49-F238E27FC236}">
                <a16:creationId xmlns:a16="http://schemas.microsoft.com/office/drawing/2014/main" id="{DF5D8468-4D68-4D13-ABEE-E7B10ABFC8A2}"/>
              </a:ext>
            </a:extLst>
          </p:cNvPr>
          <p:cNvSpPr>
            <a:spLocks noGrp="1"/>
          </p:cNvSpPr>
          <p:nvPr>
            <p:ph idx="1"/>
          </p:nvPr>
        </p:nvSpPr>
        <p:spPr>
          <a:xfrm>
            <a:off x="838200" y="1825625"/>
            <a:ext cx="10515600" cy="2158546"/>
          </a:xfrm>
          <a:solidFill>
            <a:schemeClr val="accent4">
              <a:lumMod val="20000"/>
              <a:lumOff val="80000"/>
            </a:schemeClr>
          </a:solidFill>
        </p:spPr>
        <p:txBody>
          <a:bodyPr>
            <a:normAutofit/>
          </a:bodyPr>
          <a:lstStyle/>
          <a:p>
            <a:pPr marL="0" indent="0">
              <a:buNone/>
            </a:pPr>
            <a:r>
              <a:rPr lang="en-GB" sz="3600" dirty="0"/>
              <a:t>Personal boundaries = the rules and limits we place on ourselves, and others, in our relationships e.g. I will not be late for my friends, I will not let other people take my belongings without asking.  </a:t>
            </a:r>
          </a:p>
        </p:txBody>
      </p:sp>
      <p:sp>
        <p:nvSpPr>
          <p:cNvPr id="4" name="TextBox 3">
            <a:extLst>
              <a:ext uri="{FF2B5EF4-FFF2-40B4-BE49-F238E27FC236}">
                <a16:creationId xmlns:a16="http://schemas.microsoft.com/office/drawing/2014/main" id="{BA0D4AD2-01D1-458D-A3A2-C363B0C498D6}"/>
              </a:ext>
            </a:extLst>
          </p:cNvPr>
          <p:cNvSpPr txBox="1"/>
          <p:nvPr/>
        </p:nvSpPr>
        <p:spPr>
          <a:xfrm>
            <a:off x="838200" y="4310743"/>
            <a:ext cx="10386527" cy="769441"/>
          </a:xfrm>
          <a:prstGeom prst="rect">
            <a:avLst/>
          </a:prstGeom>
          <a:solidFill>
            <a:srgbClr val="FFFF00"/>
          </a:solidFill>
        </p:spPr>
        <p:txBody>
          <a:bodyPr wrap="square" rtlCol="0">
            <a:spAutoFit/>
          </a:bodyPr>
          <a:lstStyle/>
          <a:p>
            <a:r>
              <a:rPr lang="en-GB" sz="4400" dirty="0"/>
              <a:t>So what do you think sexual boundaries are?</a:t>
            </a:r>
          </a:p>
        </p:txBody>
      </p:sp>
      <p:sp>
        <p:nvSpPr>
          <p:cNvPr id="5" name="Content Placeholder 2">
            <a:extLst>
              <a:ext uri="{FF2B5EF4-FFF2-40B4-BE49-F238E27FC236}">
                <a16:creationId xmlns:a16="http://schemas.microsoft.com/office/drawing/2014/main" id="{EAEB4E7A-09CA-4E23-A30A-DC70DCF44D28}"/>
              </a:ext>
            </a:extLst>
          </p:cNvPr>
          <p:cNvSpPr txBox="1">
            <a:spLocks/>
          </p:cNvSpPr>
          <p:nvPr/>
        </p:nvSpPr>
        <p:spPr>
          <a:xfrm>
            <a:off x="838200" y="5254356"/>
            <a:ext cx="10515600" cy="1238519"/>
          </a:xfrm>
          <a:prstGeom prst="rect">
            <a:avLst/>
          </a:prstGeom>
          <a:solidFill>
            <a:schemeClr val="accent4">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600" dirty="0"/>
              <a:t>Sexual boundaries = the rules and limits you place on yourself, and others, in relation to sex. </a:t>
            </a:r>
          </a:p>
        </p:txBody>
      </p:sp>
    </p:spTree>
    <p:extLst>
      <p:ext uri="{BB962C8B-B14F-4D97-AF65-F5344CB8AC3E}">
        <p14:creationId xmlns:p14="http://schemas.microsoft.com/office/powerpoint/2010/main" val="398965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6F446A-E31A-4289-BD98-8589DB619B73}"/>
              </a:ext>
            </a:extLst>
          </p:cNvPr>
          <p:cNvPicPr>
            <a:picLocks noChangeAspect="1"/>
          </p:cNvPicPr>
          <p:nvPr/>
        </p:nvPicPr>
        <p:blipFill rotWithShape="1">
          <a:blip r:embed="rId2"/>
          <a:srcRect l="58279" t="27515" r="7664" b="43604"/>
          <a:stretch/>
        </p:blipFill>
        <p:spPr>
          <a:xfrm>
            <a:off x="0" y="-1"/>
            <a:ext cx="12261973" cy="7000407"/>
          </a:xfrm>
          <a:prstGeom prst="rect">
            <a:avLst/>
          </a:prstGeom>
        </p:spPr>
      </p:pic>
      <p:sp>
        <p:nvSpPr>
          <p:cNvPr id="2" name="Title 1">
            <a:extLst>
              <a:ext uri="{FF2B5EF4-FFF2-40B4-BE49-F238E27FC236}">
                <a16:creationId xmlns:a16="http://schemas.microsoft.com/office/drawing/2014/main" id="{524307BD-1716-4CB7-9A12-7336BA77CB49}"/>
              </a:ext>
            </a:extLst>
          </p:cNvPr>
          <p:cNvSpPr>
            <a:spLocks noGrp="1"/>
          </p:cNvSpPr>
          <p:nvPr>
            <p:ph type="title"/>
          </p:nvPr>
        </p:nvSpPr>
        <p:spPr>
          <a:xfrm>
            <a:off x="988102" y="802547"/>
            <a:ext cx="10515600" cy="1325563"/>
          </a:xfrm>
          <a:solidFill>
            <a:srgbClr val="FFFF00"/>
          </a:solidFill>
        </p:spPr>
        <p:txBody>
          <a:bodyPr/>
          <a:lstStyle/>
          <a:p>
            <a:pPr algn="ctr"/>
            <a:r>
              <a:rPr lang="en-GB" b="1" dirty="0"/>
              <a:t>Teachers – please hand A3 out sexual boundaries sheet.</a:t>
            </a:r>
          </a:p>
        </p:txBody>
      </p:sp>
      <p:sp>
        <p:nvSpPr>
          <p:cNvPr id="3" name="Content Placeholder 2">
            <a:extLst>
              <a:ext uri="{FF2B5EF4-FFF2-40B4-BE49-F238E27FC236}">
                <a16:creationId xmlns:a16="http://schemas.microsoft.com/office/drawing/2014/main" id="{910AC299-6764-4693-8EE9-F06D301D9A2A}"/>
              </a:ext>
            </a:extLst>
          </p:cNvPr>
          <p:cNvSpPr>
            <a:spLocks noGrp="1"/>
          </p:cNvSpPr>
          <p:nvPr>
            <p:ph idx="1"/>
          </p:nvPr>
        </p:nvSpPr>
        <p:spPr>
          <a:xfrm>
            <a:off x="873186" y="3099789"/>
            <a:ext cx="10515600" cy="1603375"/>
          </a:xfrm>
          <a:solidFill>
            <a:schemeClr val="accent4">
              <a:lumMod val="20000"/>
              <a:lumOff val="80000"/>
            </a:schemeClr>
          </a:solidFill>
        </p:spPr>
        <p:txBody>
          <a:bodyPr>
            <a:normAutofit/>
          </a:bodyPr>
          <a:lstStyle/>
          <a:p>
            <a:pPr marL="0" indent="0">
              <a:buNone/>
            </a:pPr>
            <a:r>
              <a:rPr lang="en-GB" sz="4800" dirty="0"/>
              <a:t>Write your name in the middle of the sheet.</a:t>
            </a:r>
          </a:p>
        </p:txBody>
      </p:sp>
    </p:spTree>
    <p:extLst>
      <p:ext uri="{BB962C8B-B14F-4D97-AF65-F5344CB8AC3E}">
        <p14:creationId xmlns:p14="http://schemas.microsoft.com/office/powerpoint/2010/main" val="131528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05DD9C-6786-460B-B193-3E1FD2CBEC96}"/>
              </a:ext>
            </a:extLst>
          </p:cNvPr>
          <p:cNvPicPr>
            <a:picLocks noChangeAspect="1"/>
          </p:cNvPicPr>
          <p:nvPr/>
        </p:nvPicPr>
        <p:blipFill rotWithShape="1">
          <a:blip r:embed="rId2"/>
          <a:srcRect l="58279" t="27515" r="7664" b="43604"/>
          <a:stretch/>
        </p:blipFill>
        <p:spPr>
          <a:xfrm>
            <a:off x="0" y="-1"/>
            <a:ext cx="12261973" cy="7000407"/>
          </a:xfrm>
          <a:prstGeom prst="rect">
            <a:avLst/>
          </a:prstGeom>
        </p:spPr>
      </p:pic>
      <p:sp>
        <p:nvSpPr>
          <p:cNvPr id="3" name="Content Placeholder 2">
            <a:extLst>
              <a:ext uri="{FF2B5EF4-FFF2-40B4-BE49-F238E27FC236}">
                <a16:creationId xmlns:a16="http://schemas.microsoft.com/office/drawing/2014/main" id="{2FBC5235-644A-476B-8EBD-13D9E8D5DB12}"/>
              </a:ext>
            </a:extLst>
          </p:cNvPr>
          <p:cNvSpPr>
            <a:spLocks noGrp="1"/>
          </p:cNvSpPr>
          <p:nvPr>
            <p:ph idx="1"/>
          </p:nvPr>
        </p:nvSpPr>
        <p:spPr>
          <a:xfrm>
            <a:off x="371669" y="2159292"/>
            <a:ext cx="10515600" cy="4351338"/>
          </a:xfrm>
          <a:solidFill>
            <a:schemeClr val="accent4">
              <a:lumMod val="20000"/>
              <a:lumOff val="80000"/>
            </a:schemeClr>
          </a:solidFill>
        </p:spPr>
        <p:txBody>
          <a:bodyPr>
            <a:normAutofit/>
          </a:bodyPr>
          <a:lstStyle/>
          <a:p>
            <a:pPr marL="0" indent="0">
              <a:buNone/>
            </a:pPr>
            <a:r>
              <a:rPr lang="en-GB" sz="3200" b="1" dirty="0"/>
              <a:t>First consider what the UK law says?  Do you know the law?  Discuss.</a:t>
            </a:r>
          </a:p>
          <a:p>
            <a:pPr marL="0" indent="0">
              <a:buNone/>
            </a:pPr>
            <a:r>
              <a:rPr lang="en-GB" sz="3200" b="1" dirty="0"/>
              <a:t>Add to your sheet.  </a:t>
            </a:r>
          </a:p>
          <a:p>
            <a:pPr marL="0" indent="0">
              <a:buNone/>
            </a:pPr>
            <a:endParaRPr lang="en-GB" dirty="0"/>
          </a:p>
          <a:p>
            <a:pPr marL="0" indent="0">
              <a:buNone/>
            </a:pPr>
            <a:r>
              <a:rPr lang="en-GB" b="1" dirty="0"/>
              <a:t>Law…  </a:t>
            </a:r>
            <a:r>
              <a:rPr lang="en-GB" dirty="0"/>
              <a:t>Both people need to be 16 years or over to have sex.  13, 14, 15 year olds can touch by law.   </a:t>
            </a:r>
            <a:r>
              <a:rPr lang="en-GB" dirty="0">
                <a:solidFill>
                  <a:srgbClr val="0000FF"/>
                </a:solidFill>
              </a:rPr>
              <a:t>   (Correct your answer on sheet if needed.)</a:t>
            </a:r>
          </a:p>
          <a:p>
            <a:pPr marL="0" indent="0">
              <a:buNone/>
            </a:pPr>
            <a:endParaRPr lang="en-GB" dirty="0"/>
          </a:p>
          <a:p>
            <a:pPr marL="0" indent="0">
              <a:buNone/>
            </a:pPr>
            <a:r>
              <a:rPr lang="en-GB" b="1" dirty="0"/>
              <a:t>Emotions... </a:t>
            </a:r>
            <a:r>
              <a:rPr lang="en-GB" dirty="0"/>
              <a:t>Discuss.  How might someone</a:t>
            </a:r>
            <a:r>
              <a:rPr lang="en-GB" b="1" u="sng" dirty="0"/>
              <a:t> feel </a:t>
            </a:r>
            <a:r>
              <a:rPr lang="en-GB" dirty="0"/>
              <a:t>if they are ready for sex?  </a:t>
            </a:r>
          </a:p>
        </p:txBody>
      </p:sp>
      <p:sp>
        <p:nvSpPr>
          <p:cNvPr id="4" name="Title 1">
            <a:extLst>
              <a:ext uri="{FF2B5EF4-FFF2-40B4-BE49-F238E27FC236}">
                <a16:creationId xmlns:a16="http://schemas.microsoft.com/office/drawing/2014/main" id="{A467B15B-6278-4D28-B034-9C2ACE54B4FB}"/>
              </a:ext>
            </a:extLst>
          </p:cNvPr>
          <p:cNvSpPr txBox="1">
            <a:spLocks/>
          </p:cNvSpPr>
          <p:nvPr/>
        </p:nvSpPr>
        <p:spPr>
          <a:xfrm>
            <a:off x="772886" y="347370"/>
            <a:ext cx="10515600" cy="1546744"/>
          </a:xfrm>
          <a:prstGeom prst="rect">
            <a:avLst/>
          </a:prstGeom>
          <a:solidFill>
            <a:srgbClr val="FFFF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Rule 1:  Make sure we are both ready for sex.</a:t>
            </a:r>
            <a:endParaRPr lang="en-GB" sz="3600" b="1" u="sng" dirty="0"/>
          </a:p>
        </p:txBody>
      </p:sp>
    </p:spTree>
    <p:extLst>
      <p:ext uri="{BB962C8B-B14F-4D97-AF65-F5344CB8AC3E}">
        <p14:creationId xmlns:p14="http://schemas.microsoft.com/office/powerpoint/2010/main" val="118989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1A2BD6-8CAE-4C15-806D-734F61E8025B}"/>
              </a:ext>
            </a:extLst>
          </p:cNvPr>
          <p:cNvPicPr>
            <a:picLocks noChangeAspect="1"/>
          </p:cNvPicPr>
          <p:nvPr/>
        </p:nvPicPr>
        <p:blipFill rotWithShape="1">
          <a:blip r:embed="rId2"/>
          <a:srcRect l="58279" t="27515" r="7664" b="43604"/>
          <a:stretch/>
        </p:blipFill>
        <p:spPr>
          <a:xfrm>
            <a:off x="0" y="-1"/>
            <a:ext cx="12261973" cy="7000407"/>
          </a:xfrm>
          <a:prstGeom prst="rect">
            <a:avLst/>
          </a:prstGeom>
        </p:spPr>
      </p:pic>
      <p:sp>
        <p:nvSpPr>
          <p:cNvPr id="2" name="Title 1">
            <a:extLst>
              <a:ext uri="{FF2B5EF4-FFF2-40B4-BE49-F238E27FC236}">
                <a16:creationId xmlns:a16="http://schemas.microsoft.com/office/drawing/2014/main" id="{FBBCA7AA-DE64-4002-AB56-44EB0937EE7E}"/>
              </a:ext>
            </a:extLst>
          </p:cNvPr>
          <p:cNvSpPr>
            <a:spLocks noGrp="1"/>
          </p:cNvSpPr>
          <p:nvPr>
            <p:ph type="title"/>
          </p:nvPr>
        </p:nvSpPr>
        <p:spPr>
          <a:solidFill>
            <a:srgbClr val="FFFF00"/>
          </a:solidFill>
        </p:spPr>
        <p:txBody>
          <a:bodyPr/>
          <a:lstStyle/>
          <a:p>
            <a:r>
              <a:rPr lang="en-GB" b="1" dirty="0"/>
              <a:t>Emotions – How do you feel when you’re ready for sex?</a:t>
            </a:r>
          </a:p>
        </p:txBody>
      </p:sp>
      <p:sp>
        <p:nvSpPr>
          <p:cNvPr id="3" name="Content Placeholder 2">
            <a:extLst>
              <a:ext uri="{FF2B5EF4-FFF2-40B4-BE49-F238E27FC236}">
                <a16:creationId xmlns:a16="http://schemas.microsoft.com/office/drawing/2014/main" id="{FA0BE87F-6E7B-40D9-AED5-0288671496CC}"/>
              </a:ext>
            </a:extLst>
          </p:cNvPr>
          <p:cNvSpPr>
            <a:spLocks noGrp="1"/>
          </p:cNvSpPr>
          <p:nvPr>
            <p:ph idx="1"/>
          </p:nvPr>
        </p:nvSpPr>
        <p:spPr>
          <a:xfrm>
            <a:off x="838200" y="1825625"/>
            <a:ext cx="10515600" cy="4667250"/>
          </a:xfrm>
          <a:solidFill>
            <a:schemeClr val="accent4">
              <a:lumMod val="20000"/>
              <a:lumOff val="80000"/>
            </a:schemeClr>
          </a:solidFill>
        </p:spPr>
        <p:txBody>
          <a:bodyPr/>
          <a:lstStyle/>
          <a:p>
            <a:pPr marL="0" indent="0">
              <a:buNone/>
            </a:pPr>
            <a:r>
              <a:rPr lang="en-GB" b="1" dirty="0"/>
              <a:t>If someone is 16 years or older, they will probably feel a certain way.  Watch this clip and make notes on your A3 sheet.</a:t>
            </a:r>
          </a:p>
          <a:p>
            <a:pPr marL="0" indent="0">
              <a:buNone/>
            </a:pPr>
            <a:r>
              <a:rPr lang="en-GB" dirty="0">
                <a:hlinkClick r:id="rId3"/>
              </a:rPr>
              <a:t>https://www.youtube.com/watch?v=-VQp4JBomc8</a:t>
            </a:r>
            <a:endParaRPr lang="en-GB" dirty="0"/>
          </a:p>
          <a:p>
            <a:pPr marL="0" indent="0">
              <a:buNone/>
            </a:pPr>
            <a:endParaRPr lang="en-GB" dirty="0"/>
          </a:p>
          <a:p>
            <a:pPr marL="0" indent="0">
              <a:buNone/>
            </a:pPr>
            <a:r>
              <a:rPr lang="en-GB" dirty="0"/>
              <a:t>See next slide after for ideas…</a:t>
            </a:r>
          </a:p>
          <a:p>
            <a:pPr marL="0" indent="0">
              <a:buNone/>
            </a:pPr>
            <a:endParaRPr lang="en-GB" dirty="0"/>
          </a:p>
        </p:txBody>
      </p:sp>
    </p:spTree>
    <p:extLst>
      <p:ext uri="{BB962C8B-B14F-4D97-AF65-F5344CB8AC3E}">
        <p14:creationId xmlns:p14="http://schemas.microsoft.com/office/powerpoint/2010/main" val="1829262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6E70A3-8912-4C6D-99FB-8080B3F0CC9E}"/>
              </a:ext>
            </a:extLst>
          </p:cNvPr>
          <p:cNvPicPr>
            <a:picLocks noChangeAspect="1"/>
          </p:cNvPicPr>
          <p:nvPr/>
        </p:nvPicPr>
        <p:blipFill rotWithShape="1">
          <a:blip r:embed="rId2"/>
          <a:srcRect l="58279" t="27515" r="7664" b="43604"/>
          <a:stretch/>
        </p:blipFill>
        <p:spPr>
          <a:xfrm>
            <a:off x="0" y="-1"/>
            <a:ext cx="12261973" cy="7000407"/>
          </a:xfrm>
          <a:prstGeom prst="rect">
            <a:avLst/>
          </a:prstGeom>
        </p:spPr>
      </p:pic>
      <p:sp>
        <p:nvSpPr>
          <p:cNvPr id="2" name="Title 1">
            <a:extLst>
              <a:ext uri="{FF2B5EF4-FFF2-40B4-BE49-F238E27FC236}">
                <a16:creationId xmlns:a16="http://schemas.microsoft.com/office/drawing/2014/main" id="{A8508416-284B-4DA8-9497-3F9FD6CEB9F5}"/>
              </a:ext>
            </a:extLst>
          </p:cNvPr>
          <p:cNvSpPr>
            <a:spLocks noGrp="1"/>
          </p:cNvSpPr>
          <p:nvPr>
            <p:ph type="title"/>
          </p:nvPr>
        </p:nvSpPr>
        <p:spPr>
          <a:xfrm>
            <a:off x="516778" y="292070"/>
            <a:ext cx="10515600" cy="876534"/>
          </a:xfrm>
          <a:solidFill>
            <a:srgbClr val="FFFF00"/>
          </a:solidFill>
        </p:spPr>
        <p:txBody>
          <a:bodyPr/>
          <a:lstStyle/>
          <a:p>
            <a:r>
              <a:rPr lang="en-GB" dirty="0"/>
              <a:t>Did you write any of these?</a:t>
            </a:r>
          </a:p>
        </p:txBody>
      </p:sp>
      <p:sp>
        <p:nvSpPr>
          <p:cNvPr id="4" name="Rectangle 3">
            <a:extLst>
              <a:ext uri="{FF2B5EF4-FFF2-40B4-BE49-F238E27FC236}">
                <a16:creationId xmlns:a16="http://schemas.microsoft.com/office/drawing/2014/main" id="{33C9A76C-EBFA-4DAD-8D73-D07AB619794C}"/>
              </a:ext>
            </a:extLst>
          </p:cNvPr>
          <p:cNvSpPr/>
          <p:nvPr/>
        </p:nvSpPr>
        <p:spPr>
          <a:xfrm>
            <a:off x="1250915" y="1348800"/>
            <a:ext cx="9047327" cy="5016758"/>
          </a:xfrm>
          <a:prstGeom prst="rect">
            <a:avLst/>
          </a:prstGeom>
          <a:solidFill>
            <a:schemeClr val="accent4">
              <a:lumMod val="20000"/>
              <a:lumOff val="80000"/>
            </a:schemeClr>
          </a:solidFill>
        </p:spPr>
        <p:txBody>
          <a:bodyPr wrap="square">
            <a:spAutoFit/>
          </a:bodyPr>
          <a:lstStyle/>
          <a:p>
            <a:r>
              <a:rPr lang="en-GB" sz="3200" dirty="0"/>
              <a:t>&gt;You are ready to make a stronger bond with the other person?</a:t>
            </a:r>
          </a:p>
          <a:p>
            <a:r>
              <a:rPr lang="en-GB" sz="3200" dirty="0"/>
              <a:t>(Sex can make you feel a lot closer to someone.)  </a:t>
            </a:r>
          </a:p>
          <a:p>
            <a:r>
              <a:rPr lang="en-GB" sz="3200" dirty="0"/>
              <a:t>&gt;Are you feeling happy about the thought of sex, or pressured?</a:t>
            </a:r>
          </a:p>
          <a:p>
            <a:r>
              <a:rPr lang="en-GB" sz="3200" dirty="0"/>
              <a:t>&gt;Do you know if the person wants a relationship with you?</a:t>
            </a:r>
          </a:p>
          <a:p>
            <a:r>
              <a:rPr lang="en-GB" sz="3200" dirty="0"/>
              <a:t>(Having sex without commitment can cause a lot of regret.)  </a:t>
            </a:r>
          </a:p>
          <a:p>
            <a:r>
              <a:rPr lang="en-GB" sz="3200" dirty="0"/>
              <a:t>&gt;Do you feel safe with this person?</a:t>
            </a:r>
          </a:p>
        </p:txBody>
      </p:sp>
    </p:spTree>
    <p:extLst>
      <p:ext uri="{BB962C8B-B14F-4D97-AF65-F5344CB8AC3E}">
        <p14:creationId xmlns:p14="http://schemas.microsoft.com/office/powerpoint/2010/main" val="252682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additive="base">
                                        <p:cTn id="3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6DC514-BB92-4019-84AF-37F5B7DE14BA}"/>
              </a:ext>
            </a:extLst>
          </p:cNvPr>
          <p:cNvPicPr>
            <a:picLocks noChangeAspect="1"/>
          </p:cNvPicPr>
          <p:nvPr/>
        </p:nvPicPr>
        <p:blipFill rotWithShape="1">
          <a:blip r:embed="rId2"/>
          <a:srcRect l="58279" t="27515" r="7664" b="43604"/>
          <a:stretch/>
        </p:blipFill>
        <p:spPr>
          <a:xfrm>
            <a:off x="0" y="-1"/>
            <a:ext cx="12261973" cy="7000407"/>
          </a:xfrm>
          <a:prstGeom prst="rect">
            <a:avLst/>
          </a:prstGeom>
        </p:spPr>
      </p:pic>
      <p:sp>
        <p:nvSpPr>
          <p:cNvPr id="2" name="Title 1">
            <a:extLst>
              <a:ext uri="{FF2B5EF4-FFF2-40B4-BE49-F238E27FC236}">
                <a16:creationId xmlns:a16="http://schemas.microsoft.com/office/drawing/2014/main" id="{B89A063B-2115-4451-AC1A-09DCDCBB6918}"/>
              </a:ext>
            </a:extLst>
          </p:cNvPr>
          <p:cNvSpPr>
            <a:spLocks noGrp="1"/>
          </p:cNvSpPr>
          <p:nvPr>
            <p:ph type="title"/>
          </p:nvPr>
        </p:nvSpPr>
        <p:spPr>
          <a:solidFill>
            <a:srgbClr val="FFFF00"/>
          </a:solidFill>
        </p:spPr>
        <p:txBody>
          <a:bodyPr/>
          <a:lstStyle/>
          <a:p>
            <a:r>
              <a:rPr lang="en-GB" b="1" dirty="0"/>
              <a:t>Rule 2: Make sure we both consent to sex.</a:t>
            </a:r>
          </a:p>
        </p:txBody>
      </p:sp>
      <p:sp>
        <p:nvSpPr>
          <p:cNvPr id="3" name="Content Placeholder 2">
            <a:extLst>
              <a:ext uri="{FF2B5EF4-FFF2-40B4-BE49-F238E27FC236}">
                <a16:creationId xmlns:a16="http://schemas.microsoft.com/office/drawing/2014/main" id="{C8E1D23D-7BE7-48AB-9CE9-4ABCEEAC6B23}"/>
              </a:ext>
            </a:extLst>
          </p:cNvPr>
          <p:cNvSpPr>
            <a:spLocks noGrp="1"/>
          </p:cNvSpPr>
          <p:nvPr>
            <p:ph idx="1"/>
          </p:nvPr>
        </p:nvSpPr>
        <p:spPr>
          <a:xfrm>
            <a:off x="838200" y="1825625"/>
            <a:ext cx="10515600" cy="4667250"/>
          </a:xfrm>
          <a:solidFill>
            <a:schemeClr val="accent4">
              <a:lumMod val="20000"/>
              <a:lumOff val="80000"/>
            </a:schemeClr>
          </a:solidFill>
        </p:spPr>
        <p:txBody>
          <a:bodyPr/>
          <a:lstStyle/>
          <a:p>
            <a:pPr marL="0" indent="0">
              <a:buNone/>
            </a:pPr>
            <a:endParaRPr lang="en-GB" dirty="0"/>
          </a:p>
          <a:p>
            <a:pPr marL="0" indent="0">
              <a:buNone/>
            </a:pPr>
            <a:r>
              <a:rPr lang="en-GB" sz="3600" dirty="0"/>
              <a:t>What does sexual consent mean?    Discuss.</a:t>
            </a:r>
          </a:p>
          <a:p>
            <a:pPr marL="0" indent="0">
              <a:buNone/>
            </a:pPr>
            <a:endParaRPr lang="en-GB" sz="3600" dirty="0"/>
          </a:p>
        </p:txBody>
      </p:sp>
      <p:sp>
        <p:nvSpPr>
          <p:cNvPr id="5" name="TextBox 4">
            <a:extLst>
              <a:ext uri="{FF2B5EF4-FFF2-40B4-BE49-F238E27FC236}">
                <a16:creationId xmlns:a16="http://schemas.microsoft.com/office/drawing/2014/main" id="{09E13B2C-B573-4F1C-A03F-FD0A3425C43C}"/>
              </a:ext>
            </a:extLst>
          </p:cNvPr>
          <p:cNvSpPr txBox="1"/>
          <p:nvPr/>
        </p:nvSpPr>
        <p:spPr>
          <a:xfrm>
            <a:off x="1733940" y="3920531"/>
            <a:ext cx="8444382" cy="1077218"/>
          </a:xfrm>
          <a:prstGeom prst="rect">
            <a:avLst/>
          </a:prstGeom>
          <a:solidFill>
            <a:srgbClr val="FFFF00"/>
          </a:solidFill>
        </p:spPr>
        <p:txBody>
          <a:bodyPr wrap="square" rtlCol="0">
            <a:spAutoFit/>
          </a:bodyPr>
          <a:lstStyle/>
          <a:p>
            <a:r>
              <a:rPr lang="en-GB" sz="3200" b="1" dirty="0"/>
              <a:t>Sexual consent = agreeing to take part in sexual activity/sex (in a definite and positive way.)  </a:t>
            </a:r>
          </a:p>
        </p:txBody>
      </p:sp>
    </p:spTree>
    <p:extLst>
      <p:ext uri="{BB962C8B-B14F-4D97-AF65-F5344CB8AC3E}">
        <p14:creationId xmlns:p14="http://schemas.microsoft.com/office/powerpoint/2010/main" val="110308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F586E-FBAA-4056-BD36-773A97C3F3D3}"/>
              </a:ext>
            </a:extLst>
          </p:cNvPr>
          <p:cNvSpPr>
            <a:spLocks noGrp="1"/>
          </p:cNvSpPr>
          <p:nvPr>
            <p:ph type="title"/>
          </p:nvPr>
        </p:nvSpPr>
        <p:spPr>
          <a:solidFill>
            <a:srgbClr val="FFFF00"/>
          </a:solidFill>
        </p:spPr>
        <p:txBody>
          <a:bodyPr/>
          <a:lstStyle/>
          <a:p>
            <a:pPr algn="ctr"/>
            <a:r>
              <a:rPr lang="en-GB" b="1" dirty="0"/>
              <a:t>What does sexual consent sound and look like?</a:t>
            </a:r>
          </a:p>
        </p:txBody>
      </p:sp>
      <p:sp>
        <p:nvSpPr>
          <p:cNvPr id="4" name="Rectangle 3">
            <a:extLst>
              <a:ext uri="{FF2B5EF4-FFF2-40B4-BE49-F238E27FC236}">
                <a16:creationId xmlns:a16="http://schemas.microsoft.com/office/drawing/2014/main" id="{21AA8D01-0211-4DFA-BD82-2127DFC4B57D}"/>
              </a:ext>
            </a:extLst>
          </p:cNvPr>
          <p:cNvSpPr/>
          <p:nvPr/>
        </p:nvSpPr>
        <p:spPr>
          <a:xfrm>
            <a:off x="3657599" y="5926565"/>
            <a:ext cx="7974767" cy="523220"/>
          </a:xfrm>
          <a:prstGeom prst="rect">
            <a:avLst/>
          </a:prstGeom>
        </p:spPr>
        <p:txBody>
          <a:bodyPr wrap="square">
            <a:spAutoFit/>
          </a:bodyPr>
          <a:lstStyle/>
          <a:p>
            <a:r>
              <a:rPr lang="en-GB" sz="2800" dirty="0">
                <a:hlinkClick r:id="rId2"/>
              </a:rPr>
              <a:t>https://www.youtube.com/watch?v=fGoWLWS4-kU</a:t>
            </a:r>
            <a:endParaRPr lang="en-GB" sz="2800" dirty="0"/>
          </a:p>
        </p:txBody>
      </p:sp>
      <p:sp>
        <p:nvSpPr>
          <p:cNvPr id="5" name="Rectangle 4">
            <a:extLst>
              <a:ext uri="{FF2B5EF4-FFF2-40B4-BE49-F238E27FC236}">
                <a16:creationId xmlns:a16="http://schemas.microsoft.com/office/drawing/2014/main" id="{2D9D088D-B6A3-4AAA-8DF6-E50E337CC3B3}"/>
              </a:ext>
            </a:extLst>
          </p:cNvPr>
          <p:cNvSpPr/>
          <p:nvPr/>
        </p:nvSpPr>
        <p:spPr>
          <a:xfrm>
            <a:off x="1998133" y="1933731"/>
            <a:ext cx="4097867" cy="7161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6E96CC4-5C98-49F2-85E6-3212C220409B}"/>
              </a:ext>
            </a:extLst>
          </p:cNvPr>
          <p:cNvSpPr/>
          <p:nvPr/>
        </p:nvSpPr>
        <p:spPr>
          <a:xfrm>
            <a:off x="6095999" y="1933731"/>
            <a:ext cx="4097867" cy="7161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FF09172-CBE7-4E4D-80FB-CAC7CD7ACA6F}"/>
              </a:ext>
            </a:extLst>
          </p:cNvPr>
          <p:cNvSpPr/>
          <p:nvPr/>
        </p:nvSpPr>
        <p:spPr>
          <a:xfrm>
            <a:off x="1998132" y="2619850"/>
            <a:ext cx="4097867" cy="13921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B009186D-7A2D-498D-AF48-1AB96A6B675E}"/>
              </a:ext>
            </a:extLst>
          </p:cNvPr>
          <p:cNvSpPr/>
          <p:nvPr/>
        </p:nvSpPr>
        <p:spPr>
          <a:xfrm>
            <a:off x="6095999" y="2614490"/>
            <a:ext cx="4097867" cy="13921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553E0AB-C31F-4C7C-8FB5-5A4C8512D84E}"/>
              </a:ext>
            </a:extLst>
          </p:cNvPr>
          <p:cNvSpPr txBox="1"/>
          <p:nvPr/>
        </p:nvSpPr>
        <p:spPr>
          <a:xfrm>
            <a:off x="2254152" y="1988563"/>
            <a:ext cx="3093450" cy="646331"/>
          </a:xfrm>
          <a:prstGeom prst="rect">
            <a:avLst/>
          </a:prstGeom>
          <a:noFill/>
        </p:spPr>
        <p:txBody>
          <a:bodyPr wrap="square" rtlCol="0">
            <a:spAutoFit/>
          </a:bodyPr>
          <a:lstStyle/>
          <a:p>
            <a:r>
              <a:rPr lang="en-GB" sz="3600" dirty="0"/>
              <a:t>Consent is…</a:t>
            </a:r>
          </a:p>
        </p:txBody>
      </p:sp>
      <p:sp>
        <p:nvSpPr>
          <p:cNvPr id="10" name="TextBox 9">
            <a:extLst>
              <a:ext uri="{FF2B5EF4-FFF2-40B4-BE49-F238E27FC236}">
                <a16:creationId xmlns:a16="http://schemas.microsoft.com/office/drawing/2014/main" id="{D5BCB128-81E9-4A39-A33C-A1EBE139DC6B}"/>
              </a:ext>
            </a:extLst>
          </p:cNvPr>
          <p:cNvSpPr txBox="1"/>
          <p:nvPr/>
        </p:nvSpPr>
        <p:spPr>
          <a:xfrm>
            <a:off x="6233412" y="1961973"/>
            <a:ext cx="3736082" cy="646331"/>
          </a:xfrm>
          <a:prstGeom prst="rect">
            <a:avLst/>
          </a:prstGeom>
          <a:noFill/>
        </p:spPr>
        <p:txBody>
          <a:bodyPr wrap="square" rtlCol="0">
            <a:spAutoFit/>
          </a:bodyPr>
          <a:lstStyle/>
          <a:p>
            <a:r>
              <a:rPr lang="en-GB" sz="3600" dirty="0"/>
              <a:t>Consent is not…</a:t>
            </a:r>
          </a:p>
        </p:txBody>
      </p:sp>
      <p:sp>
        <p:nvSpPr>
          <p:cNvPr id="11" name="TextBox 10">
            <a:extLst>
              <a:ext uri="{FF2B5EF4-FFF2-40B4-BE49-F238E27FC236}">
                <a16:creationId xmlns:a16="http://schemas.microsoft.com/office/drawing/2014/main" id="{840522C8-64EB-484F-9657-59FD78B9C188}"/>
              </a:ext>
            </a:extLst>
          </p:cNvPr>
          <p:cNvSpPr txBox="1"/>
          <p:nvPr/>
        </p:nvSpPr>
        <p:spPr>
          <a:xfrm>
            <a:off x="842654" y="4569823"/>
            <a:ext cx="9269129" cy="1077218"/>
          </a:xfrm>
          <a:prstGeom prst="rect">
            <a:avLst/>
          </a:prstGeom>
          <a:solidFill>
            <a:schemeClr val="accent4">
              <a:lumMod val="40000"/>
              <a:lumOff val="60000"/>
            </a:schemeClr>
          </a:solidFill>
        </p:spPr>
        <p:txBody>
          <a:bodyPr wrap="square" rtlCol="0">
            <a:spAutoFit/>
          </a:bodyPr>
          <a:lstStyle/>
          <a:p>
            <a:r>
              <a:rPr lang="en-GB" sz="3200" dirty="0"/>
              <a:t>As you watch this clip again, add to the table on your sheet, what consent looks like and doesn’t look like. </a:t>
            </a:r>
          </a:p>
        </p:txBody>
      </p:sp>
    </p:spTree>
    <p:extLst>
      <p:ext uri="{BB962C8B-B14F-4D97-AF65-F5344CB8AC3E}">
        <p14:creationId xmlns:p14="http://schemas.microsoft.com/office/powerpoint/2010/main" val="1965662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2BD5DB-6E60-4E92-8CC5-9943D84AC22A}"/>
              </a:ext>
            </a:extLst>
          </p:cNvPr>
          <p:cNvPicPr>
            <a:picLocks noChangeAspect="1"/>
          </p:cNvPicPr>
          <p:nvPr/>
        </p:nvPicPr>
        <p:blipFill rotWithShape="1">
          <a:blip r:embed="rId2"/>
          <a:srcRect l="58279" t="27515" r="7664" b="43604"/>
          <a:stretch/>
        </p:blipFill>
        <p:spPr>
          <a:xfrm>
            <a:off x="0" y="-1"/>
            <a:ext cx="12261973" cy="7000407"/>
          </a:xfrm>
          <a:prstGeom prst="rect">
            <a:avLst/>
          </a:prstGeom>
        </p:spPr>
      </p:pic>
      <p:sp>
        <p:nvSpPr>
          <p:cNvPr id="2" name="Title 1">
            <a:extLst>
              <a:ext uri="{FF2B5EF4-FFF2-40B4-BE49-F238E27FC236}">
                <a16:creationId xmlns:a16="http://schemas.microsoft.com/office/drawing/2014/main" id="{FF7C1E8C-C9A2-4DAD-B5D2-DA8FEA0255F1}"/>
              </a:ext>
            </a:extLst>
          </p:cNvPr>
          <p:cNvSpPr>
            <a:spLocks noGrp="1"/>
          </p:cNvSpPr>
          <p:nvPr>
            <p:ph type="title"/>
          </p:nvPr>
        </p:nvSpPr>
        <p:spPr>
          <a:xfrm>
            <a:off x="838200" y="192505"/>
            <a:ext cx="10515600" cy="1613687"/>
          </a:xfrm>
          <a:solidFill>
            <a:srgbClr val="FFFF00"/>
          </a:solidFill>
        </p:spPr>
        <p:txBody>
          <a:bodyPr>
            <a:normAutofit/>
          </a:bodyPr>
          <a:lstStyle/>
          <a:p>
            <a:r>
              <a:rPr lang="en-GB" sz="3200" b="1" dirty="0"/>
              <a:t>Are these people giving consent? </a:t>
            </a:r>
            <a:r>
              <a:rPr lang="en-GB" sz="3200" dirty="0"/>
              <a:t>Can you add them to your table.  Discuss with others before deciding.  Look at the definition on the sheet to help!</a:t>
            </a:r>
          </a:p>
        </p:txBody>
      </p:sp>
      <p:sp>
        <p:nvSpPr>
          <p:cNvPr id="3" name="Content Placeholder 2">
            <a:extLst>
              <a:ext uri="{FF2B5EF4-FFF2-40B4-BE49-F238E27FC236}">
                <a16:creationId xmlns:a16="http://schemas.microsoft.com/office/drawing/2014/main" id="{FC76D10D-1B73-4E95-BBB6-42144871ADE4}"/>
              </a:ext>
            </a:extLst>
          </p:cNvPr>
          <p:cNvSpPr>
            <a:spLocks noGrp="1"/>
          </p:cNvSpPr>
          <p:nvPr>
            <p:ph idx="1"/>
          </p:nvPr>
        </p:nvSpPr>
        <p:spPr>
          <a:xfrm>
            <a:off x="751573" y="2018130"/>
            <a:ext cx="10515600" cy="4351338"/>
          </a:xfrm>
          <a:solidFill>
            <a:schemeClr val="accent4">
              <a:lumMod val="20000"/>
              <a:lumOff val="80000"/>
            </a:schemeClr>
          </a:solidFill>
        </p:spPr>
        <p:txBody>
          <a:bodyPr>
            <a:normAutofit lnSpcReduction="10000"/>
          </a:bodyPr>
          <a:lstStyle/>
          <a:p>
            <a:pPr marL="0" indent="0">
              <a:buNone/>
            </a:pPr>
            <a:r>
              <a:rPr lang="en-GB" dirty="0"/>
              <a:t>“I’m a bit drunk, but ok.”               “Yes, I’d like to!”</a:t>
            </a:r>
          </a:p>
          <a:p>
            <a:pPr marL="0" indent="0">
              <a:buNone/>
            </a:pPr>
            <a:endParaRPr lang="en-GB" dirty="0"/>
          </a:p>
          <a:p>
            <a:pPr marL="0" indent="0">
              <a:buNone/>
            </a:pPr>
            <a:r>
              <a:rPr lang="en-GB" dirty="0"/>
              <a:t>“Um, maybe, uh.”            “I guess so.” (looking scared and unhappy.)</a:t>
            </a:r>
          </a:p>
          <a:p>
            <a:pPr marL="0" indent="0">
              <a:buNone/>
            </a:pPr>
            <a:endParaRPr lang="en-GB" dirty="0"/>
          </a:p>
          <a:p>
            <a:pPr marL="0" indent="0">
              <a:buNone/>
            </a:pPr>
            <a:r>
              <a:rPr lang="en-GB" dirty="0"/>
              <a:t>“I want to make you happy, so alright.” (looking unsure.)    </a:t>
            </a:r>
          </a:p>
          <a:p>
            <a:pPr marL="0" indent="0">
              <a:buNone/>
            </a:pPr>
            <a:r>
              <a:rPr lang="en-GB" dirty="0"/>
              <a:t>    </a:t>
            </a:r>
          </a:p>
          <a:p>
            <a:pPr marL="0" indent="0">
              <a:buNone/>
            </a:pPr>
            <a:r>
              <a:rPr lang="en-GB" dirty="0"/>
              <a:t>“I’d prefer to use a condom, but I suppose so.”      </a:t>
            </a:r>
          </a:p>
          <a:p>
            <a:pPr marL="0" indent="0">
              <a:buNone/>
            </a:pPr>
            <a:r>
              <a:rPr lang="en-GB" dirty="0"/>
              <a:t> </a:t>
            </a:r>
          </a:p>
          <a:p>
            <a:pPr marL="0" indent="0">
              <a:buNone/>
            </a:pPr>
            <a:r>
              <a:rPr lang="en-GB" dirty="0"/>
              <a:t> “I really like you, yes!”              “I love you! Yes!”           </a:t>
            </a:r>
          </a:p>
        </p:txBody>
      </p:sp>
    </p:spTree>
    <p:extLst>
      <p:ext uri="{BB962C8B-B14F-4D97-AF65-F5344CB8AC3E}">
        <p14:creationId xmlns:p14="http://schemas.microsoft.com/office/powerpoint/2010/main" val="3720633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B7CC3DF6-E7B2-46C5-A862-0F4B397495F7}"/>
              </a:ext>
            </a:extLst>
          </p:cNvPr>
          <p:cNvPicPr>
            <a:picLocks noChangeAspect="1"/>
          </p:cNvPicPr>
          <p:nvPr/>
        </p:nvPicPr>
        <p:blipFill rotWithShape="1">
          <a:blip r:embed="rId2"/>
          <a:srcRect l="58279" t="27515" r="7664" b="43604"/>
          <a:stretch/>
        </p:blipFill>
        <p:spPr>
          <a:xfrm>
            <a:off x="0" y="-1"/>
            <a:ext cx="12261973" cy="7000407"/>
          </a:xfrm>
          <a:prstGeom prst="rect">
            <a:avLst/>
          </a:prstGeom>
        </p:spPr>
      </p:pic>
      <p:sp>
        <p:nvSpPr>
          <p:cNvPr id="2" name="Title 1">
            <a:extLst>
              <a:ext uri="{FF2B5EF4-FFF2-40B4-BE49-F238E27FC236}">
                <a16:creationId xmlns:a16="http://schemas.microsoft.com/office/drawing/2014/main" id="{793F586E-FBAA-4056-BD36-773A97C3F3D3}"/>
              </a:ext>
            </a:extLst>
          </p:cNvPr>
          <p:cNvSpPr>
            <a:spLocks noGrp="1"/>
          </p:cNvSpPr>
          <p:nvPr>
            <p:ph type="title"/>
          </p:nvPr>
        </p:nvSpPr>
        <p:spPr>
          <a:solidFill>
            <a:srgbClr val="FFFF00"/>
          </a:solidFill>
        </p:spPr>
        <p:txBody>
          <a:bodyPr/>
          <a:lstStyle/>
          <a:p>
            <a:pPr algn="ctr"/>
            <a:r>
              <a:rPr lang="en-GB" b="1" dirty="0"/>
              <a:t>What does consent sound and look like?</a:t>
            </a:r>
          </a:p>
        </p:txBody>
      </p:sp>
      <p:sp>
        <p:nvSpPr>
          <p:cNvPr id="5" name="Rectangle 4">
            <a:extLst>
              <a:ext uri="{FF2B5EF4-FFF2-40B4-BE49-F238E27FC236}">
                <a16:creationId xmlns:a16="http://schemas.microsoft.com/office/drawing/2014/main" id="{2D9D088D-B6A3-4AAA-8DF6-E50E337CC3B3}"/>
              </a:ext>
            </a:extLst>
          </p:cNvPr>
          <p:cNvSpPr/>
          <p:nvPr/>
        </p:nvSpPr>
        <p:spPr>
          <a:xfrm>
            <a:off x="1043181" y="1978083"/>
            <a:ext cx="5052820" cy="6717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6E96CC4-5C98-49F2-85E6-3212C220409B}"/>
              </a:ext>
            </a:extLst>
          </p:cNvPr>
          <p:cNvSpPr/>
          <p:nvPr/>
        </p:nvSpPr>
        <p:spPr>
          <a:xfrm>
            <a:off x="6095999" y="1961841"/>
            <a:ext cx="4891791" cy="6880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FF09172-CBE7-4E4D-80FB-CAC7CD7ACA6F}"/>
              </a:ext>
            </a:extLst>
          </p:cNvPr>
          <p:cNvSpPr/>
          <p:nvPr/>
        </p:nvSpPr>
        <p:spPr>
          <a:xfrm>
            <a:off x="1046464" y="2619849"/>
            <a:ext cx="5049535" cy="38730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B009186D-7A2D-498D-AF48-1AB96A6B675E}"/>
              </a:ext>
            </a:extLst>
          </p:cNvPr>
          <p:cNvSpPr/>
          <p:nvPr/>
        </p:nvSpPr>
        <p:spPr>
          <a:xfrm>
            <a:off x="6095999" y="2614490"/>
            <a:ext cx="4891791" cy="38730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553E0AB-C31F-4C7C-8FB5-5A4C8512D84E}"/>
              </a:ext>
            </a:extLst>
          </p:cNvPr>
          <p:cNvSpPr txBox="1"/>
          <p:nvPr/>
        </p:nvSpPr>
        <p:spPr>
          <a:xfrm>
            <a:off x="2320124" y="2052361"/>
            <a:ext cx="3093450" cy="523220"/>
          </a:xfrm>
          <a:prstGeom prst="rect">
            <a:avLst/>
          </a:prstGeom>
          <a:noFill/>
        </p:spPr>
        <p:txBody>
          <a:bodyPr wrap="square" rtlCol="0">
            <a:spAutoFit/>
          </a:bodyPr>
          <a:lstStyle/>
          <a:p>
            <a:r>
              <a:rPr lang="en-GB" sz="2800" b="1" dirty="0"/>
              <a:t>Consent is…</a:t>
            </a:r>
          </a:p>
        </p:txBody>
      </p:sp>
      <p:sp>
        <p:nvSpPr>
          <p:cNvPr id="10" name="TextBox 9">
            <a:extLst>
              <a:ext uri="{FF2B5EF4-FFF2-40B4-BE49-F238E27FC236}">
                <a16:creationId xmlns:a16="http://schemas.microsoft.com/office/drawing/2014/main" id="{D5BCB128-81E9-4A39-A33C-A1EBE139DC6B}"/>
              </a:ext>
            </a:extLst>
          </p:cNvPr>
          <p:cNvSpPr txBox="1"/>
          <p:nvPr/>
        </p:nvSpPr>
        <p:spPr>
          <a:xfrm>
            <a:off x="6417990" y="2092192"/>
            <a:ext cx="3093450" cy="523220"/>
          </a:xfrm>
          <a:prstGeom prst="rect">
            <a:avLst/>
          </a:prstGeom>
          <a:noFill/>
        </p:spPr>
        <p:txBody>
          <a:bodyPr wrap="square" rtlCol="0">
            <a:spAutoFit/>
          </a:bodyPr>
          <a:lstStyle/>
          <a:p>
            <a:r>
              <a:rPr lang="en-GB" sz="2800" b="1" dirty="0"/>
              <a:t>Consent is not…</a:t>
            </a:r>
          </a:p>
        </p:txBody>
      </p:sp>
      <p:sp>
        <p:nvSpPr>
          <p:cNvPr id="3" name="Rectangle 2">
            <a:extLst>
              <a:ext uri="{FF2B5EF4-FFF2-40B4-BE49-F238E27FC236}">
                <a16:creationId xmlns:a16="http://schemas.microsoft.com/office/drawing/2014/main" id="{52A54F48-94C0-4603-8F04-99BA99105B37}"/>
              </a:ext>
            </a:extLst>
          </p:cNvPr>
          <p:cNvSpPr/>
          <p:nvPr/>
        </p:nvSpPr>
        <p:spPr>
          <a:xfrm>
            <a:off x="6582465" y="4061257"/>
            <a:ext cx="2747483" cy="400110"/>
          </a:xfrm>
          <a:prstGeom prst="rect">
            <a:avLst/>
          </a:prstGeom>
        </p:spPr>
        <p:txBody>
          <a:bodyPr wrap="none">
            <a:spAutoFit/>
          </a:bodyPr>
          <a:lstStyle/>
          <a:p>
            <a:r>
              <a:rPr lang="en-GB" sz="2000" dirty="0"/>
              <a:t>“I’m a bit drunk, but ok.”</a:t>
            </a:r>
          </a:p>
        </p:txBody>
      </p:sp>
      <p:sp>
        <p:nvSpPr>
          <p:cNvPr id="12" name="Rectangle 11">
            <a:extLst>
              <a:ext uri="{FF2B5EF4-FFF2-40B4-BE49-F238E27FC236}">
                <a16:creationId xmlns:a16="http://schemas.microsoft.com/office/drawing/2014/main" id="{5D32670C-F189-403C-8530-A82554E423FD}"/>
              </a:ext>
            </a:extLst>
          </p:cNvPr>
          <p:cNvSpPr/>
          <p:nvPr/>
        </p:nvSpPr>
        <p:spPr>
          <a:xfrm>
            <a:off x="1375386" y="4046470"/>
            <a:ext cx="2984920" cy="461665"/>
          </a:xfrm>
          <a:prstGeom prst="rect">
            <a:avLst/>
          </a:prstGeom>
        </p:spPr>
        <p:txBody>
          <a:bodyPr wrap="none">
            <a:spAutoFit/>
          </a:bodyPr>
          <a:lstStyle/>
          <a:p>
            <a:r>
              <a:rPr lang="en-GB" sz="2400" dirty="0"/>
              <a:t>“Definitely, I’d like to!”</a:t>
            </a:r>
          </a:p>
        </p:txBody>
      </p:sp>
      <p:sp>
        <p:nvSpPr>
          <p:cNvPr id="13" name="Rectangle 12">
            <a:extLst>
              <a:ext uri="{FF2B5EF4-FFF2-40B4-BE49-F238E27FC236}">
                <a16:creationId xmlns:a16="http://schemas.microsoft.com/office/drawing/2014/main" id="{BBF0DDF3-34EC-4D1A-897E-507655A9F4F6}"/>
              </a:ext>
            </a:extLst>
          </p:cNvPr>
          <p:cNvSpPr/>
          <p:nvPr/>
        </p:nvSpPr>
        <p:spPr>
          <a:xfrm>
            <a:off x="7556041" y="4628157"/>
            <a:ext cx="2087944" cy="400110"/>
          </a:xfrm>
          <a:prstGeom prst="rect">
            <a:avLst/>
          </a:prstGeom>
        </p:spPr>
        <p:txBody>
          <a:bodyPr wrap="none">
            <a:spAutoFit/>
          </a:bodyPr>
          <a:lstStyle/>
          <a:p>
            <a:r>
              <a:rPr lang="en-GB" sz="2000" dirty="0"/>
              <a:t>“Um, maybe, uh.” </a:t>
            </a:r>
          </a:p>
        </p:txBody>
      </p:sp>
      <p:sp>
        <p:nvSpPr>
          <p:cNvPr id="14" name="Rectangle 13">
            <a:extLst>
              <a:ext uri="{FF2B5EF4-FFF2-40B4-BE49-F238E27FC236}">
                <a16:creationId xmlns:a16="http://schemas.microsoft.com/office/drawing/2014/main" id="{0F9E8282-4529-48DB-8CA8-2C8BF9CFC403}"/>
              </a:ext>
            </a:extLst>
          </p:cNvPr>
          <p:cNvSpPr/>
          <p:nvPr/>
        </p:nvSpPr>
        <p:spPr>
          <a:xfrm>
            <a:off x="6152388" y="5168838"/>
            <a:ext cx="4186018" cy="707886"/>
          </a:xfrm>
          <a:prstGeom prst="rect">
            <a:avLst/>
          </a:prstGeom>
        </p:spPr>
        <p:txBody>
          <a:bodyPr wrap="square">
            <a:spAutoFit/>
          </a:bodyPr>
          <a:lstStyle/>
          <a:p>
            <a:r>
              <a:rPr lang="en-GB" sz="2000" dirty="0"/>
              <a:t>“I guess so.” (looking scared and unhappy.)</a:t>
            </a:r>
          </a:p>
        </p:txBody>
      </p:sp>
      <p:sp>
        <p:nvSpPr>
          <p:cNvPr id="15" name="Rectangle 14">
            <a:extLst>
              <a:ext uri="{FF2B5EF4-FFF2-40B4-BE49-F238E27FC236}">
                <a16:creationId xmlns:a16="http://schemas.microsoft.com/office/drawing/2014/main" id="{D27B39F5-0904-447A-9E48-1719C97D11DF}"/>
              </a:ext>
            </a:extLst>
          </p:cNvPr>
          <p:cNvSpPr/>
          <p:nvPr/>
        </p:nvSpPr>
        <p:spPr>
          <a:xfrm>
            <a:off x="7341775" y="5752841"/>
            <a:ext cx="3371308" cy="707886"/>
          </a:xfrm>
          <a:prstGeom prst="rect">
            <a:avLst/>
          </a:prstGeom>
        </p:spPr>
        <p:txBody>
          <a:bodyPr wrap="none">
            <a:spAutoFit/>
          </a:bodyPr>
          <a:lstStyle/>
          <a:p>
            <a:r>
              <a:rPr lang="en-GB" sz="2000" dirty="0"/>
              <a:t>“I want to make you happy, so </a:t>
            </a:r>
          </a:p>
          <a:p>
            <a:r>
              <a:rPr lang="en-GB" sz="2000" dirty="0"/>
              <a:t>alright.” (looking unsure.)    </a:t>
            </a:r>
          </a:p>
        </p:txBody>
      </p:sp>
      <p:sp>
        <p:nvSpPr>
          <p:cNvPr id="16" name="Rectangle 15">
            <a:extLst>
              <a:ext uri="{FF2B5EF4-FFF2-40B4-BE49-F238E27FC236}">
                <a16:creationId xmlns:a16="http://schemas.microsoft.com/office/drawing/2014/main" id="{D0323FA7-69F6-4B41-B6CE-D155BFD6AE69}"/>
              </a:ext>
            </a:extLst>
          </p:cNvPr>
          <p:cNvSpPr/>
          <p:nvPr/>
        </p:nvSpPr>
        <p:spPr>
          <a:xfrm>
            <a:off x="1713291" y="4970293"/>
            <a:ext cx="3072764" cy="461665"/>
          </a:xfrm>
          <a:prstGeom prst="rect">
            <a:avLst/>
          </a:prstGeom>
        </p:spPr>
        <p:txBody>
          <a:bodyPr wrap="none">
            <a:spAutoFit/>
          </a:bodyPr>
          <a:lstStyle/>
          <a:p>
            <a:r>
              <a:rPr lang="en-GB" dirty="0"/>
              <a:t> </a:t>
            </a:r>
            <a:r>
              <a:rPr lang="en-GB" sz="2400" dirty="0"/>
              <a:t>“I really like you, yes!” </a:t>
            </a:r>
          </a:p>
        </p:txBody>
      </p:sp>
      <p:sp>
        <p:nvSpPr>
          <p:cNvPr id="17" name="Rectangle 16">
            <a:extLst>
              <a:ext uri="{FF2B5EF4-FFF2-40B4-BE49-F238E27FC236}">
                <a16:creationId xmlns:a16="http://schemas.microsoft.com/office/drawing/2014/main" id="{9559DB6C-AA1A-48CF-BA5C-D85FF5B62FBD}"/>
              </a:ext>
            </a:extLst>
          </p:cNvPr>
          <p:cNvSpPr/>
          <p:nvPr/>
        </p:nvSpPr>
        <p:spPr>
          <a:xfrm>
            <a:off x="3301476" y="5752841"/>
            <a:ext cx="2379562" cy="461665"/>
          </a:xfrm>
          <a:prstGeom prst="rect">
            <a:avLst/>
          </a:prstGeom>
        </p:spPr>
        <p:txBody>
          <a:bodyPr wrap="none">
            <a:spAutoFit/>
          </a:bodyPr>
          <a:lstStyle/>
          <a:p>
            <a:r>
              <a:rPr lang="en-GB" sz="2400" dirty="0"/>
              <a:t>“I love you! Yes!” </a:t>
            </a:r>
          </a:p>
        </p:txBody>
      </p:sp>
      <p:sp>
        <p:nvSpPr>
          <p:cNvPr id="18" name="Rectangle 17">
            <a:extLst>
              <a:ext uri="{FF2B5EF4-FFF2-40B4-BE49-F238E27FC236}">
                <a16:creationId xmlns:a16="http://schemas.microsoft.com/office/drawing/2014/main" id="{450B1F9C-EA70-4E4F-B748-B50F398024E5}"/>
              </a:ext>
            </a:extLst>
          </p:cNvPr>
          <p:cNvSpPr/>
          <p:nvPr/>
        </p:nvSpPr>
        <p:spPr>
          <a:xfrm>
            <a:off x="7213847" y="3438953"/>
            <a:ext cx="3148362" cy="400110"/>
          </a:xfrm>
          <a:prstGeom prst="rect">
            <a:avLst/>
          </a:prstGeom>
        </p:spPr>
        <p:txBody>
          <a:bodyPr wrap="none">
            <a:spAutoFit/>
          </a:bodyPr>
          <a:lstStyle/>
          <a:p>
            <a:r>
              <a:rPr lang="en-GB" sz="2000" dirty="0"/>
              <a:t>They’ve changed their mind.</a:t>
            </a:r>
          </a:p>
        </p:txBody>
      </p:sp>
      <p:sp>
        <p:nvSpPr>
          <p:cNvPr id="19" name="Rectangle 18">
            <a:extLst>
              <a:ext uri="{FF2B5EF4-FFF2-40B4-BE49-F238E27FC236}">
                <a16:creationId xmlns:a16="http://schemas.microsoft.com/office/drawing/2014/main" id="{4DC517A2-E669-406C-BA36-60C3B1312A68}"/>
              </a:ext>
            </a:extLst>
          </p:cNvPr>
          <p:cNvSpPr/>
          <p:nvPr/>
        </p:nvSpPr>
        <p:spPr>
          <a:xfrm>
            <a:off x="6694426" y="2779520"/>
            <a:ext cx="2948371" cy="477054"/>
          </a:xfrm>
          <a:prstGeom prst="rect">
            <a:avLst/>
          </a:prstGeom>
        </p:spPr>
        <p:txBody>
          <a:bodyPr wrap="none">
            <a:spAutoFit/>
          </a:bodyPr>
          <a:lstStyle/>
          <a:p>
            <a:r>
              <a:rPr lang="en-GB" sz="2500" dirty="0"/>
              <a:t>They are passed out. </a:t>
            </a:r>
          </a:p>
        </p:txBody>
      </p:sp>
      <p:sp>
        <p:nvSpPr>
          <p:cNvPr id="20" name="Rectangle 19">
            <a:extLst>
              <a:ext uri="{FF2B5EF4-FFF2-40B4-BE49-F238E27FC236}">
                <a16:creationId xmlns:a16="http://schemas.microsoft.com/office/drawing/2014/main" id="{7DA0B84F-6F8E-4C6F-B451-535E287512C4}"/>
              </a:ext>
            </a:extLst>
          </p:cNvPr>
          <p:cNvSpPr/>
          <p:nvPr/>
        </p:nvSpPr>
        <p:spPr>
          <a:xfrm>
            <a:off x="1204211" y="2824685"/>
            <a:ext cx="3931552" cy="830997"/>
          </a:xfrm>
          <a:prstGeom prst="rect">
            <a:avLst/>
          </a:prstGeom>
        </p:spPr>
        <p:txBody>
          <a:bodyPr wrap="square">
            <a:spAutoFit/>
          </a:bodyPr>
          <a:lstStyle/>
          <a:p>
            <a:r>
              <a:rPr lang="en-GB" sz="2400" dirty="0"/>
              <a:t>They look happy about </a:t>
            </a:r>
          </a:p>
          <a:p>
            <a:r>
              <a:rPr lang="en-GB" sz="2400" dirty="0"/>
              <a:t>having sex, and say yes.</a:t>
            </a:r>
          </a:p>
        </p:txBody>
      </p:sp>
    </p:spTree>
    <p:extLst>
      <p:ext uri="{BB962C8B-B14F-4D97-AF65-F5344CB8AC3E}">
        <p14:creationId xmlns:p14="http://schemas.microsoft.com/office/powerpoint/2010/main" val="38884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F0A6A3-9EFC-4AE5-852C-41DBE993685A}"/>
              </a:ext>
            </a:extLst>
          </p:cNvPr>
          <p:cNvPicPr>
            <a:picLocks noChangeAspect="1"/>
          </p:cNvPicPr>
          <p:nvPr/>
        </p:nvPicPr>
        <p:blipFill rotWithShape="1">
          <a:blip r:embed="rId2"/>
          <a:srcRect l="58279" t="27515" r="7664" b="43604"/>
          <a:stretch/>
        </p:blipFill>
        <p:spPr>
          <a:xfrm>
            <a:off x="0" y="-1"/>
            <a:ext cx="12261973" cy="7000407"/>
          </a:xfrm>
          <a:prstGeom prst="rect">
            <a:avLst/>
          </a:prstGeom>
        </p:spPr>
      </p:pic>
      <p:sp>
        <p:nvSpPr>
          <p:cNvPr id="2" name="Title 1">
            <a:extLst>
              <a:ext uri="{FF2B5EF4-FFF2-40B4-BE49-F238E27FC236}">
                <a16:creationId xmlns:a16="http://schemas.microsoft.com/office/drawing/2014/main" id="{F6C182F3-48EF-4DCD-89E7-D99C2093D6D1}"/>
              </a:ext>
            </a:extLst>
          </p:cNvPr>
          <p:cNvSpPr>
            <a:spLocks noGrp="1"/>
          </p:cNvSpPr>
          <p:nvPr>
            <p:ph type="title"/>
          </p:nvPr>
        </p:nvSpPr>
        <p:spPr>
          <a:solidFill>
            <a:srgbClr val="FFFF00"/>
          </a:solidFill>
        </p:spPr>
        <p:txBody>
          <a:bodyPr/>
          <a:lstStyle/>
          <a:p>
            <a:r>
              <a:rPr lang="en-GB" b="1" dirty="0"/>
              <a:t>Rule 3: Make sure we are safe. </a:t>
            </a:r>
          </a:p>
        </p:txBody>
      </p:sp>
      <p:sp>
        <p:nvSpPr>
          <p:cNvPr id="3" name="Content Placeholder 2">
            <a:extLst>
              <a:ext uri="{FF2B5EF4-FFF2-40B4-BE49-F238E27FC236}">
                <a16:creationId xmlns:a16="http://schemas.microsoft.com/office/drawing/2014/main" id="{9D8A02C2-0BF6-4A03-9D35-30388E3EAF58}"/>
              </a:ext>
            </a:extLst>
          </p:cNvPr>
          <p:cNvSpPr>
            <a:spLocks noGrp="1"/>
          </p:cNvSpPr>
          <p:nvPr>
            <p:ph idx="1"/>
          </p:nvPr>
        </p:nvSpPr>
        <p:spPr>
          <a:solidFill>
            <a:schemeClr val="accent4">
              <a:lumMod val="20000"/>
              <a:lumOff val="80000"/>
            </a:schemeClr>
          </a:solidFill>
        </p:spPr>
        <p:txBody>
          <a:bodyPr>
            <a:normAutofit/>
          </a:bodyPr>
          <a:lstStyle/>
          <a:p>
            <a:pPr marL="0" indent="0">
              <a:buNone/>
            </a:pPr>
            <a:r>
              <a:rPr lang="en-GB" sz="4000" dirty="0"/>
              <a:t>Another important rule that is important for sexual boundaries is to keep safe.  </a:t>
            </a:r>
          </a:p>
          <a:p>
            <a:pPr marL="0" indent="0">
              <a:buNone/>
            </a:pPr>
            <a:endParaRPr lang="en-GB" sz="4000" dirty="0"/>
          </a:p>
          <a:p>
            <a:pPr marL="0" indent="0">
              <a:buNone/>
            </a:pPr>
            <a:endParaRPr lang="en-GB" sz="4000" dirty="0"/>
          </a:p>
          <a:p>
            <a:pPr marL="0" indent="0">
              <a:buNone/>
            </a:pPr>
            <a:r>
              <a:rPr lang="en-GB" sz="4000" b="1" dirty="0"/>
              <a:t>Teachers – move on to this today if you have time, or cover next lesson. </a:t>
            </a:r>
          </a:p>
          <a:p>
            <a:pPr marL="0" indent="0">
              <a:buNone/>
            </a:pPr>
            <a:endParaRPr lang="en-GB" sz="4000" dirty="0"/>
          </a:p>
        </p:txBody>
      </p:sp>
    </p:spTree>
    <p:extLst>
      <p:ext uri="{BB962C8B-B14F-4D97-AF65-F5344CB8AC3E}">
        <p14:creationId xmlns:p14="http://schemas.microsoft.com/office/powerpoint/2010/main" val="3997586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C42C59-6122-48A7-A680-6D0C884E663F}"/>
              </a:ext>
            </a:extLst>
          </p:cNvPr>
          <p:cNvPicPr>
            <a:picLocks noChangeAspect="1"/>
          </p:cNvPicPr>
          <p:nvPr/>
        </p:nvPicPr>
        <p:blipFill rotWithShape="1">
          <a:blip r:embed="rId2"/>
          <a:srcRect l="58279" t="27515" r="7664" b="43604"/>
          <a:stretch/>
        </p:blipFill>
        <p:spPr>
          <a:xfrm>
            <a:off x="0" y="-1"/>
            <a:ext cx="12261973" cy="7000407"/>
          </a:xfrm>
          <a:prstGeom prst="rect">
            <a:avLst/>
          </a:prstGeom>
        </p:spPr>
      </p:pic>
      <p:sp>
        <p:nvSpPr>
          <p:cNvPr id="2" name="Title 1">
            <a:extLst>
              <a:ext uri="{FF2B5EF4-FFF2-40B4-BE49-F238E27FC236}">
                <a16:creationId xmlns:a16="http://schemas.microsoft.com/office/drawing/2014/main" id="{2517BE08-9921-47DA-B02D-E787F9B3B30C}"/>
              </a:ext>
            </a:extLst>
          </p:cNvPr>
          <p:cNvSpPr>
            <a:spLocks noGrp="1"/>
          </p:cNvSpPr>
          <p:nvPr>
            <p:ph type="ctrTitle"/>
          </p:nvPr>
        </p:nvSpPr>
        <p:spPr>
          <a:xfrm>
            <a:off x="1524000" y="854438"/>
            <a:ext cx="9144000" cy="1171497"/>
          </a:xfrm>
          <a:solidFill>
            <a:srgbClr val="FFFF00"/>
          </a:solidFill>
        </p:spPr>
        <p:txBody>
          <a:bodyPr/>
          <a:lstStyle/>
          <a:p>
            <a:r>
              <a:rPr lang="en-GB" dirty="0"/>
              <a:t>Personal boundaries</a:t>
            </a:r>
          </a:p>
        </p:txBody>
      </p:sp>
      <p:sp>
        <p:nvSpPr>
          <p:cNvPr id="3" name="Subtitle 2">
            <a:extLst>
              <a:ext uri="{FF2B5EF4-FFF2-40B4-BE49-F238E27FC236}">
                <a16:creationId xmlns:a16="http://schemas.microsoft.com/office/drawing/2014/main" id="{465BDF3D-ECD2-41FC-B780-E9F03150DEC9}"/>
              </a:ext>
            </a:extLst>
          </p:cNvPr>
          <p:cNvSpPr>
            <a:spLocks noGrp="1"/>
          </p:cNvSpPr>
          <p:nvPr>
            <p:ph type="subTitle" idx="1"/>
          </p:nvPr>
        </p:nvSpPr>
        <p:spPr>
          <a:xfrm>
            <a:off x="1524000" y="2601119"/>
            <a:ext cx="9144000" cy="1655762"/>
          </a:xfrm>
          <a:solidFill>
            <a:schemeClr val="accent4">
              <a:lumMod val="20000"/>
              <a:lumOff val="80000"/>
            </a:schemeClr>
          </a:solidFill>
        </p:spPr>
        <p:txBody>
          <a:bodyPr>
            <a:normAutofit/>
          </a:bodyPr>
          <a:lstStyle/>
          <a:p>
            <a:r>
              <a:rPr lang="en-GB" sz="4400" dirty="0"/>
              <a:t>How many words can you make from this during reg?!</a:t>
            </a:r>
          </a:p>
        </p:txBody>
      </p:sp>
    </p:spTree>
    <p:extLst>
      <p:ext uri="{BB962C8B-B14F-4D97-AF65-F5344CB8AC3E}">
        <p14:creationId xmlns:p14="http://schemas.microsoft.com/office/powerpoint/2010/main" val="471058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010A7E-5037-4708-AFCD-353C08374E06}"/>
              </a:ext>
            </a:extLst>
          </p:cNvPr>
          <p:cNvPicPr>
            <a:picLocks noChangeAspect="1"/>
          </p:cNvPicPr>
          <p:nvPr/>
        </p:nvPicPr>
        <p:blipFill rotWithShape="1">
          <a:blip r:embed="rId2"/>
          <a:srcRect l="58279" t="27515" r="7664" b="43604"/>
          <a:stretch/>
        </p:blipFill>
        <p:spPr>
          <a:xfrm>
            <a:off x="0" y="-1"/>
            <a:ext cx="12261973" cy="7000407"/>
          </a:xfrm>
          <a:prstGeom prst="rect">
            <a:avLst/>
          </a:prstGeom>
        </p:spPr>
      </p:pic>
      <p:sp>
        <p:nvSpPr>
          <p:cNvPr id="2" name="Title 1">
            <a:extLst>
              <a:ext uri="{FF2B5EF4-FFF2-40B4-BE49-F238E27FC236}">
                <a16:creationId xmlns:a16="http://schemas.microsoft.com/office/drawing/2014/main" id="{AC3CC50F-BACB-4014-B174-141CAD12177A}"/>
              </a:ext>
            </a:extLst>
          </p:cNvPr>
          <p:cNvSpPr>
            <a:spLocks noGrp="1"/>
          </p:cNvSpPr>
          <p:nvPr>
            <p:ph type="title"/>
          </p:nvPr>
        </p:nvSpPr>
        <p:spPr>
          <a:solidFill>
            <a:srgbClr val="FFFF00"/>
          </a:solidFill>
        </p:spPr>
        <p:txBody>
          <a:bodyPr/>
          <a:lstStyle/>
          <a:p>
            <a:r>
              <a:rPr lang="en-GB" b="1" dirty="0"/>
              <a:t>How do you think you “keep safe” during sex?</a:t>
            </a:r>
          </a:p>
        </p:txBody>
      </p:sp>
      <p:sp>
        <p:nvSpPr>
          <p:cNvPr id="4" name="TextBox 3">
            <a:extLst>
              <a:ext uri="{FF2B5EF4-FFF2-40B4-BE49-F238E27FC236}">
                <a16:creationId xmlns:a16="http://schemas.microsoft.com/office/drawing/2014/main" id="{3D30D36B-23FE-48E8-9951-4D75441DAE6B}"/>
              </a:ext>
            </a:extLst>
          </p:cNvPr>
          <p:cNvSpPr txBox="1"/>
          <p:nvPr/>
        </p:nvSpPr>
        <p:spPr>
          <a:xfrm>
            <a:off x="829377" y="2165684"/>
            <a:ext cx="10515600" cy="2308324"/>
          </a:xfrm>
          <a:prstGeom prst="rect">
            <a:avLst/>
          </a:prstGeom>
          <a:solidFill>
            <a:schemeClr val="accent4">
              <a:lumMod val="20000"/>
              <a:lumOff val="80000"/>
            </a:schemeClr>
          </a:solidFill>
        </p:spPr>
        <p:txBody>
          <a:bodyPr wrap="square" rtlCol="0">
            <a:spAutoFit/>
          </a:bodyPr>
          <a:lstStyle/>
          <a:p>
            <a:r>
              <a:rPr lang="en-GB" sz="3600" dirty="0"/>
              <a:t>Answer = using some form of contraception.</a:t>
            </a:r>
          </a:p>
          <a:p>
            <a:endParaRPr lang="en-GB" sz="3600" dirty="0"/>
          </a:p>
          <a:p>
            <a:r>
              <a:rPr lang="en-GB" sz="3600" dirty="0"/>
              <a:t>Contraception = a device which stops a woman from getting pregnant and/or prevents STIs.  </a:t>
            </a:r>
          </a:p>
        </p:txBody>
      </p:sp>
    </p:spTree>
    <p:extLst>
      <p:ext uri="{BB962C8B-B14F-4D97-AF65-F5344CB8AC3E}">
        <p14:creationId xmlns:p14="http://schemas.microsoft.com/office/powerpoint/2010/main" val="118195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5C16E6-323E-43D8-98EC-5119321D3190}"/>
              </a:ext>
            </a:extLst>
          </p:cNvPr>
          <p:cNvPicPr>
            <a:picLocks noChangeAspect="1"/>
          </p:cNvPicPr>
          <p:nvPr/>
        </p:nvPicPr>
        <p:blipFill rotWithShape="1">
          <a:blip r:embed="rId2"/>
          <a:srcRect l="58279" t="27515" r="7664" b="43604"/>
          <a:stretch/>
        </p:blipFill>
        <p:spPr>
          <a:xfrm>
            <a:off x="0" y="-1"/>
            <a:ext cx="12261973" cy="7000407"/>
          </a:xfrm>
          <a:prstGeom prst="rect">
            <a:avLst/>
          </a:prstGeom>
        </p:spPr>
      </p:pic>
      <p:sp>
        <p:nvSpPr>
          <p:cNvPr id="2" name="Title 1">
            <a:extLst>
              <a:ext uri="{FF2B5EF4-FFF2-40B4-BE49-F238E27FC236}">
                <a16:creationId xmlns:a16="http://schemas.microsoft.com/office/drawing/2014/main" id="{FAD5C48F-2754-4163-B66E-FB2E1D912B4B}"/>
              </a:ext>
            </a:extLst>
          </p:cNvPr>
          <p:cNvSpPr>
            <a:spLocks noGrp="1"/>
          </p:cNvSpPr>
          <p:nvPr>
            <p:ph type="title"/>
          </p:nvPr>
        </p:nvSpPr>
        <p:spPr>
          <a:xfrm>
            <a:off x="838200" y="260807"/>
            <a:ext cx="10515600" cy="1555934"/>
          </a:xfrm>
          <a:solidFill>
            <a:srgbClr val="FFFF00"/>
          </a:solidFill>
        </p:spPr>
        <p:txBody>
          <a:bodyPr>
            <a:normAutofit fontScale="90000"/>
          </a:bodyPr>
          <a:lstStyle/>
          <a:p>
            <a:r>
              <a:rPr lang="en-GB" dirty="0"/>
              <a:t>There are many different types of contraception.  You are going to explore this more at college, but here is a quick overview.</a:t>
            </a:r>
          </a:p>
        </p:txBody>
      </p:sp>
      <p:pic>
        <p:nvPicPr>
          <p:cNvPr id="4" name="Picture 3">
            <a:extLst>
              <a:ext uri="{FF2B5EF4-FFF2-40B4-BE49-F238E27FC236}">
                <a16:creationId xmlns:a16="http://schemas.microsoft.com/office/drawing/2014/main" id="{BA6BE3F4-B1ED-4E32-BD31-A008C1515926}"/>
              </a:ext>
            </a:extLst>
          </p:cNvPr>
          <p:cNvPicPr>
            <a:picLocks noChangeAspect="1"/>
          </p:cNvPicPr>
          <p:nvPr/>
        </p:nvPicPr>
        <p:blipFill rotWithShape="1">
          <a:blip r:embed="rId3"/>
          <a:srcRect l="67105" t="18822" r="3448" b="62145"/>
          <a:stretch/>
        </p:blipFill>
        <p:spPr>
          <a:xfrm>
            <a:off x="1212501" y="2311528"/>
            <a:ext cx="9376859" cy="3507698"/>
          </a:xfrm>
          <a:prstGeom prst="rect">
            <a:avLst/>
          </a:prstGeom>
        </p:spPr>
      </p:pic>
    </p:spTree>
    <p:extLst>
      <p:ext uri="{BB962C8B-B14F-4D97-AF65-F5344CB8AC3E}">
        <p14:creationId xmlns:p14="http://schemas.microsoft.com/office/powerpoint/2010/main" val="76828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F9BB77-3B8E-4259-9171-BE8177406F52}"/>
              </a:ext>
            </a:extLst>
          </p:cNvPr>
          <p:cNvPicPr>
            <a:picLocks noChangeAspect="1"/>
          </p:cNvPicPr>
          <p:nvPr/>
        </p:nvPicPr>
        <p:blipFill rotWithShape="1">
          <a:blip r:embed="rId2"/>
          <a:srcRect l="58279" t="27515" r="7664" b="43604"/>
          <a:stretch/>
        </p:blipFill>
        <p:spPr>
          <a:xfrm>
            <a:off x="0" y="-1"/>
            <a:ext cx="12261973" cy="7000407"/>
          </a:xfrm>
          <a:prstGeom prst="rect">
            <a:avLst/>
          </a:prstGeom>
        </p:spPr>
      </p:pic>
      <p:sp>
        <p:nvSpPr>
          <p:cNvPr id="2" name="Title 1">
            <a:extLst>
              <a:ext uri="{FF2B5EF4-FFF2-40B4-BE49-F238E27FC236}">
                <a16:creationId xmlns:a16="http://schemas.microsoft.com/office/drawing/2014/main" id="{20090288-082E-42D6-9480-A403BE08CC80}"/>
              </a:ext>
            </a:extLst>
          </p:cNvPr>
          <p:cNvSpPr>
            <a:spLocks noGrp="1"/>
          </p:cNvSpPr>
          <p:nvPr>
            <p:ph type="title"/>
          </p:nvPr>
        </p:nvSpPr>
        <p:spPr>
          <a:xfrm>
            <a:off x="838200" y="1446538"/>
            <a:ext cx="10515600" cy="1325563"/>
          </a:xfrm>
          <a:solidFill>
            <a:srgbClr val="FFFF00"/>
          </a:solidFill>
        </p:spPr>
        <p:txBody>
          <a:bodyPr/>
          <a:lstStyle/>
          <a:p>
            <a:r>
              <a:rPr lang="en-GB" dirty="0"/>
              <a:t>So why can it be dangerous to have sex without contraception?  Discuss.</a:t>
            </a:r>
          </a:p>
        </p:txBody>
      </p:sp>
      <p:pic>
        <p:nvPicPr>
          <p:cNvPr id="3" name="Picture 2">
            <a:extLst>
              <a:ext uri="{FF2B5EF4-FFF2-40B4-BE49-F238E27FC236}">
                <a16:creationId xmlns:a16="http://schemas.microsoft.com/office/drawing/2014/main" id="{0EA522D1-FA1E-4AC4-9B86-7FBD8EACD76A}"/>
              </a:ext>
            </a:extLst>
          </p:cNvPr>
          <p:cNvPicPr>
            <a:picLocks noChangeAspect="1"/>
          </p:cNvPicPr>
          <p:nvPr/>
        </p:nvPicPr>
        <p:blipFill rotWithShape="1">
          <a:blip r:embed="rId3"/>
          <a:srcRect l="67105" t="18822" r="3448" b="62145"/>
          <a:stretch/>
        </p:blipFill>
        <p:spPr>
          <a:xfrm>
            <a:off x="2577654" y="3196357"/>
            <a:ext cx="7036691" cy="2632287"/>
          </a:xfrm>
          <a:prstGeom prst="rect">
            <a:avLst/>
          </a:prstGeom>
        </p:spPr>
      </p:pic>
    </p:spTree>
    <p:extLst>
      <p:ext uri="{BB962C8B-B14F-4D97-AF65-F5344CB8AC3E}">
        <p14:creationId xmlns:p14="http://schemas.microsoft.com/office/powerpoint/2010/main" val="3256592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8B189F-B72F-46D5-8733-1355C306C7FD}"/>
              </a:ext>
            </a:extLst>
          </p:cNvPr>
          <p:cNvPicPr>
            <a:picLocks noChangeAspect="1"/>
          </p:cNvPicPr>
          <p:nvPr/>
        </p:nvPicPr>
        <p:blipFill rotWithShape="1">
          <a:blip r:embed="rId2"/>
          <a:srcRect l="58279" t="27515" r="7664" b="43604"/>
          <a:stretch/>
        </p:blipFill>
        <p:spPr>
          <a:xfrm>
            <a:off x="0" y="-1"/>
            <a:ext cx="12261973" cy="7000407"/>
          </a:xfrm>
          <a:prstGeom prst="rect">
            <a:avLst/>
          </a:prstGeom>
        </p:spPr>
      </p:pic>
      <p:sp>
        <p:nvSpPr>
          <p:cNvPr id="2" name="Title 1"/>
          <p:cNvSpPr>
            <a:spLocks noGrp="1"/>
          </p:cNvSpPr>
          <p:nvPr>
            <p:ph type="title"/>
          </p:nvPr>
        </p:nvSpPr>
        <p:spPr>
          <a:solidFill>
            <a:srgbClr val="FFFF00"/>
          </a:solidFill>
        </p:spPr>
        <p:txBody>
          <a:bodyPr>
            <a:normAutofit/>
          </a:bodyPr>
          <a:lstStyle/>
          <a:p>
            <a:r>
              <a:rPr lang="en-GB" b="1" dirty="0"/>
              <a:t>It can lead to an unwanted pregnancy. </a:t>
            </a:r>
          </a:p>
        </p:txBody>
      </p:sp>
      <p:sp>
        <p:nvSpPr>
          <p:cNvPr id="3" name="Content Placeholder 2"/>
          <p:cNvSpPr>
            <a:spLocks noGrp="1"/>
          </p:cNvSpPr>
          <p:nvPr>
            <p:ph idx="1"/>
          </p:nvPr>
        </p:nvSpPr>
        <p:spPr>
          <a:xfrm>
            <a:off x="279133" y="1825625"/>
            <a:ext cx="11074667" cy="4351338"/>
          </a:xfrm>
          <a:solidFill>
            <a:schemeClr val="accent4">
              <a:lumMod val="20000"/>
              <a:lumOff val="80000"/>
            </a:schemeClr>
          </a:solidFill>
        </p:spPr>
        <p:txBody>
          <a:bodyPr>
            <a:normAutofit/>
          </a:bodyPr>
          <a:lstStyle/>
          <a:p>
            <a:pPr marL="0" indent="0">
              <a:buNone/>
            </a:pPr>
            <a:r>
              <a:rPr lang="en-GB" sz="3200" b="1" dirty="0"/>
              <a:t>Watch this clip.</a:t>
            </a:r>
          </a:p>
          <a:p>
            <a:pPr marL="0" indent="0">
              <a:buNone/>
            </a:pPr>
            <a:r>
              <a:rPr lang="en-GB" sz="3200" b="1" dirty="0"/>
              <a:t>Add to your sheet…</a:t>
            </a:r>
          </a:p>
          <a:p>
            <a:pPr marL="0" indent="0">
              <a:buNone/>
            </a:pPr>
            <a:r>
              <a:rPr lang="en-GB" sz="3200" dirty="0">
                <a:solidFill>
                  <a:srgbClr val="FF0000"/>
                </a:solidFill>
              </a:rPr>
              <a:t>Consequences of unwanted </a:t>
            </a:r>
          </a:p>
          <a:p>
            <a:pPr marL="0" indent="0">
              <a:buNone/>
            </a:pPr>
            <a:r>
              <a:rPr lang="en-GB" sz="3200" dirty="0">
                <a:solidFill>
                  <a:srgbClr val="FF0000"/>
                </a:solidFill>
              </a:rPr>
              <a:t>pregnancy.  </a:t>
            </a:r>
          </a:p>
        </p:txBody>
      </p:sp>
      <p:sp>
        <p:nvSpPr>
          <p:cNvPr id="4" name="Rectangle 3"/>
          <p:cNvSpPr/>
          <p:nvPr/>
        </p:nvSpPr>
        <p:spPr>
          <a:xfrm>
            <a:off x="1675376" y="4689951"/>
            <a:ext cx="4572000" cy="1384995"/>
          </a:xfrm>
          <a:prstGeom prst="rect">
            <a:avLst/>
          </a:prstGeom>
        </p:spPr>
        <p:txBody>
          <a:bodyPr>
            <a:spAutoFit/>
          </a:bodyPr>
          <a:lstStyle/>
          <a:p>
            <a:r>
              <a:rPr lang="en-GB" sz="2800" dirty="0">
                <a:hlinkClick r:id="rId3"/>
              </a:rPr>
              <a:t>https://www.youtube.com/</a:t>
            </a:r>
          </a:p>
          <a:p>
            <a:r>
              <a:rPr lang="en-GB" sz="2800" dirty="0" err="1">
                <a:hlinkClick r:id="rId3"/>
              </a:rPr>
              <a:t>watch?v</a:t>
            </a:r>
            <a:r>
              <a:rPr lang="en-GB" sz="2800" dirty="0">
                <a:hlinkClick r:id="rId3"/>
              </a:rPr>
              <a:t>=xiK6DJGFSto&amp;safe=true</a:t>
            </a:r>
            <a:endParaRPr lang="en-GB" sz="2800" dirty="0"/>
          </a:p>
        </p:txBody>
      </p:sp>
      <p:pic>
        <p:nvPicPr>
          <p:cNvPr id="2050" name="Picture 2" descr="Image result for teen pregnancy">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5823" y="2701227"/>
            <a:ext cx="4643292" cy="2321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01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078756-E2A2-482C-904B-57313CE7A98A}"/>
              </a:ext>
            </a:extLst>
          </p:cNvPr>
          <p:cNvPicPr>
            <a:picLocks noChangeAspect="1"/>
          </p:cNvPicPr>
          <p:nvPr/>
        </p:nvPicPr>
        <p:blipFill rotWithShape="1">
          <a:blip r:embed="rId2"/>
          <a:srcRect l="58279" t="27515" r="7664" b="43604"/>
          <a:stretch/>
        </p:blipFill>
        <p:spPr>
          <a:xfrm>
            <a:off x="0" y="-1"/>
            <a:ext cx="12261973" cy="7000407"/>
          </a:xfrm>
          <a:prstGeom prst="rect">
            <a:avLst/>
          </a:prstGeom>
        </p:spPr>
      </p:pic>
      <p:sp>
        <p:nvSpPr>
          <p:cNvPr id="2" name="Title 1">
            <a:extLst>
              <a:ext uri="{FF2B5EF4-FFF2-40B4-BE49-F238E27FC236}">
                <a16:creationId xmlns:a16="http://schemas.microsoft.com/office/drawing/2014/main" id="{1001F9FE-483D-456E-BA86-5761FD86D617}"/>
              </a:ext>
            </a:extLst>
          </p:cNvPr>
          <p:cNvSpPr>
            <a:spLocks noGrp="1"/>
          </p:cNvSpPr>
          <p:nvPr>
            <p:ph type="title"/>
          </p:nvPr>
        </p:nvSpPr>
        <p:spPr>
          <a:solidFill>
            <a:srgbClr val="FFFF00"/>
          </a:solidFill>
        </p:spPr>
        <p:txBody>
          <a:bodyPr/>
          <a:lstStyle/>
          <a:p>
            <a:r>
              <a:rPr lang="en-GB" b="1" dirty="0"/>
              <a:t>Consequences of unwanted pregnancy?</a:t>
            </a:r>
          </a:p>
        </p:txBody>
      </p:sp>
      <p:sp>
        <p:nvSpPr>
          <p:cNvPr id="3" name="Content Placeholder 2">
            <a:extLst>
              <a:ext uri="{FF2B5EF4-FFF2-40B4-BE49-F238E27FC236}">
                <a16:creationId xmlns:a16="http://schemas.microsoft.com/office/drawing/2014/main" id="{DF3E0816-A14D-46BF-9DFE-05A19F7D4800}"/>
              </a:ext>
            </a:extLst>
          </p:cNvPr>
          <p:cNvSpPr>
            <a:spLocks noGrp="1"/>
          </p:cNvSpPr>
          <p:nvPr>
            <p:ph idx="1"/>
          </p:nvPr>
        </p:nvSpPr>
        <p:spPr>
          <a:solidFill>
            <a:schemeClr val="accent4">
              <a:lumMod val="20000"/>
              <a:lumOff val="80000"/>
            </a:schemeClr>
          </a:solidFill>
        </p:spPr>
        <p:txBody>
          <a:bodyPr>
            <a:normAutofit/>
          </a:bodyPr>
          <a:lstStyle/>
          <a:p>
            <a:pPr marL="0" indent="0">
              <a:buNone/>
            </a:pPr>
            <a:r>
              <a:rPr lang="en-GB" sz="4000" dirty="0"/>
              <a:t>&gt;Having to grow up quickly.</a:t>
            </a:r>
          </a:p>
          <a:p>
            <a:pPr marL="0" indent="0">
              <a:buNone/>
            </a:pPr>
            <a:r>
              <a:rPr lang="en-GB" sz="4000" dirty="0"/>
              <a:t>&gt;Missing out on ‘being young.’</a:t>
            </a:r>
          </a:p>
          <a:p>
            <a:pPr marL="0" indent="0">
              <a:buNone/>
            </a:pPr>
            <a:r>
              <a:rPr lang="en-GB" sz="4000" dirty="0"/>
              <a:t>&gt;Seeing friends less.</a:t>
            </a:r>
          </a:p>
          <a:p>
            <a:pPr marL="0" indent="0">
              <a:buNone/>
            </a:pPr>
            <a:r>
              <a:rPr lang="en-GB" sz="4000" dirty="0"/>
              <a:t>&gt;Stress.</a:t>
            </a:r>
          </a:p>
          <a:p>
            <a:pPr marL="0" indent="0">
              <a:buNone/>
            </a:pPr>
            <a:endParaRPr lang="en-GB" sz="4000" dirty="0"/>
          </a:p>
          <a:p>
            <a:pPr marL="0" indent="0">
              <a:buNone/>
            </a:pPr>
            <a:r>
              <a:rPr lang="en-GB" sz="4000" dirty="0"/>
              <a:t>Other?</a:t>
            </a:r>
          </a:p>
        </p:txBody>
      </p:sp>
    </p:spTree>
    <p:extLst>
      <p:ext uri="{BB962C8B-B14F-4D97-AF65-F5344CB8AC3E}">
        <p14:creationId xmlns:p14="http://schemas.microsoft.com/office/powerpoint/2010/main" val="804399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D75993-3C2A-4C5C-A528-0FBE96DE666D}"/>
              </a:ext>
            </a:extLst>
          </p:cNvPr>
          <p:cNvPicPr>
            <a:picLocks noChangeAspect="1"/>
          </p:cNvPicPr>
          <p:nvPr/>
        </p:nvPicPr>
        <p:blipFill rotWithShape="1">
          <a:blip r:embed="rId2"/>
          <a:srcRect l="58279" t="27515" r="7664" b="43604"/>
          <a:stretch/>
        </p:blipFill>
        <p:spPr>
          <a:xfrm>
            <a:off x="0" y="-1"/>
            <a:ext cx="12261973" cy="7000407"/>
          </a:xfrm>
          <a:prstGeom prst="rect">
            <a:avLst/>
          </a:prstGeom>
        </p:spPr>
      </p:pic>
      <p:sp>
        <p:nvSpPr>
          <p:cNvPr id="2050" name="Rectangle 2"/>
          <p:cNvSpPr>
            <a:spLocks noGrp="1" noChangeArrowheads="1"/>
          </p:cNvSpPr>
          <p:nvPr>
            <p:ph type="ctrTitle"/>
          </p:nvPr>
        </p:nvSpPr>
        <p:spPr>
          <a:xfrm>
            <a:off x="1700134" y="1021153"/>
            <a:ext cx="7772400" cy="1470025"/>
          </a:xfrm>
          <a:solidFill>
            <a:schemeClr val="accent4">
              <a:lumMod val="20000"/>
              <a:lumOff val="80000"/>
            </a:schemeClr>
          </a:solidFill>
        </p:spPr>
        <p:txBody>
          <a:bodyPr anchor="ctr"/>
          <a:lstStyle/>
          <a:p>
            <a:pPr eaLnBrk="1" hangingPunct="1"/>
            <a:r>
              <a:rPr lang="en-GB" altLang="en-US" sz="4400" b="1" dirty="0">
                <a:latin typeface="Comic Sans MS" pitchFamily="66" charset="0"/>
              </a:rPr>
              <a:t>Myths about Contraception and Pregnancy</a:t>
            </a:r>
          </a:p>
        </p:txBody>
      </p:sp>
      <p:sp>
        <p:nvSpPr>
          <p:cNvPr id="2" name="TextBox 1"/>
          <p:cNvSpPr txBox="1"/>
          <p:nvPr/>
        </p:nvSpPr>
        <p:spPr>
          <a:xfrm>
            <a:off x="2669872" y="2823507"/>
            <a:ext cx="6264696" cy="3416320"/>
          </a:xfrm>
          <a:prstGeom prst="rect">
            <a:avLst/>
          </a:prstGeom>
          <a:solidFill>
            <a:srgbClr val="FFFF00"/>
          </a:solidFill>
        </p:spPr>
        <p:txBody>
          <a:bodyPr wrap="square" rtlCol="0">
            <a:spAutoFit/>
          </a:bodyPr>
          <a:lstStyle/>
          <a:p>
            <a:r>
              <a:rPr lang="en-GB" sz="3600" b="1" dirty="0"/>
              <a:t>We are going to play a true or false game.  </a:t>
            </a:r>
          </a:p>
          <a:p>
            <a:r>
              <a:rPr lang="en-GB" sz="3600" b="1" dirty="0"/>
              <a:t>After each statement please do:</a:t>
            </a:r>
          </a:p>
          <a:p>
            <a:r>
              <a:rPr lang="en-GB" sz="3600" b="1" dirty="0"/>
              <a:t>Thumbs up = true</a:t>
            </a:r>
          </a:p>
          <a:p>
            <a:r>
              <a:rPr lang="en-GB" sz="3600" b="1" dirty="0"/>
              <a:t>Thumbs down = false</a:t>
            </a:r>
          </a:p>
          <a:p>
            <a:r>
              <a:rPr lang="en-GB" sz="3600" b="1" dirty="0"/>
              <a:t>Middle = not sure</a:t>
            </a:r>
          </a:p>
        </p:txBody>
      </p:sp>
    </p:spTree>
    <p:extLst>
      <p:ext uri="{BB962C8B-B14F-4D97-AF65-F5344CB8AC3E}">
        <p14:creationId xmlns:p14="http://schemas.microsoft.com/office/powerpoint/2010/main" val="3962888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A9BEA7-5D54-4200-AEF3-31050E8D6D83}"/>
              </a:ext>
            </a:extLst>
          </p:cNvPr>
          <p:cNvPicPr>
            <a:picLocks noChangeAspect="1"/>
          </p:cNvPicPr>
          <p:nvPr/>
        </p:nvPicPr>
        <p:blipFill rotWithShape="1">
          <a:blip r:embed="rId2"/>
          <a:srcRect l="58279" t="27515" r="7664" b="43604"/>
          <a:stretch/>
        </p:blipFill>
        <p:spPr>
          <a:xfrm>
            <a:off x="0" y="-1"/>
            <a:ext cx="12261973" cy="7000407"/>
          </a:xfrm>
          <a:prstGeom prst="rect">
            <a:avLst/>
          </a:prstGeom>
        </p:spPr>
      </p:pic>
      <p:sp>
        <p:nvSpPr>
          <p:cNvPr id="3074" name="Rectangle 2"/>
          <p:cNvSpPr>
            <a:spLocks noGrp="1" noChangeArrowheads="1"/>
          </p:cNvSpPr>
          <p:nvPr>
            <p:ph type="title"/>
          </p:nvPr>
        </p:nvSpPr>
        <p:spPr/>
        <p:txBody>
          <a:bodyPr/>
          <a:lstStyle/>
          <a:p>
            <a:pPr eaLnBrk="1" hangingPunct="1"/>
            <a:r>
              <a:rPr lang="en-GB" altLang="en-US">
                <a:latin typeface="Comic Sans MS" pitchFamily="66" charset="0"/>
              </a:rPr>
              <a:t>1</a:t>
            </a:r>
          </a:p>
        </p:txBody>
      </p:sp>
      <p:sp>
        <p:nvSpPr>
          <p:cNvPr id="3075" name="Rectangle 3"/>
          <p:cNvSpPr>
            <a:spLocks noGrp="1" noChangeArrowheads="1"/>
          </p:cNvSpPr>
          <p:nvPr>
            <p:ph type="body" idx="1"/>
          </p:nvPr>
        </p:nvSpPr>
        <p:spPr>
          <a:xfrm>
            <a:off x="838200" y="1825625"/>
            <a:ext cx="10515600" cy="2071818"/>
          </a:xfrm>
          <a:solidFill>
            <a:srgbClr val="FFFF00"/>
          </a:solidFill>
        </p:spPr>
        <p:txBody>
          <a:bodyPr/>
          <a:lstStyle/>
          <a:p>
            <a:pPr eaLnBrk="1" hangingPunct="1">
              <a:defRPr/>
            </a:pPr>
            <a:endParaRPr lang="en-GB" b="1" dirty="0">
              <a:latin typeface="Comic Sans MS" panose="030F0702030302020204" pitchFamily="66" charset="0"/>
            </a:endParaRPr>
          </a:p>
          <a:p>
            <a:pPr marL="0" indent="0" algn="ctr">
              <a:buNone/>
              <a:defRPr/>
            </a:pPr>
            <a:r>
              <a:rPr lang="en-GB" sz="4000" b="1" dirty="0">
                <a:latin typeface="Comic Sans MS" panose="030F0702030302020204" pitchFamily="66" charset="0"/>
              </a:rPr>
              <a:t>A woman can’t get pregnant if she has sex during her period</a:t>
            </a:r>
          </a:p>
        </p:txBody>
      </p:sp>
    </p:spTree>
    <p:extLst>
      <p:ext uri="{BB962C8B-B14F-4D97-AF65-F5344CB8AC3E}">
        <p14:creationId xmlns:p14="http://schemas.microsoft.com/office/powerpoint/2010/main" val="3985556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0186F1-4D74-4A9B-AB6F-5044014E899E}"/>
              </a:ext>
            </a:extLst>
          </p:cNvPr>
          <p:cNvPicPr>
            <a:picLocks noChangeAspect="1"/>
          </p:cNvPicPr>
          <p:nvPr/>
        </p:nvPicPr>
        <p:blipFill rotWithShape="1">
          <a:blip r:embed="rId2"/>
          <a:srcRect l="58279" t="27515" r="7664" b="43604"/>
          <a:stretch/>
        </p:blipFill>
        <p:spPr>
          <a:xfrm>
            <a:off x="0" y="-1"/>
            <a:ext cx="12261973" cy="7000407"/>
          </a:xfrm>
          <a:prstGeom prst="rect">
            <a:avLst/>
          </a:prstGeom>
        </p:spPr>
      </p:pic>
      <p:sp>
        <p:nvSpPr>
          <p:cNvPr id="4098" name="Rectangle 2"/>
          <p:cNvSpPr>
            <a:spLocks noGrp="1" noChangeArrowheads="1"/>
          </p:cNvSpPr>
          <p:nvPr>
            <p:ph type="title"/>
          </p:nvPr>
        </p:nvSpPr>
        <p:spPr/>
        <p:txBody>
          <a:bodyPr/>
          <a:lstStyle/>
          <a:p>
            <a:pPr eaLnBrk="1" hangingPunct="1"/>
            <a:r>
              <a:rPr lang="en-GB" altLang="en-US">
                <a:latin typeface="Comic Sans MS" pitchFamily="66" charset="0"/>
              </a:rPr>
              <a:t>Answer</a:t>
            </a:r>
          </a:p>
        </p:txBody>
      </p:sp>
      <p:sp>
        <p:nvSpPr>
          <p:cNvPr id="4099" name="Rectangle 3"/>
          <p:cNvSpPr>
            <a:spLocks noGrp="1" noChangeArrowheads="1"/>
          </p:cNvSpPr>
          <p:nvPr>
            <p:ph type="body" idx="1"/>
          </p:nvPr>
        </p:nvSpPr>
        <p:spPr>
          <a:xfrm>
            <a:off x="838200" y="1825625"/>
            <a:ext cx="10515600" cy="1757024"/>
          </a:xfrm>
          <a:solidFill>
            <a:srgbClr val="FFFF00"/>
          </a:solidFill>
        </p:spPr>
        <p:txBody>
          <a:bodyPr/>
          <a:lstStyle/>
          <a:p>
            <a:pPr eaLnBrk="1" hangingPunct="1"/>
            <a:endParaRPr lang="en-GB" altLang="en-US" dirty="0">
              <a:latin typeface="Comic Sans MS" pitchFamily="66" charset="0"/>
            </a:endParaRPr>
          </a:p>
          <a:p>
            <a:pPr algn="ctr" eaLnBrk="1" hangingPunct="1">
              <a:buFontTx/>
              <a:buNone/>
            </a:pPr>
            <a:r>
              <a:rPr lang="en-GB" altLang="en-US" sz="7500" b="1" dirty="0">
                <a:latin typeface="Comic Sans MS" pitchFamily="66" charset="0"/>
              </a:rPr>
              <a:t>False</a:t>
            </a:r>
          </a:p>
        </p:txBody>
      </p:sp>
    </p:spTree>
    <p:extLst>
      <p:ext uri="{BB962C8B-B14F-4D97-AF65-F5344CB8AC3E}">
        <p14:creationId xmlns:p14="http://schemas.microsoft.com/office/powerpoint/2010/main" val="2135259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4FB85B-33AE-45FC-A406-E75F161036DF}"/>
              </a:ext>
            </a:extLst>
          </p:cNvPr>
          <p:cNvPicPr>
            <a:picLocks noChangeAspect="1"/>
          </p:cNvPicPr>
          <p:nvPr/>
        </p:nvPicPr>
        <p:blipFill rotWithShape="1">
          <a:blip r:embed="rId2"/>
          <a:srcRect l="58279" t="27515" r="7664" b="43604"/>
          <a:stretch/>
        </p:blipFill>
        <p:spPr>
          <a:xfrm>
            <a:off x="0" y="-1"/>
            <a:ext cx="12261973" cy="7000407"/>
          </a:xfrm>
          <a:prstGeom prst="rect">
            <a:avLst/>
          </a:prstGeom>
        </p:spPr>
      </p:pic>
      <p:sp>
        <p:nvSpPr>
          <p:cNvPr id="5122" name="Rectangle 2"/>
          <p:cNvSpPr>
            <a:spLocks noGrp="1" noChangeArrowheads="1"/>
          </p:cNvSpPr>
          <p:nvPr>
            <p:ph type="title"/>
          </p:nvPr>
        </p:nvSpPr>
        <p:spPr/>
        <p:txBody>
          <a:bodyPr/>
          <a:lstStyle/>
          <a:p>
            <a:pPr eaLnBrk="1" hangingPunct="1"/>
            <a:r>
              <a:rPr lang="en-GB" altLang="en-US" b="1">
                <a:latin typeface="Comic Sans MS" pitchFamily="66" charset="0"/>
              </a:rPr>
              <a:t>2</a:t>
            </a:r>
          </a:p>
        </p:txBody>
      </p:sp>
      <p:sp>
        <p:nvSpPr>
          <p:cNvPr id="5123" name="Rectangle 3"/>
          <p:cNvSpPr>
            <a:spLocks noGrp="1" noChangeArrowheads="1"/>
          </p:cNvSpPr>
          <p:nvPr>
            <p:ph type="body" idx="1"/>
          </p:nvPr>
        </p:nvSpPr>
        <p:spPr>
          <a:xfrm>
            <a:off x="838200" y="1825625"/>
            <a:ext cx="10515600" cy="2446572"/>
          </a:xfrm>
          <a:solidFill>
            <a:srgbClr val="FFFF00"/>
          </a:solidFill>
        </p:spPr>
        <p:txBody>
          <a:bodyPr/>
          <a:lstStyle/>
          <a:p>
            <a:pPr marL="0" indent="0">
              <a:buNone/>
            </a:pPr>
            <a:endParaRPr lang="en-GB" altLang="en-US" sz="4000" dirty="0">
              <a:latin typeface="Comic Sans MS" pitchFamily="66" charset="0"/>
            </a:endParaRPr>
          </a:p>
          <a:p>
            <a:pPr marL="0" indent="0" algn="ctr">
              <a:buNone/>
            </a:pPr>
            <a:r>
              <a:rPr lang="en-GB" altLang="en-US" sz="4000" b="1" dirty="0">
                <a:latin typeface="Comic Sans MS" pitchFamily="66" charset="0"/>
              </a:rPr>
              <a:t>A woman can’t get pregnant if she has sex standing up</a:t>
            </a:r>
          </a:p>
        </p:txBody>
      </p:sp>
    </p:spTree>
    <p:extLst>
      <p:ext uri="{BB962C8B-B14F-4D97-AF65-F5344CB8AC3E}">
        <p14:creationId xmlns:p14="http://schemas.microsoft.com/office/powerpoint/2010/main" val="4020364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5860E4-B3F9-455F-99F9-1E79DC49B208}"/>
              </a:ext>
            </a:extLst>
          </p:cNvPr>
          <p:cNvPicPr>
            <a:picLocks noChangeAspect="1"/>
          </p:cNvPicPr>
          <p:nvPr/>
        </p:nvPicPr>
        <p:blipFill rotWithShape="1">
          <a:blip r:embed="rId2"/>
          <a:srcRect l="58279" t="27515" r="7664" b="43604"/>
          <a:stretch/>
        </p:blipFill>
        <p:spPr>
          <a:xfrm>
            <a:off x="0" y="-1"/>
            <a:ext cx="12261973" cy="7000407"/>
          </a:xfrm>
          <a:prstGeom prst="rect">
            <a:avLst/>
          </a:prstGeom>
        </p:spPr>
      </p:pic>
      <p:sp>
        <p:nvSpPr>
          <p:cNvPr id="6146" name="Rectangle 2"/>
          <p:cNvSpPr>
            <a:spLocks noGrp="1" noChangeArrowheads="1"/>
          </p:cNvSpPr>
          <p:nvPr>
            <p:ph type="title"/>
          </p:nvPr>
        </p:nvSpPr>
        <p:spPr/>
        <p:txBody>
          <a:bodyPr/>
          <a:lstStyle/>
          <a:p>
            <a:pPr eaLnBrk="1" hangingPunct="1"/>
            <a:r>
              <a:rPr lang="en-GB" altLang="en-US">
                <a:latin typeface="Comic Sans MS" pitchFamily="66" charset="0"/>
              </a:rPr>
              <a:t>Answer</a:t>
            </a:r>
          </a:p>
        </p:txBody>
      </p:sp>
      <p:sp>
        <p:nvSpPr>
          <p:cNvPr id="6147" name="Rectangle 3"/>
          <p:cNvSpPr>
            <a:spLocks noGrp="1" noChangeArrowheads="1"/>
          </p:cNvSpPr>
          <p:nvPr>
            <p:ph type="body" idx="1"/>
          </p:nvPr>
        </p:nvSpPr>
        <p:spPr>
          <a:xfrm>
            <a:off x="873186" y="2458387"/>
            <a:ext cx="10515600" cy="1558977"/>
          </a:xfrm>
          <a:solidFill>
            <a:srgbClr val="FFFF00"/>
          </a:solidFill>
        </p:spPr>
        <p:txBody>
          <a:bodyPr>
            <a:normAutofit fontScale="77500" lnSpcReduction="20000"/>
          </a:bodyPr>
          <a:lstStyle/>
          <a:p>
            <a:pPr algn="ctr" eaLnBrk="1" hangingPunct="1">
              <a:buFontTx/>
              <a:buNone/>
            </a:pPr>
            <a:endParaRPr lang="en-GB" altLang="en-US" sz="7500" b="1" dirty="0">
              <a:latin typeface="Comic Sans MS" pitchFamily="66" charset="0"/>
            </a:endParaRPr>
          </a:p>
          <a:p>
            <a:pPr algn="ctr" eaLnBrk="1" hangingPunct="1">
              <a:buFontTx/>
              <a:buNone/>
            </a:pPr>
            <a:r>
              <a:rPr lang="en-GB" altLang="en-US" sz="7500" b="1" dirty="0">
                <a:latin typeface="Comic Sans MS" pitchFamily="66" charset="0"/>
              </a:rPr>
              <a:t>False</a:t>
            </a:r>
          </a:p>
        </p:txBody>
      </p:sp>
    </p:spTree>
    <p:extLst>
      <p:ext uri="{BB962C8B-B14F-4D97-AF65-F5344CB8AC3E}">
        <p14:creationId xmlns:p14="http://schemas.microsoft.com/office/powerpoint/2010/main" val="1957277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BB5EB9A-59F4-46EA-9458-EFD99CF4D60C}"/>
              </a:ext>
            </a:extLst>
          </p:cNvPr>
          <p:cNvPicPr>
            <a:picLocks noChangeAspect="1"/>
          </p:cNvPicPr>
          <p:nvPr/>
        </p:nvPicPr>
        <p:blipFill rotWithShape="1">
          <a:blip r:embed="rId2"/>
          <a:srcRect l="58279" t="27515" r="7664" b="43604"/>
          <a:stretch/>
        </p:blipFill>
        <p:spPr>
          <a:xfrm>
            <a:off x="0" y="-1"/>
            <a:ext cx="12261973" cy="7000407"/>
          </a:xfrm>
          <a:prstGeom prst="rect">
            <a:avLst/>
          </a:prstGeom>
        </p:spPr>
      </p:pic>
      <p:sp>
        <p:nvSpPr>
          <p:cNvPr id="2" name="Title 1"/>
          <p:cNvSpPr>
            <a:spLocks noGrp="1"/>
          </p:cNvSpPr>
          <p:nvPr>
            <p:ph type="ctrTitle"/>
          </p:nvPr>
        </p:nvSpPr>
        <p:spPr>
          <a:xfrm>
            <a:off x="1524000" y="332509"/>
            <a:ext cx="9144000" cy="1197031"/>
          </a:xfrm>
          <a:solidFill>
            <a:srgbClr val="FFFF00"/>
          </a:solidFill>
        </p:spPr>
        <p:txBody>
          <a:bodyPr>
            <a:normAutofit/>
          </a:bodyPr>
          <a:lstStyle/>
          <a:p>
            <a:r>
              <a:rPr lang="en-GB" sz="4000" dirty="0"/>
              <a:t>Can you remember what the term </a:t>
            </a:r>
            <a:r>
              <a:rPr lang="en-GB" sz="4000" b="1" dirty="0"/>
              <a:t>“personal boundaries” </a:t>
            </a:r>
            <a:r>
              <a:rPr lang="en-GB" sz="4000" dirty="0"/>
              <a:t>means?</a:t>
            </a:r>
          </a:p>
        </p:txBody>
      </p:sp>
      <p:sp>
        <p:nvSpPr>
          <p:cNvPr id="4" name="TextBox 3"/>
          <p:cNvSpPr txBox="1"/>
          <p:nvPr/>
        </p:nvSpPr>
        <p:spPr>
          <a:xfrm>
            <a:off x="1524000" y="1637607"/>
            <a:ext cx="9144000" cy="1384995"/>
          </a:xfrm>
          <a:prstGeom prst="rect">
            <a:avLst/>
          </a:prstGeom>
          <a:solidFill>
            <a:schemeClr val="accent4">
              <a:lumMod val="40000"/>
              <a:lumOff val="60000"/>
            </a:schemeClr>
          </a:solidFill>
        </p:spPr>
        <p:txBody>
          <a:bodyPr wrap="square" rtlCol="0">
            <a:spAutoFit/>
          </a:bodyPr>
          <a:lstStyle/>
          <a:p>
            <a:r>
              <a:rPr lang="en-GB" sz="2800" dirty="0"/>
              <a:t>Personal boundaries are the limits and rules you set for yourself and others in your relationships e.g. I do not hit others for fun, I do not let others hit me for fun.</a:t>
            </a:r>
          </a:p>
        </p:txBody>
      </p:sp>
      <p:sp>
        <p:nvSpPr>
          <p:cNvPr id="6" name="TextBox 5"/>
          <p:cNvSpPr txBox="1"/>
          <p:nvPr/>
        </p:nvSpPr>
        <p:spPr>
          <a:xfrm>
            <a:off x="1524000" y="3217025"/>
            <a:ext cx="9144000" cy="584775"/>
          </a:xfrm>
          <a:prstGeom prst="rect">
            <a:avLst/>
          </a:prstGeom>
          <a:solidFill>
            <a:srgbClr val="FFFF00"/>
          </a:solidFill>
        </p:spPr>
        <p:txBody>
          <a:bodyPr wrap="square" rtlCol="0">
            <a:spAutoFit/>
          </a:bodyPr>
          <a:lstStyle/>
          <a:p>
            <a:r>
              <a:rPr lang="en-GB" sz="3200" dirty="0"/>
              <a:t>Here are some types of personal boundaries:</a:t>
            </a:r>
          </a:p>
        </p:txBody>
      </p:sp>
      <p:sp>
        <p:nvSpPr>
          <p:cNvPr id="7" name="TextBox 6"/>
          <p:cNvSpPr txBox="1"/>
          <p:nvPr/>
        </p:nvSpPr>
        <p:spPr>
          <a:xfrm>
            <a:off x="1524000" y="4037786"/>
            <a:ext cx="9144000" cy="1815882"/>
          </a:xfrm>
          <a:prstGeom prst="rect">
            <a:avLst/>
          </a:prstGeom>
          <a:solidFill>
            <a:schemeClr val="accent4">
              <a:lumMod val="40000"/>
              <a:lumOff val="60000"/>
            </a:schemeClr>
          </a:solidFill>
        </p:spPr>
        <p:txBody>
          <a:bodyPr wrap="square" rtlCol="0">
            <a:spAutoFit/>
          </a:bodyPr>
          <a:lstStyle/>
          <a:p>
            <a:r>
              <a:rPr lang="en-GB" sz="2800" b="1" dirty="0"/>
              <a:t>Time</a:t>
            </a:r>
          </a:p>
          <a:p>
            <a:r>
              <a:rPr lang="en-GB" sz="2800" b="1" dirty="0"/>
              <a:t>Intellectual</a:t>
            </a:r>
          </a:p>
          <a:p>
            <a:r>
              <a:rPr lang="en-GB" sz="2800" b="1" dirty="0"/>
              <a:t>Emotional</a:t>
            </a:r>
          </a:p>
          <a:p>
            <a:r>
              <a:rPr lang="en-GB" sz="2800" b="1" dirty="0"/>
              <a:t>Physical</a:t>
            </a:r>
          </a:p>
        </p:txBody>
      </p:sp>
      <p:sp>
        <p:nvSpPr>
          <p:cNvPr id="3" name="TextBox 2">
            <a:extLst>
              <a:ext uri="{FF2B5EF4-FFF2-40B4-BE49-F238E27FC236}">
                <a16:creationId xmlns:a16="http://schemas.microsoft.com/office/drawing/2014/main" id="{095D21BF-966A-4943-941C-86CE1CF75F22}"/>
              </a:ext>
            </a:extLst>
          </p:cNvPr>
          <p:cNvSpPr txBox="1"/>
          <p:nvPr/>
        </p:nvSpPr>
        <p:spPr>
          <a:xfrm>
            <a:off x="5025302" y="4345562"/>
            <a:ext cx="5355772" cy="1200329"/>
          </a:xfrm>
          <a:prstGeom prst="rect">
            <a:avLst/>
          </a:prstGeom>
          <a:solidFill>
            <a:srgbClr val="FF0000"/>
          </a:solidFill>
        </p:spPr>
        <p:txBody>
          <a:bodyPr wrap="square" rtlCol="0">
            <a:spAutoFit/>
          </a:bodyPr>
          <a:lstStyle/>
          <a:p>
            <a:r>
              <a:rPr lang="en-GB" sz="3600" dirty="0">
                <a:solidFill>
                  <a:schemeClr val="bg1"/>
                </a:solidFill>
              </a:rPr>
              <a:t>Today we are going to explore...</a:t>
            </a:r>
          </a:p>
        </p:txBody>
      </p:sp>
    </p:spTree>
    <p:extLst>
      <p:ext uri="{BB962C8B-B14F-4D97-AF65-F5344CB8AC3E}">
        <p14:creationId xmlns:p14="http://schemas.microsoft.com/office/powerpoint/2010/main" val="225395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3C8155-7C0C-4D49-9739-7630780DAB17}"/>
              </a:ext>
            </a:extLst>
          </p:cNvPr>
          <p:cNvPicPr>
            <a:picLocks noChangeAspect="1"/>
          </p:cNvPicPr>
          <p:nvPr/>
        </p:nvPicPr>
        <p:blipFill rotWithShape="1">
          <a:blip r:embed="rId2"/>
          <a:srcRect l="58279" t="27515" r="7664" b="43604"/>
          <a:stretch/>
        </p:blipFill>
        <p:spPr>
          <a:xfrm>
            <a:off x="0" y="-1"/>
            <a:ext cx="12261973" cy="7000407"/>
          </a:xfrm>
          <a:prstGeom prst="rect">
            <a:avLst/>
          </a:prstGeom>
        </p:spPr>
      </p:pic>
      <p:sp>
        <p:nvSpPr>
          <p:cNvPr id="7170" name="Rectangle 2"/>
          <p:cNvSpPr>
            <a:spLocks noGrp="1" noChangeArrowheads="1"/>
          </p:cNvSpPr>
          <p:nvPr>
            <p:ph type="title"/>
          </p:nvPr>
        </p:nvSpPr>
        <p:spPr/>
        <p:txBody>
          <a:bodyPr/>
          <a:lstStyle/>
          <a:p>
            <a:pPr eaLnBrk="1" hangingPunct="1"/>
            <a:r>
              <a:rPr lang="en-GB" altLang="en-US" b="1">
                <a:latin typeface="Comic Sans MS" pitchFamily="66" charset="0"/>
              </a:rPr>
              <a:t>3</a:t>
            </a:r>
          </a:p>
        </p:txBody>
      </p:sp>
      <p:sp>
        <p:nvSpPr>
          <p:cNvPr id="7171" name="Rectangle 3"/>
          <p:cNvSpPr>
            <a:spLocks noGrp="1" noChangeArrowheads="1"/>
          </p:cNvSpPr>
          <p:nvPr>
            <p:ph type="body" idx="1"/>
          </p:nvPr>
        </p:nvSpPr>
        <p:spPr>
          <a:xfrm>
            <a:off x="838200" y="1825625"/>
            <a:ext cx="10515600" cy="2341641"/>
          </a:xfrm>
          <a:solidFill>
            <a:srgbClr val="FFFF00"/>
          </a:solidFill>
        </p:spPr>
        <p:txBody>
          <a:bodyPr/>
          <a:lstStyle/>
          <a:p>
            <a:pPr marL="0" indent="0">
              <a:buNone/>
            </a:pPr>
            <a:endParaRPr lang="en-GB" altLang="en-US" b="1" dirty="0">
              <a:latin typeface="Comic Sans MS" pitchFamily="66" charset="0"/>
            </a:endParaRPr>
          </a:p>
          <a:p>
            <a:pPr marL="0" indent="0" algn="ctr">
              <a:buNone/>
            </a:pPr>
            <a:r>
              <a:rPr lang="en-GB" altLang="en-US" sz="4000" b="1" dirty="0">
                <a:latin typeface="Comic Sans MS" pitchFamily="66" charset="0"/>
              </a:rPr>
              <a:t>Using a condom makes sex less pleasurable</a:t>
            </a:r>
          </a:p>
        </p:txBody>
      </p:sp>
    </p:spTree>
    <p:extLst>
      <p:ext uri="{BB962C8B-B14F-4D97-AF65-F5344CB8AC3E}">
        <p14:creationId xmlns:p14="http://schemas.microsoft.com/office/powerpoint/2010/main" val="734075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9E9C53-8B22-4C5E-9BB4-B3CD0DA6B67B}"/>
              </a:ext>
            </a:extLst>
          </p:cNvPr>
          <p:cNvPicPr>
            <a:picLocks noChangeAspect="1"/>
          </p:cNvPicPr>
          <p:nvPr/>
        </p:nvPicPr>
        <p:blipFill rotWithShape="1">
          <a:blip r:embed="rId2"/>
          <a:srcRect l="58279" t="27515" r="7664" b="43604"/>
          <a:stretch/>
        </p:blipFill>
        <p:spPr>
          <a:xfrm>
            <a:off x="0" y="-1"/>
            <a:ext cx="12261973" cy="7000407"/>
          </a:xfrm>
          <a:prstGeom prst="rect">
            <a:avLst/>
          </a:prstGeom>
        </p:spPr>
      </p:pic>
      <p:sp>
        <p:nvSpPr>
          <p:cNvPr id="8194" name="Rectangle 2"/>
          <p:cNvSpPr>
            <a:spLocks noGrp="1" noChangeArrowheads="1"/>
          </p:cNvSpPr>
          <p:nvPr>
            <p:ph type="title"/>
          </p:nvPr>
        </p:nvSpPr>
        <p:spPr/>
        <p:txBody>
          <a:bodyPr/>
          <a:lstStyle/>
          <a:p>
            <a:pPr eaLnBrk="1" hangingPunct="1"/>
            <a:r>
              <a:rPr lang="en-GB" altLang="en-US">
                <a:latin typeface="Comic Sans MS" pitchFamily="66" charset="0"/>
              </a:rPr>
              <a:t>Answer</a:t>
            </a:r>
          </a:p>
        </p:txBody>
      </p:sp>
      <p:sp>
        <p:nvSpPr>
          <p:cNvPr id="8195" name="Rectangle 3"/>
          <p:cNvSpPr>
            <a:spLocks noGrp="1" noChangeArrowheads="1"/>
          </p:cNvSpPr>
          <p:nvPr>
            <p:ph type="body" idx="1"/>
          </p:nvPr>
        </p:nvSpPr>
        <p:spPr>
          <a:xfrm>
            <a:off x="838200" y="2428407"/>
            <a:ext cx="10515600" cy="2593299"/>
          </a:xfrm>
          <a:solidFill>
            <a:srgbClr val="FFFF00"/>
          </a:solidFill>
        </p:spPr>
        <p:txBody>
          <a:bodyPr>
            <a:normAutofit lnSpcReduction="10000"/>
          </a:bodyPr>
          <a:lstStyle/>
          <a:p>
            <a:pPr eaLnBrk="1" hangingPunct="1">
              <a:buFontTx/>
              <a:buNone/>
            </a:pPr>
            <a:endParaRPr lang="en-GB" altLang="en-US" sz="7500" dirty="0">
              <a:latin typeface="Comic Sans MS" pitchFamily="66" charset="0"/>
            </a:endParaRPr>
          </a:p>
          <a:p>
            <a:pPr algn="ctr" eaLnBrk="1" hangingPunct="1">
              <a:buFontTx/>
              <a:buNone/>
            </a:pPr>
            <a:r>
              <a:rPr lang="en-GB" altLang="en-US" sz="7500" b="1" dirty="0">
                <a:latin typeface="Comic Sans MS" pitchFamily="66" charset="0"/>
              </a:rPr>
              <a:t>FALSE </a:t>
            </a:r>
          </a:p>
          <a:p>
            <a:pPr algn="ctr" eaLnBrk="1" hangingPunct="1">
              <a:buFontTx/>
              <a:buNone/>
            </a:pPr>
            <a:r>
              <a:rPr lang="en-GB" altLang="en-US" b="1" dirty="0">
                <a:latin typeface="Comic Sans MS" pitchFamily="66" charset="0"/>
              </a:rPr>
              <a:t>(many argue it is just as enjoyable)</a:t>
            </a:r>
          </a:p>
        </p:txBody>
      </p:sp>
    </p:spTree>
    <p:extLst>
      <p:ext uri="{BB962C8B-B14F-4D97-AF65-F5344CB8AC3E}">
        <p14:creationId xmlns:p14="http://schemas.microsoft.com/office/powerpoint/2010/main" val="492182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B13984-BD5B-4030-8009-E40B69E82A74}"/>
              </a:ext>
            </a:extLst>
          </p:cNvPr>
          <p:cNvPicPr>
            <a:picLocks noChangeAspect="1"/>
          </p:cNvPicPr>
          <p:nvPr/>
        </p:nvPicPr>
        <p:blipFill rotWithShape="1">
          <a:blip r:embed="rId2"/>
          <a:srcRect l="58279" t="27515" r="7664" b="43604"/>
          <a:stretch/>
        </p:blipFill>
        <p:spPr>
          <a:xfrm>
            <a:off x="0" y="-1"/>
            <a:ext cx="12261973" cy="7000407"/>
          </a:xfrm>
          <a:prstGeom prst="rect">
            <a:avLst/>
          </a:prstGeom>
        </p:spPr>
      </p:pic>
      <p:sp>
        <p:nvSpPr>
          <p:cNvPr id="9218" name="Rectangle 2"/>
          <p:cNvSpPr>
            <a:spLocks noGrp="1" noChangeArrowheads="1"/>
          </p:cNvSpPr>
          <p:nvPr>
            <p:ph type="title"/>
          </p:nvPr>
        </p:nvSpPr>
        <p:spPr/>
        <p:txBody>
          <a:bodyPr/>
          <a:lstStyle/>
          <a:p>
            <a:pPr eaLnBrk="1" hangingPunct="1"/>
            <a:r>
              <a:rPr lang="en-GB" altLang="en-US">
                <a:latin typeface="Comic Sans MS" pitchFamily="66" charset="0"/>
              </a:rPr>
              <a:t>4</a:t>
            </a:r>
          </a:p>
        </p:txBody>
      </p:sp>
      <p:sp>
        <p:nvSpPr>
          <p:cNvPr id="9219" name="Rectangle 3"/>
          <p:cNvSpPr>
            <a:spLocks noGrp="1" noChangeArrowheads="1"/>
          </p:cNvSpPr>
          <p:nvPr>
            <p:ph type="body" idx="1"/>
          </p:nvPr>
        </p:nvSpPr>
        <p:spPr>
          <a:xfrm>
            <a:off x="838200" y="1825625"/>
            <a:ext cx="10515600" cy="2806336"/>
          </a:xfrm>
          <a:solidFill>
            <a:srgbClr val="FFFF00"/>
          </a:solidFill>
        </p:spPr>
        <p:txBody>
          <a:bodyPr/>
          <a:lstStyle/>
          <a:p>
            <a:pPr marL="0" indent="0">
              <a:buNone/>
            </a:pPr>
            <a:endParaRPr lang="en-GB" altLang="en-US" sz="4000" b="1" dirty="0">
              <a:latin typeface="Comic Sans MS" pitchFamily="66" charset="0"/>
            </a:endParaRPr>
          </a:p>
          <a:p>
            <a:pPr marL="0" indent="0" algn="ctr">
              <a:buNone/>
            </a:pPr>
            <a:r>
              <a:rPr lang="en-GB" altLang="en-US" sz="4000" b="1" dirty="0">
                <a:latin typeface="Comic Sans MS" pitchFamily="66" charset="0"/>
              </a:rPr>
              <a:t>A woman can’t get pregnant if the man removes his penis before ejaculating (comes)</a:t>
            </a:r>
            <a:endParaRPr lang="en-GB" altLang="en-US" b="1" dirty="0">
              <a:latin typeface="Comic Sans MS" pitchFamily="66" charset="0"/>
            </a:endParaRPr>
          </a:p>
        </p:txBody>
      </p:sp>
    </p:spTree>
    <p:extLst>
      <p:ext uri="{BB962C8B-B14F-4D97-AF65-F5344CB8AC3E}">
        <p14:creationId xmlns:p14="http://schemas.microsoft.com/office/powerpoint/2010/main" val="696262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931F82-9315-4512-9D6B-8A0BAA120820}"/>
              </a:ext>
            </a:extLst>
          </p:cNvPr>
          <p:cNvPicPr>
            <a:picLocks noChangeAspect="1"/>
          </p:cNvPicPr>
          <p:nvPr/>
        </p:nvPicPr>
        <p:blipFill rotWithShape="1">
          <a:blip r:embed="rId2"/>
          <a:srcRect l="58279" t="27515" r="7664" b="43604"/>
          <a:stretch/>
        </p:blipFill>
        <p:spPr>
          <a:xfrm>
            <a:off x="0" y="-1"/>
            <a:ext cx="12261973" cy="7000407"/>
          </a:xfrm>
          <a:prstGeom prst="rect">
            <a:avLst/>
          </a:prstGeom>
        </p:spPr>
      </p:pic>
      <p:sp>
        <p:nvSpPr>
          <p:cNvPr id="10242" name="Rectangle 2"/>
          <p:cNvSpPr>
            <a:spLocks noGrp="1" noChangeArrowheads="1"/>
          </p:cNvSpPr>
          <p:nvPr>
            <p:ph type="title"/>
          </p:nvPr>
        </p:nvSpPr>
        <p:spPr/>
        <p:txBody>
          <a:bodyPr/>
          <a:lstStyle/>
          <a:p>
            <a:pPr eaLnBrk="1" hangingPunct="1"/>
            <a:r>
              <a:rPr lang="en-GB" altLang="en-US">
                <a:latin typeface="Comic Sans MS" pitchFamily="66" charset="0"/>
              </a:rPr>
              <a:t>Answer</a:t>
            </a:r>
          </a:p>
        </p:txBody>
      </p:sp>
      <p:sp>
        <p:nvSpPr>
          <p:cNvPr id="10243" name="Rectangle 3"/>
          <p:cNvSpPr>
            <a:spLocks noGrp="1" noChangeArrowheads="1"/>
          </p:cNvSpPr>
          <p:nvPr>
            <p:ph type="body" idx="1"/>
          </p:nvPr>
        </p:nvSpPr>
        <p:spPr>
          <a:xfrm>
            <a:off x="838200" y="1690689"/>
            <a:ext cx="10515600" cy="3922568"/>
          </a:xfrm>
          <a:solidFill>
            <a:srgbClr val="FFFF00"/>
          </a:solidFill>
        </p:spPr>
        <p:txBody>
          <a:bodyPr>
            <a:normAutofit fontScale="92500" lnSpcReduction="10000"/>
          </a:bodyPr>
          <a:lstStyle/>
          <a:p>
            <a:pPr eaLnBrk="1" hangingPunct="1">
              <a:buFontTx/>
              <a:buNone/>
            </a:pPr>
            <a:endParaRPr lang="en-GB" altLang="en-US" sz="7500" dirty="0">
              <a:latin typeface="Comic Sans MS" pitchFamily="66" charset="0"/>
            </a:endParaRPr>
          </a:p>
          <a:p>
            <a:pPr algn="ctr" eaLnBrk="1" hangingPunct="1">
              <a:buFontTx/>
              <a:buNone/>
            </a:pPr>
            <a:r>
              <a:rPr lang="en-GB" altLang="en-US" sz="7500" b="1" dirty="0">
                <a:latin typeface="Comic Sans MS" pitchFamily="66" charset="0"/>
              </a:rPr>
              <a:t>False</a:t>
            </a:r>
          </a:p>
          <a:p>
            <a:pPr algn="ctr" eaLnBrk="1" hangingPunct="1">
              <a:buFontTx/>
              <a:buNone/>
            </a:pPr>
            <a:r>
              <a:rPr lang="en-GB" altLang="en-US" sz="7500" b="1" dirty="0">
                <a:latin typeface="Comic Sans MS" pitchFamily="66" charset="0"/>
              </a:rPr>
              <a:t>(pre-ejaculation can occur)</a:t>
            </a:r>
          </a:p>
        </p:txBody>
      </p:sp>
    </p:spTree>
    <p:extLst>
      <p:ext uri="{BB962C8B-B14F-4D97-AF65-F5344CB8AC3E}">
        <p14:creationId xmlns:p14="http://schemas.microsoft.com/office/powerpoint/2010/main" val="26758935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754F25-E8A3-4E0A-A258-B1809787A154}"/>
              </a:ext>
            </a:extLst>
          </p:cNvPr>
          <p:cNvPicPr>
            <a:picLocks noChangeAspect="1"/>
          </p:cNvPicPr>
          <p:nvPr/>
        </p:nvPicPr>
        <p:blipFill rotWithShape="1">
          <a:blip r:embed="rId2"/>
          <a:srcRect l="58279" t="27515" r="7664" b="43604"/>
          <a:stretch/>
        </p:blipFill>
        <p:spPr>
          <a:xfrm>
            <a:off x="0" y="-1"/>
            <a:ext cx="12261973" cy="7000407"/>
          </a:xfrm>
          <a:prstGeom prst="rect">
            <a:avLst/>
          </a:prstGeom>
        </p:spPr>
      </p:pic>
      <p:sp>
        <p:nvSpPr>
          <p:cNvPr id="13314" name="Rectangle 2"/>
          <p:cNvSpPr>
            <a:spLocks noGrp="1" noChangeArrowheads="1"/>
          </p:cNvSpPr>
          <p:nvPr>
            <p:ph type="title"/>
          </p:nvPr>
        </p:nvSpPr>
        <p:spPr/>
        <p:txBody>
          <a:bodyPr/>
          <a:lstStyle/>
          <a:p>
            <a:pPr eaLnBrk="1" hangingPunct="1"/>
            <a:r>
              <a:rPr lang="en-GB" altLang="en-US" b="1"/>
              <a:t>6</a:t>
            </a:r>
          </a:p>
        </p:txBody>
      </p:sp>
      <p:sp>
        <p:nvSpPr>
          <p:cNvPr id="13315" name="Rectangle 3"/>
          <p:cNvSpPr>
            <a:spLocks noGrp="1" noChangeArrowheads="1"/>
          </p:cNvSpPr>
          <p:nvPr>
            <p:ph type="body" idx="1"/>
          </p:nvPr>
        </p:nvSpPr>
        <p:spPr>
          <a:xfrm>
            <a:off x="838200" y="1825625"/>
            <a:ext cx="10515600" cy="2596473"/>
          </a:xfrm>
          <a:solidFill>
            <a:srgbClr val="FFFF00"/>
          </a:solidFill>
        </p:spPr>
        <p:txBody>
          <a:bodyPr/>
          <a:lstStyle/>
          <a:p>
            <a:pPr marL="0" indent="0">
              <a:buNone/>
            </a:pPr>
            <a:endParaRPr lang="en-GB" altLang="en-US" sz="4000" dirty="0">
              <a:latin typeface="Comic Sans MS" pitchFamily="66" charset="0"/>
            </a:endParaRPr>
          </a:p>
          <a:p>
            <a:pPr marL="0" indent="0" algn="ctr">
              <a:buNone/>
            </a:pPr>
            <a:r>
              <a:rPr lang="en-GB" altLang="en-US" sz="4000" b="1" dirty="0">
                <a:latin typeface="Comic Sans MS" pitchFamily="66" charset="0"/>
              </a:rPr>
              <a:t>A woman can’t get pregnant the first time she has sex</a:t>
            </a:r>
          </a:p>
        </p:txBody>
      </p:sp>
    </p:spTree>
    <p:extLst>
      <p:ext uri="{BB962C8B-B14F-4D97-AF65-F5344CB8AC3E}">
        <p14:creationId xmlns:p14="http://schemas.microsoft.com/office/powerpoint/2010/main" val="15056795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55CBD5-B0D0-4636-B625-C2D2AF1C6C7D}"/>
              </a:ext>
            </a:extLst>
          </p:cNvPr>
          <p:cNvPicPr>
            <a:picLocks noChangeAspect="1"/>
          </p:cNvPicPr>
          <p:nvPr/>
        </p:nvPicPr>
        <p:blipFill rotWithShape="1">
          <a:blip r:embed="rId2"/>
          <a:srcRect l="58279" t="27515" r="7664" b="43604"/>
          <a:stretch/>
        </p:blipFill>
        <p:spPr>
          <a:xfrm>
            <a:off x="0" y="-1"/>
            <a:ext cx="12261973" cy="7000407"/>
          </a:xfrm>
          <a:prstGeom prst="rect">
            <a:avLst/>
          </a:prstGeom>
        </p:spPr>
      </p:pic>
      <p:sp>
        <p:nvSpPr>
          <p:cNvPr id="14338" name="Rectangle 2"/>
          <p:cNvSpPr>
            <a:spLocks noGrp="1" noChangeArrowheads="1"/>
          </p:cNvSpPr>
          <p:nvPr>
            <p:ph type="title"/>
          </p:nvPr>
        </p:nvSpPr>
        <p:spPr/>
        <p:txBody>
          <a:bodyPr/>
          <a:lstStyle/>
          <a:p>
            <a:pPr eaLnBrk="1" hangingPunct="1"/>
            <a:r>
              <a:rPr lang="en-GB" altLang="en-US" b="1">
                <a:latin typeface="Comic Sans MS" pitchFamily="66" charset="0"/>
              </a:rPr>
              <a:t>Answer</a:t>
            </a:r>
          </a:p>
        </p:txBody>
      </p:sp>
      <p:sp>
        <p:nvSpPr>
          <p:cNvPr id="14339" name="Rectangle 3"/>
          <p:cNvSpPr>
            <a:spLocks noGrp="1" noChangeArrowheads="1"/>
          </p:cNvSpPr>
          <p:nvPr>
            <p:ph type="body" idx="1"/>
          </p:nvPr>
        </p:nvSpPr>
        <p:spPr>
          <a:xfrm>
            <a:off x="838200" y="2323475"/>
            <a:ext cx="10515600" cy="2083633"/>
          </a:xfrm>
          <a:solidFill>
            <a:srgbClr val="FFFF00"/>
          </a:solidFill>
        </p:spPr>
        <p:txBody>
          <a:bodyPr>
            <a:normAutofit lnSpcReduction="10000"/>
          </a:bodyPr>
          <a:lstStyle/>
          <a:p>
            <a:pPr eaLnBrk="1" hangingPunct="1">
              <a:buFontTx/>
              <a:buNone/>
            </a:pPr>
            <a:endParaRPr lang="en-GB" altLang="en-US" sz="7500" b="1" dirty="0">
              <a:latin typeface="Comic Sans MS" pitchFamily="66" charset="0"/>
            </a:endParaRPr>
          </a:p>
          <a:p>
            <a:pPr algn="ctr" eaLnBrk="1" hangingPunct="1">
              <a:buFontTx/>
              <a:buNone/>
            </a:pPr>
            <a:r>
              <a:rPr lang="en-GB" altLang="en-US" sz="7500" b="1" dirty="0">
                <a:latin typeface="Comic Sans MS" pitchFamily="66" charset="0"/>
              </a:rPr>
              <a:t>False</a:t>
            </a:r>
          </a:p>
          <a:p>
            <a:pPr eaLnBrk="1" hangingPunct="1"/>
            <a:endParaRPr lang="en-GB" altLang="en-US" dirty="0"/>
          </a:p>
        </p:txBody>
      </p:sp>
    </p:spTree>
    <p:extLst>
      <p:ext uri="{BB962C8B-B14F-4D97-AF65-F5344CB8AC3E}">
        <p14:creationId xmlns:p14="http://schemas.microsoft.com/office/powerpoint/2010/main" val="337119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0F026D-49C7-43B6-8A37-3F12A5EE58D8}"/>
              </a:ext>
            </a:extLst>
          </p:cNvPr>
          <p:cNvPicPr>
            <a:picLocks noChangeAspect="1"/>
          </p:cNvPicPr>
          <p:nvPr/>
        </p:nvPicPr>
        <p:blipFill rotWithShape="1">
          <a:blip r:embed="rId2"/>
          <a:srcRect l="58279" t="27515" r="7664" b="43604"/>
          <a:stretch/>
        </p:blipFill>
        <p:spPr>
          <a:xfrm>
            <a:off x="0" y="-1"/>
            <a:ext cx="12261973" cy="7000407"/>
          </a:xfrm>
          <a:prstGeom prst="rect">
            <a:avLst/>
          </a:prstGeom>
        </p:spPr>
      </p:pic>
      <p:sp>
        <p:nvSpPr>
          <p:cNvPr id="15362" name="Rectangle 2"/>
          <p:cNvSpPr>
            <a:spLocks noGrp="1" noChangeArrowheads="1"/>
          </p:cNvSpPr>
          <p:nvPr>
            <p:ph type="title"/>
          </p:nvPr>
        </p:nvSpPr>
        <p:spPr/>
        <p:txBody>
          <a:bodyPr/>
          <a:lstStyle/>
          <a:p>
            <a:pPr eaLnBrk="1" hangingPunct="1"/>
            <a:r>
              <a:rPr lang="en-GB" altLang="en-US" b="1">
                <a:latin typeface="Comic Sans MS" pitchFamily="66" charset="0"/>
              </a:rPr>
              <a:t>7</a:t>
            </a:r>
          </a:p>
        </p:txBody>
      </p:sp>
      <p:sp>
        <p:nvSpPr>
          <p:cNvPr id="15363" name="Rectangle 3"/>
          <p:cNvSpPr>
            <a:spLocks noGrp="1" noChangeArrowheads="1"/>
          </p:cNvSpPr>
          <p:nvPr>
            <p:ph type="body" idx="1"/>
          </p:nvPr>
        </p:nvSpPr>
        <p:spPr>
          <a:xfrm>
            <a:off x="838200" y="1825625"/>
            <a:ext cx="10515600" cy="2251700"/>
          </a:xfrm>
          <a:solidFill>
            <a:srgbClr val="FFFF00"/>
          </a:solidFill>
        </p:spPr>
        <p:txBody>
          <a:bodyPr/>
          <a:lstStyle/>
          <a:p>
            <a:pPr marL="0" indent="0">
              <a:buNone/>
            </a:pPr>
            <a:endParaRPr lang="en-GB" altLang="en-US" sz="4000" b="1" dirty="0">
              <a:latin typeface="Comic Sans MS" pitchFamily="66" charset="0"/>
            </a:endParaRPr>
          </a:p>
          <a:p>
            <a:pPr marL="0" indent="0" algn="ctr">
              <a:buNone/>
            </a:pPr>
            <a:r>
              <a:rPr lang="en-GB" altLang="en-US" sz="4000" b="1" dirty="0">
                <a:latin typeface="Comic Sans MS" pitchFamily="66" charset="0"/>
              </a:rPr>
              <a:t>A girl can become pregnant just before she has her very first period</a:t>
            </a:r>
          </a:p>
        </p:txBody>
      </p:sp>
    </p:spTree>
    <p:extLst>
      <p:ext uri="{BB962C8B-B14F-4D97-AF65-F5344CB8AC3E}">
        <p14:creationId xmlns:p14="http://schemas.microsoft.com/office/powerpoint/2010/main" val="1260105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099061-F3BF-4A81-9ED7-C294E2C28FC0}"/>
              </a:ext>
            </a:extLst>
          </p:cNvPr>
          <p:cNvPicPr>
            <a:picLocks noChangeAspect="1"/>
          </p:cNvPicPr>
          <p:nvPr/>
        </p:nvPicPr>
        <p:blipFill rotWithShape="1">
          <a:blip r:embed="rId2"/>
          <a:srcRect l="58279" t="27515" r="7664" b="43604"/>
          <a:stretch/>
        </p:blipFill>
        <p:spPr>
          <a:xfrm>
            <a:off x="0" y="-1"/>
            <a:ext cx="12261973" cy="7000407"/>
          </a:xfrm>
          <a:prstGeom prst="rect">
            <a:avLst/>
          </a:prstGeom>
        </p:spPr>
      </p:pic>
      <p:sp>
        <p:nvSpPr>
          <p:cNvPr id="16386" name="Rectangle 2"/>
          <p:cNvSpPr>
            <a:spLocks noGrp="1" noChangeArrowheads="1"/>
          </p:cNvSpPr>
          <p:nvPr>
            <p:ph type="title"/>
          </p:nvPr>
        </p:nvSpPr>
        <p:spPr/>
        <p:txBody>
          <a:bodyPr/>
          <a:lstStyle/>
          <a:p>
            <a:pPr eaLnBrk="1" hangingPunct="1"/>
            <a:r>
              <a:rPr lang="en-GB" altLang="en-US" b="1">
                <a:latin typeface="Comic Sans MS" pitchFamily="66" charset="0"/>
              </a:rPr>
              <a:t>Answer</a:t>
            </a:r>
          </a:p>
        </p:txBody>
      </p:sp>
      <p:sp>
        <p:nvSpPr>
          <p:cNvPr id="16387" name="Rectangle 3"/>
          <p:cNvSpPr>
            <a:spLocks noGrp="1" noChangeArrowheads="1"/>
          </p:cNvSpPr>
          <p:nvPr>
            <p:ph type="body" idx="1"/>
          </p:nvPr>
        </p:nvSpPr>
        <p:spPr>
          <a:xfrm>
            <a:off x="838200" y="1825625"/>
            <a:ext cx="10515600" cy="2026847"/>
          </a:xfrm>
          <a:solidFill>
            <a:srgbClr val="FFFF00"/>
          </a:solidFill>
        </p:spPr>
        <p:txBody>
          <a:bodyPr>
            <a:normAutofit fontScale="92500" lnSpcReduction="10000"/>
          </a:bodyPr>
          <a:lstStyle/>
          <a:p>
            <a:pPr eaLnBrk="1" hangingPunct="1">
              <a:buFontTx/>
              <a:buNone/>
            </a:pPr>
            <a:endParaRPr lang="en-GB" altLang="en-US" sz="7500" dirty="0">
              <a:latin typeface="Comic Sans MS" pitchFamily="66" charset="0"/>
            </a:endParaRPr>
          </a:p>
          <a:p>
            <a:pPr algn="ctr" eaLnBrk="1" hangingPunct="1">
              <a:buFontTx/>
              <a:buNone/>
            </a:pPr>
            <a:r>
              <a:rPr lang="en-GB" altLang="en-US" sz="7500" b="1" dirty="0">
                <a:latin typeface="Comic Sans MS" pitchFamily="66" charset="0"/>
              </a:rPr>
              <a:t>True</a:t>
            </a:r>
          </a:p>
          <a:p>
            <a:pPr eaLnBrk="1" hangingPunct="1"/>
            <a:endParaRPr lang="en-GB" altLang="en-US" dirty="0"/>
          </a:p>
        </p:txBody>
      </p:sp>
    </p:spTree>
    <p:extLst>
      <p:ext uri="{BB962C8B-B14F-4D97-AF65-F5344CB8AC3E}">
        <p14:creationId xmlns:p14="http://schemas.microsoft.com/office/powerpoint/2010/main" val="39471211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75142C-B720-4A8B-9FC6-67487702E944}"/>
              </a:ext>
            </a:extLst>
          </p:cNvPr>
          <p:cNvPicPr>
            <a:picLocks noChangeAspect="1"/>
          </p:cNvPicPr>
          <p:nvPr/>
        </p:nvPicPr>
        <p:blipFill rotWithShape="1">
          <a:blip r:embed="rId2"/>
          <a:srcRect l="58279" t="27515" r="7664" b="43604"/>
          <a:stretch/>
        </p:blipFill>
        <p:spPr>
          <a:xfrm>
            <a:off x="0" y="-1"/>
            <a:ext cx="12261973" cy="7000407"/>
          </a:xfrm>
          <a:prstGeom prst="rect">
            <a:avLst/>
          </a:prstGeom>
        </p:spPr>
      </p:pic>
      <p:sp>
        <p:nvSpPr>
          <p:cNvPr id="17410" name="Rectangle 2"/>
          <p:cNvSpPr>
            <a:spLocks noGrp="1" noChangeArrowheads="1"/>
          </p:cNvSpPr>
          <p:nvPr>
            <p:ph type="title"/>
          </p:nvPr>
        </p:nvSpPr>
        <p:spPr/>
        <p:txBody>
          <a:bodyPr/>
          <a:lstStyle/>
          <a:p>
            <a:pPr eaLnBrk="1" hangingPunct="1"/>
            <a:r>
              <a:rPr lang="en-GB" altLang="en-US" b="1">
                <a:latin typeface="Comic Sans MS" pitchFamily="66" charset="0"/>
              </a:rPr>
              <a:t>8</a:t>
            </a:r>
          </a:p>
        </p:txBody>
      </p:sp>
      <p:sp>
        <p:nvSpPr>
          <p:cNvPr id="17411" name="Rectangle 3"/>
          <p:cNvSpPr>
            <a:spLocks noGrp="1" noChangeArrowheads="1"/>
          </p:cNvSpPr>
          <p:nvPr>
            <p:ph type="body" idx="1"/>
          </p:nvPr>
        </p:nvSpPr>
        <p:spPr>
          <a:xfrm>
            <a:off x="838200" y="1825625"/>
            <a:ext cx="10515600" cy="2341641"/>
          </a:xfrm>
          <a:solidFill>
            <a:srgbClr val="FFFF00"/>
          </a:solidFill>
        </p:spPr>
        <p:txBody>
          <a:bodyPr/>
          <a:lstStyle/>
          <a:p>
            <a:pPr marL="0" indent="0">
              <a:buNone/>
            </a:pPr>
            <a:endParaRPr lang="en-GB" altLang="en-US" dirty="0"/>
          </a:p>
          <a:p>
            <a:pPr marL="0" indent="0" algn="ctr">
              <a:buNone/>
            </a:pPr>
            <a:r>
              <a:rPr lang="en-GB" altLang="en-US" sz="4000" b="1" dirty="0">
                <a:latin typeface="Comic Sans MS" pitchFamily="66" charset="0"/>
              </a:rPr>
              <a:t>A woman can’t get pregnant if the man puts his penis only half way</a:t>
            </a:r>
          </a:p>
        </p:txBody>
      </p:sp>
    </p:spTree>
    <p:extLst>
      <p:ext uri="{BB962C8B-B14F-4D97-AF65-F5344CB8AC3E}">
        <p14:creationId xmlns:p14="http://schemas.microsoft.com/office/powerpoint/2010/main" val="26491987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9288D5-E294-4DA0-9411-A8709491D6E6}"/>
              </a:ext>
            </a:extLst>
          </p:cNvPr>
          <p:cNvPicPr>
            <a:picLocks noChangeAspect="1"/>
          </p:cNvPicPr>
          <p:nvPr/>
        </p:nvPicPr>
        <p:blipFill rotWithShape="1">
          <a:blip r:embed="rId2"/>
          <a:srcRect l="58279" t="27515" r="7664" b="43604"/>
          <a:stretch/>
        </p:blipFill>
        <p:spPr>
          <a:xfrm>
            <a:off x="0" y="-1"/>
            <a:ext cx="12261973" cy="7000407"/>
          </a:xfrm>
          <a:prstGeom prst="rect">
            <a:avLst/>
          </a:prstGeom>
        </p:spPr>
      </p:pic>
      <p:sp>
        <p:nvSpPr>
          <p:cNvPr id="18434" name="Rectangle 2"/>
          <p:cNvSpPr>
            <a:spLocks noGrp="1" noChangeArrowheads="1"/>
          </p:cNvSpPr>
          <p:nvPr>
            <p:ph type="title"/>
          </p:nvPr>
        </p:nvSpPr>
        <p:spPr/>
        <p:txBody>
          <a:bodyPr/>
          <a:lstStyle/>
          <a:p>
            <a:pPr eaLnBrk="1" hangingPunct="1"/>
            <a:r>
              <a:rPr lang="en-GB" altLang="en-US" b="1">
                <a:latin typeface="Comic Sans MS" pitchFamily="66" charset="0"/>
              </a:rPr>
              <a:t>Answer</a:t>
            </a:r>
          </a:p>
        </p:txBody>
      </p:sp>
      <p:sp>
        <p:nvSpPr>
          <p:cNvPr id="18435" name="Rectangle 3"/>
          <p:cNvSpPr>
            <a:spLocks noGrp="1" noChangeArrowheads="1"/>
          </p:cNvSpPr>
          <p:nvPr>
            <p:ph type="body" idx="1"/>
          </p:nvPr>
        </p:nvSpPr>
        <p:spPr>
          <a:xfrm>
            <a:off x="838200" y="1825625"/>
            <a:ext cx="10515600" cy="2236709"/>
          </a:xfrm>
          <a:solidFill>
            <a:srgbClr val="FFFF00"/>
          </a:solidFill>
        </p:spPr>
        <p:txBody>
          <a:bodyPr>
            <a:normAutofit lnSpcReduction="10000"/>
          </a:bodyPr>
          <a:lstStyle/>
          <a:p>
            <a:pPr eaLnBrk="1" hangingPunct="1">
              <a:buFontTx/>
              <a:buNone/>
            </a:pPr>
            <a:endParaRPr lang="en-GB" altLang="en-US" sz="7500" b="1" dirty="0">
              <a:latin typeface="Comic Sans MS" pitchFamily="66" charset="0"/>
            </a:endParaRPr>
          </a:p>
          <a:p>
            <a:pPr algn="ctr" eaLnBrk="1" hangingPunct="1">
              <a:buFontTx/>
              <a:buNone/>
            </a:pPr>
            <a:r>
              <a:rPr lang="en-GB" altLang="en-US" sz="7500" b="1" dirty="0">
                <a:latin typeface="Comic Sans MS" pitchFamily="66" charset="0"/>
              </a:rPr>
              <a:t>False</a:t>
            </a:r>
          </a:p>
          <a:p>
            <a:pPr eaLnBrk="1" hangingPunct="1"/>
            <a:endParaRPr lang="en-GB" altLang="en-US" dirty="0"/>
          </a:p>
        </p:txBody>
      </p:sp>
    </p:spTree>
    <p:extLst>
      <p:ext uri="{BB962C8B-B14F-4D97-AF65-F5344CB8AC3E}">
        <p14:creationId xmlns:p14="http://schemas.microsoft.com/office/powerpoint/2010/main" val="4278537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4FB233-E6AA-42F1-BEBA-F736E2421928}"/>
              </a:ext>
            </a:extLst>
          </p:cNvPr>
          <p:cNvPicPr>
            <a:picLocks noChangeAspect="1"/>
          </p:cNvPicPr>
          <p:nvPr/>
        </p:nvPicPr>
        <p:blipFill rotWithShape="1">
          <a:blip r:embed="rId2"/>
          <a:srcRect l="58279" t="27515" r="7664" b="43604"/>
          <a:stretch/>
        </p:blipFill>
        <p:spPr>
          <a:xfrm>
            <a:off x="0" y="-1"/>
            <a:ext cx="12261973" cy="7000407"/>
          </a:xfrm>
          <a:prstGeom prst="rect">
            <a:avLst/>
          </a:prstGeom>
        </p:spPr>
      </p:pic>
      <p:sp>
        <p:nvSpPr>
          <p:cNvPr id="2" name="Title 1">
            <a:extLst>
              <a:ext uri="{FF2B5EF4-FFF2-40B4-BE49-F238E27FC236}">
                <a16:creationId xmlns:a16="http://schemas.microsoft.com/office/drawing/2014/main" id="{BA78E47D-3FD5-4CAA-BA9F-F8F7E65195E7}"/>
              </a:ext>
            </a:extLst>
          </p:cNvPr>
          <p:cNvSpPr>
            <a:spLocks noGrp="1"/>
          </p:cNvSpPr>
          <p:nvPr>
            <p:ph type="title"/>
          </p:nvPr>
        </p:nvSpPr>
        <p:spPr>
          <a:xfrm>
            <a:off x="838200" y="182562"/>
            <a:ext cx="10515600" cy="1325563"/>
          </a:xfrm>
          <a:solidFill>
            <a:srgbClr val="FFFF00"/>
          </a:solidFill>
        </p:spPr>
        <p:txBody>
          <a:bodyPr/>
          <a:lstStyle/>
          <a:p>
            <a:pPr algn="ctr"/>
            <a:r>
              <a:rPr lang="en-GB" b="1" dirty="0"/>
              <a:t>L.O:  What are sexual boundaries?</a:t>
            </a:r>
          </a:p>
        </p:txBody>
      </p:sp>
      <p:sp>
        <p:nvSpPr>
          <p:cNvPr id="3" name="Content Placeholder 2">
            <a:extLst>
              <a:ext uri="{FF2B5EF4-FFF2-40B4-BE49-F238E27FC236}">
                <a16:creationId xmlns:a16="http://schemas.microsoft.com/office/drawing/2014/main" id="{1F250EE6-7FAD-4127-97B0-C37611DD3046}"/>
              </a:ext>
            </a:extLst>
          </p:cNvPr>
          <p:cNvSpPr>
            <a:spLocks noGrp="1"/>
          </p:cNvSpPr>
          <p:nvPr>
            <p:ph idx="1"/>
          </p:nvPr>
        </p:nvSpPr>
        <p:spPr>
          <a:xfrm>
            <a:off x="673308" y="1690688"/>
            <a:ext cx="10515600" cy="5032375"/>
          </a:xfrm>
          <a:solidFill>
            <a:schemeClr val="accent4">
              <a:lumMod val="20000"/>
              <a:lumOff val="80000"/>
            </a:schemeClr>
          </a:solidFill>
        </p:spPr>
        <p:txBody>
          <a:bodyPr>
            <a:noAutofit/>
          </a:bodyPr>
          <a:lstStyle/>
          <a:p>
            <a:pPr marL="0" indent="0">
              <a:buNone/>
            </a:pPr>
            <a:r>
              <a:rPr lang="en-GB" sz="4000" b="1" dirty="0"/>
              <a:t>Success criteria:</a:t>
            </a:r>
          </a:p>
          <a:p>
            <a:pPr marL="0" indent="0">
              <a:buNone/>
            </a:pPr>
            <a:endParaRPr lang="en-GB" sz="4000" dirty="0"/>
          </a:p>
          <a:p>
            <a:pPr marL="0" indent="0">
              <a:buNone/>
            </a:pPr>
            <a:r>
              <a:rPr lang="en-GB" sz="4000" dirty="0"/>
              <a:t>Today we are going to suggest three RULES that you follow to help you have good sexual boundaries for your wellbeing.</a:t>
            </a:r>
          </a:p>
          <a:p>
            <a:pPr marL="0" indent="0">
              <a:buNone/>
            </a:pPr>
            <a:endParaRPr lang="en-GB" sz="4000" dirty="0"/>
          </a:p>
          <a:p>
            <a:pPr marL="0" indent="0">
              <a:buNone/>
            </a:pPr>
            <a:r>
              <a:rPr lang="en-GB" sz="4000" dirty="0"/>
              <a:t>At the end we will ask you what these three suggested rules are.</a:t>
            </a:r>
          </a:p>
        </p:txBody>
      </p:sp>
    </p:spTree>
    <p:extLst>
      <p:ext uri="{BB962C8B-B14F-4D97-AF65-F5344CB8AC3E}">
        <p14:creationId xmlns:p14="http://schemas.microsoft.com/office/powerpoint/2010/main" val="221354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A919E5-64B1-491F-920D-DE1729DFB7B7}"/>
              </a:ext>
            </a:extLst>
          </p:cNvPr>
          <p:cNvPicPr>
            <a:picLocks noChangeAspect="1"/>
          </p:cNvPicPr>
          <p:nvPr/>
        </p:nvPicPr>
        <p:blipFill rotWithShape="1">
          <a:blip r:embed="rId2"/>
          <a:srcRect l="58279" t="27515" r="7664" b="43604"/>
          <a:stretch/>
        </p:blipFill>
        <p:spPr>
          <a:xfrm>
            <a:off x="0" y="-1"/>
            <a:ext cx="12261973" cy="7000407"/>
          </a:xfrm>
          <a:prstGeom prst="rect">
            <a:avLst/>
          </a:prstGeom>
        </p:spPr>
      </p:pic>
      <p:sp>
        <p:nvSpPr>
          <p:cNvPr id="19458" name="Rectangle 2"/>
          <p:cNvSpPr>
            <a:spLocks noGrp="1" noChangeArrowheads="1"/>
          </p:cNvSpPr>
          <p:nvPr>
            <p:ph type="title"/>
          </p:nvPr>
        </p:nvSpPr>
        <p:spPr/>
        <p:txBody>
          <a:bodyPr/>
          <a:lstStyle/>
          <a:p>
            <a:pPr eaLnBrk="1" hangingPunct="1"/>
            <a:r>
              <a:rPr lang="en-GB" altLang="en-US" b="1">
                <a:latin typeface="Comic Sans MS" pitchFamily="66" charset="0"/>
              </a:rPr>
              <a:t>9</a:t>
            </a:r>
          </a:p>
        </p:txBody>
      </p:sp>
      <p:sp>
        <p:nvSpPr>
          <p:cNvPr id="19459" name="Rectangle 3"/>
          <p:cNvSpPr>
            <a:spLocks noGrp="1" noChangeArrowheads="1"/>
          </p:cNvSpPr>
          <p:nvPr>
            <p:ph type="body" idx="1"/>
          </p:nvPr>
        </p:nvSpPr>
        <p:spPr>
          <a:xfrm>
            <a:off x="838200" y="1825625"/>
            <a:ext cx="10515600" cy="2874858"/>
          </a:xfrm>
          <a:solidFill>
            <a:srgbClr val="FFFF00"/>
          </a:solidFill>
        </p:spPr>
        <p:txBody>
          <a:bodyPr/>
          <a:lstStyle/>
          <a:p>
            <a:pPr marL="0" indent="0">
              <a:buNone/>
            </a:pPr>
            <a:endParaRPr lang="en-GB" altLang="en-US" sz="4000" b="1" dirty="0">
              <a:latin typeface="Comic Sans MS" pitchFamily="66" charset="0"/>
            </a:endParaRPr>
          </a:p>
          <a:p>
            <a:pPr marL="0" indent="0" algn="ctr">
              <a:buNone/>
            </a:pPr>
            <a:r>
              <a:rPr lang="en-GB" altLang="en-US" sz="4000" b="1" dirty="0">
                <a:latin typeface="Comic Sans MS" pitchFamily="66" charset="0"/>
              </a:rPr>
              <a:t>If a woman washes her private parts after sexual intercourse she won’t get pregnant</a:t>
            </a:r>
          </a:p>
        </p:txBody>
      </p:sp>
    </p:spTree>
    <p:extLst>
      <p:ext uri="{BB962C8B-B14F-4D97-AF65-F5344CB8AC3E}">
        <p14:creationId xmlns:p14="http://schemas.microsoft.com/office/powerpoint/2010/main" val="27174874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ED4467-2AB2-4246-9386-B3D88D2420BF}"/>
              </a:ext>
            </a:extLst>
          </p:cNvPr>
          <p:cNvPicPr>
            <a:picLocks noChangeAspect="1"/>
          </p:cNvPicPr>
          <p:nvPr/>
        </p:nvPicPr>
        <p:blipFill rotWithShape="1">
          <a:blip r:embed="rId2"/>
          <a:srcRect l="58279" t="27515" r="7664" b="43604"/>
          <a:stretch/>
        </p:blipFill>
        <p:spPr>
          <a:xfrm>
            <a:off x="0" y="-1"/>
            <a:ext cx="12261973" cy="7000407"/>
          </a:xfrm>
          <a:prstGeom prst="rect">
            <a:avLst/>
          </a:prstGeom>
        </p:spPr>
      </p:pic>
      <p:sp>
        <p:nvSpPr>
          <p:cNvPr id="20482" name="Rectangle 2"/>
          <p:cNvSpPr>
            <a:spLocks noGrp="1" noChangeArrowheads="1"/>
          </p:cNvSpPr>
          <p:nvPr>
            <p:ph type="title"/>
          </p:nvPr>
        </p:nvSpPr>
        <p:spPr/>
        <p:txBody>
          <a:bodyPr/>
          <a:lstStyle/>
          <a:p>
            <a:pPr eaLnBrk="1" hangingPunct="1"/>
            <a:r>
              <a:rPr lang="en-GB" altLang="en-US" b="1">
                <a:latin typeface="Comic Sans MS" pitchFamily="66" charset="0"/>
              </a:rPr>
              <a:t>Answer</a:t>
            </a:r>
          </a:p>
        </p:txBody>
      </p:sp>
      <p:sp>
        <p:nvSpPr>
          <p:cNvPr id="20483" name="Rectangle 3"/>
          <p:cNvSpPr>
            <a:spLocks noGrp="1" noChangeArrowheads="1"/>
          </p:cNvSpPr>
          <p:nvPr>
            <p:ph type="body" idx="1"/>
          </p:nvPr>
        </p:nvSpPr>
        <p:spPr>
          <a:xfrm>
            <a:off x="838200" y="1825625"/>
            <a:ext cx="10515600" cy="2881286"/>
          </a:xfrm>
          <a:solidFill>
            <a:srgbClr val="FFFF00"/>
          </a:solidFill>
        </p:spPr>
        <p:txBody>
          <a:bodyPr/>
          <a:lstStyle/>
          <a:p>
            <a:pPr eaLnBrk="1" hangingPunct="1">
              <a:buFontTx/>
              <a:buNone/>
            </a:pPr>
            <a:endParaRPr lang="en-GB" altLang="en-US" sz="7500" b="1" dirty="0">
              <a:latin typeface="Comic Sans MS" pitchFamily="66" charset="0"/>
            </a:endParaRPr>
          </a:p>
          <a:p>
            <a:pPr algn="ctr" eaLnBrk="1" hangingPunct="1">
              <a:buFontTx/>
              <a:buNone/>
            </a:pPr>
            <a:r>
              <a:rPr lang="en-GB" altLang="en-US" sz="7500" b="1" dirty="0">
                <a:latin typeface="Comic Sans MS" pitchFamily="66" charset="0"/>
              </a:rPr>
              <a:t>False</a:t>
            </a:r>
          </a:p>
          <a:p>
            <a:pPr eaLnBrk="1" hangingPunct="1"/>
            <a:endParaRPr lang="en-GB" altLang="en-US" dirty="0"/>
          </a:p>
        </p:txBody>
      </p:sp>
    </p:spTree>
    <p:extLst>
      <p:ext uri="{BB962C8B-B14F-4D97-AF65-F5344CB8AC3E}">
        <p14:creationId xmlns:p14="http://schemas.microsoft.com/office/powerpoint/2010/main" val="35967740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2CCA1F-C973-4E59-97FA-757CDBA1DCF4}"/>
              </a:ext>
            </a:extLst>
          </p:cNvPr>
          <p:cNvPicPr>
            <a:picLocks noChangeAspect="1"/>
          </p:cNvPicPr>
          <p:nvPr/>
        </p:nvPicPr>
        <p:blipFill rotWithShape="1">
          <a:blip r:embed="rId2"/>
          <a:srcRect l="58279" t="27515" r="7664" b="43604"/>
          <a:stretch/>
        </p:blipFill>
        <p:spPr>
          <a:xfrm>
            <a:off x="0" y="-1"/>
            <a:ext cx="12261973" cy="7000407"/>
          </a:xfrm>
          <a:prstGeom prst="rect">
            <a:avLst/>
          </a:prstGeom>
        </p:spPr>
      </p:pic>
      <p:sp>
        <p:nvSpPr>
          <p:cNvPr id="21506" name="Rectangle 2"/>
          <p:cNvSpPr>
            <a:spLocks noGrp="1" noChangeArrowheads="1"/>
          </p:cNvSpPr>
          <p:nvPr>
            <p:ph type="title"/>
          </p:nvPr>
        </p:nvSpPr>
        <p:spPr/>
        <p:txBody>
          <a:bodyPr/>
          <a:lstStyle/>
          <a:p>
            <a:pPr eaLnBrk="1" hangingPunct="1"/>
            <a:r>
              <a:rPr lang="en-GB" altLang="en-US" b="1">
                <a:latin typeface="Comic Sans MS" pitchFamily="66" charset="0"/>
              </a:rPr>
              <a:t>10</a:t>
            </a:r>
          </a:p>
        </p:txBody>
      </p:sp>
      <p:sp>
        <p:nvSpPr>
          <p:cNvPr id="21507" name="Rectangle 3"/>
          <p:cNvSpPr>
            <a:spLocks noGrp="1" noChangeArrowheads="1"/>
          </p:cNvSpPr>
          <p:nvPr>
            <p:ph type="body" idx="1"/>
          </p:nvPr>
        </p:nvSpPr>
        <p:spPr>
          <a:xfrm>
            <a:off x="838200" y="1825625"/>
            <a:ext cx="10515600" cy="2626454"/>
          </a:xfrm>
          <a:solidFill>
            <a:srgbClr val="FFFF00"/>
          </a:solidFill>
        </p:spPr>
        <p:txBody>
          <a:bodyPr/>
          <a:lstStyle/>
          <a:p>
            <a:pPr marL="0" indent="0">
              <a:buNone/>
            </a:pPr>
            <a:endParaRPr lang="en-GB" altLang="en-US" sz="4000" b="1" dirty="0">
              <a:latin typeface="Comic Sans MS" pitchFamily="66" charset="0"/>
            </a:endParaRPr>
          </a:p>
          <a:p>
            <a:pPr marL="0" indent="0" algn="ctr">
              <a:buNone/>
            </a:pPr>
            <a:r>
              <a:rPr lang="en-GB" altLang="en-US" sz="4000" b="1" dirty="0">
                <a:latin typeface="Comic Sans MS" pitchFamily="66" charset="0"/>
              </a:rPr>
              <a:t>You can’t get pregnant if you have sex in the bath</a:t>
            </a:r>
          </a:p>
        </p:txBody>
      </p:sp>
    </p:spTree>
    <p:extLst>
      <p:ext uri="{BB962C8B-B14F-4D97-AF65-F5344CB8AC3E}">
        <p14:creationId xmlns:p14="http://schemas.microsoft.com/office/powerpoint/2010/main" val="30698036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73851D-F4DB-4D27-9CDA-4AE8485AA765}"/>
              </a:ext>
            </a:extLst>
          </p:cNvPr>
          <p:cNvPicPr>
            <a:picLocks noChangeAspect="1"/>
          </p:cNvPicPr>
          <p:nvPr/>
        </p:nvPicPr>
        <p:blipFill rotWithShape="1">
          <a:blip r:embed="rId2"/>
          <a:srcRect l="58279" t="27515" r="7664" b="43604"/>
          <a:stretch/>
        </p:blipFill>
        <p:spPr>
          <a:xfrm>
            <a:off x="0" y="-1"/>
            <a:ext cx="12261973" cy="7000407"/>
          </a:xfrm>
          <a:prstGeom prst="rect">
            <a:avLst/>
          </a:prstGeom>
        </p:spPr>
      </p:pic>
      <p:sp>
        <p:nvSpPr>
          <p:cNvPr id="22530" name="Rectangle 2"/>
          <p:cNvSpPr>
            <a:spLocks noGrp="1" noChangeArrowheads="1"/>
          </p:cNvSpPr>
          <p:nvPr>
            <p:ph type="title"/>
          </p:nvPr>
        </p:nvSpPr>
        <p:spPr/>
        <p:txBody>
          <a:bodyPr/>
          <a:lstStyle/>
          <a:p>
            <a:pPr eaLnBrk="1" hangingPunct="1"/>
            <a:r>
              <a:rPr lang="en-GB" altLang="en-US" b="1">
                <a:latin typeface="Comic Sans MS" pitchFamily="66" charset="0"/>
              </a:rPr>
              <a:t>Answer</a:t>
            </a:r>
          </a:p>
        </p:txBody>
      </p:sp>
      <p:sp>
        <p:nvSpPr>
          <p:cNvPr id="22531" name="Rectangle 3"/>
          <p:cNvSpPr>
            <a:spLocks noGrp="1" noChangeArrowheads="1"/>
          </p:cNvSpPr>
          <p:nvPr>
            <p:ph type="body" idx="1"/>
          </p:nvPr>
        </p:nvSpPr>
        <p:spPr>
          <a:xfrm>
            <a:off x="838200" y="1825625"/>
            <a:ext cx="10515600" cy="2986218"/>
          </a:xfrm>
          <a:solidFill>
            <a:srgbClr val="FFFF00"/>
          </a:solidFill>
        </p:spPr>
        <p:txBody>
          <a:bodyPr/>
          <a:lstStyle/>
          <a:p>
            <a:pPr algn="ctr" eaLnBrk="1" hangingPunct="1">
              <a:buFontTx/>
              <a:buNone/>
            </a:pPr>
            <a:endParaRPr lang="en-GB" altLang="en-US" sz="7500" b="1" dirty="0">
              <a:latin typeface="Comic Sans MS" pitchFamily="66" charset="0"/>
            </a:endParaRPr>
          </a:p>
          <a:p>
            <a:pPr algn="ctr" eaLnBrk="1" hangingPunct="1">
              <a:buFontTx/>
              <a:buNone/>
            </a:pPr>
            <a:r>
              <a:rPr lang="en-GB" altLang="en-US" sz="7500" b="1" dirty="0">
                <a:latin typeface="Comic Sans MS" pitchFamily="66" charset="0"/>
              </a:rPr>
              <a:t>False</a:t>
            </a:r>
          </a:p>
          <a:p>
            <a:pPr eaLnBrk="1" hangingPunct="1"/>
            <a:endParaRPr lang="en-GB" altLang="en-US" dirty="0"/>
          </a:p>
        </p:txBody>
      </p:sp>
    </p:spTree>
    <p:extLst>
      <p:ext uri="{BB962C8B-B14F-4D97-AF65-F5344CB8AC3E}">
        <p14:creationId xmlns:p14="http://schemas.microsoft.com/office/powerpoint/2010/main" val="38650284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dirty="0"/>
              <a:t>Not using contraception can also cause other issues.  Do you know what they are?</a:t>
            </a:r>
          </a:p>
        </p:txBody>
      </p:sp>
      <p:sp>
        <p:nvSpPr>
          <p:cNvPr id="3" name="Content Placeholder 2"/>
          <p:cNvSpPr>
            <a:spLocks noGrp="1"/>
          </p:cNvSpPr>
          <p:nvPr>
            <p:ph idx="1"/>
          </p:nvPr>
        </p:nvSpPr>
        <p:spPr/>
        <p:txBody>
          <a:bodyPr/>
          <a:lstStyle/>
          <a:p>
            <a:pPr marL="0" indent="0">
              <a:buNone/>
            </a:pPr>
            <a:r>
              <a:rPr lang="en-GB" dirty="0"/>
              <a:t>STDs = sexually transmitted diseases</a:t>
            </a:r>
          </a:p>
        </p:txBody>
      </p:sp>
      <p:sp>
        <p:nvSpPr>
          <p:cNvPr id="6" name="AutoShape 2" descr="Image result for stis">
            <a:hlinkClick r:id="rId2"/>
          </p:cNvPr>
          <p:cNvSpPr>
            <a:spLocks noChangeAspect="1" noChangeArrowheads="1"/>
          </p:cNvSpPr>
          <p:nvPr/>
        </p:nvSpPr>
        <p:spPr bwMode="auto">
          <a:xfrm>
            <a:off x="1581150" y="-1143000"/>
            <a:ext cx="4286250" cy="2381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6" name="Picture 4" descr="Image result for sti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856" y="2491260"/>
            <a:ext cx="3330020" cy="33300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CEEF4A7-CCF8-4451-9F0D-2F56B842867E}"/>
              </a:ext>
            </a:extLst>
          </p:cNvPr>
          <p:cNvSpPr txBox="1"/>
          <p:nvPr/>
        </p:nvSpPr>
        <p:spPr>
          <a:xfrm>
            <a:off x="5139891" y="2608446"/>
            <a:ext cx="5216892" cy="2677656"/>
          </a:xfrm>
          <a:prstGeom prst="rect">
            <a:avLst/>
          </a:prstGeom>
          <a:solidFill>
            <a:schemeClr val="accent4">
              <a:lumMod val="40000"/>
              <a:lumOff val="60000"/>
            </a:schemeClr>
          </a:solidFill>
        </p:spPr>
        <p:txBody>
          <a:bodyPr wrap="square" rtlCol="0">
            <a:spAutoFit/>
          </a:bodyPr>
          <a:lstStyle/>
          <a:p>
            <a:r>
              <a:rPr lang="en-GB" sz="2800" dirty="0"/>
              <a:t>STDs = diseases/illnesses that are passed between two people during sexual activity.</a:t>
            </a:r>
          </a:p>
          <a:p>
            <a:endParaRPr lang="en-GB" sz="2800" dirty="0"/>
          </a:p>
          <a:p>
            <a:r>
              <a:rPr lang="en-GB" sz="2800" dirty="0"/>
              <a:t>Watch this clip and write down consequences of STDs.</a:t>
            </a:r>
          </a:p>
        </p:txBody>
      </p:sp>
      <p:sp>
        <p:nvSpPr>
          <p:cNvPr id="5" name="Rectangle 4">
            <a:extLst>
              <a:ext uri="{FF2B5EF4-FFF2-40B4-BE49-F238E27FC236}">
                <a16:creationId xmlns:a16="http://schemas.microsoft.com/office/drawing/2014/main" id="{028E45CB-DC3B-4C6E-A534-31646C060E6D}"/>
              </a:ext>
            </a:extLst>
          </p:cNvPr>
          <p:cNvSpPr/>
          <p:nvPr/>
        </p:nvSpPr>
        <p:spPr>
          <a:xfrm>
            <a:off x="5443695" y="5545703"/>
            <a:ext cx="5067285" cy="523220"/>
          </a:xfrm>
          <a:prstGeom prst="rect">
            <a:avLst/>
          </a:prstGeom>
        </p:spPr>
        <p:txBody>
          <a:bodyPr wrap="none">
            <a:spAutoFit/>
          </a:bodyPr>
          <a:lstStyle/>
          <a:p>
            <a:r>
              <a:rPr lang="en-GB" sz="2800" dirty="0">
                <a:latin typeface="Segoe UI" panose="020B0502040204020203" pitchFamily="34" charset="0"/>
                <a:hlinkClick r:id="rId5"/>
              </a:rPr>
              <a:t>https://youtu.be/7Sbgg8icODY</a:t>
            </a:r>
            <a:endParaRPr lang="en-GB" sz="2800" dirty="0"/>
          </a:p>
        </p:txBody>
      </p:sp>
    </p:spTree>
    <p:extLst>
      <p:ext uri="{BB962C8B-B14F-4D97-AF65-F5344CB8AC3E}">
        <p14:creationId xmlns:p14="http://schemas.microsoft.com/office/powerpoint/2010/main" val="83253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6A13CC-6871-4F70-88E4-AB8E5E60A792}"/>
              </a:ext>
            </a:extLst>
          </p:cNvPr>
          <p:cNvPicPr>
            <a:picLocks noChangeAspect="1"/>
          </p:cNvPicPr>
          <p:nvPr/>
        </p:nvPicPr>
        <p:blipFill rotWithShape="1">
          <a:blip r:embed="rId2"/>
          <a:srcRect l="58279" t="27515" r="7664" b="43604"/>
          <a:stretch/>
        </p:blipFill>
        <p:spPr>
          <a:xfrm>
            <a:off x="0" y="-1"/>
            <a:ext cx="12261973" cy="7000407"/>
          </a:xfrm>
          <a:prstGeom prst="rect">
            <a:avLst/>
          </a:prstGeom>
        </p:spPr>
      </p:pic>
      <p:sp>
        <p:nvSpPr>
          <p:cNvPr id="2" name="Title 1">
            <a:extLst>
              <a:ext uri="{FF2B5EF4-FFF2-40B4-BE49-F238E27FC236}">
                <a16:creationId xmlns:a16="http://schemas.microsoft.com/office/drawing/2014/main" id="{CA35FD97-78CD-46F2-865C-456430E6CDFB}"/>
              </a:ext>
            </a:extLst>
          </p:cNvPr>
          <p:cNvSpPr>
            <a:spLocks noGrp="1"/>
          </p:cNvSpPr>
          <p:nvPr>
            <p:ph type="title"/>
          </p:nvPr>
        </p:nvSpPr>
        <p:spPr>
          <a:solidFill>
            <a:srgbClr val="FFFF00"/>
          </a:solidFill>
        </p:spPr>
        <p:txBody>
          <a:bodyPr/>
          <a:lstStyle/>
          <a:p>
            <a:r>
              <a:rPr lang="en-GB" b="1" dirty="0"/>
              <a:t>Consequences of STDs:</a:t>
            </a:r>
          </a:p>
        </p:txBody>
      </p:sp>
      <p:sp>
        <p:nvSpPr>
          <p:cNvPr id="3" name="Content Placeholder 2">
            <a:extLst>
              <a:ext uri="{FF2B5EF4-FFF2-40B4-BE49-F238E27FC236}">
                <a16:creationId xmlns:a16="http://schemas.microsoft.com/office/drawing/2014/main" id="{320A7A96-86C2-4375-AE31-A1B31464E67A}"/>
              </a:ext>
            </a:extLst>
          </p:cNvPr>
          <p:cNvSpPr>
            <a:spLocks noGrp="1"/>
          </p:cNvSpPr>
          <p:nvPr>
            <p:ph idx="1"/>
          </p:nvPr>
        </p:nvSpPr>
        <p:spPr>
          <a:xfrm>
            <a:off x="838200" y="1825625"/>
            <a:ext cx="10515600" cy="3495883"/>
          </a:xfrm>
          <a:solidFill>
            <a:schemeClr val="accent4">
              <a:lumMod val="20000"/>
              <a:lumOff val="80000"/>
            </a:schemeClr>
          </a:solidFill>
        </p:spPr>
        <p:txBody>
          <a:bodyPr/>
          <a:lstStyle/>
          <a:p>
            <a:pPr marL="0" indent="0">
              <a:buNone/>
            </a:pPr>
            <a:r>
              <a:rPr lang="en-GB" sz="3600" dirty="0"/>
              <a:t>*Soreness/rashes on genitals</a:t>
            </a:r>
          </a:p>
          <a:p>
            <a:pPr marL="0" indent="0">
              <a:buNone/>
            </a:pPr>
            <a:r>
              <a:rPr lang="en-GB" sz="3600" dirty="0"/>
              <a:t>*Pain when urinating</a:t>
            </a:r>
          </a:p>
          <a:p>
            <a:pPr marL="0" indent="0">
              <a:buNone/>
            </a:pPr>
            <a:r>
              <a:rPr lang="en-GB" sz="3600" dirty="0"/>
              <a:t>*Discharge  </a:t>
            </a:r>
          </a:p>
          <a:p>
            <a:pPr marL="0" indent="0">
              <a:buNone/>
            </a:pPr>
            <a:r>
              <a:rPr lang="en-GB" sz="3600" dirty="0"/>
              <a:t>*Health problems (infertility, weaker immune system, medication needed for life by some.) </a:t>
            </a:r>
          </a:p>
          <a:p>
            <a:pPr marL="0" indent="0">
              <a:buNone/>
            </a:pPr>
            <a:endParaRPr lang="en-GB" dirty="0"/>
          </a:p>
        </p:txBody>
      </p:sp>
    </p:spTree>
    <p:extLst>
      <p:ext uri="{BB962C8B-B14F-4D97-AF65-F5344CB8AC3E}">
        <p14:creationId xmlns:p14="http://schemas.microsoft.com/office/powerpoint/2010/main" val="40399208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10512-666D-4146-AD5A-31A7E323851E}"/>
              </a:ext>
            </a:extLst>
          </p:cNvPr>
          <p:cNvSpPr>
            <a:spLocks noGrp="1"/>
          </p:cNvSpPr>
          <p:nvPr>
            <p:ph type="title"/>
          </p:nvPr>
        </p:nvSpPr>
        <p:spPr>
          <a:solidFill>
            <a:srgbClr val="FFFF00"/>
          </a:solidFill>
        </p:spPr>
        <p:txBody>
          <a:bodyPr>
            <a:normAutofit fontScale="90000"/>
          </a:bodyPr>
          <a:lstStyle/>
          <a:p>
            <a:r>
              <a:rPr lang="en-GB" dirty="0"/>
              <a:t>Although there are different types of condom, only male or female latex condoms prevent STDs.</a:t>
            </a:r>
          </a:p>
        </p:txBody>
      </p:sp>
      <p:pic>
        <p:nvPicPr>
          <p:cNvPr id="5" name="Picture 4">
            <a:extLst>
              <a:ext uri="{FF2B5EF4-FFF2-40B4-BE49-F238E27FC236}">
                <a16:creationId xmlns:a16="http://schemas.microsoft.com/office/drawing/2014/main" id="{4C003E23-303B-45B4-85E5-87E2396D20BB}"/>
              </a:ext>
            </a:extLst>
          </p:cNvPr>
          <p:cNvPicPr>
            <a:picLocks noChangeAspect="1"/>
          </p:cNvPicPr>
          <p:nvPr/>
        </p:nvPicPr>
        <p:blipFill rotWithShape="1">
          <a:blip r:embed="rId2"/>
          <a:srcRect l="61229" t="21407" r="16517" b="39667"/>
          <a:stretch/>
        </p:blipFill>
        <p:spPr>
          <a:xfrm>
            <a:off x="7255240" y="2420377"/>
            <a:ext cx="3582649" cy="3148185"/>
          </a:xfrm>
          <a:prstGeom prst="rect">
            <a:avLst/>
          </a:prstGeom>
        </p:spPr>
      </p:pic>
      <p:pic>
        <p:nvPicPr>
          <p:cNvPr id="6" name="Picture 5">
            <a:extLst>
              <a:ext uri="{FF2B5EF4-FFF2-40B4-BE49-F238E27FC236}">
                <a16:creationId xmlns:a16="http://schemas.microsoft.com/office/drawing/2014/main" id="{8CC7BF62-05BC-4910-BCFD-5DB0D73A79E1}"/>
              </a:ext>
            </a:extLst>
          </p:cNvPr>
          <p:cNvPicPr>
            <a:picLocks noChangeAspect="1"/>
          </p:cNvPicPr>
          <p:nvPr/>
        </p:nvPicPr>
        <p:blipFill rotWithShape="1">
          <a:blip r:embed="rId3"/>
          <a:srcRect l="54713" t="21187" r="5082" b="35777"/>
          <a:stretch/>
        </p:blipFill>
        <p:spPr>
          <a:xfrm>
            <a:off x="1138003" y="2832981"/>
            <a:ext cx="4483308" cy="2698060"/>
          </a:xfrm>
          <a:prstGeom prst="rect">
            <a:avLst/>
          </a:prstGeom>
        </p:spPr>
      </p:pic>
      <p:sp>
        <p:nvSpPr>
          <p:cNvPr id="7" name="TextBox 6">
            <a:extLst>
              <a:ext uri="{FF2B5EF4-FFF2-40B4-BE49-F238E27FC236}">
                <a16:creationId xmlns:a16="http://schemas.microsoft.com/office/drawing/2014/main" id="{6894EED2-B54A-43CA-8F0F-F098E71A2303}"/>
              </a:ext>
            </a:extLst>
          </p:cNvPr>
          <p:cNvSpPr txBox="1"/>
          <p:nvPr/>
        </p:nvSpPr>
        <p:spPr>
          <a:xfrm>
            <a:off x="644577" y="5568562"/>
            <a:ext cx="4751882" cy="646331"/>
          </a:xfrm>
          <a:prstGeom prst="rect">
            <a:avLst/>
          </a:prstGeom>
          <a:noFill/>
        </p:spPr>
        <p:txBody>
          <a:bodyPr wrap="square" rtlCol="0">
            <a:spAutoFit/>
          </a:bodyPr>
          <a:lstStyle/>
          <a:p>
            <a:r>
              <a:rPr lang="en-GB" sz="3600" dirty="0"/>
              <a:t>Male condom</a:t>
            </a:r>
          </a:p>
        </p:txBody>
      </p:sp>
      <p:sp>
        <p:nvSpPr>
          <p:cNvPr id="8" name="TextBox 7">
            <a:extLst>
              <a:ext uri="{FF2B5EF4-FFF2-40B4-BE49-F238E27FC236}">
                <a16:creationId xmlns:a16="http://schemas.microsoft.com/office/drawing/2014/main" id="{6C30B3DC-54C9-4C45-BE27-D358603E6309}"/>
              </a:ext>
            </a:extLst>
          </p:cNvPr>
          <p:cNvSpPr txBox="1"/>
          <p:nvPr/>
        </p:nvSpPr>
        <p:spPr>
          <a:xfrm>
            <a:off x="7140315" y="5846544"/>
            <a:ext cx="4751882" cy="646331"/>
          </a:xfrm>
          <a:prstGeom prst="rect">
            <a:avLst/>
          </a:prstGeom>
          <a:noFill/>
        </p:spPr>
        <p:txBody>
          <a:bodyPr wrap="square" rtlCol="0">
            <a:spAutoFit/>
          </a:bodyPr>
          <a:lstStyle/>
          <a:p>
            <a:r>
              <a:rPr lang="en-GB" sz="3600" dirty="0"/>
              <a:t>Female condom</a:t>
            </a:r>
          </a:p>
        </p:txBody>
      </p:sp>
    </p:spTree>
    <p:extLst>
      <p:ext uri="{BB962C8B-B14F-4D97-AF65-F5344CB8AC3E}">
        <p14:creationId xmlns:p14="http://schemas.microsoft.com/office/powerpoint/2010/main" val="12856856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3ED049-D73D-41E8-AA3F-337E5DDA3EE0}"/>
              </a:ext>
            </a:extLst>
          </p:cNvPr>
          <p:cNvPicPr>
            <a:picLocks noChangeAspect="1"/>
          </p:cNvPicPr>
          <p:nvPr/>
        </p:nvPicPr>
        <p:blipFill rotWithShape="1">
          <a:blip r:embed="rId3"/>
          <a:srcRect l="58279" t="27515" r="7664" b="43604"/>
          <a:stretch/>
        </p:blipFill>
        <p:spPr>
          <a:xfrm>
            <a:off x="0" y="-1"/>
            <a:ext cx="12261973" cy="7000407"/>
          </a:xfrm>
          <a:prstGeom prst="rect">
            <a:avLst/>
          </a:prstGeom>
        </p:spPr>
      </p:pic>
      <p:sp>
        <p:nvSpPr>
          <p:cNvPr id="5" name="TextBox 4"/>
          <p:cNvSpPr txBox="1"/>
          <p:nvPr/>
        </p:nvSpPr>
        <p:spPr>
          <a:xfrm>
            <a:off x="1847528" y="980728"/>
            <a:ext cx="8280920" cy="5509200"/>
          </a:xfrm>
          <a:prstGeom prst="rect">
            <a:avLst/>
          </a:prstGeom>
          <a:solidFill>
            <a:schemeClr val="accent4">
              <a:lumMod val="20000"/>
              <a:lumOff val="80000"/>
            </a:schemeClr>
          </a:solidFill>
        </p:spPr>
        <p:txBody>
          <a:bodyPr wrap="square" rtlCol="0">
            <a:spAutoFit/>
          </a:bodyPr>
          <a:lstStyle/>
          <a:p>
            <a:r>
              <a:rPr lang="en-GB" sz="1600" b="1" dirty="0"/>
              <a:t>1)  Condoms are uncomfortable and ruin enjoyment</a:t>
            </a:r>
          </a:p>
          <a:p>
            <a:r>
              <a:rPr lang="en-GB" sz="1600" b="1" dirty="0">
                <a:solidFill>
                  <a:srgbClr val="FF0000"/>
                </a:solidFill>
              </a:rPr>
              <a:t>False – studies show that it doesn’t ruin enjoyment and people get more respect from partners if say they want to use one.   They are also designed to be comfortable.</a:t>
            </a:r>
          </a:p>
          <a:p>
            <a:endParaRPr lang="en-GB" sz="1600" b="1" dirty="0">
              <a:solidFill>
                <a:srgbClr val="FF0000"/>
              </a:solidFill>
            </a:endParaRPr>
          </a:p>
          <a:p>
            <a:pPr marL="342900" indent="-342900">
              <a:buAutoNum type="arabicParenR" startAt="2"/>
            </a:pPr>
            <a:r>
              <a:rPr lang="en-GB" sz="1600" b="1" dirty="0"/>
              <a:t>Condoms are difficult to put on and take a long time.</a:t>
            </a:r>
          </a:p>
          <a:p>
            <a:r>
              <a:rPr lang="en-GB" sz="1600" b="1" dirty="0">
                <a:solidFill>
                  <a:srgbClr val="FF0000"/>
                </a:solidFill>
              </a:rPr>
              <a:t>False – they are quick and easy to put on - see clip.</a:t>
            </a:r>
          </a:p>
          <a:p>
            <a:endParaRPr lang="en-GB" sz="1600" b="1" dirty="0">
              <a:solidFill>
                <a:srgbClr val="FF0000"/>
              </a:solidFill>
            </a:endParaRPr>
          </a:p>
          <a:p>
            <a:r>
              <a:rPr lang="en-GB" sz="1600" b="1" dirty="0"/>
              <a:t>3)  There is no such thing as condoms for females.</a:t>
            </a:r>
          </a:p>
          <a:p>
            <a:r>
              <a:rPr lang="en-GB" sz="1600" b="1" dirty="0">
                <a:solidFill>
                  <a:srgbClr val="FF0000"/>
                </a:solidFill>
              </a:rPr>
              <a:t>False – there is something called a </a:t>
            </a:r>
            <a:r>
              <a:rPr lang="en-GB" sz="1600" b="1" dirty="0" err="1">
                <a:solidFill>
                  <a:srgbClr val="FF0000"/>
                </a:solidFill>
              </a:rPr>
              <a:t>femidom</a:t>
            </a:r>
            <a:r>
              <a:rPr lang="en-GB" sz="1600" b="1" dirty="0">
                <a:solidFill>
                  <a:srgbClr val="FF0000"/>
                </a:solidFill>
              </a:rPr>
              <a:t> which is placed inside the female genitalia.</a:t>
            </a:r>
          </a:p>
          <a:p>
            <a:endParaRPr lang="en-GB" sz="1600" dirty="0"/>
          </a:p>
          <a:p>
            <a:r>
              <a:rPr lang="en-GB" sz="1600" b="1" dirty="0"/>
              <a:t>4)  Condoms don’t really give good protection</a:t>
            </a:r>
          </a:p>
          <a:p>
            <a:r>
              <a:rPr lang="en-GB" sz="1600" b="1" dirty="0">
                <a:solidFill>
                  <a:srgbClr val="FF0000"/>
                </a:solidFill>
              </a:rPr>
              <a:t>False – male contraception gives 98% and </a:t>
            </a:r>
            <a:r>
              <a:rPr lang="en-GB" sz="1600" b="1" dirty="0" err="1">
                <a:solidFill>
                  <a:srgbClr val="FF0000"/>
                </a:solidFill>
              </a:rPr>
              <a:t>femindoms</a:t>
            </a:r>
            <a:r>
              <a:rPr lang="en-GB" sz="1600" b="1" dirty="0">
                <a:solidFill>
                  <a:srgbClr val="FF0000"/>
                </a:solidFill>
              </a:rPr>
              <a:t> give </a:t>
            </a:r>
          </a:p>
          <a:p>
            <a:r>
              <a:rPr lang="en-GB" sz="1600" b="1" dirty="0">
                <a:solidFill>
                  <a:srgbClr val="FF0000"/>
                </a:solidFill>
              </a:rPr>
              <a:t>95% protection.  </a:t>
            </a:r>
          </a:p>
          <a:p>
            <a:endParaRPr lang="en-GB" sz="1600" dirty="0"/>
          </a:p>
          <a:p>
            <a:r>
              <a:rPr lang="en-GB" sz="1600" b="1" dirty="0"/>
              <a:t>5)  If you’re using the pill/injection etc. you don’t need a condom.</a:t>
            </a:r>
          </a:p>
          <a:p>
            <a:r>
              <a:rPr lang="en-GB" sz="1600" b="1" dirty="0">
                <a:solidFill>
                  <a:srgbClr val="FF0000"/>
                </a:solidFill>
              </a:rPr>
              <a:t>False – if you want to avoid STDs. </a:t>
            </a:r>
          </a:p>
          <a:p>
            <a:endParaRPr lang="en-GB" sz="1600" dirty="0"/>
          </a:p>
          <a:p>
            <a:pPr marL="342900" indent="-342900">
              <a:buAutoNum type="arabicParenR" startAt="6"/>
            </a:pPr>
            <a:r>
              <a:rPr lang="en-GB" sz="1600" b="1" dirty="0"/>
              <a:t>If you don’t use a condom, there is no danger if sexual intercourse is quick!</a:t>
            </a:r>
          </a:p>
          <a:p>
            <a:r>
              <a:rPr lang="en-GB" sz="1600" b="1" dirty="0">
                <a:solidFill>
                  <a:srgbClr val="FF0000"/>
                </a:solidFill>
              </a:rPr>
              <a:t>False – quickness will not protect you from STIs or pregnancy.</a:t>
            </a:r>
          </a:p>
          <a:p>
            <a:endParaRPr lang="en-GB" sz="1600" b="1" dirty="0">
              <a:solidFill>
                <a:srgbClr val="FF0000"/>
              </a:solidFill>
            </a:endParaRPr>
          </a:p>
          <a:p>
            <a:pPr marL="342900" indent="-342900">
              <a:buAutoNum type="arabicParenR" startAt="7"/>
            </a:pPr>
            <a:r>
              <a:rPr lang="en-GB" sz="1600" b="1" dirty="0"/>
              <a:t>Two condoms give extra protection</a:t>
            </a:r>
          </a:p>
          <a:p>
            <a:r>
              <a:rPr lang="en-GB" sz="1600" b="1" dirty="0">
                <a:solidFill>
                  <a:srgbClr val="FF0000"/>
                </a:solidFill>
              </a:rPr>
              <a:t>False – this is a bad idea and can cause the condom to split. </a:t>
            </a:r>
          </a:p>
        </p:txBody>
      </p:sp>
      <p:sp>
        <p:nvSpPr>
          <p:cNvPr id="2" name="Title 1"/>
          <p:cNvSpPr>
            <a:spLocks noGrp="1"/>
          </p:cNvSpPr>
          <p:nvPr>
            <p:ph type="title"/>
          </p:nvPr>
        </p:nvSpPr>
        <p:spPr>
          <a:xfrm>
            <a:off x="1981200" y="188640"/>
            <a:ext cx="8229600" cy="720080"/>
          </a:xfrm>
          <a:solidFill>
            <a:srgbClr val="FFFF00"/>
          </a:solidFill>
        </p:spPr>
        <p:txBody>
          <a:bodyPr>
            <a:normAutofit fontScale="90000"/>
          </a:bodyPr>
          <a:lstStyle/>
          <a:p>
            <a:r>
              <a:rPr lang="en-GB" sz="3200" b="1" dirty="0"/>
              <a:t>Condoms – true or false?</a:t>
            </a:r>
            <a:br>
              <a:rPr lang="en-GB" sz="3200" b="1" dirty="0"/>
            </a:br>
            <a:r>
              <a:rPr lang="en-GB" sz="2700" b="1" dirty="0">
                <a:solidFill>
                  <a:srgbClr val="0000FF"/>
                </a:solidFill>
              </a:rPr>
              <a:t>Discuss and decide which is true or false…</a:t>
            </a:r>
          </a:p>
        </p:txBody>
      </p:sp>
      <p:pic>
        <p:nvPicPr>
          <p:cNvPr id="1026" name="Picture 2" descr="http://s.hswstatic.com/gif/condom-femal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184" y="3458486"/>
            <a:ext cx="2160240" cy="1338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9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Effect transition="in" filter="fade">
                                      <p:cBhvr>
                                        <p:cTn id="37" dur="500"/>
                                        <p:tgtEl>
                                          <p:spTgt spid="5">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animEffect transition="in" filter="fade">
                                      <p:cBhvr>
                                        <p:cTn id="42" dur="500"/>
                                        <p:tgtEl>
                                          <p:spTgt spid="5">
                                            <p:txEl>
                                              <p:pRg st="10" end="1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5">
                                            <p:txEl>
                                              <p:pRg st="11" end="11"/>
                                            </p:txEl>
                                          </p:spTgt>
                                        </p:tgtEl>
                                        <p:attrNameLst>
                                          <p:attrName>style.visibility</p:attrName>
                                        </p:attrNameLst>
                                      </p:cBhvr>
                                      <p:to>
                                        <p:strVal val="visible"/>
                                      </p:to>
                                    </p:set>
                                    <p:animEffect transition="in" filter="fade">
                                      <p:cBhvr>
                                        <p:cTn id="45" dur="500"/>
                                        <p:tgtEl>
                                          <p:spTgt spid="5">
                                            <p:txEl>
                                              <p:pRg st="11" end="1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
                                            <p:txEl>
                                              <p:pRg st="13" end="13"/>
                                            </p:txEl>
                                          </p:spTgt>
                                        </p:tgtEl>
                                        <p:attrNameLst>
                                          <p:attrName>style.visibility</p:attrName>
                                        </p:attrNameLst>
                                      </p:cBhvr>
                                      <p:to>
                                        <p:strVal val="visible"/>
                                      </p:to>
                                    </p:set>
                                    <p:animEffect transition="in" filter="fade">
                                      <p:cBhvr>
                                        <p:cTn id="50" dur="500"/>
                                        <p:tgtEl>
                                          <p:spTgt spid="5">
                                            <p:txEl>
                                              <p:pRg st="13" end="1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
                                            <p:txEl>
                                              <p:pRg st="14" end="14"/>
                                            </p:txEl>
                                          </p:spTgt>
                                        </p:tgtEl>
                                        <p:attrNameLst>
                                          <p:attrName>style.visibility</p:attrName>
                                        </p:attrNameLst>
                                      </p:cBhvr>
                                      <p:to>
                                        <p:strVal val="visible"/>
                                      </p:to>
                                    </p:set>
                                    <p:animEffect transition="in" filter="fade">
                                      <p:cBhvr>
                                        <p:cTn id="55" dur="500"/>
                                        <p:tgtEl>
                                          <p:spTgt spid="5">
                                            <p:txEl>
                                              <p:pRg st="14" end="1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5">
                                            <p:txEl>
                                              <p:pRg st="16" end="16"/>
                                            </p:txEl>
                                          </p:spTgt>
                                        </p:tgtEl>
                                        <p:attrNameLst>
                                          <p:attrName>style.visibility</p:attrName>
                                        </p:attrNameLst>
                                      </p:cBhvr>
                                      <p:to>
                                        <p:strVal val="visible"/>
                                      </p:to>
                                    </p:set>
                                    <p:animEffect transition="in" filter="fade">
                                      <p:cBhvr>
                                        <p:cTn id="60" dur="500"/>
                                        <p:tgtEl>
                                          <p:spTgt spid="5">
                                            <p:txEl>
                                              <p:pRg st="16" end="16"/>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5">
                                            <p:txEl>
                                              <p:pRg st="17" end="17"/>
                                            </p:txEl>
                                          </p:spTgt>
                                        </p:tgtEl>
                                        <p:attrNameLst>
                                          <p:attrName>style.visibility</p:attrName>
                                        </p:attrNameLst>
                                      </p:cBhvr>
                                      <p:to>
                                        <p:strVal val="visible"/>
                                      </p:to>
                                    </p:set>
                                    <p:animEffect transition="in" filter="fade">
                                      <p:cBhvr>
                                        <p:cTn id="65" dur="500"/>
                                        <p:tgtEl>
                                          <p:spTgt spid="5">
                                            <p:txEl>
                                              <p:pRg st="17" end="1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5">
                                            <p:txEl>
                                              <p:pRg st="19" end="19"/>
                                            </p:txEl>
                                          </p:spTgt>
                                        </p:tgtEl>
                                        <p:attrNameLst>
                                          <p:attrName>style.visibility</p:attrName>
                                        </p:attrNameLst>
                                      </p:cBhvr>
                                      <p:to>
                                        <p:strVal val="visible"/>
                                      </p:to>
                                    </p:set>
                                    <p:animEffect transition="in" filter="fade">
                                      <p:cBhvr>
                                        <p:cTn id="70" dur="500"/>
                                        <p:tgtEl>
                                          <p:spTgt spid="5">
                                            <p:txEl>
                                              <p:pRg st="19" end="19"/>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5">
                                            <p:txEl>
                                              <p:pRg st="20" end="20"/>
                                            </p:txEl>
                                          </p:spTgt>
                                        </p:tgtEl>
                                        <p:attrNameLst>
                                          <p:attrName>style.visibility</p:attrName>
                                        </p:attrNameLst>
                                      </p:cBhvr>
                                      <p:to>
                                        <p:strVal val="visible"/>
                                      </p:to>
                                    </p:set>
                                    <p:animEffect transition="in" filter="fade">
                                      <p:cBhvr>
                                        <p:cTn id="75" dur="500"/>
                                        <p:tgtEl>
                                          <p:spTgt spid="5">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A7A8B5-CF10-4D90-B5A3-B83BA8DCB03D}"/>
              </a:ext>
            </a:extLst>
          </p:cNvPr>
          <p:cNvPicPr>
            <a:picLocks noChangeAspect="1"/>
          </p:cNvPicPr>
          <p:nvPr/>
        </p:nvPicPr>
        <p:blipFill rotWithShape="1">
          <a:blip r:embed="rId2"/>
          <a:srcRect l="58279" t="27515" r="7664" b="43604"/>
          <a:stretch/>
        </p:blipFill>
        <p:spPr>
          <a:xfrm>
            <a:off x="0" y="-1"/>
            <a:ext cx="12261973" cy="7000407"/>
          </a:xfrm>
          <a:prstGeom prst="rect">
            <a:avLst/>
          </a:prstGeom>
        </p:spPr>
      </p:pic>
      <p:sp>
        <p:nvSpPr>
          <p:cNvPr id="2" name="Title 1">
            <a:extLst>
              <a:ext uri="{FF2B5EF4-FFF2-40B4-BE49-F238E27FC236}">
                <a16:creationId xmlns:a16="http://schemas.microsoft.com/office/drawing/2014/main" id="{7D5AA3CF-4D89-4FF9-AE61-551E1F1E8B41}"/>
              </a:ext>
            </a:extLst>
          </p:cNvPr>
          <p:cNvSpPr>
            <a:spLocks noGrp="1"/>
          </p:cNvSpPr>
          <p:nvPr>
            <p:ph type="title"/>
          </p:nvPr>
        </p:nvSpPr>
        <p:spPr>
          <a:xfrm>
            <a:off x="973111" y="704537"/>
            <a:ext cx="10515600" cy="5726243"/>
          </a:xfrm>
          <a:solidFill>
            <a:srgbClr val="FFFF00"/>
          </a:solidFill>
        </p:spPr>
        <p:txBody>
          <a:bodyPr>
            <a:normAutofit fontScale="90000"/>
          </a:bodyPr>
          <a:lstStyle/>
          <a:p>
            <a:r>
              <a:rPr lang="en-GB" b="1" dirty="0"/>
              <a:t>Learning check:</a:t>
            </a:r>
            <a:r>
              <a:rPr lang="en-GB" dirty="0"/>
              <a:t/>
            </a:r>
            <a:br>
              <a:rPr lang="en-GB" dirty="0"/>
            </a:br>
            <a:r>
              <a:rPr lang="en-GB" dirty="0"/>
              <a:t>Today we have suggested three rules that you follow so that you have sexual boundaries which will help your PHYSICAL and MENTAL wellbeing.</a:t>
            </a:r>
            <a:br>
              <a:rPr lang="en-GB" dirty="0"/>
            </a:br>
            <a:r>
              <a:rPr lang="en-GB" dirty="0"/>
              <a:t/>
            </a:r>
            <a:br>
              <a:rPr lang="en-GB" dirty="0"/>
            </a:br>
            <a:r>
              <a:rPr lang="en-GB" dirty="0"/>
              <a:t/>
            </a:r>
            <a:br>
              <a:rPr lang="en-GB" dirty="0"/>
            </a:br>
            <a:r>
              <a:rPr lang="en-GB" dirty="0"/>
              <a:t>Look at the three rules.  Turn the A3 page over.</a:t>
            </a:r>
            <a:br>
              <a:rPr lang="en-GB" dirty="0"/>
            </a:br>
            <a:r>
              <a:rPr lang="en-GB" dirty="0"/>
              <a:t/>
            </a:r>
            <a:br>
              <a:rPr lang="en-GB" dirty="0"/>
            </a:br>
            <a:r>
              <a:rPr lang="en-GB" dirty="0"/>
              <a:t>What are the three rules we have suggested?</a:t>
            </a:r>
          </a:p>
        </p:txBody>
      </p:sp>
    </p:spTree>
    <p:extLst>
      <p:ext uri="{BB962C8B-B14F-4D97-AF65-F5344CB8AC3E}">
        <p14:creationId xmlns:p14="http://schemas.microsoft.com/office/powerpoint/2010/main" val="393357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A99C74-9644-4013-8E99-63C0A69DA69C}"/>
              </a:ext>
            </a:extLst>
          </p:cNvPr>
          <p:cNvPicPr>
            <a:picLocks noChangeAspect="1"/>
          </p:cNvPicPr>
          <p:nvPr/>
        </p:nvPicPr>
        <p:blipFill rotWithShape="1">
          <a:blip r:embed="rId2"/>
          <a:srcRect l="58279" t="27515" r="7664" b="43604"/>
          <a:stretch/>
        </p:blipFill>
        <p:spPr>
          <a:xfrm>
            <a:off x="0" y="-1"/>
            <a:ext cx="12261973" cy="7000407"/>
          </a:xfrm>
          <a:prstGeom prst="rect">
            <a:avLst/>
          </a:prstGeom>
        </p:spPr>
      </p:pic>
      <p:sp>
        <p:nvSpPr>
          <p:cNvPr id="2" name="Title 1">
            <a:extLst>
              <a:ext uri="{FF2B5EF4-FFF2-40B4-BE49-F238E27FC236}">
                <a16:creationId xmlns:a16="http://schemas.microsoft.com/office/drawing/2014/main" id="{7AC0FBD8-3DB5-4515-97BB-4E2BC52B666A}"/>
              </a:ext>
            </a:extLst>
          </p:cNvPr>
          <p:cNvSpPr>
            <a:spLocks noGrp="1"/>
          </p:cNvSpPr>
          <p:nvPr>
            <p:ph type="title"/>
          </p:nvPr>
        </p:nvSpPr>
        <p:spPr>
          <a:solidFill>
            <a:srgbClr val="FFFF00"/>
          </a:solidFill>
        </p:spPr>
        <p:txBody>
          <a:bodyPr/>
          <a:lstStyle/>
          <a:p>
            <a:r>
              <a:rPr lang="en-GB" dirty="0"/>
              <a:t>The three suggested rules = </a:t>
            </a:r>
          </a:p>
        </p:txBody>
      </p:sp>
      <p:sp>
        <p:nvSpPr>
          <p:cNvPr id="3" name="Content Placeholder 2">
            <a:extLst>
              <a:ext uri="{FF2B5EF4-FFF2-40B4-BE49-F238E27FC236}">
                <a16:creationId xmlns:a16="http://schemas.microsoft.com/office/drawing/2014/main" id="{C5198986-4534-4E1F-9EFA-A62EF635FC12}"/>
              </a:ext>
            </a:extLst>
          </p:cNvPr>
          <p:cNvSpPr>
            <a:spLocks noGrp="1"/>
          </p:cNvSpPr>
          <p:nvPr>
            <p:ph idx="1"/>
          </p:nvPr>
        </p:nvSpPr>
        <p:spPr>
          <a:solidFill>
            <a:schemeClr val="accent4">
              <a:lumMod val="20000"/>
              <a:lumOff val="80000"/>
            </a:schemeClr>
          </a:solidFill>
        </p:spPr>
        <p:txBody>
          <a:bodyPr>
            <a:normAutofit/>
          </a:bodyPr>
          <a:lstStyle/>
          <a:p>
            <a:pPr marL="0" indent="0">
              <a:buNone/>
            </a:pPr>
            <a:r>
              <a:rPr lang="en-GB" sz="4000" dirty="0"/>
              <a:t>Make sure we are both ready. (By law and emotionally)</a:t>
            </a:r>
          </a:p>
          <a:p>
            <a:pPr marL="0" indent="0">
              <a:buNone/>
            </a:pPr>
            <a:endParaRPr lang="en-GB" sz="4000" dirty="0"/>
          </a:p>
          <a:p>
            <a:pPr marL="0" indent="0">
              <a:buNone/>
            </a:pPr>
            <a:r>
              <a:rPr lang="en-GB" sz="4000" dirty="0"/>
              <a:t>Make sure we both consent to sex.</a:t>
            </a:r>
          </a:p>
          <a:p>
            <a:pPr marL="0" indent="0">
              <a:buNone/>
            </a:pPr>
            <a:endParaRPr lang="en-GB" sz="4000" dirty="0"/>
          </a:p>
          <a:p>
            <a:pPr marL="0" indent="0">
              <a:buNone/>
            </a:pPr>
            <a:r>
              <a:rPr lang="en-GB" sz="4000" dirty="0"/>
              <a:t>Make sure we are safe.</a:t>
            </a:r>
          </a:p>
        </p:txBody>
      </p:sp>
    </p:spTree>
    <p:extLst>
      <p:ext uri="{BB962C8B-B14F-4D97-AF65-F5344CB8AC3E}">
        <p14:creationId xmlns:p14="http://schemas.microsoft.com/office/powerpoint/2010/main" val="956497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2DFF7F-0D31-43A4-96F0-B0A9B8D5CDF1}"/>
              </a:ext>
            </a:extLst>
          </p:cNvPr>
          <p:cNvPicPr>
            <a:picLocks noChangeAspect="1"/>
          </p:cNvPicPr>
          <p:nvPr/>
        </p:nvPicPr>
        <p:blipFill rotWithShape="1">
          <a:blip r:embed="rId2"/>
          <a:srcRect l="58279" t="27515" r="7664" b="43604"/>
          <a:stretch/>
        </p:blipFill>
        <p:spPr>
          <a:xfrm>
            <a:off x="0" y="-1"/>
            <a:ext cx="12261973" cy="7000407"/>
          </a:xfrm>
          <a:prstGeom prst="rect">
            <a:avLst/>
          </a:prstGeom>
        </p:spPr>
      </p:pic>
      <p:sp>
        <p:nvSpPr>
          <p:cNvPr id="2" name="Title 1">
            <a:extLst>
              <a:ext uri="{FF2B5EF4-FFF2-40B4-BE49-F238E27FC236}">
                <a16:creationId xmlns:a16="http://schemas.microsoft.com/office/drawing/2014/main" id="{21EFEBD9-04FD-4A1C-83FF-813CF35F076F}"/>
              </a:ext>
            </a:extLst>
          </p:cNvPr>
          <p:cNvSpPr>
            <a:spLocks noGrp="1"/>
          </p:cNvSpPr>
          <p:nvPr>
            <p:ph type="title"/>
          </p:nvPr>
        </p:nvSpPr>
        <p:spPr>
          <a:solidFill>
            <a:srgbClr val="FFFF00"/>
          </a:solidFill>
        </p:spPr>
        <p:txBody>
          <a:bodyPr/>
          <a:lstStyle/>
          <a:p>
            <a:r>
              <a:rPr lang="en-GB" b="1" dirty="0"/>
              <a:t>What does puberty mean? Discuss in pairs, share with class.</a:t>
            </a:r>
          </a:p>
        </p:txBody>
      </p:sp>
      <p:sp>
        <p:nvSpPr>
          <p:cNvPr id="3" name="Content Placeholder 2">
            <a:extLst>
              <a:ext uri="{FF2B5EF4-FFF2-40B4-BE49-F238E27FC236}">
                <a16:creationId xmlns:a16="http://schemas.microsoft.com/office/drawing/2014/main" id="{2DAE7098-3705-49F3-8B93-FE1F14A0E35E}"/>
              </a:ext>
            </a:extLst>
          </p:cNvPr>
          <p:cNvSpPr>
            <a:spLocks noGrp="1"/>
          </p:cNvSpPr>
          <p:nvPr>
            <p:ph idx="1"/>
          </p:nvPr>
        </p:nvSpPr>
        <p:spPr>
          <a:solidFill>
            <a:schemeClr val="accent4">
              <a:lumMod val="20000"/>
              <a:lumOff val="80000"/>
            </a:schemeClr>
          </a:solidFill>
        </p:spPr>
        <p:txBody>
          <a:bodyPr>
            <a:normAutofit fontScale="92500" lnSpcReduction="10000"/>
          </a:bodyPr>
          <a:lstStyle/>
          <a:p>
            <a:pPr marL="0" indent="0">
              <a:buNone/>
            </a:pPr>
            <a:r>
              <a:rPr lang="en-GB" sz="3600" dirty="0"/>
              <a:t>Puberty is the physical and emotional changes that people aged between 9-18 years go through as they turn into an adult.  It means that the body is capable of reproduction.</a:t>
            </a:r>
          </a:p>
          <a:p>
            <a:pPr marL="0" indent="0">
              <a:buNone/>
            </a:pPr>
            <a:endParaRPr lang="en-GB" sz="3600" dirty="0"/>
          </a:p>
          <a:p>
            <a:pPr marL="0" indent="0">
              <a:buNone/>
            </a:pPr>
            <a:r>
              <a:rPr lang="en-GB" sz="3600" dirty="0"/>
              <a:t>*Sexual reproduction = when two people come together to make a baby. </a:t>
            </a:r>
          </a:p>
          <a:p>
            <a:pPr marL="0" indent="0">
              <a:buNone/>
            </a:pPr>
            <a:endParaRPr lang="en-GB" sz="3600" b="1" dirty="0"/>
          </a:p>
          <a:p>
            <a:pPr marL="0" indent="0">
              <a:buNone/>
            </a:pPr>
            <a:r>
              <a:rPr lang="en-GB" sz="3600" b="1" dirty="0"/>
              <a:t>We are going to first re-cap what you have learnt about puberty in other topics….</a:t>
            </a:r>
          </a:p>
        </p:txBody>
      </p:sp>
    </p:spTree>
    <p:extLst>
      <p:ext uri="{BB962C8B-B14F-4D97-AF65-F5344CB8AC3E}">
        <p14:creationId xmlns:p14="http://schemas.microsoft.com/office/powerpoint/2010/main" val="224226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AC0257-6B3C-4A65-AE15-71E43E2911D3}"/>
              </a:ext>
            </a:extLst>
          </p:cNvPr>
          <p:cNvPicPr>
            <a:picLocks noChangeAspect="1"/>
          </p:cNvPicPr>
          <p:nvPr/>
        </p:nvPicPr>
        <p:blipFill rotWithShape="1">
          <a:blip r:embed="rId2"/>
          <a:srcRect l="58279" t="27515" r="7664" b="43604"/>
          <a:stretch/>
        </p:blipFill>
        <p:spPr>
          <a:xfrm>
            <a:off x="0" y="-1"/>
            <a:ext cx="12261973" cy="7000407"/>
          </a:xfrm>
          <a:prstGeom prst="rect">
            <a:avLst/>
          </a:prstGeom>
        </p:spPr>
      </p:pic>
      <p:sp>
        <p:nvSpPr>
          <p:cNvPr id="2" name="Title 1">
            <a:extLst>
              <a:ext uri="{FF2B5EF4-FFF2-40B4-BE49-F238E27FC236}">
                <a16:creationId xmlns:a16="http://schemas.microsoft.com/office/drawing/2014/main" id="{CC7ECF25-9834-4906-8A42-D9557D3E8ED6}"/>
              </a:ext>
            </a:extLst>
          </p:cNvPr>
          <p:cNvSpPr>
            <a:spLocks noGrp="1"/>
          </p:cNvSpPr>
          <p:nvPr>
            <p:ph type="title"/>
          </p:nvPr>
        </p:nvSpPr>
        <p:spPr>
          <a:xfrm>
            <a:off x="419423" y="319607"/>
            <a:ext cx="10515600" cy="1325563"/>
          </a:xfrm>
          <a:solidFill>
            <a:srgbClr val="FFFF00"/>
          </a:solidFill>
        </p:spPr>
        <p:txBody>
          <a:bodyPr/>
          <a:lstStyle/>
          <a:p>
            <a:r>
              <a:rPr lang="en-GB" dirty="0"/>
              <a:t>How to get more advice and support.</a:t>
            </a:r>
          </a:p>
        </p:txBody>
      </p:sp>
      <p:sp>
        <p:nvSpPr>
          <p:cNvPr id="3" name="TextBox 2">
            <a:extLst>
              <a:ext uri="{FF2B5EF4-FFF2-40B4-BE49-F238E27FC236}">
                <a16:creationId xmlns:a16="http://schemas.microsoft.com/office/drawing/2014/main" id="{62410416-DC23-4382-BF98-A76C19576E87}"/>
              </a:ext>
            </a:extLst>
          </p:cNvPr>
          <p:cNvSpPr txBox="1"/>
          <p:nvPr/>
        </p:nvSpPr>
        <p:spPr>
          <a:xfrm>
            <a:off x="419423" y="2008682"/>
            <a:ext cx="10515600" cy="3416320"/>
          </a:xfrm>
          <a:prstGeom prst="rect">
            <a:avLst/>
          </a:prstGeom>
          <a:solidFill>
            <a:schemeClr val="accent4">
              <a:lumMod val="20000"/>
              <a:lumOff val="80000"/>
            </a:schemeClr>
          </a:solidFill>
        </p:spPr>
        <p:txBody>
          <a:bodyPr wrap="square" rtlCol="0">
            <a:spAutoFit/>
          </a:bodyPr>
          <a:lstStyle/>
          <a:p>
            <a:pPr marL="342900" indent="-342900">
              <a:buAutoNum type="arabicParenR"/>
            </a:pPr>
            <a:r>
              <a:rPr lang="en-GB" sz="3600" dirty="0"/>
              <a:t>Add questions to the brown envelope!</a:t>
            </a:r>
          </a:p>
          <a:p>
            <a:pPr marL="342900" indent="-342900">
              <a:buAutoNum type="arabicParenR"/>
            </a:pPr>
            <a:endParaRPr lang="en-GB" sz="3600" dirty="0"/>
          </a:p>
          <a:p>
            <a:pPr marL="342900" indent="-342900">
              <a:buAutoNum type="arabicParenR"/>
            </a:pPr>
            <a:r>
              <a:rPr lang="en-GB" sz="3600" dirty="0"/>
              <a:t>Text </a:t>
            </a:r>
            <a:r>
              <a:rPr lang="en-GB" sz="3600" b="1" dirty="0" err="1"/>
              <a:t>Chathealth</a:t>
            </a:r>
            <a:r>
              <a:rPr lang="en-GB" sz="3600" dirty="0"/>
              <a:t> 07480 635516 with your questions.</a:t>
            </a:r>
          </a:p>
          <a:p>
            <a:r>
              <a:rPr lang="en-GB" sz="3600" dirty="0"/>
              <a:t>This is run by Somerset school nurses.  You can text any time, but they will answer Mon-Fri 9-5pm</a:t>
            </a:r>
            <a:r>
              <a:rPr lang="en-GB" dirty="0"/>
              <a:t>.</a:t>
            </a:r>
          </a:p>
          <a:p>
            <a:endParaRPr lang="en-GB" dirty="0"/>
          </a:p>
          <a:p>
            <a:endParaRPr lang="en-GB" dirty="0"/>
          </a:p>
        </p:txBody>
      </p:sp>
    </p:spTree>
    <p:extLst>
      <p:ext uri="{BB962C8B-B14F-4D97-AF65-F5344CB8AC3E}">
        <p14:creationId xmlns:p14="http://schemas.microsoft.com/office/powerpoint/2010/main" val="849671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780486-7EA8-4850-B835-E4D46CF5349F}"/>
              </a:ext>
            </a:extLst>
          </p:cNvPr>
          <p:cNvPicPr>
            <a:picLocks noChangeAspect="1"/>
          </p:cNvPicPr>
          <p:nvPr/>
        </p:nvPicPr>
        <p:blipFill rotWithShape="1">
          <a:blip r:embed="rId2"/>
          <a:srcRect l="58279" t="27515" r="7664" b="43604"/>
          <a:stretch/>
        </p:blipFill>
        <p:spPr>
          <a:xfrm>
            <a:off x="0" y="-1"/>
            <a:ext cx="12261973" cy="7000407"/>
          </a:xfrm>
          <a:prstGeom prst="rect">
            <a:avLst/>
          </a:prstGeom>
        </p:spPr>
      </p:pic>
      <p:sp>
        <p:nvSpPr>
          <p:cNvPr id="2" name="Title 1"/>
          <p:cNvSpPr>
            <a:spLocks noGrp="1"/>
          </p:cNvSpPr>
          <p:nvPr>
            <p:ph type="title"/>
          </p:nvPr>
        </p:nvSpPr>
        <p:spPr>
          <a:xfrm>
            <a:off x="838200" y="211220"/>
            <a:ext cx="10515600" cy="1325563"/>
          </a:xfrm>
          <a:solidFill>
            <a:srgbClr val="FFFF00"/>
          </a:solidFill>
        </p:spPr>
        <p:txBody>
          <a:bodyPr>
            <a:noAutofit/>
          </a:bodyPr>
          <a:lstStyle/>
          <a:p>
            <a:r>
              <a:rPr lang="en-GB" sz="3500" dirty="0"/>
              <a:t>Teacher – hand out </a:t>
            </a:r>
            <a:r>
              <a:rPr lang="en-GB" sz="3500" b="1" dirty="0"/>
              <a:t>Venn diagram </a:t>
            </a:r>
            <a:r>
              <a:rPr lang="en-GB" sz="3500" dirty="0"/>
              <a:t>to pairs.</a:t>
            </a:r>
            <a:br>
              <a:rPr lang="en-GB" sz="3500" dirty="0"/>
            </a:br>
            <a:r>
              <a:rPr lang="en-GB" sz="3500" dirty="0"/>
              <a:t>Pupils – Fill in the changes that take place for girls/boys/both using knowledge from other topics.</a:t>
            </a:r>
          </a:p>
        </p:txBody>
      </p:sp>
      <p:sp>
        <p:nvSpPr>
          <p:cNvPr id="3" name="Content Placeholder 2"/>
          <p:cNvSpPr>
            <a:spLocks noGrp="1"/>
          </p:cNvSpPr>
          <p:nvPr>
            <p:ph idx="1"/>
          </p:nvPr>
        </p:nvSpPr>
        <p:spPr>
          <a:xfrm>
            <a:off x="1078523" y="1600200"/>
            <a:ext cx="9132277" cy="5069160"/>
          </a:xfrm>
          <a:solidFill>
            <a:schemeClr val="accent5">
              <a:lumMod val="20000"/>
              <a:lumOff val="80000"/>
            </a:schemeClr>
          </a:solidFill>
        </p:spPr>
        <p:txBody>
          <a:bodyPr>
            <a:normAutofit/>
          </a:bodyPr>
          <a:lstStyle/>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b="1" dirty="0"/>
          </a:p>
          <a:p>
            <a:pPr marL="0" indent="0">
              <a:buNone/>
            </a:pPr>
            <a:endParaRPr lang="en-GB" sz="2400" b="1" dirty="0"/>
          </a:p>
          <a:p>
            <a:pPr marL="0" indent="0">
              <a:buNone/>
            </a:pPr>
            <a:r>
              <a:rPr lang="en-GB" sz="2400" b="1" dirty="0"/>
              <a:t>If you are very stuck, ask for a suggestion sheet.  </a:t>
            </a:r>
          </a:p>
          <a:p>
            <a:pPr marL="0" indent="0">
              <a:buNone/>
            </a:pPr>
            <a:r>
              <a:rPr lang="en-GB" sz="2400" b="1" dirty="0"/>
              <a:t>Teacher – go to next slide in 3 mins.  </a:t>
            </a:r>
          </a:p>
        </p:txBody>
      </p:sp>
      <p:sp>
        <p:nvSpPr>
          <p:cNvPr id="4" name="Oval 3"/>
          <p:cNvSpPr/>
          <p:nvPr/>
        </p:nvSpPr>
        <p:spPr>
          <a:xfrm>
            <a:off x="2279576" y="2339713"/>
            <a:ext cx="4392488" cy="31775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4799856" y="2318079"/>
            <a:ext cx="4392488" cy="31775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359696" y="2708920"/>
            <a:ext cx="1008112" cy="369332"/>
          </a:xfrm>
          <a:prstGeom prst="rect">
            <a:avLst/>
          </a:prstGeom>
          <a:solidFill>
            <a:schemeClr val="accent5">
              <a:lumMod val="60000"/>
              <a:lumOff val="40000"/>
            </a:schemeClr>
          </a:solidFill>
        </p:spPr>
        <p:txBody>
          <a:bodyPr wrap="square" rtlCol="0">
            <a:spAutoFit/>
          </a:bodyPr>
          <a:lstStyle/>
          <a:p>
            <a:pPr algn="ctr"/>
            <a:r>
              <a:rPr lang="en-GB" b="1" dirty="0"/>
              <a:t>GIRLS</a:t>
            </a:r>
          </a:p>
        </p:txBody>
      </p:sp>
      <p:sp>
        <p:nvSpPr>
          <p:cNvPr id="8" name="TextBox 7"/>
          <p:cNvSpPr txBox="1"/>
          <p:nvPr/>
        </p:nvSpPr>
        <p:spPr>
          <a:xfrm>
            <a:off x="6888088" y="2780928"/>
            <a:ext cx="1008112" cy="369332"/>
          </a:xfrm>
          <a:prstGeom prst="rect">
            <a:avLst/>
          </a:prstGeom>
          <a:solidFill>
            <a:srgbClr val="92D050"/>
          </a:solidFill>
        </p:spPr>
        <p:txBody>
          <a:bodyPr wrap="square" rtlCol="0">
            <a:spAutoFit/>
          </a:bodyPr>
          <a:lstStyle/>
          <a:p>
            <a:pPr algn="ctr"/>
            <a:r>
              <a:rPr lang="en-GB" b="1" dirty="0"/>
              <a:t>BOYS</a:t>
            </a:r>
          </a:p>
        </p:txBody>
      </p:sp>
      <p:sp>
        <p:nvSpPr>
          <p:cNvPr id="9" name="TextBox 8"/>
          <p:cNvSpPr txBox="1"/>
          <p:nvPr/>
        </p:nvSpPr>
        <p:spPr>
          <a:xfrm>
            <a:off x="5159896" y="3219340"/>
            <a:ext cx="1008112" cy="369332"/>
          </a:xfrm>
          <a:prstGeom prst="rect">
            <a:avLst/>
          </a:prstGeom>
          <a:solidFill>
            <a:srgbClr val="9999FF"/>
          </a:solidFill>
        </p:spPr>
        <p:txBody>
          <a:bodyPr wrap="square" rtlCol="0">
            <a:spAutoFit/>
          </a:bodyPr>
          <a:lstStyle/>
          <a:p>
            <a:pPr algn="ctr"/>
            <a:r>
              <a:rPr lang="en-GB" b="1" dirty="0"/>
              <a:t>BOTH</a:t>
            </a:r>
          </a:p>
        </p:txBody>
      </p:sp>
    </p:spTree>
    <p:extLst>
      <p:ext uri="{BB962C8B-B14F-4D97-AF65-F5344CB8AC3E}">
        <p14:creationId xmlns:p14="http://schemas.microsoft.com/office/powerpoint/2010/main" val="2174774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BF44B-594D-4B99-BF7B-E9C2440EEBB7}"/>
              </a:ext>
            </a:extLst>
          </p:cNvPr>
          <p:cNvSpPr>
            <a:spLocks noGrp="1"/>
          </p:cNvSpPr>
          <p:nvPr>
            <p:ph type="title"/>
          </p:nvPr>
        </p:nvSpPr>
        <p:spPr>
          <a:xfrm>
            <a:off x="453213" y="240698"/>
            <a:ext cx="4146779" cy="1015664"/>
          </a:xfrm>
          <a:solidFill>
            <a:srgbClr val="FFFF00"/>
          </a:solidFill>
        </p:spPr>
        <p:txBody>
          <a:bodyPr/>
          <a:lstStyle/>
          <a:p>
            <a:r>
              <a:rPr lang="en-GB" dirty="0"/>
              <a:t>Suggestion slide!</a:t>
            </a:r>
          </a:p>
        </p:txBody>
      </p:sp>
      <p:sp>
        <p:nvSpPr>
          <p:cNvPr id="4" name="TextBox 3">
            <a:extLst>
              <a:ext uri="{FF2B5EF4-FFF2-40B4-BE49-F238E27FC236}">
                <a16:creationId xmlns:a16="http://schemas.microsoft.com/office/drawing/2014/main" id="{A7E9BEB3-3200-412D-90D7-D087167DDD2B}"/>
              </a:ext>
            </a:extLst>
          </p:cNvPr>
          <p:cNvSpPr txBox="1"/>
          <p:nvPr/>
        </p:nvSpPr>
        <p:spPr>
          <a:xfrm>
            <a:off x="5159896" y="1157806"/>
            <a:ext cx="1872208" cy="461665"/>
          </a:xfrm>
          <a:prstGeom prst="rect">
            <a:avLst/>
          </a:prstGeom>
          <a:solidFill>
            <a:schemeClr val="accent4">
              <a:lumMod val="20000"/>
              <a:lumOff val="80000"/>
            </a:schemeClr>
          </a:solidFill>
        </p:spPr>
        <p:txBody>
          <a:bodyPr wrap="square" rtlCol="0">
            <a:spAutoFit/>
          </a:bodyPr>
          <a:lstStyle/>
          <a:p>
            <a:r>
              <a:rPr lang="en-GB" sz="2400" dirty="0"/>
              <a:t>Begin periods</a:t>
            </a:r>
          </a:p>
        </p:txBody>
      </p:sp>
      <p:sp>
        <p:nvSpPr>
          <p:cNvPr id="5" name="TextBox 4">
            <a:extLst>
              <a:ext uri="{FF2B5EF4-FFF2-40B4-BE49-F238E27FC236}">
                <a16:creationId xmlns:a16="http://schemas.microsoft.com/office/drawing/2014/main" id="{D0C643C0-F74F-4381-8089-6193CDCF67B7}"/>
              </a:ext>
            </a:extLst>
          </p:cNvPr>
          <p:cNvSpPr txBox="1"/>
          <p:nvPr/>
        </p:nvSpPr>
        <p:spPr>
          <a:xfrm>
            <a:off x="382991" y="1526701"/>
            <a:ext cx="1872208" cy="1569660"/>
          </a:xfrm>
          <a:prstGeom prst="rect">
            <a:avLst/>
          </a:prstGeom>
          <a:solidFill>
            <a:schemeClr val="accent4">
              <a:lumMod val="20000"/>
              <a:lumOff val="80000"/>
            </a:schemeClr>
          </a:solidFill>
        </p:spPr>
        <p:txBody>
          <a:bodyPr wrap="square" rtlCol="0">
            <a:spAutoFit/>
          </a:bodyPr>
          <a:lstStyle/>
          <a:p>
            <a:r>
              <a:rPr lang="en-GB" sz="2400" dirty="0"/>
              <a:t>Hips get broader, waist narrower</a:t>
            </a:r>
          </a:p>
        </p:txBody>
      </p:sp>
      <p:sp>
        <p:nvSpPr>
          <p:cNvPr id="6" name="TextBox 5">
            <a:extLst>
              <a:ext uri="{FF2B5EF4-FFF2-40B4-BE49-F238E27FC236}">
                <a16:creationId xmlns:a16="http://schemas.microsoft.com/office/drawing/2014/main" id="{D7799A73-71BB-4298-A080-585559E9668C}"/>
              </a:ext>
            </a:extLst>
          </p:cNvPr>
          <p:cNvSpPr txBox="1"/>
          <p:nvPr/>
        </p:nvSpPr>
        <p:spPr>
          <a:xfrm>
            <a:off x="7899050" y="2668917"/>
            <a:ext cx="2859600" cy="830997"/>
          </a:xfrm>
          <a:prstGeom prst="rect">
            <a:avLst/>
          </a:prstGeom>
          <a:solidFill>
            <a:schemeClr val="accent4">
              <a:lumMod val="20000"/>
              <a:lumOff val="80000"/>
            </a:schemeClr>
          </a:solidFill>
        </p:spPr>
        <p:txBody>
          <a:bodyPr wrap="square" rtlCol="0">
            <a:spAutoFit/>
          </a:bodyPr>
          <a:lstStyle/>
          <a:p>
            <a:r>
              <a:rPr lang="en-GB" sz="2400" dirty="0"/>
              <a:t>Voice can deepen a little</a:t>
            </a:r>
          </a:p>
        </p:txBody>
      </p:sp>
      <p:sp>
        <p:nvSpPr>
          <p:cNvPr id="7" name="TextBox 6">
            <a:extLst>
              <a:ext uri="{FF2B5EF4-FFF2-40B4-BE49-F238E27FC236}">
                <a16:creationId xmlns:a16="http://schemas.microsoft.com/office/drawing/2014/main" id="{651C1DD1-3441-4051-9AA7-6F95ED884E5F}"/>
              </a:ext>
            </a:extLst>
          </p:cNvPr>
          <p:cNvSpPr txBox="1"/>
          <p:nvPr/>
        </p:nvSpPr>
        <p:spPr>
          <a:xfrm>
            <a:off x="809469" y="3333869"/>
            <a:ext cx="2912741" cy="830997"/>
          </a:xfrm>
          <a:prstGeom prst="rect">
            <a:avLst/>
          </a:prstGeom>
          <a:solidFill>
            <a:schemeClr val="accent4">
              <a:lumMod val="20000"/>
              <a:lumOff val="80000"/>
            </a:schemeClr>
          </a:solidFill>
        </p:spPr>
        <p:txBody>
          <a:bodyPr wrap="square" rtlCol="0">
            <a:spAutoFit/>
          </a:bodyPr>
          <a:lstStyle/>
          <a:p>
            <a:r>
              <a:rPr lang="en-GB" sz="2400" dirty="0"/>
              <a:t>Voice can deepen a little</a:t>
            </a:r>
          </a:p>
        </p:txBody>
      </p:sp>
      <p:sp>
        <p:nvSpPr>
          <p:cNvPr id="8" name="TextBox 7">
            <a:extLst>
              <a:ext uri="{FF2B5EF4-FFF2-40B4-BE49-F238E27FC236}">
                <a16:creationId xmlns:a16="http://schemas.microsoft.com/office/drawing/2014/main" id="{4A030683-F88E-4E4C-8F48-DAEED38F13A2}"/>
              </a:ext>
            </a:extLst>
          </p:cNvPr>
          <p:cNvSpPr txBox="1"/>
          <p:nvPr/>
        </p:nvSpPr>
        <p:spPr>
          <a:xfrm>
            <a:off x="9086635" y="3870799"/>
            <a:ext cx="2520280" cy="461665"/>
          </a:xfrm>
          <a:prstGeom prst="rect">
            <a:avLst/>
          </a:prstGeom>
          <a:solidFill>
            <a:schemeClr val="accent4">
              <a:lumMod val="20000"/>
              <a:lumOff val="80000"/>
            </a:schemeClr>
          </a:solidFill>
        </p:spPr>
        <p:txBody>
          <a:bodyPr wrap="square" rtlCol="0">
            <a:spAutoFit/>
          </a:bodyPr>
          <a:lstStyle/>
          <a:p>
            <a:r>
              <a:rPr lang="en-GB" sz="2400" dirty="0"/>
              <a:t>Hair on legs darker</a:t>
            </a:r>
          </a:p>
        </p:txBody>
      </p:sp>
      <p:sp>
        <p:nvSpPr>
          <p:cNvPr id="9" name="TextBox 8">
            <a:extLst>
              <a:ext uri="{FF2B5EF4-FFF2-40B4-BE49-F238E27FC236}">
                <a16:creationId xmlns:a16="http://schemas.microsoft.com/office/drawing/2014/main" id="{CF82FDB1-A34A-4EA1-9B39-7F13522DB616}"/>
              </a:ext>
            </a:extLst>
          </p:cNvPr>
          <p:cNvSpPr txBox="1"/>
          <p:nvPr/>
        </p:nvSpPr>
        <p:spPr>
          <a:xfrm>
            <a:off x="7910777" y="1651701"/>
            <a:ext cx="3633302" cy="830997"/>
          </a:xfrm>
          <a:prstGeom prst="rect">
            <a:avLst/>
          </a:prstGeom>
          <a:solidFill>
            <a:schemeClr val="accent4">
              <a:lumMod val="20000"/>
              <a:lumOff val="80000"/>
            </a:schemeClr>
          </a:solidFill>
        </p:spPr>
        <p:txBody>
          <a:bodyPr wrap="square" rtlCol="0">
            <a:spAutoFit/>
          </a:bodyPr>
          <a:lstStyle/>
          <a:p>
            <a:r>
              <a:rPr lang="en-GB" sz="2400" dirty="0"/>
              <a:t>Voice gets a lot deeper and breaks</a:t>
            </a:r>
          </a:p>
        </p:txBody>
      </p:sp>
      <p:sp>
        <p:nvSpPr>
          <p:cNvPr id="10" name="TextBox 9">
            <a:extLst>
              <a:ext uri="{FF2B5EF4-FFF2-40B4-BE49-F238E27FC236}">
                <a16:creationId xmlns:a16="http://schemas.microsoft.com/office/drawing/2014/main" id="{8B55E2C1-5111-4B4E-83A9-A8C352E49749}"/>
              </a:ext>
            </a:extLst>
          </p:cNvPr>
          <p:cNvSpPr txBox="1"/>
          <p:nvPr/>
        </p:nvSpPr>
        <p:spPr>
          <a:xfrm>
            <a:off x="4223791" y="1913461"/>
            <a:ext cx="2971487" cy="830997"/>
          </a:xfrm>
          <a:prstGeom prst="rect">
            <a:avLst/>
          </a:prstGeom>
          <a:solidFill>
            <a:schemeClr val="accent4">
              <a:lumMod val="20000"/>
              <a:lumOff val="80000"/>
            </a:schemeClr>
          </a:solidFill>
        </p:spPr>
        <p:txBody>
          <a:bodyPr wrap="square" rtlCol="0">
            <a:spAutoFit/>
          </a:bodyPr>
          <a:lstStyle/>
          <a:p>
            <a:r>
              <a:rPr lang="en-GB" sz="2400" dirty="0"/>
              <a:t>Shoulders and chest grow</a:t>
            </a:r>
          </a:p>
        </p:txBody>
      </p:sp>
      <p:sp>
        <p:nvSpPr>
          <p:cNvPr id="11" name="TextBox 10">
            <a:extLst>
              <a:ext uri="{FF2B5EF4-FFF2-40B4-BE49-F238E27FC236}">
                <a16:creationId xmlns:a16="http://schemas.microsoft.com/office/drawing/2014/main" id="{ABFB7A3F-9FEA-4F2A-8D86-3FC431FB35EA}"/>
              </a:ext>
            </a:extLst>
          </p:cNvPr>
          <p:cNvSpPr txBox="1"/>
          <p:nvPr/>
        </p:nvSpPr>
        <p:spPr>
          <a:xfrm>
            <a:off x="9108010" y="4641794"/>
            <a:ext cx="2520280" cy="461665"/>
          </a:xfrm>
          <a:prstGeom prst="rect">
            <a:avLst/>
          </a:prstGeom>
          <a:solidFill>
            <a:schemeClr val="accent4">
              <a:lumMod val="20000"/>
              <a:lumOff val="80000"/>
            </a:schemeClr>
          </a:solidFill>
        </p:spPr>
        <p:txBody>
          <a:bodyPr wrap="square" rtlCol="0">
            <a:spAutoFit/>
          </a:bodyPr>
          <a:lstStyle/>
          <a:p>
            <a:r>
              <a:rPr lang="en-GB" sz="2400" dirty="0"/>
              <a:t>Erections happen</a:t>
            </a:r>
          </a:p>
        </p:txBody>
      </p:sp>
      <p:sp>
        <p:nvSpPr>
          <p:cNvPr id="12" name="TextBox 11">
            <a:extLst>
              <a:ext uri="{FF2B5EF4-FFF2-40B4-BE49-F238E27FC236}">
                <a16:creationId xmlns:a16="http://schemas.microsoft.com/office/drawing/2014/main" id="{2749257C-F7EE-48AA-AB75-61E9575B9B47}"/>
              </a:ext>
            </a:extLst>
          </p:cNvPr>
          <p:cNvSpPr txBox="1"/>
          <p:nvPr/>
        </p:nvSpPr>
        <p:spPr>
          <a:xfrm>
            <a:off x="4465573" y="3063967"/>
            <a:ext cx="2520280" cy="830997"/>
          </a:xfrm>
          <a:prstGeom prst="rect">
            <a:avLst/>
          </a:prstGeom>
          <a:solidFill>
            <a:schemeClr val="accent4">
              <a:lumMod val="20000"/>
              <a:lumOff val="80000"/>
            </a:schemeClr>
          </a:solidFill>
        </p:spPr>
        <p:txBody>
          <a:bodyPr wrap="square" rtlCol="0">
            <a:spAutoFit/>
          </a:bodyPr>
          <a:lstStyle/>
          <a:p>
            <a:r>
              <a:rPr lang="en-GB" sz="2400" dirty="0"/>
              <a:t>Sperm semen produced</a:t>
            </a:r>
          </a:p>
        </p:txBody>
      </p:sp>
      <p:sp>
        <p:nvSpPr>
          <p:cNvPr id="13" name="TextBox 12">
            <a:extLst>
              <a:ext uri="{FF2B5EF4-FFF2-40B4-BE49-F238E27FC236}">
                <a16:creationId xmlns:a16="http://schemas.microsoft.com/office/drawing/2014/main" id="{0E633FC8-B146-4963-8AE5-0DC9FC723588}"/>
              </a:ext>
            </a:extLst>
          </p:cNvPr>
          <p:cNvSpPr txBox="1"/>
          <p:nvPr/>
        </p:nvSpPr>
        <p:spPr>
          <a:xfrm>
            <a:off x="432517" y="4500302"/>
            <a:ext cx="2520280" cy="830997"/>
          </a:xfrm>
          <a:prstGeom prst="rect">
            <a:avLst/>
          </a:prstGeom>
          <a:solidFill>
            <a:schemeClr val="accent4">
              <a:lumMod val="20000"/>
              <a:lumOff val="80000"/>
            </a:schemeClr>
          </a:solidFill>
        </p:spPr>
        <p:txBody>
          <a:bodyPr wrap="square" rtlCol="0">
            <a:spAutoFit/>
          </a:bodyPr>
          <a:lstStyle/>
          <a:p>
            <a:r>
              <a:rPr lang="en-GB" sz="2400" dirty="0"/>
              <a:t>Hair grows on the face and chest</a:t>
            </a:r>
          </a:p>
        </p:txBody>
      </p:sp>
      <p:sp>
        <p:nvSpPr>
          <p:cNvPr id="14" name="TextBox 13">
            <a:extLst>
              <a:ext uri="{FF2B5EF4-FFF2-40B4-BE49-F238E27FC236}">
                <a16:creationId xmlns:a16="http://schemas.microsoft.com/office/drawing/2014/main" id="{0CF3D462-502E-479A-9D66-6A8A8FCDA72E}"/>
              </a:ext>
            </a:extLst>
          </p:cNvPr>
          <p:cNvSpPr txBox="1"/>
          <p:nvPr/>
        </p:nvSpPr>
        <p:spPr>
          <a:xfrm>
            <a:off x="3552670" y="4434500"/>
            <a:ext cx="2028962" cy="461665"/>
          </a:xfrm>
          <a:prstGeom prst="rect">
            <a:avLst/>
          </a:prstGeom>
          <a:solidFill>
            <a:schemeClr val="accent4">
              <a:lumMod val="20000"/>
              <a:lumOff val="80000"/>
            </a:schemeClr>
          </a:solidFill>
        </p:spPr>
        <p:txBody>
          <a:bodyPr wrap="square" rtlCol="0">
            <a:spAutoFit/>
          </a:bodyPr>
          <a:lstStyle/>
          <a:p>
            <a:r>
              <a:rPr lang="en-GB" sz="2400" dirty="0"/>
              <a:t>Pubic hair</a:t>
            </a:r>
          </a:p>
        </p:txBody>
      </p:sp>
      <p:sp>
        <p:nvSpPr>
          <p:cNvPr id="15" name="TextBox 14">
            <a:extLst>
              <a:ext uri="{FF2B5EF4-FFF2-40B4-BE49-F238E27FC236}">
                <a16:creationId xmlns:a16="http://schemas.microsoft.com/office/drawing/2014/main" id="{3CE0E22A-643B-44EB-869D-A6285931DB9D}"/>
              </a:ext>
            </a:extLst>
          </p:cNvPr>
          <p:cNvSpPr txBox="1"/>
          <p:nvPr/>
        </p:nvSpPr>
        <p:spPr>
          <a:xfrm>
            <a:off x="6787734" y="4173516"/>
            <a:ext cx="1872208" cy="461665"/>
          </a:xfrm>
          <a:prstGeom prst="rect">
            <a:avLst/>
          </a:prstGeom>
          <a:solidFill>
            <a:schemeClr val="accent4">
              <a:lumMod val="20000"/>
              <a:lumOff val="80000"/>
            </a:schemeClr>
          </a:solidFill>
        </p:spPr>
        <p:txBody>
          <a:bodyPr wrap="square" rtlCol="0">
            <a:spAutoFit/>
          </a:bodyPr>
          <a:lstStyle/>
          <a:p>
            <a:r>
              <a:rPr lang="en-GB" sz="2400" dirty="0"/>
              <a:t>Hair greasy</a:t>
            </a:r>
          </a:p>
        </p:txBody>
      </p:sp>
      <p:sp>
        <p:nvSpPr>
          <p:cNvPr id="16" name="TextBox 15">
            <a:extLst>
              <a:ext uri="{FF2B5EF4-FFF2-40B4-BE49-F238E27FC236}">
                <a16:creationId xmlns:a16="http://schemas.microsoft.com/office/drawing/2014/main" id="{3E3882E7-F1E8-4F5E-A845-ADCA46938B4B}"/>
              </a:ext>
            </a:extLst>
          </p:cNvPr>
          <p:cNvSpPr txBox="1"/>
          <p:nvPr/>
        </p:nvSpPr>
        <p:spPr>
          <a:xfrm>
            <a:off x="6095999" y="381731"/>
            <a:ext cx="1788444" cy="461665"/>
          </a:xfrm>
          <a:prstGeom prst="rect">
            <a:avLst/>
          </a:prstGeom>
          <a:solidFill>
            <a:schemeClr val="accent4">
              <a:lumMod val="20000"/>
              <a:lumOff val="80000"/>
            </a:schemeClr>
          </a:solidFill>
        </p:spPr>
        <p:txBody>
          <a:bodyPr wrap="square" rtlCol="0">
            <a:spAutoFit/>
          </a:bodyPr>
          <a:lstStyle/>
          <a:p>
            <a:r>
              <a:rPr lang="en-GB" sz="2400" dirty="0"/>
              <a:t>Body grows</a:t>
            </a:r>
          </a:p>
        </p:txBody>
      </p:sp>
      <p:sp>
        <p:nvSpPr>
          <p:cNvPr id="17" name="TextBox 16">
            <a:extLst>
              <a:ext uri="{FF2B5EF4-FFF2-40B4-BE49-F238E27FC236}">
                <a16:creationId xmlns:a16="http://schemas.microsoft.com/office/drawing/2014/main" id="{A26247B0-C73F-429F-8F69-0EABAC8BE67E}"/>
              </a:ext>
            </a:extLst>
          </p:cNvPr>
          <p:cNvSpPr txBox="1"/>
          <p:nvPr/>
        </p:nvSpPr>
        <p:spPr>
          <a:xfrm>
            <a:off x="2786106" y="1456293"/>
            <a:ext cx="1031836" cy="830997"/>
          </a:xfrm>
          <a:prstGeom prst="rect">
            <a:avLst/>
          </a:prstGeom>
          <a:solidFill>
            <a:schemeClr val="accent4">
              <a:lumMod val="20000"/>
              <a:lumOff val="80000"/>
            </a:schemeClr>
          </a:solidFill>
        </p:spPr>
        <p:txBody>
          <a:bodyPr wrap="square" rtlCol="0">
            <a:spAutoFit/>
          </a:bodyPr>
          <a:lstStyle/>
          <a:p>
            <a:r>
              <a:rPr lang="en-GB" sz="2400" dirty="0"/>
              <a:t>Acne (spots)</a:t>
            </a:r>
          </a:p>
        </p:txBody>
      </p:sp>
      <p:sp>
        <p:nvSpPr>
          <p:cNvPr id="18" name="TextBox 17">
            <a:extLst>
              <a:ext uri="{FF2B5EF4-FFF2-40B4-BE49-F238E27FC236}">
                <a16:creationId xmlns:a16="http://schemas.microsoft.com/office/drawing/2014/main" id="{FF6FDB4D-442F-4502-ABF3-68F896BE7201}"/>
              </a:ext>
            </a:extLst>
          </p:cNvPr>
          <p:cNvSpPr txBox="1"/>
          <p:nvPr/>
        </p:nvSpPr>
        <p:spPr>
          <a:xfrm>
            <a:off x="173210" y="5515007"/>
            <a:ext cx="4426782" cy="1200329"/>
          </a:xfrm>
          <a:prstGeom prst="rect">
            <a:avLst/>
          </a:prstGeom>
          <a:solidFill>
            <a:schemeClr val="accent4">
              <a:lumMod val="20000"/>
              <a:lumOff val="80000"/>
            </a:schemeClr>
          </a:solidFill>
        </p:spPr>
        <p:txBody>
          <a:bodyPr wrap="square" rtlCol="0">
            <a:spAutoFit/>
          </a:bodyPr>
          <a:lstStyle/>
          <a:p>
            <a:r>
              <a:rPr lang="en-GB" sz="2400" dirty="0"/>
              <a:t>More hair grows</a:t>
            </a:r>
          </a:p>
          <a:p>
            <a:r>
              <a:rPr lang="en-GB" sz="2400" dirty="0"/>
              <a:t>e.g. underarms/by private parts/ legs</a:t>
            </a:r>
          </a:p>
        </p:txBody>
      </p:sp>
      <p:sp>
        <p:nvSpPr>
          <p:cNvPr id="19" name="TextBox 18">
            <a:extLst>
              <a:ext uri="{FF2B5EF4-FFF2-40B4-BE49-F238E27FC236}">
                <a16:creationId xmlns:a16="http://schemas.microsoft.com/office/drawing/2014/main" id="{306ED8AA-A1A7-4101-8318-50406147E073}"/>
              </a:ext>
            </a:extLst>
          </p:cNvPr>
          <p:cNvSpPr txBox="1"/>
          <p:nvPr/>
        </p:nvSpPr>
        <p:spPr>
          <a:xfrm>
            <a:off x="5851193" y="4807121"/>
            <a:ext cx="1872208" cy="830997"/>
          </a:xfrm>
          <a:prstGeom prst="rect">
            <a:avLst/>
          </a:prstGeom>
          <a:solidFill>
            <a:schemeClr val="accent4">
              <a:lumMod val="20000"/>
              <a:lumOff val="80000"/>
            </a:schemeClr>
          </a:solidFill>
        </p:spPr>
        <p:txBody>
          <a:bodyPr wrap="square" rtlCol="0">
            <a:spAutoFit/>
          </a:bodyPr>
          <a:lstStyle/>
          <a:p>
            <a:pPr algn="ctr"/>
            <a:r>
              <a:rPr lang="en-GB" sz="2400" dirty="0"/>
              <a:t>Sweat smells stronger</a:t>
            </a:r>
          </a:p>
        </p:txBody>
      </p:sp>
      <p:sp>
        <p:nvSpPr>
          <p:cNvPr id="20" name="TextBox 19">
            <a:extLst>
              <a:ext uri="{FF2B5EF4-FFF2-40B4-BE49-F238E27FC236}">
                <a16:creationId xmlns:a16="http://schemas.microsoft.com/office/drawing/2014/main" id="{8229FC3F-2444-4CE6-AE75-113A5D2822C4}"/>
              </a:ext>
            </a:extLst>
          </p:cNvPr>
          <p:cNvSpPr txBox="1"/>
          <p:nvPr/>
        </p:nvSpPr>
        <p:spPr>
          <a:xfrm>
            <a:off x="6654449" y="5905232"/>
            <a:ext cx="2512657" cy="830997"/>
          </a:xfrm>
          <a:prstGeom prst="rect">
            <a:avLst/>
          </a:prstGeom>
          <a:solidFill>
            <a:schemeClr val="accent4">
              <a:lumMod val="20000"/>
              <a:lumOff val="80000"/>
            </a:schemeClr>
          </a:solidFill>
        </p:spPr>
        <p:txBody>
          <a:bodyPr wrap="square" rtlCol="0">
            <a:spAutoFit/>
          </a:bodyPr>
          <a:lstStyle/>
          <a:p>
            <a:r>
              <a:rPr lang="en-GB" sz="2400" dirty="0"/>
              <a:t>Sexual feelings/thoughts </a:t>
            </a:r>
          </a:p>
        </p:txBody>
      </p:sp>
      <p:sp>
        <p:nvSpPr>
          <p:cNvPr id="21" name="TextBox 20">
            <a:extLst>
              <a:ext uri="{FF2B5EF4-FFF2-40B4-BE49-F238E27FC236}">
                <a16:creationId xmlns:a16="http://schemas.microsoft.com/office/drawing/2014/main" id="{395E5B6E-13D1-4FD0-8192-B9493A81E348}"/>
              </a:ext>
            </a:extLst>
          </p:cNvPr>
          <p:cNvSpPr txBox="1"/>
          <p:nvPr/>
        </p:nvSpPr>
        <p:spPr>
          <a:xfrm>
            <a:off x="9498510" y="5626434"/>
            <a:ext cx="2520280" cy="461665"/>
          </a:xfrm>
          <a:prstGeom prst="rect">
            <a:avLst/>
          </a:prstGeom>
          <a:solidFill>
            <a:schemeClr val="accent4">
              <a:lumMod val="20000"/>
              <a:lumOff val="80000"/>
            </a:schemeClr>
          </a:solidFill>
        </p:spPr>
        <p:txBody>
          <a:bodyPr wrap="square" rtlCol="0">
            <a:spAutoFit/>
          </a:bodyPr>
          <a:lstStyle/>
          <a:p>
            <a:r>
              <a:rPr lang="en-GB" sz="2400" dirty="0"/>
              <a:t>Wet dreams</a:t>
            </a:r>
          </a:p>
        </p:txBody>
      </p:sp>
      <p:sp>
        <p:nvSpPr>
          <p:cNvPr id="22" name="TextBox 21">
            <a:extLst>
              <a:ext uri="{FF2B5EF4-FFF2-40B4-BE49-F238E27FC236}">
                <a16:creationId xmlns:a16="http://schemas.microsoft.com/office/drawing/2014/main" id="{8FFE8952-1F4E-4E52-A64E-186417E94C06}"/>
              </a:ext>
            </a:extLst>
          </p:cNvPr>
          <p:cNvSpPr txBox="1"/>
          <p:nvPr/>
        </p:nvSpPr>
        <p:spPr>
          <a:xfrm>
            <a:off x="9242478" y="348606"/>
            <a:ext cx="2520280" cy="830997"/>
          </a:xfrm>
          <a:prstGeom prst="rect">
            <a:avLst/>
          </a:prstGeom>
          <a:solidFill>
            <a:schemeClr val="accent4">
              <a:lumMod val="20000"/>
              <a:lumOff val="80000"/>
            </a:schemeClr>
          </a:solidFill>
        </p:spPr>
        <p:txBody>
          <a:bodyPr wrap="square" rtlCol="0">
            <a:spAutoFit/>
          </a:bodyPr>
          <a:lstStyle/>
          <a:p>
            <a:r>
              <a:rPr lang="en-GB" sz="2400" dirty="0"/>
              <a:t>Sometimes hair grows on upper lip</a:t>
            </a:r>
          </a:p>
        </p:txBody>
      </p:sp>
    </p:spTree>
    <p:extLst>
      <p:ext uri="{BB962C8B-B14F-4D97-AF65-F5344CB8AC3E}">
        <p14:creationId xmlns:p14="http://schemas.microsoft.com/office/powerpoint/2010/main" val="1600902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417" y="385255"/>
            <a:ext cx="8229600" cy="1207229"/>
          </a:xfrm>
          <a:solidFill>
            <a:srgbClr val="0000FF"/>
          </a:solidFill>
          <a:ln>
            <a:solidFill>
              <a:schemeClr val="tx1"/>
            </a:solidFill>
          </a:ln>
        </p:spPr>
        <p:txBody>
          <a:bodyPr>
            <a:normAutofit/>
          </a:bodyPr>
          <a:lstStyle/>
          <a:p>
            <a:pPr algn="ctr"/>
            <a:r>
              <a:rPr lang="en-GB" sz="5400" b="1" dirty="0">
                <a:solidFill>
                  <a:schemeClr val="bg1"/>
                </a:solidFill>
              </a:rPr>
              <a:t>Changes in Puberty…</a:t>
            </a:r>
          </a:p>
        </p:txBody>
      </p:sp>
      <p:sp>
        <p:nvSpPr>
          <p:cNvPr id="4" name="Oval 3"/>
          <p:cNvSpPr/>
          <p:nvPr/>
        </p:nvSpPr>
        <p:spPr>
          <a:xfrm>
            <a:off x="584616" y="1864301"/>
            <a:ext cx="6303472" cy="36529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4763851" y="1820994"/>
            <a:ext cx="5963579" cy="36529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359696" y="2708920"/>
            <a:ext cx="1008112" cy="369332"/>
          </a:xfrm>
          <a:prstGeom prst="rect">
            <a:avLst/>
          </a:prstGeom>
          <a:solidFill>
            <a:schemeClr val="bg1"/>
          </a:solidFill>
          <a:ln>
            <a:solidFill>
              <a:schemeClr val="tx1"/>
            </a:solidFill>
          </a:ln>
        </p:spPr>
        <p:txBody>
          <a:bodyPr wrap="square" rtlCol="0">
            <a:spAutoFit/>
          </a:bodyPr>
          <a:lstStyle/>
          <a:p>
            <a:pPr algn="ctr"/>
            <a:r>
              <a:rPr lang="en-GB" b="1" dirty="0"/>
              <a:t>GIRLS</a:t>
            </a:r>
          </a:p>
        </p:txBody>
      </p:sp>
      <p:sp>
        <p:nvSpPr>
          <p:cNvPr id="8" name="TextBox 7"/>
          <p:cNvSpPr txBox="1"/>
          <p:nvPr/>
        </p:nvSpPr>
        <p:spPr>
          <a:xfrm>
            <a:off x="6888088" y="2780928"/>
            <a:ext cx="1008112" cy="369332"/>
          </a:xfrm>
          <a:prstGeom prst="rect">
            <a:avLst/>
          </a:prstGeom>
          <a:solidFill>
            <a:schemeClr val="bg1"/>
          </a:solidFill>
          <a:ln>
            <a:solidFill>
              <a:schemeClr val="tx1"/>
            </a:solidFill>
          </a:ln>
        </p:spPr>
        <p:txBody>
          <a:bodyPr wrap="square" rtlCol="0">
            <a:spAutoFit/>
          </a:bodyPr>
          <a:lstStyle/>
          <a:p>
            <a:pPr algn="ctr"/>
            <a:r>
              <a:rPr lang="en-GB" b="1" dirty="0"/>
              <a:t>BOYS</a:t>
            </a:r>
          </a:p>
        </p:txBody>
      </p:sp>
      <p:sp>
        <p:nvSpPr>
          <p:cNvPr id="9" name="TextBox 8"/>
          <p:cNvSpPr txBox="1"/>
          <p:nvPr/>
        </p:nvSpPr>
        <p:spPr>
          <a:xfrm>
            <a:off x="5303912" y="2691169"/>
            <a:ext cx="1008112" cy="369332"/>
          </a:xfrm>
          <a:prstGeom prst="rect">
            <a:avLst/>
          </a:prstGeom>
          <a:solidFill>
            <a:schemeClr val="bg1"/>
          </a:solidFill>
          <a:ln>
            <a:solidFill>
              <a:schemeClr val="tx1"/>
            </a:solidFill>
          </a:ln>
        </p:spPr>
        <p:txBody>
          <a:bodyPr wrap="square" rtlCol="0">
            <a:spAutoFit/>
          </a:bodyPr>
          <a:lstStyle/>
          <a:p>
            <a:pPr algn="ctr"/>
            <a:r>
              <a:rPr lang="en-GB" b="1" dirty="0"/>
              <a:t>BOTH</a:t>
            </a:r>
          </a:p>
        </p:txBody>
      </p:sp>
      <p:sp>
        <p:nvSpPr>
          <p:cNvPr id="5" name="TextBox 4"/>
          <p:cNvSpPr txBox="1"/>
          <p:nvPr/>
        </p:nvSpPr>
        <p:spPr>
          <a:xfrm>
            <a:off x="8148228" y="2901950"/>
            <a:ext cx="2152582" cy="646331"/>
          </a:xfrm>
          <a:prstGeom prst="rect">
            <a:avLst/>
          </a:prstGeom>
          <a:solidFill>
            <a:srgbClr val="FFFF00"/>
          </a:solidFill>
        </p:spPr>
        <p:txBody>
          <a:bodyPr wrap="square" rtlCol="0">
            <a:spAutoFit/>
          </a:bodyPr>
          <a:lstStyle/>
          <a:p>
            <a:r>
              <a:rPr lang="en-GB" dirty="0"/>
              <a:t>Voice gets a lot deeper and breaks</a:t>
            </a:r>
          </a:p>
        </p:txBody>
      </p:sp>
      <p:sp>
        <p:nvSpPr>
          <p:cNvPr id="10" name="TextBox 9"/>
          <p:cNvSpPr txBox="1"/>
          <p:nvPr/>
        </p:nvSpPr>
        <p:spPr>
          <a:xfrm>
            <a:off x="7896200" y="5596825"/>
            <a:ext cx="2520280" cy="369332"/>
          </a:xfrm>
          <a:prstGeom prst="rect">
            <a:avLst/>
          </a:prstGeom>
          <a:solidFill>
            <a:srgbClr val="FFFF00"/>
          </a:solidFill>
        </p:spPr>
        <p:txBody>
          <a:bodyPr wrap="square" rtlCol="0">
            <a:spAutoFit/>
          </a:bodyPr>
          <a:lstStyle/>
          <a:p>
            <a:r>
              <a:rPr lang="en-GB" dirty="0"/>
              <a:t>Hair grows on the face</a:t>
            </a:r>
          </a:p>
        </p:txBody>
      </p:sp>
      <p:sp>
        <p:nvSpPr>
          <p:cNvPr id="11" name="TextBox 10"/>
          <p:cNvSpPr txBox="1"/>
          <p:nvPr/>
        </p:nvSpPr>
        <p:spPr>
          <a:xfrm>
            <a:off x="4353665" y="3569959"/>
            <a:ext cx="2604717" cy="369332"/>
          </a:xfrm>
          <a:prstGeom prst="rect">
            <a:avLst/>
          </a:prstGeom>
          <a:solidFill>
            <a:srgbClr val="CCCCFF"/>
          </a:solidFill>
        </p:spPr>
        <p:txBody>
          <a:bodyPr wrap="square" rtlCol="0">
            <a:spAutoFit/>
          </a:bodyPr>
          <a:lstStyle/>
          <a:p>
            <a:pPr algn="ctr"/>
            <a:r>
              <a:rPr lang="en-GB" dirty="0"/>
              <a:t>Sweat smells stronger</a:t>
            </a:r>
          </a:p>
        </p:txBody>
      </p:sp>
      <p:sp>
        <p:nvSpPr>
          <p:cNvPr id="12" name="TextBox 11"/>
          <p:cNvSpPr txBox="1"/>
          <p:nvPr/>
        </p:nvSpPr>
        <p:spPr>
          <a:xfrm>
            <a:off x="4943159" y="3967265"/>
            <a:ext cx="1872208" cy="738664"/>
          </a:xfrm>
          <a:prstGeom prst="rect">
            <a:avLst/>
          </a:prstGeom>
          <a:solidFill>
            <a:srgbClr val="CCCCFF"/>
          </a:solidFill>
        </p:spPr>
        <p:txBody>
          <a:bodyPr wrap="square" rtlCol="0">
            <a:spAutoFit/>
          </a:bodyPr>
          <a:lstStyle/>
          <a:p>
            <a:r>
              <a:rPr lang="en-GB" dirty="0"/>
              <a:t>More hair grows</a:t>
            </a:r>
          </a:p>
          <a:p>
            <a:r>
              <a:rPr lang="en-GB" sz="1200" dirty="0"/>
              <a:t>e.g. underarms/by private parts/ legs</a:t>
            </a:r>
          </a:p>
        </p:txBody>
      </p:sp>
      <p:sp>
        <p:nvSpPr>
          <p:cNvPr id="13" name="TextBox 12"/>
          <p:cNvSpPr txBox="1"/>
          <p:nvPr/>
        </p:nvSpPr>
        <p:spPr>
          <a:xfrm>
            <a:off x="5489136" y="4816356"/>
            <a:ext cx="637665" cy="369332"/>
          </a:xfrm>
          <a:prstGeom prst="rect">
            <a:avLst/>
          </a:prstGeom>
          <a:solidFill>
            <a:srgbClr val="CCCCFF"/>
          </a:solidFill>
        </p:spPr>
        <p:txBody>
          <a:bodyPr wrap="square" rtlCol="0">
            <a:spAutoFit/>
          </a:bodyPr>
          <a:lstStyle/>
          <a:p>
            <a:r>
              <a:rPr lang="en-GB" dirty="0"/>
              <a:t>acne</a:t>
            </a:r>
          </a:p>
        </p:txBody>
      </p:sp>
      <p:sp>
        <p:nvSpPr>
          <p:cNvPr id="14" name="TextBox 13"/>
          <p:cNvSpPr txBox="1"/>
          <p:nvPr/>
        </p:nvSpPr>
        <p:spPr>
          <a:xfrm>
            <a:off x="2040779" y="3407513"/>
            <a:ext cx="1872208" cy="369332"/>
          </a:xfrm>
          <a:prstGeom prst="rect">
            <a:avLst/>
          </a:prstGeom>
          <a:solidFill>
            <a:srgbClr val="FFFF00"/>
          </a:solidFill>
        </p:spPr>
        <p:txBody>
          <a:bodyPr wrap="square" rtlCol="0">
            <a:spAutoFit/>
          </a:bodyPr>
          <a:lstStyle/>
          <a:p>
            <a:r>
              <a:rPr lang="en-GB" dirty="0"/>
              <a:t>Begin periods</a:t>
            </a:r>
          </a:p>
        </p:txBody>
      </p:sp>
      <p:sp>
        <p:nvSpPr>
          <p:cNvPr id="15" name="TextBox 14"/>
          <p:cNvSpPr txBox="1"/>
          <p:nvPr/>
        </p:nvSpPr>
        <p:spPr>
          <a:xfrm>
            <a:off x="2680169" y="4826084"/>
            <a:ext cx="1872208" cy="646331"/>
          </a:xfrm>
          <a:prstGeom prst="rect">
            <a:avLst/>
          </a:prstGeom>
          <a:solidFill>
            <a:srgbClr val="FFFF00"/>
          </a:solidFill>
        </p:spPr>
        <p:txBody>
          <a:bodyPr wrap="square" rtlCol="0">
            <a:spAutoFit/>
          </a:bodyPr>
          <a:lstStyle/>
          <a:p>
            <a:r>
              <a:rPr lang="en-GB" dirty="0"/>
              <a:t>Voice can deepen a little</a:t>
            </a:r>
          </a:p>
        </p:txBody>
      </p:sp>
      <p:sp>
        <p:nvSpPr>
          <p:cNvPr id="16" name="TextBox 15"/>
          <p:cNvSpPr txBox="1"/>
          <p:nvPr/>
        </p:nvSpPr>
        <p:spPr>
          <a:xfrm>
            <a:off x="1961417" y="3943147"/>
            <a:ext cx="1872208" cy="646331"/>
          </a:xfrm>
          <a:prstGeom prst="rect">
            <a:avLst/>
          </a:prstGeom>
          <a:solidFill>
            <a:srgbClr val="FFFF00"/>
          </a:solidFill>
        </p:spPr>
        <p:txBody>
          <a:bodyPr wrap="square" rtlCol="0">
            <a:spAutoFit/>
          </a:bodyPr>
          <a:lstStyle/>
          <a:p>
            <a:r>
              <a:rPr lang="en-GB" dirty="0"/>
              <a:t>Hips get broader, waist narrower</a:t>
            </a:r>
            <a:endParaRPr lang="en-GB" sz="1200" dirty="0"/>
          </a:p>
        </p:txBody>
      </p:sp>
      <p:sp>
        <p:nvSpPr>
          <p:cNvPr id="17" name="TextBox 16"/>
          <p:cNvSpPr txBox="1"/>
          <p:nvPr/>
        </p:nvSpPr>
        <p:spPr>
          <a:xfrm>
            <a:off x="4489052" y="3092927"/>
            <a:ext cx="2604717" cy="369332"/>
          </a:xfrm>
          <a:prstGeom prst="rect">
            <a:avLst/>
          </a:prstGeom>
          <a:solidFill>
            <a:srgbClr val="CCCCFF"/>
          </a:solidFill>
        </p:spPr>
        <p:txBody>
          <a:bodyPr wrap="square" rtlCol="0">
            <a:spAutoFit/>
          </a:bodyPr>
          <a:lstStyle/>
          <a:p>
            <a:r>
              <a:rPr lang="en-GB" dirty="0"/>
              <a:t>Sexual feelings/thoughts</a:t>
            </a:r>
          </a:p>
        </p:txBody>
      </p:sp>
      <p:sp>
        <p:nvSpPr>
          <p:cNvPr id="18" name="TextBox 17"/>
          <p:cNvSpPr txBox="1"/>
          <p:nvPr/>
        </p:nvSpPr>
        <p:spPr>
          <a:xfrm>
            <a:off x="7248485" y="3700498"/>
            <a:ext cx="1872208" cy="646331"/>
          </a:xfrm>
          <a:prstGeom prst="rect">
            <a:avLst/>
          </a:prstGeom>
          <a:solidFill>
            <a:srgbClr val="FFFF00"/>
          </a:solidFill>
        </p:spPr>
        <p:txBody>
          <a:bodyPr wrap="square" rtlCol="0">
            <a:spAutoFit/>
          </a:bodyPr>
          <a:lstStyle/>
          <a:p>
            <a:r>
              <a:rPr lang="en-GB" dirty="0"/>
              <a:t>Shoulders and chest grow</a:t>
            </a:r>
          </a:p>
        </p:txBody>
      </p:sp>
      <p:sp>
        <p:nvSpPr>
          <p:cNvPr id="20" name="TextBox 19">
            <a:extLst>
              <a:ext uri="{FF2B5EF4-FFF2-40B4-BE49-F238E27FC236}">
                <a16:creationId xmlns:a16="http://schemas.microsoft.com/office/drawing/2014/main" id="{4AF1A6C9-11A3-4AE6-BED9-884ED4159C87}"/>
              </a:ext>
            </a:extLst>
          </p:cNvPr>
          <p:cNvSpPr txBox="1"/>
          <p:nvPr/>
        </p:nvSpPr>
        <p:spPr>
          <a:xfrm>
            <a:off x="5153733" y="5312281"/>
            <a:ext cx="1382595" cy="369332"/>
          </a:xfrm>
          <a:prstGeom prst="rect">
            <a:avLst/>
          </a:prstGeom>
          <a:solidFill>
            <a:srgbClr val="CCCCFF"/>
          </a:solidFill>
        </p:spPr>
        <p:txBody>
          <a:bodyPr wrap="square" rtlCol="0">
            <a:spAutoFit/>
          </a:bodyPr>
          <a:lstStyle/>
          <a:p>
            <a:r>
              <a:rPr lang="en-GB" dirty="0"/>
              <a:t>Body grows</a:t>
            </a:r>
          </a:p>
        </p:txBody>
      </p:sp>
      <p:sp>
        <p:nvSpPr>
          <p:cNvPr id="21" name="TextBox 20">
            <a:extLst>
              <a:ext uri="{FF2B5EF4-FFF2-40B4-BE49-F238E27FC236}">
                <a16:creationId xmlns:a16="http://schemas.microsoft.com/office/drawing/2014/main" id="{05166F6F-FCBC-4B29-9150-EC8E1BB69716}"/>
              </a:ext>
            </a:extLst>
          </p:cNvPr>
          <p:cNvSpPr txBox="1"/>
          <p:nvPr/>
        </p:nvSpPr>
        <p:spPr>
          <a:xfrm>
            <a:off x="354570" y="4825230"/>
            <a:ext cx="1872208" cy="369332"/>
          </a:xfrm>
          <a:prstGeom prst="rect">
            <a:avLst/>
          </a:prstGeom>
          <a:solidFill>
            <a:srgbClr val="FFFF00"/>
          </a:solidFill>
        </p:spPr>
        <p:txBody>
          <a:bodyPr wrap="square" rtlCol="0">
            <a:spAutoFit/>
          </a:bodyPr>
          <a:lstStyle/>
          <a:p>
            <a:r>
              <a:rPr lang="en-GB" dirty="0"/>
              <a:t>Breasts grow</a:t>
            </a:r>
            <a:endParaRPr lang="en-GB" sz="1200" dirty="0"/>
          </a:p>
        </p:txBody>
      </p:sp>
      <p:sp>
        <p:nvSpPr>
          <p:cNvPr id="22" name="TextBox 21">
            <a:extLst>
              <a:ext uri="{FF2B5EF4-FFF2-40B4-BE49-F238E27FC236}">
                <a16:creationId xmlns:a16="http://schemas.microsoft.com/office/drawing/2014/main" id="{FE2EB499-D628-4F7A-8029-F279D06E15EC}"/>
              </a:ext>
            </a:extLst>
          </p:cNvPr>
          <p:cNvSpPr txBox="1"/>
          <p:nvPr/>
        </p:nvSpPr>
        <p:spPr>
          <a:xfrm>
            <a:off x="7392144" y="4560467"/>
            <a:ext cx="2520280" cy="369332"/>
          </a:xfrm>
          <a:prstGeom prst="rect">
            <a:avLst/>
          </a:prstGeom>
          <a:solidFill>
            <a:srgbClr val="FFFF00"/>
          </a:solidFill>
        </p:spPr>
        <p:txBody>
          <a:bodyPr wrap="square" rtlCol="0">
            <a:spAutoFit/>
          </a:bodyPr>
          <a:lstStyle/>
          <a:p>
            <a:r>
              <a:rPr lang="en-GB" dirty="0"/>
              <a:t>Erections happen</a:t>
            </a:r>
          </a:p>
        </p:txBody>
      </p:sp>
      <p:sp>
        <p:nvSpPr>
          <p:cNvPr id="23" name="TextBox 22">
            <a:extLst>
              <a:ext uri="{FF2B5EF4-FFF2-40B4-BE49-F238E27FC236}">
                <a16:creationId xmlns:a16="http://schemas.microsoft.com/office/drawing/2014/main" id="{1808430B-B83C-41D1-839B-A62B845D69EE}"/>
              </a:ext>
            </a:extLst>
          </p:cNvPr>
          <p:cNvSpPr txBox="1"/>
          <p:nvPr/>
        </p:nvSpPr>
        <p:spPr>
          <a:xfrm>
            <a:off x="5187966" y="5806154"/>
            <a:ext cx="1382595" cy="369332"/>
          </a:xfrm>
          <a:prstGeom prst="rect">
            <a:avLst/>
          </a:prstGeom>
          <a:solidFill>
            <a:srgbClr val="CCCCFF"/>
          </a:solidFill>
        </p:spPr>
        <p:txBody>
          <a:bodyPr wrap="square" rtlCol="0">
            <a:spAutoFit/>
          </a:bodyPr>
          <a:lstStyle/>
          <a:p>
            <a:r>
              <a:rPr lang="en-GB" dirty="0"/>
              <a:t>Hair greasy</a:t>
            </a:r>
          </a:p>
        </p:txBody>
      </p:sp>
      <p:sp>
        <p:nvSpPr>
          <p:cNvPr id="24" name="TextBox 23">
            <a:extLst>
              <a:ext uri="{FF2B5EF4-FFF2-40B4-BE49-F238E27FC236}">
                <a16:creationId xmlns:a16="http://schemas.microsoft.com/office/drawing/2014/main" id="{DF9B8CB3-5AD4-405A-BB07-834B32A2BEEC}"/>
              </a:ext>
            </a:extLst>
          </p:cNvPr>
          <p:cNvSpPr txBox="1"/>
          <p:nvPr/>
        </p:nvSpPr>
        <p:spPr>
          <a:xfrm>
            <a:off x="8478297" y="5073605"/>
            <a:ext cx="2520280" cy="369332"/>
          </a:xfrm>
          <a:prstGeom prst="rect">
            <a:avLst/>
          </a:prstGeom>
          <a:solidFill>
            <a:srgbClr val="FFFF00"/>
          </a:solidFill>
        </p:spPr>
        <p:txBody>
          <a:bodyPr wrap="square" rtlCol="0">
            <a:spAutoFit/>
          </a:bodyPr>
          <a:lstStyle/>
          <a:p>
            <a:r>
              <a:rPr lang="en-GB" dirty="0"/>
              <a:t>Sperm semen produced</a:t>
            </a:r>
          </a:p>
        </p:txBody>
      </p:sp>
      <p:sp>
        <p:nvSpPr>
          <p:cNvPr id="25" name="TextBox 24">
            <a:extLst>
              <a:ext uri="{FF2B5EF4-FFF2-40B4-BE49-F238E27FC236}">
                <a16:creationId xmlns:a16="http://schemas.microsoft.com/office/drawing/2014/main" id="{D1BA9CBF-660E-41D1-83DB-C5F43C7B4C01}"/>
              </a:ext>
            </a:extLst>
          </p:cNvPr>
          <p:cNvSpPr txBox="1"/>
          <p:nvPr/>
        </p:nvSpPr>
        <p:spPr>
          <a:xfrm>
            <a:off x="5278442" y="6280712"/>
            <a:ext cx="1382595" cy="369332"/>
          </a:xfrm>
          <a:prstGeom prst="rect">
            <a:avLst/>
          </a:prstGeom>
          <a:solidFill>
            <a:srgbClr val="CCCCFF"/>
          </a:solidFill>
        </p:spPr>
        <p:txBody>
          <a:bodyPr wrap="square" rtlCol="0">
            <a:spAutoFit/>
          </a:bodyPr>
          <a:lstStyle/>
          <a:p>
            <a:r>
              <a:rPr lang="en-GB" dirty="0"/>
              <a:t>Pubic hair</a:t>
            </a:r>
          </a:p>
        </p:txBody>
      </p:sp>
      <p:sp>
        <p:nvSpPr>
          <p:cNvPr id="26" name="TextBox 25">
            <a:extLst>
              <a:ext uri="{FF2B5EF4-FFF2-40B4-BE49-F238E27FC236}">
                <a16:creationId xmlns:a16="http://schemas.microsoft.com/office/drawing/2014/main" id="{0BA98315-7331-4CD8-BDD4-7EB2EB3A381D}"/>
              </a:ext>
            </a:extLst>
          </p:cNvPr>
          <p:cNvSpPr txBox="1"/>
          <p:nvPr/>
        </p:nvSpPr>
        <p:spPr>
          <a:xfrm>
            <a:off x="1405651" y="5712023"/>
            <a:ext cx="2520280" cy="369332"/>
          </a:xfrm>
          <a:prstGeom prst="rect">
            <a:avLst/>
          </a:prstGeom>
          <a:solidFill>
            <a:srgbClr val="FFFF00"/>
          </a:solidFill>
        </p:spPr>
        <p:txBody>
          <a:bodyPr wrap="square" rtlCol="0">
            <a:spAutoFit/>
          </a:bodyPr>
          <a:lstStyle/>
          <a:p>
            <a:r>
              <a:rPr lang="en-GB" dirty="0"/>
              <a:t>Hair on legs darker</a:t>
            </a:r>
          </a:p>
        </p:txBody>
      </p:sp>
      <p:sp>
        <p:nvSpPr>
          <p:cNvPr id="27" name="TextBox 26">
            <a:extLst>
              <a:ext uri="{FF2B5EF4-FFF2-40B4-BE49-F238E27FC236}">
                <a16:creationId xmlns:a16="http://schemas.microsoft.com/office/drawing/2014/main" id="{5B84B52D-DCA7-4A72-B21A-ECA8D9BDD100}"/>
              </a:ext>
            </a:extLst>
          </p:cNvPr>
          <p:cNvSpPr txBox="1"/>
          <p:nvPr/>
        </p:nvSpPr>
        <p:spPr>
          <a:xfrm>
            <a:off x="9313816" y="3700498"/>
            <a:ext cx="2152582" cy="369332"/>
          </a:xfrm>
          <a:prstGeom prst="rect">
            <a:avLst/>
          </a:prstGeom>
          <a:solidFill>
            <a:srgbClr val="FFFF00"/>
          </a:solidFill>
        </p:spPr>
        <p:txBody>
          <a:bodyPr wrap="square" rtlCol="0">
            <a:spAutoFit/>
          </a:bodyPr>
          <a:lstStyle/>
          <a:p>
            <a:r>
              <a:rPr lang="en-GB" dirty="0"/>
              <a:t>Wet dreams</a:t>
            </a:r>
          </a:p>
        </p:txBody>
      </p:sp>
      <p:sp>
        <p:nvSpPr>
          <p:cNvPr id="28" name="TextBox 27">
            <a:extLst>
              <a:ext uri="{FF2B5EF4-FFF2-40B4-BE49-F238E27FC236}">
                <a16:creationId xmlns:a16="http://schemas.microsoft.com/office/drawing/2014/main" id="{3C42DF11-E8B4-4979-B686-142AECDFDD35}"/>
              </a:ext>
            </a:extLst>
          </p:cNvPr>
          <p:cNvSpPr txBox="1"/>
          <p:nvPr/>
        </p:nvSpPr>
        <p:spPr>
          <a:xfrm>
            <a:off x="8698139" y="6133092"/>
            <a:ext cx="2520280" cy="369332"/>
          </a:xfrm>
          <a:prstGeom prst="rect">
            <a:avLst/>
          </a:prstGeom>
          <a:solidFill>
            <a:srgbClr val="FFFF00"/>
          </a:solidFill>
        </p:spPr>
        <p:txBody>
          <a:bodyPr wrap="square" rtlCol="0">
            <a:spAutoFit/>
          </a:bodyPr>
          <a:lstStyle/>
          <a:p>
            <a:r>
              <a:rPr lang="en-GB" dirty="0"/>
              <a:t>Hair on legs darker</a:t>
            </a:r>
          </a:p>
        </p:txBody>
      </p:sp>
      <p:sp>
        <p:nvSpPr>
          <p:cNvPr id="29" name="TextBox 28">
            <a:extLst>
              <a:ext uri="{FF2B5EF4-FFF2-40B4-BE49-F238E27FC236}">
                <a16:creationId xmlns:a16="http://schemas.microsoft.com/office/drawing/2014/main" id="{A7B276DE-A26B-4399-AEF8-88E8F1D9CFE5}"/>
              </a:ext>
            </a:extLst>
          </p:cNvPr>
          <p:cNvSpPr txBox="1"/>
          <p:nvPr/>
        </p:nvSpPr>
        <p:spPr>
          <a:xfrm>
            <a:off x="479019" y="2503929"/>
            <a:ext cx="2520280" cy="646331"/>
          </a:xfrm>
          <a:prstGeom prst="rect">
            <a:avLst/>
          </a:prstGeom>
          <a:solidFill>
            <a:srgbClr val="FFFF00"/>
          </a:solidFill>
        </p:spPr>
        <p:txBody>
          <a:bodyPr wrap="square" rtlCol="0">
            <a:spAutoFit/>
          </a:bodyPr>
          <a:lstStyle/>
          <a:p>
            <a:r>
              <a:rPr lang="en-GB" dirty="0"/>
              <a:t>Sometimes hair grows on upper lip</a:t>
            </a:r>
          </a:p>
        </p:txBody>
      </p:sp>
      <p:sp>
        <p:nvSpPr>
          <p:cNvPr id="19" name="TextBox 18">
            <a:extLst>
              <a:ext uri="{FF2B5EF4-FFF2-40B4-BE49-F238E27FC236}">
                <a16:creationId xmlns:a16="http://schemas.microsoft.com/office/drawing/2014/main" id="{54A48239-845D-4128-A1CB-57623C38F7FB}"/>
              </a:ext>
            </a:extLst>
          </p:cNvPr>
          <p:cNvSpPr txBox="1"/>
          <p:nvPr/>
        </p:nvSpPr>
        <p:spPr>
          <a:xfrm>
            <a:off x="10416480" y="279918"/>
            <a:ext cx="1473722" cy="2031325"/>
          </a:xfrm>
          <a:prstGeom prst="rect">
            <a:avLst/>
          </a:prstGeom>
          <a:solidFill>
            <a:srgbClr val="FF0000"/>
          </a:solidFill>
        </p:spPr>
        <p:txBody>
          <a:bodyPr wrap="square" rtlCol="0">
            <a:spAutoFit/>
          </a:bodyPr>
          <a:lstStyle/>
          <a:p>
            <a:r>
              <a:rPr lang="en-GB" dirty="0">
                <a:solidFill>
                  <a:schemeClr val="bg1"/>
                </a:solidFill>
              </a:rPr>
              <a:t>Don’t forget to use the brown envelope if you have any questions about this.</a:t>
            </a:r>
          </a:p>
        </p:txBody>
      </p:sp>
    </p:spTree>
    <p:extLst>
      <p:ext uri="{BB962C8B-B14F-4D97-AF65-F5344CB8AC3E}">
        <p14:creationId xmlns:p14="http://schemas.microsoft.com/office/powerpoint/2010/main" val="166791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5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500"/>
                                        <p:tgtEl>
                                          <p:spTgt spid="2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500"/>
                                        <p:tgtEl>
                                          <p:spTgt spid="2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34C7CE-3EE3-4D22-B38B-595B80F2571A}"/>
              </a:ext>
            </a:extLst>
          </p:cNvPr>
          <p:cNvPicPr>
            <a:picLocks noChangeAspect="1"/>
          </p:cNvPicPr>
          <p:nvPr/>
        </p:nvPicPr>
        <p:blipFill rotWithShape="1">
          <a:blip r:embed="rId2"/>
          <a:srcRect l="58279" t="27515" r="7664" b="43604"/>
          <a:stretch/>
        </p:blipFill>
        <p:spPr>
          <a:xfrm>
            <a:off x="0" y="-1"/>
            <a:ext cx="12261973" cy="7000407"/>
          </a:xfrm>
          <a:prstGeom prst="rect">
            <a:avLst/>
          </a:prstGeom>
        </p:spPr>
      </p:pic>
      <p:sp>
        <p:nvSpPr>
          <p:cNvPr id="2" name="Title 1">
            <a:extLst>
              <a:ext uri="{FF2B5EF4-FFF2-40B4-BE49-F238E27FC236}">
                <a16:creationId xmlns:a16="http://schemas.microsoft.com/office/drawing/2014/main" id="{5923F481-2EA9-4569-8241-A6F6A6E98270}"/>
              </a:ext>
            </a:extLst>
          </p:cNvPr>
          <p:cNvSpPr>
            <a:spLocks noGrp="1"/>
          </p:cNvSpPr>
          <p:nvPr>
            <p:ph type="title"/>
          </p:nvPr>
        </p:nvSpPr>
        <p:spPr>
          <a:xfrm>
            <a:off x="873185" y="363453"/>
            <a:ext cx="10515600" cy="922499"/>
          </a:xfrm>
          <a:solidFill>
            <a:srgbClr val="FFFF00"/>
          </a:solidFill>
        </p:spPr>
        <p:txBody>
          <a:bodyPr/>
          <a:lstStyle/>
          <a:p>
            <a:r>
              <a:rPr lang="en-GB" b="1" dirty="0"/>
              <a:t>What is sexual intercourse?</a:t>
            </a:r>
          </a:p>
        </p:txBody>
      </p:sp>
      <p:sp>
        <p:nvSpPr>
          <p:cNvPr id="5" name="TextBox 4">
            <a:extLst>
              <a:ext uri="{FF2B5EF4-FFF2-40B4-BE49-F238E27FC236}">
                <a16:creationId xmlns:a16="http://schemas.microsoft.com/office/drawing/2014/main" id="{AE87D2C7-5A8F-4707-B883-6581EE11894B}"/>
              </a:ext>
            </a:extLst>
          </p:cNvPr>
          <p:cNvSpPr txBox="1"/>
          <p:nvPr/>
        </p:nvSpPr>
        <p:spPr>
          <a:xfrm>
            <a:off x="645363" y="1492922"/>
            <a:ext cx="10971245" cy="2554545"/>
          </a:xfrm>
          <a:prstGeom prst="rect">
            <a:avLst/>
          </a:prstGeom>
          <a:solidFill>
            <a:schemeClr val="accent4">
              <a:lumMod val="20000"/>
              <a:lumOff val="80000"/>
            </a:schemeClr>
          </a:solidFill>
        </p:spPr>
        <p:txBody>
          <a:bodyPr wrap="square" rtlCol="0">
            <a:spAutoFit/>
          </a:bodyPr>
          <a:lstStyle/>
          <a:p>
            <a:r>
              <a:rPr lang="en-GB" sz="3200" dirty="0"/>
              <a:t>Sex as defined by the UK law, is sexual contact between two individuals involving penetration.</a:t>
            </a:r>
          </a:p>
          <a:p>
            <a:endParaRPr lang="en-GB" sz="3200" dirty="0"/>
          </a:p>
          <a:p>
            <a:r>
              <a:rPr lang="en-GB" sz="3200" dirty="0"/>
              <a:t>This can be between sexual organs (e.g. vagina and penis) or oral (the mouth.)  </a:t>
            </a:r>
          </a:p>
        </p:txBody>
      </p:sp>
      <p:sp>
        <p:nvSpPr>
          <p:cNvPr id="8" name="TextBox 7">
            <a:extLst>
              <a:ext uri="{FF2B5EF4-FFF2-40B4-BE49-F238E27FC236}">
                <a16:creationId xmlns:a16="http://schemas.microsoft.com/office/drawing/2014/main" id="{032748F8-579C-4AB8-98AD-79A665BA9AC1}"/>
              </a:ext>
            </a:extLst>
          </p:cNvPr>
          <p:cNvSpPr txBox="1"/>
          <p:nvPr/>
        </p:nvSpPr>
        <p:spPr>
          <a:xfrm>
            <a:off x="9943525" y="4461406"/>
            <a:ext cx="1473722" cy="2031325"/>
          </a:xfrm>
          <a:prstGeom prst="rect">
            <a:avLst/>
          </a:prstGeom>
          <a:solidFill>
            <a:srgbClr val="FF0000"/>
          </a:solidFill>
        </p:spPr>
        <p:txBody>
          <a:bodyPr wrap="square" rtlCol="0">
            <a:spAutoFit/>
          </a:bodyPr>
          <a:lstStyle/>
          <a:p>
            <a:r>
              <a:rPr lang="en-GB" dirty="0">
                <a:solidFill>
                  <a:schemeClr val="bg1"/>
                </a:solidFill>
              </a:rPr>
              <a:t>Don’t forget to use the brown envelope if you have any questions about this.</a:t>
            </a:r>
          </a:p>
        </p:txBody>
      </p:sp>
      <p:pic>
        <p:nvPicPr>
          <p:cNvPr id="3" name="Picture 2">
            <a:extLst>
              <a:ext uri="{FF2B5EF4-FFF2-40B4-BE49-F238E27FC236}">
                <a16:creationId xmlns:a16="http://schemas.microsoft.com/office/drawing/2014/main" id="{2008AA4B-4B8D-4128-9A1B-F17B8DE62EAE}"/>
              </a:ext>
            </a:extLst>
          </p:cNvPr>
          <p:cNvPicPr>
            <a:picLocks noChangeAspect="1"/>
          </p:cNvPicPr>
          <p:nvPr/>
        </p:nvPicPr>
        <p:blipFill rotWithShape="1">
          <a:blip r:embed="rId3"/>
          <a:srcRect l="62090" t="25999" r="9754" b="27858"/>
          <a:stretch/>
        </p:blipFill>
        <p:spPr>
          <a:xfrm>
            <a:off x="4514225" y="4303455"/>
            <a:ext cx="2385935" cy="2198394"/>
          </a:xfrm>
          <a:prstGeom prst="rect">
            <a:avLst/>
          </a:prstGeom>
        </p:spPr>
      </p:pic>
    </p:spTree>
    <p:extLst>
      <p:ext uri="{BB962C8B-B14F-4D97-AF65-F5344CB8AC3E}">
        <p14:creationId xmlns:p14="http://schemas.microsoft.com/office/powerpoint/2010/main" val="30427003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TotalTime>
  <Words>2011</Words>
  <Application>Microsoft Office PowerPoint</Application>
  <PresentationFormat>Widescreen</PresentationFormat>
  <Paragraphs>295</Paragraphs>
  <Slides>50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Calibri Light</vt:lpstr>
      <vt:lpstr>Comic Sans MS</vt:lpstr>
      <vt:lpstr>Segoe UI</vt:lpstr>
      <vt:lpstr>Office Theme</vt:lpstr>
      <vt:lpstr>Ground Rules (SRE)</vt:lpstr>
      <vt:lpstr>Personal boundaries</vt:lpstr>
      <vt:lpstr>Can you remember what the term “personal boundaries” means?</vt:lpstr>
      <vt:lpstr>L.O:  What are sexual boundaries?</vt:lpstr>
      <vt:lpstr>What does puberty mean? Discuss in pairs, share with class.</vt:lpstr>
      <vt:lpstr>Teacher – hand out Venn diagram to pairs. Pupils – Fill in the changes that take place for girls/boys/both using knowledge from other topics.</vt:lpstr>
      <vt:lpstr>Suggestion slide!</vt:lpstr>
      <vt:lpstr>Changes in Puberty…</vt:lpstr>
      <vt:lpstr>What is sexual intercourse?</vt:lpstr>
      <vt:lpstr>Re-cap – what are personal boundaries?</vt:lpstr>
      <vt:lpstr>Teachers – please hand A3 out sexual boundaries sheet.</vt:lpstr>
      <vt:lpstr>PowerPoint Presentation</vt:lpstr>
      <vt:lpstr>Emotions – How do you feel when you’re ready for sex?</vt:lpstr>
      <vt:lpstr>Did you write any of these?</vt:lpstr>
      <vt:lpstr>Rule 2: Make sure we both consent to sex.</vt:lpstr>
      <vt:lpstr>What does sexual consent sound and look like?</vt:lpstr>
      <vt:lpstr>Are these people giving consent? Can you add them to your table.  Discuss with others before deciding.  Look at the definition on the sheet to help!</vt:lpstr>
      <vt:lpstr>What does consent sound and look like?</vt:lpstr>
      <vt:lpstr>Rule 3: Make sure we are safe. </vt:lpstr>
      <vt:lpstr>How do you think you “keep safe” during sex?</vt:lpstr>
      <vt:lpstr>There are many different types of contraception.  You are going to explore this more at college, but here is a quick overview.</vt:lpstr>
      <vt:lpstr>So why can it be dangerous to have sex without contraception?  Discuss.</vt:lpstr>
      <vt:lpstr>It can lead to an unwanted pregnancy. </vt:lpstr>
      <vt:lpstr>Consequences of unwanted pregnancy?</vt:lpstr>
      <vt:lpstr>Myths about Contraception and Pregnancy</vt:lpstr>
      <vt:lpstr>1</vt:lpstr>
      <vt:lpstr>Answer</vt:lpstr>
      <vt:lpstr>2</vt:lpstr>
      <vt:lpstr>Answer</vt:lpstr>
      <vt:lpstr>3</vt:lpstr>
      <vt:lpstr>Answer</vt:lpstr>
      <vt:lpstr>4</vt:lpstr>
      <vt:lpstr>Answer</vt:lpstr>
      <vt:lpstr>6</vt:lpstr>
      <vt:lpstr>Answer</vt:lpstr>
      <vt:lpstr>7</vt:lpstr>
      <vt:lpstr>Answer</vt:lpstr>
      <vt:lpstr>8</vt:lpstr>
      <vt:lpstr>Answer</vt:lpstr>
      <vt:lpstr>9</vt:lpstr>
      <vt:lpstr>Answer</vt:lpstr>
      <vt:lpstr>10</vt:lpstr>
      <vt:lpstr>Answer</vt:lpstr>
      <vt:lpstr>Not using contraception can also cause other issues.  Do you know what they are?</vt:lpstr>
      <vt:lpstr>Consequences of STDs:</vt:lpstr>
      <vt:lpstr>Although there are different types of condom, only male or female latex condoms prevent STDs.</vt:lpstr>
      <vt:lpstr>Condoms – true or false? Discuss and decide which is true or false…</vt:lpstr>
      <vt:lpstr>Learning check: Today we have suggested three rules that you follow so that you have sexual boundaries which will help your PHYSICAL and MENTAL wellbeing.   Look at the three rules.  Turn the A3 page over.  What are the three rules we have suggested?</vt:lpstr>
      <vt:lpstr>The three suggested rules = </vt:lpstr>
      <vt:lpstr>How to get more advice and support.</vt:lpstr>
    </vt:vector>
  </TitlesOfParts>
  <Company>Selwood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you remember what the term “personal boundaries” means?</dc:title>
  <dc:creator>Administrator</dc:creator>
  <cp:lastModifiedBy>Lucy.Parfitt - SCH.491</cp:lastModifiedBy>
  <cp:revision>35</cp:revision>
  <dcterms:created xsi:type="dcterms:W3CDTF">2022-06-21T13:50:13Z</dcterms:created>
  <dcterms:modified xsi:type="dcterms:W3CDTF">2022-06-29T06:59:06Z</dcterms:modified>
</cp:coreProperties>
</file>