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1" r:id="rId3"/>
    <p:sldId id="274" r:id="rId4"/>
    <p:sldId id="275" r:id="rId5"/>
    <p:sldId id="276" r:id="rId6"/>
    <p:sldId id="277" r:id="rId7"/>
    <p:sldId id="258" r:id="rId8"/>
    <p:sldId id="278" r:id="rId9"/>
    <p:sldId id="279" r:id="rId10"/>
    <p:sldId id="280" r:id="rId11"/>
    <p:sldId id="264"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CCFFCC"/>
    <a:srgbClr val="99FFCC"/>
    <a:srgbClr val="0000FF"/>
    <a:srgbClr val="00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0D0BD-C6A9-42FC-8FB1-BB55D9B3BF71}" type="datetimeFigureOut">
              <a:rPr lang="en-GB" smtClean="0"/>
              <a:t>23/12/2022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4F7CA-2BD0-451C-8DA6-AB8E200A8F5D}" type="slidenum">
              <a:rPr lang="en-GB" smtClean="0"/>
              <a:t>‹#›</a:t>
            </a:fld>
            <a:endParaRPr lang="en-GB"/>
          </a:p>
        </p:txBody>
      </p:sp>
    </p:spTree>
    <p:extLst>
      <p:ext uri="{BB962C8B-B14F-4D97-AF65-F5344CB8AC3E}">
        <p14:creationId xmlns:p14="http://schemas.microsoft.com/office/powerpoint/2010/main" val="361823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9C833-2C2E-4CED-8FDB-8EEBD6A5E42B}" type="slidenum">
              <a:rPr lang="en-GB" altLang="en-US"/>
              <a:pPr/>
              <a:t>7</a:t>
            </a:fld>
            <a:endParaRPr lang="en-GB"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GB" altLang="en-US"/>
              <a:t>Photo © Shutterstock.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11DD58-42C3-4D3F-BA4E-D6FF3FFEFE07}" type="datetimeFigureOut">
              <a:rPr lang="en-GB" smtClean="0"/>
              <a:t>23/12/2022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35130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1DD58-42C3-4D3F-BA4E-D6FF3FFEFE07}" type="datetimeFigureOut">
              <a:rPr lang="en-GB" smtClean="0"/>
              <a:t>23/12/2022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51876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1DD58-42C3-4D3F-BA4E-D6FF3FFEFE07}" type="datetimeFigureOut">
              <a:rPr lang="en-GB" smtClean="0"/>
              <a:t>23/12/2022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13751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11DD58-42C3-4D3F-BA4E-D6FF3FFEFE07}" type="datetimeFigureOut">
              <a:rPr lang="en-GB" smtClean="0"/>
              <a:t>23/12/2022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66972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11DD58-42C3-4D3F-BA4E-D6FF3FFEFE07}" type="datetimeFigureOut">
              <a:rPr lang="en-GB" smtClean="0"/>
              <a:t>23/12/2022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37676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11DD58-42C3-4D3F-BA4E-D6FF3FFEFE07}" type="datetimeFigureOut">
              <a:rPr lang="en-GB" smtClean="0"/>
              <a:t>23/12/2022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55081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11DD58-42C3-4D3F-BA4E-D6FF3FFEFE07}" type="datetimeFigureOut">
              <a:rPr lang="en-GB" smtClean="0"/>
              <a:t>23/12/2022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336088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11DD58-42C3-4D3F-BA4E-D6FF3FFEFE07}" type="datetimeFigureOut">
              <a:rPr lang="en-GB" smtClean="0"/>
              <a:t>23/12/2022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32283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1DD58-42C3-4D3F-BA4E-D6FF3FFEFE07}" type="datetimeFigureOut">
              <a:rPr lang="en-GB" smtClean="0"/>
              <a:t>23/12/2022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89793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1DD58-42C3-4D3F-BA4E-D6FF3FFEFE07}" type="datetimeFigureOut">
              <a:rPr lang="en-GB" smtClean="0"/>
              <a:t>23/12/2022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88812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1DD58-42C3-4D3F-BA4E-D6FF3FFEFE07}" type="datetimeFigureOut">
              <a:rPr lang="en-GB" smtClean="0"/>
              <a:t>23/12/2022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2F0164-A688-4BBE-8AD5-DB7E4F325AE0}" type="slidenum">
              <a:rPr lang="en-GB" smtClean="0"/>
              <a:t>‹#›</a:t>
            </a:fld>
            <a:endParaRPr lang="en-GB"/>
          </a:p>
        </p:txBody>
      </p:sp>
    </p:spTree>
    <p:extLst>
      <p:ext uri="{BB962C8B-B14F-4D97-AF65-F5344CB8AC3E}">
        <p14:creationId xmlns:p14="http://schemas.microsoft.com/office/powerpoint/2010/main" val="21048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1DD58-42C3-4D3F-BA4E-D6FF3FFEFE07}" type="datetimeFigureOut">
              <a:rPr lang="en-GB" smtClean="0"/>
              <a:t>23/12/2022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F0164-A688-4BBE-8AD5-DB7E4F325AE0}" type="slidenum">
              <a:rPr lang="en-GB" smtClean="0"/>
              <a:t>‹#›</a:t>
            </a:fld>
            <a:endParaRPr lang="en-GB"/>
          </a:p>
        </p:txBody>
      </p:sp>
    </p:spTree>
    <p:extLst>
      <p:ext uri="{BB962C8B-B14F-4D97-AF65-F5344CB8AC3E}">
        <p14:creationId xmlns:p14="http://schemas.microsoft.com/office/powerpoint/2010/main" val="352451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06A2E-BF0D-4B34-9D2D-C7A1800B7069}"/>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243281" y="1"/>
            <a:ext cx="12516375" cy="7245423"/>
          </a:xfrm>
          <a:prstGeom prst="rect">
            <a:avLst/>
          </a:prstGeom>
        </p:spPr>
      </p:pic>
      <p:sp>
        <p:nvSpPr>
          <p:cNvPr id="2" name="Title 1"/>
          <p:cNvSpPr>
            <a:spLocks noGrp="1"/>
          </p:cNvSpPr>
          <p:nvPr>
            <p:ph type="ctrTitle"/>
          </p:nvPr>
        </p:nvSpPr>
        <p:spPr>
          <a:xfrm>
            <a:off x="755576" y="332657"/>
            <a:ext cx="7772400" cy="1008112"/>
          </a:xfrm>
          <a:solidFill>
            <a:srgbClr val="FFFF00"/>
          </a:solidFill>
        </p:spPr>
        <p:txBody>
          <a:bodyPr/>
          <a:lstStyle/>
          <a:p>
            <a:r>
              <a:rPr lang="en-GB" b="1" u="sng" dirty="0"/>
              <a:t>Ground Rules </a:t>
            </a:r>
          </a:p>
        </p:txBody>
      </p:sp>
      <p:sp>
        <p:nvSpPr>
          <p:cNvPr id="3" name="Subtitle 2"/>
          <p:cNvSpPr>
            <a:spLocks noGrp="1"/>
          </p:cNvSpPr>
          <p:nvPr>
            <p:ph type="subTitle" idx="1"/>
          </p:nvPr>
        </p:nvSpPr>
        <p:spPr>
          <a:xfrm>
            <a:off x="251520" y="1556792"/>
            <a:ext cx="8712968" cy="4968552"/>
          </a:xfrm>
          <a:solidFill>
            <a:schemeClr val="accent6">
              <a:lumMod val="20000"/>
              <a:lumOff val="80000"/>
            </a:schemeClr>
          </a:solidFill>
        </p:spPr>
        <p:txBody>
          <a:bodyPr>
            <a:normAutofit fontScale="25000" lnSpcReduction="20000"/>
          </a:bodyPr>
          <a:lstStyle/>
          <a:p>
            <a:pPr algn="l"/>
            <a:r>
              <a:rPr lang="en-GB" sz="8000" b="1" dirty="0">
                <a:solidFill>
                  <a:schemeClr val="tx1"/>
                </a:solidFill>
              </a:rPr>
              <a:t>No questions will be answered during the lesson:</a:t>
            </a:r>
          </a:p>
          <a:p>
            <a:pPr marL="457200" indent="-457200" algn="l">
              <a:buFont typeface="Arial" charset="0"/>
              <a:buChar char="•"/>
            </a:pPr>
            <a:r>
              <a:rPr lang="en-GB" sz="8000" dirty="0">
                <a:solidFill>
                  <a:schemeClr val="tx1"/>
                </a:solidFill>
              </a:rPr>
              <a:t>If you have any questions, about the topic we are covering today, please write them on a post-it note.</a:t>
            </a:r>
          </a:p>
          <a:p>
            <a:pPr marL="457200" indent="-457200" algn="l">
              <a:buFont typeface="Arial" charset="0"/>
              <a:buChar char="•"/>
            </a:pPr>
            <a:r>
              <a:rPr lang="en-GB" sz="8000" dirty="0">
                <a:solidFill>
                  <a:schemeClr val="tx1"/>
                </a:solidFill>
              </a:rPr>
              <a:t>Please write your tutor group on the post-it.  You can write your name, but you do not have to, if you don’t want to.</a:t>
            </a:r>
          </a:p>
          <a:p>
            <a:pPr marL="457200" indent="-457200" algn="l">
              <a:buFont typeface="Arial" charset="0"/>
              <a:buChar char="•"/>
            </a:pPr>
            <a:r>
              <a:rPr lang="en-GB" sz="8000" dirty="0">
                <a:solidFill>
                  <a:schemeClr val="tx1"/>
                </a:solidFill>
              </a:rPr>
              <a:t>Please put your question in the tutor’s envelope at the end of the lesson.</a:t>
            </a:r>
          </a:p>
          <a:p>
            <a:pPr marL="457200" indent="-457200" algn="l">
              <a:buFont typeface="Arial" charset="0"/>
              <a:buChar char="•"/>
            </a:pPr>
            <a:r>
              <a:rPr lang="en-GB" sz="8000" dirty="0">
                <a:solidFill>
                  <a:schemeClr val="tx1"/>
                </a:solidFill>
              </a:rPr>
              <a:t>All questions will be looked at, but only questions relating to the topic being taught  will be answered and then given back to tutor groups.</a:t>
            </a:r>
          </a:p>
          <a:p>
            <a:pPr marL="457200" indent="-457200" algn="l">
              <a:buFont typeface="Arial" charset="0"/>
              <a:buChar char="•"/>
            </a:pPr>
            <a:r>
              <a:rPr lang="en-GB" sz="8000" dirty="0">
                <a:solidFill>
                  <a:schemeClr val="tx1"/>
                </a:solidFill>
              </a:rPr>
              <a:t>Questions will be answered in an age-appropriate manner.</a:t>
            </a:r>
          </a:p>
          <a:p>
            <a:pPr marL="457200" indent="-457200" algn="l">
              <a:buFont typeface="Arial" charset="0"/>
              <a:buChar char="•"/>
            </a:pPr>
            <a:r>
              <a:rPr lang="en-GB" sz="8000" dirty="0">
                <a:solidFill>
                  <a:schemeClr val="tx1"/>
                </a:solidFill>
              </a:rPr>
              <a:t>Questions that do not relate to the topic or that are not age-appropriate, will be addressed by signposting you to when the subject matter of your question will be taught.</a:t>
            </a:r>
          </a:p>
          <a:p>
            <a:pPr marL="457200" indent="-457200" algn="l">
              <a:buFont typeface="Arial" charset="0"/>
              <a:buChar char="•"/>
            </a:pPr>
            <a:endParaRPr lang="en-GB" sz="8000" dirty="0">
              <a:solidFill>
                <a:schemeClr val="tx1"/>
              </a:solidFill>
            </a:endParaRPr>
          </a:p>
          <a:p>
            <a:pPr algn="l"/>
            <a:r>
              <a:rPr lang="en-GB" sz="8000" b="1" dirty="0">
                <a:solidFill>
                  <a:schemeClr val="tx1"/>
                </a:solidFill>
              </a:rPr>
              <a:t>During the lesson:</a:t>
            </a:r>
          </a:p>
          <a:p>
            <a:pPr marL="857250" indent="-857250" algn="l">
              <a:buFont typeface="Arial" charset="0"/>
              <a:buChar char="•"/>
            </a:pPr>
            <a:r>
              <a:rPr lang="en-GB" sz="8000" dirty="0">
                <a:solidFill>
                  <a:schemeClr val="tx1"/>
                </a:solidFill>
              </a:rPr>
              <a:t>Please only give your opinions during discussions when asked.</a:t>
            </a:r>
          </a:p>
          <a:p>
            <a:pPr marL="857250" indent="-857250" algn="l">
              <a:buFont typeface="Arial" charset="0"/>
              <a:buChar char="•"/>
            </a:pPr>
            <a:r>
              <a:rPr lang="en-GB" sz="8000" dirty="0">
                <a:solidFill>
                  <a:schemeClr val="tx1"/>
                </a:solidFill>
              </a:rPr>
              <a:t>Do not say anything that could IDENTIFY anybody during the lesson.</a:t>
            </a:r>
          </a:p>
          <a:p>
            <a:pPr marL="857250" indent="-857250" algn="l">
              <a:buFont typeface="Arial" charset="0"/>
              <a:buChar char="•"/>
            </a:pPr>
            <a:r>
              <a:rPr lang="en-GB" sz="8000" dirty="0">
                <a:solidFill>
                  <a:schemeClr val="tx1"/>
                </a:solidFill>
              </a:rPr>
              <a:t>Be respectful of each other during the lesson.</a:t>
            </a:r>
          </a:p>
          <a:p>
            <a:pPr marL="457200" indent="-457200">
              <a:buFont typeface="Arial" charset="0"/>
              <a:buChar char="•"/>
            </a:pPr>
            <a:endParaRPr lang="en-GB" dirty="0"/>
          </a:p>
        </p:txBody>
      </p:sp>
    </p:spTree>
    <p:extLst>
      <p:ext uri="{BB962C8B-B14F-4D97-AF65-F5344CB8AC3E}">
        <p14:creationId xmlns:p14="http://schemas.microsoft.com/office/powerpoint/2010/main" val="1491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A566-A147-4579-9295-FFD07A8B8EB0}"/>
              </a:ext>
            </a:extLst>
          </p:cNvPr>
          <p:cNvSpPr>
            <a:spLocks noGrp="1"/>
          </p:cNvSpPr>
          <p:nvPr>
            <p:ph type="title"/>
          </p:nvPr>
        </p:nvSpPr>
        <p:spPr>
          <a:solidFill>
            <a:srgbClr val="FFFF00"/>
          </a:solidFill>
        </p:spPr>
        <p:txBody>
          <a:bodyPr/>
          <a:lstStyle/>
          <a:p>
            <a:r>
              <a:rPr lang="en-GB" dirty="0"/>
              <a:t>Creative Task</a:t>
            </a:r>
          </a:p>
        </p:txBody>
      </p:sp>
      <p:sp>
        <p:nvSpPr>
          <p:cNvPr id="3" name="Title 1">
            <a:extLst>
              <a:ext uri="{FF2B5EF4-FFF2-40B4-BE49-F238E27FC236}">
                <a16:creationId xmlns:a16="http://schemas.microsoft.com/office/drawing/2014/main" id="{55BD8B15-52B0-4B10-922C-300082412012}"/>
              </a:ext>
            </a:extLst>
          </p:cNvPr>
          <p:cNvSpPr txBox="1">
            <a:spLocks/>
          </p:cNvSpPr>
          <p:nvPr/>
        </p:nvSpPr>
        <p:spPr>
          <a:xfrm>
            <a:off x="346902" y="1628484"/>
            <a:ext cx="8229600" cy="1143000"/>
          </a:xfrm>
          <a:prstGeom prst="rect">
            <a:avLst/>
          </a:prstGeom>
          <a:solidFill>
            <a:srgbClr val="FFFF00"/>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Choose a creative method to teach young people </a:t>
            </a:r>
          </a:p>
          <a:p>
            <a:r>
              <a:rPr lang="en-GB" b="1" dirty="0"/>
              <a:t>How to Handle Hygiene!</a:t>
            </a:r>
          </a:p>
        </p:txBody>
      </p:sp>
      <p:sp>
        <p:nvSpPr>
          <p:cNvPr id="4" name="TextBox 3">
            <a:extLst>
              <a:ext uri="{FF2B5EF4-FFF2-40B4-BE49-F238E27FC236}">
                <a16:creationId xmlns:a16="http://schemas.microsoft.com/office/drawing/2014/main" id="{D33447D8-8423-4DDC-A48D-0FFE87E1F39F}"/>
              </a:ext>
            </a:extLst>
          </p:cNvPr>
          <p:cNvSpPr txBox="1"/>
          <p:nvPr/>
        </p:nvSpPr>
        <p:spPr>
          <a:xfrm>
            <a:off x="346902" y="2982330"/>
            <a:ext cx="4585138" cy="3785652"/>
          </a:xfrm>
          <a:prstGeom prst="rect">
            <a:avLst/>
          </a:prstGeom>
          <a:solidFill>
            <a:schemeClr val="accent6">
              <a:lumMod val="20000"/>
              <a:lumOff val="80000"/>
            </a:schemeClr>
          </a:solidFill>
        </p:spPr>
        <p:txBody>
          <a:bodyPr wrap="square" rtlCol="0">
            <a:spAutoFit/>
          </a:bodyPr>
          <a:lstStyle/>
          <a:p>
            <a:r>
              <a:rPr lang="en-GB" sz="2400" dirty="0"/>
              <a:t>It could be a:</a:t>
            </a:r>
          </a:p>
          <a:p>
            <a:r>
              <a:rPr lang="en-GB" sz="2400" dirty="0"/>
              <a:t>Poem</a:t>
            </a:r>
          </a:p>
          <a:p>
            <a:r>
              <a:rPr lang="en-GB" sz="2400" dirty="0"/>
              <a:t>Advert</a:t>
            </a:r>
          </a:p>
          <a:p>
            <a:r>
              <a:rPr lang="en-GB" sz="2400" dirty="0" err="1"/>
              <a:t>Youtube</a:t>
            </a:r>
            <a:r>
              <a:rPr lang="en-GB" sz="2400" dirty="0"/>
              <a:t> clip</a:t>
            </a:r>
          </a:p>
          <a:p>
            <a:r>
              <a:rPr lang="en-GB" sz="2400" dirty="0"/>
              <a:t>Radio show</a:t>
            </a:r>
          </a:p>
          <a:p>
            <a:r>
              <a:rPr lang="en-GB" sz="2400" dirty="0"/>
              <a:t>Poster</a:t>
            </a:r>
          </a:p>
          <a:p>
            <a:r>
              <a:rPr lang="en-GB" sz="2400" dirty="0"/>
              <a:t>Other?</a:t>
            </a:r>
          </a:p>
          <a:p>
            <a:endParaRPr lang="en-GB" sz="2400" dirty="0"/>
          </a:p>
          <a:p>
            <a:r>
              <a:rPr lang="en-GB" sz="2400" dirty="0"/>
              <a:t>Work on your own or in groups!</a:t>
            </a:r>
          </a:p>
          <a:p>
            <a:r>
              <a:rPr lang="en-GB" sz="2400" dirty="0"/>
              <a:t>Good luck!</a:t>
            </a:r>
          </a:p>
        </p:txBody>
      </p:sp>
      <p:pic>
        <p:nvPicPr>
          <p:cNvPr id="5" name="Picture 2" descr="http://c8.alamy.com/comp/C7G2BW/a-selection-of-0-alcohol-free-deodorant-roll-on-anti-perspirant-products-C7G2BW.jpg">
            <a:extLst>
              <a:ext uri="{FF2B5EF4-FFF2-40B4-BE49-F238E27FC236}">
                <a16:creationId xmlns:a16="http://schemas.microsoft.com/office/drawing/2014/main" id="{74B4EE46-C10A-4A04-8CB9-D31527B504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10"/>
          <a:stretch/>
        </p:blipFill>
        <p:spPr bwMode="auto">
          <a:xfrm>
            <a:off x="5220072" y="3327233"/>
            <a:ext cx="2880320" cy="190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7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Find a deodorant you like!</a:t>
            </a:r>
          </a:p>
        </p:txBody>
      </p:sp>
      <p:sp>
        <p:nvSpPr>
          <p:cNvPr id="3" name="TextBox 2"/>
          <p:cNvSpPr txBox="1"/>
          <p:nvPr/>
        </p:nvSpPr>
        <p:spPr>
          <a:xfrm>
            <a:off x="539552" y="5696381"/>
            <a:ext cx="8208912" cy="646331"/>
          </a:xfrm>
          <a:prstGeom prst="rect">
            <a:avLst/>
          </a:prstGeom>
          <a:solidFill>
            <a:srgbClr val="FFFF00"/>
          </a:solidFill>
        </p:spPr>
        <p:txBody>
          <a:bodyPr wrap="square" rtlCol="0">
            <a:spAutoFit/>
          </a:bodyPr>
          <a:lstStyle/>
          <a:p>
            <a:r>
              <a:rPr lang="en-GB" sz="3600" dirty="0"/>
              <a:t>But there’s other things as well…</a:t>
            </a:r>
          </a:p>
        </p:txBody>
      </p:sp>
      <p:pic>
        <p:nvPicPr>
          <p:cNvPr id="1026" name="Picture 2" descr="http://c8.alamy.com/comp/C7G2BW/a-selection-of-0-alcohol-free-deodorant-roll-on-anti-perspirant-products-C7G2B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80443"/>
            <a:ext cx="46101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4702011"/>
            <a:ext cx="5040560"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5436096" y="1772816"/>
            <a:ext cx="3168352" cy="3046988"/>
          </a:xfrm>
          <a:prstGeom prst="rect">
            <a:avLst/>
          </a:prstGeom>
          <a:solidFill>
            <a:srgbClr val="FFC000"/>
          </a:solidFill>
        </p:spPr>
        <p:txBody>
          <a:bodyPr wrap="square" rtlCol="0">
            <a:spAutoFit/>
          </a:bodyPr>
          <a:lstStyle/>
          <a:p>
            <a:r>
              <a:rPr lang="en-GB" sz="2400" dirty="0"/>
              <a:t>Have a look at the real examples of deodorant and body spray.</a:t>
            </a:r>
          </a:p>
          <a:p>
            <a:endParaRPr lang="en-GB" sz="2400" dirty="0"/>
          </a:p>
          <a:p>
            <a:r>
              <a:rPr lang="en-GB" sz="2400" dirty="0">
                <a:solidFill>
                  <a:srgbClr val="0000FF"/>
                </a:solidFill>
              </a:rPr>
              <a:t>NB:  Body spray is not the same as deodorant and won’t protect you from smells!  </a:t>
            </a:r>
          </a:p>
        </p:txBody>
      </p:sp>
    </p:spTree>
    <p:extLst>
      <p:ext uri="{BB962C8B-B14F-4D97-AF65-F5344CB8AC3E}">
        <p14:creationId xmlns:p14="http://schemas.microsoft.com/office/powerpoint/2010/main" val="312327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a:t>Creative Task!</a:t>
            </a:r>
            <a:endParaRPr lang="en-GB" b="1" dirty="0"/>
          </a:p>
        </p:txBody>
      </p:sp>
      <p:sp>
        <p:nvSpPr>
          <p:cNvPr id="3" name="TextBox 2"/>
          <p:cNvSpPr txBox="1"/>
          <p:nvPr/>
        </p:nvSpPr>
        <p:spPr>
          <a:xfrm>
            <a:off x="899592" y="2132856"/>
            <a:ext cx="7499176" cy="707886"/>
          </a:xfrm>
          <a:prstGeom prst="rect">
            <a:avLst/>
          </a:prstGeom>
          <a:solidFill>
            <a:schemeClr val="accent6">
              <a:lumMod val="20000"/>
              <a:lumOff val="80000"/>
            </a:schemeClr>
          </a:solidFill>
        </p:spPr>
        <p:txBody>
          <a:bodyPr wrap="square" rtlCol="0">
            <a:spAutoFit/>
          </a:bodyPr>
          <a:lstStyle/>
          <a:p>
            <a:pPr algn="ctr"/>
            <a:r>
              <a:rPr lang="en-GB" sz="4000" dirty="0"/>
              <a:t>Let’s share out work!</a:t>
            </a:r>
          </a:p>
        </p:txBody>
      </p:sp>
    </p:spTree>
    <p:extLst>
      <p:ext uri="{BB962C8B-B14F-4D97-AF65-F5344CB8AC3E}">
        <p14:creationId xmlns:p14="http://schemas.microsoft.com/office/powerpoint/2010/main" val="281606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CCFF"/>
          </a:solidFill>
        </p:spPr>
        <p:txBody>
          <a:bodyPr>
            <a:noAutofit/>
          </a:bodyPr>
          <a:lstStyle/>
          <a:p>
            <a:r>
              <a:rPr lang="en-GB" sz="2800" dirty="0"/>
              <a:t>What Changes Happen in Puberty?</a:t>
            </a:r>
            <a:br>
              <a:rPr lang="en-GB" sz="2800" dirty="0"/>
            </a:br>
            <a:r>
              <a:rPr lang="en-GB" sz="2800" dirty="0"/>
              <a:t>Try to jot down some changes that you can remember in your GNB.</a:t>
            </a:r>
          </a:p>
        </p:txBody>
      </p:sp>
      <p:sp>
        <p:nvSpPr>
          <p:cNvPr id="3" name="Content Placeholder 2"/>
          <p:cNvSpPr>
            <a:spLocks noGrp="1"/>
          </p:cNvSpPr>
          <p:nvPr>
            <p:ph idx="1"/>
          </p:nvPr>
        </p:nvSpPr>
        <p:spPr>
          <a:xfrm>
            <a:off x="457200" y="1600200"/>
            <a:ext cx="8229600" cy="5069160"/>
          </a:xfrm>
          <a:solidFill>
            <a:schemeClr val="accent5">
              <a:lumMod val="20000"/>
              <a:lumOff val="80000"/>
            </a:schemeClr>
          </a:solidFill>
        </p:spPr>
        <p:txBody>
          <a:bodyPr>
            <a:normAutofit lnSpcReduction="10000"/>
          </a:bodyPr>
          <a:lstStyle/>
          <a:p>
            <a:pPr marL="0" indent="0">
              <a:buNone/>
            </a:pPr>
            <a:r>
              <a:rPr lang="en-GB" sz="2400" b="1" dirty="0"/>
              <a:t>Teacher – hand out Venn diagram and squares to cut up to pairs.</a:t>
            </a: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Now put the cards you were looking at away.</a:t>
            </a:r>
          </a:p>
          <a:p>
            <a:pPr marL="0" indent="0">
              <a:buNone/>
            </a:pPr>
            <a:r>
              <a:rPr lang="en-GB" sz="2400" dirty="0"/>
              <a:t>Cut out the Venn Diagram squares and try to sort into them.</a:t>
            </a:r>
          </a:p>
        </p:txBody>
      </p:sp>
      <p:sp>
        <p:nvSpPr>
          <p:cNvPr id="4" name="Oval 3"/>
          <p:cNvSpPr/>
          <p:nvPr/>
        </p:nvSpPr>
        <p:spPr>
          <a:xfrm>
            <a:off x="755576" y="2339712"/>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275856" y="2318078"/>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35696" y="2708920"/>
            <a:ext cx="1008112" cy="369332"/>
          </a:xfrm>
          <a:prstGeom prst="rect">
            <a:avLst/>
          </a:prstGeom>
          <a:solidFill>
            <a:schemeClr val="accent5">
              <a:lumMod val="60000"/>
              <a:lumOff val="40000"/>
            </a:schemeClr>
          </a:solidFill>
        </p:spPr>
        <p:txBody>
          <a:bodyPr wrap="square" rtlCol="0">
            <a:spAutoFit/>
          </a:bodyPr>
          <a:lstStyle/>
          <a:p>
            <a:pPr algn="ctr"/>
            <a:r>
              <a:rPr lang="en-GB" b="1" dirty="0"/>
              <a:t>GIRLS</a:t>
            </a:r>
          </a:p>
        </p:txBody>
      </p:sp>
      <p:sp>
        <p:nvSpPr>
          <p:cNvPr id="8" name="TextBox 7"/>
          <p:cNvSpPr txBox="1"/>
          <p:nvPr/>
        </p:nvSpPr>
        <p:spPr>
          <a:xfrm>
            <a:off x="5364088" y="2780928"/>
            <a:ext cx="1008112" cy="369332"/>
          </a:xfrm>
          <a:prstGeom prst="rect">
            <a:avLst/>
          </a:prstGeom>
          <a:solidFill>
            <a:srgbClr val="92D050"/>
          </a:solidFill>
        </p:spPr>
        <p:txBody>
          <a:bodyPr wrap="square" rtlCol="0">
            <a:spAutoFit/>
          </a:bodyPr>
          <a:lstStyle/>
          <a:p>
            <a:pPr algn="ctr"/>
            <a:r>
              <a:rPr lang="en-GB" b="1" dirty="0"/>
              <a:t>BOYS</a:t>
            </a:r>
          </a:p>
        </p:txBody>
      </p:sp>
      <p:sp>
        <p:nvSpPr>
          <p:cNvPr id="9" name="TextBox 8"/>
          <p:cNvSpPr txBox="1"/>
          <p:nvPr/>
        </p:nvSpPr>
        <p:spPr>
          <a:xfrm>
            <a:off x="3635896" y="3219340"/>
            <a:ext cx="1008112" cy="369332"/>
          </a:xfrm>
          <a:prstGeom prst="rect">
            <a:avLst/>
          </a:prstGeom>
          <a:solidFill>
            <a:srgbClr val="9999FF"/>
          </a:solidFill>
        </p:spPr>
        <p:txBody>
          <a:bodyPr wrap="square" rtlCol="0">
            <a:spAutoFit/>
          </a:bodyPr>
          <a:lstStyle/>
          <a:p>
            <a:pPr algn="ctr"/>
            <a:r>
              <a:rPr lang="en-GB" b="1" dirty="0"/>
              <a:t>BOTH</a:t>
            </a:r>
          </a:p>
        </p:txBody>
      </p:sp>
    </p:spTree>
    <p:extLst>
      <p:ext uri="{BB962C8B-B14F-4D97-AF65-F5344CB8AC3E}">
        <p14:creationId xmlns:p14="http://schemas.microsoft.com/office/powerpoint/2010/main" val="217477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17" y="449484"/>
            <a:ext cx="8229600" cy="1143000"/>
          </a:xfrm>
          <a:solidFill>
            <a:srgbClr val="0033CC"/>
          </a:solidFill>
          <a:ln>
            <a:solidFill>
              <a:schemeClr val="tx1"/>
            </a:solidFill>
          </a:ln>
        </p:spPr>
        <p:txBody>
          <a:bodyPr>
            <a:normAutofit fontScale="90000"/>
          </a:bodyPr>
          <a:lstStyle/>
          <a:p>
            <a:br>
              <a:rPr lang="en-GB" sz="3200" b="1" u="sng" dirty="0">
                <a:solidFill>
                  <a:schemeClr val="bg1"/>
                </a:solidFill>
              </a:rPr>
            </a:br>
            <a:r>
              <a:rPr lang="en-GB" sz="3200" b="1" u="sng" dirty="0">
                <a:solidFill>
                  <a:schemeClr val="bg1"/>
                </a:solidFill>
              </a:rPr>
              <a:t>What Changes Happen in Puberty?</a:t>
            </a:r>
            <a:br>
              <a:rPr lang="en-GB" sz="3200" b="1" u="sng" dirty="0">
                <a:solidFill>
                  <a:schemeClr val="bg1"/>
                </a:solidFill>
              </a:rPr>
            </a:br>
            <a:endParaRPr lang="en-GB" sz="3200" b="1" u="sng" dirty="0">
              <a:solidFill>
                <a:schemeClr val="bg1"/>
              </a:solidFill>
            </a:endParaRPr>
          </a:p>
        </p:txBody>
      </p:sp>
      <p:sp>
        <p:nvSpPr>
          <p:cNvPr id="3" name="Content Placeholder 2"/>
          <p:cNvSpPr>
            <a:spLocks noGrp="1"/>
          </p:cNvSpPr>
          <p:nvPr>
            <p:ph idx="1"/>
          </p:nvPr>
        </p:nvSpPr>
        <p:spPr>
          <a:xfrm>
            <a:off x="457200" y="1988840"/>
            <a:ext cx="8229600" cy="4680520"/>
          </a:xfrm>
          <a:solidFill>
            <a:schemeClr val="bg1"/>
          </a:solidFill>
        </p:spPr>
        <p:txBody>
          <a:bodyPr>
            <a:normAutofit/>
          </a:bodyPr>
          <a:lstStyle/>
          <a:p>
            <a:pPr marL="0" indent="0">
              <a:buNone/>
            </a:pPr>
            <a:endParaRPr lang="en-GB" sz="1300" b="1"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Oval 3"/>
          <p:cNvSpPr/>
          <p:nvPr/>
        </p:nvSpPr>
        <p:spPr>
          <a:xfrm>
            <a:off x="251520" y="2339712"/>
            <a:ext cx="511256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239852" y="2296405"/>
            <a:ext cx="5256584"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35696" y="2708920"/>
            <a:ext cx="1008112" cy="369332"/>
          </a:xfrm>
          <a:prstGeom prst="rect">
            <a:avLst/>
          </a:prstGeom>
          <a:solidFill>
            <a:schemeClr val="bg1"/>
          </a:solidFill>
          <a:ln>
            <a:solidFill>
              <a:schemeClr val="tx1"/>
            </a:solidFill>
          </a:ln>
        </p:spPr>
        <p:txBody>
          <a:bodyPr wrap="square" rtlCol="0">
            <a:spAutoFit/>
          </a:bodyPr>
          <a:lstStyle/>
          <a:p>
            <a:pPr algn="ctr"/>
            <a:r>
              <a:rPr lang="en-GB" b="1" dirty="0"/>
              <a:t>GIRLS</a:t>
            </a:r>
          </a:p>
        </p:txBody>
      </p:sp>
      <p:sp>
        <p:nvSpPr>
          <p:cNvPr id="8" name="TextBox 7"/>
          <p:cNvSpPr txBox="1"/>
          <p:nvPr/>
        </p:nvSpPr>
        <p:spPr>
          <a:xfrm>
            <a:off x="5364088" y="2780928"/>
            <a:ext cx="1008112" cy="369332"/>
          </a:xfrm>
          <a:prstGeom prst="rect">
            <a:avLst/>
          </a:prstGeom>
          <a:solidFill>
            <a:schemeClr val="bg1"/>
          </a:solidFill>
          <a:ln>
            <a:solidFill>
              <a:schemeClr val="tx1"/>
            </a:solidFill>
          </a:ln>
        </p:spPr>
        <p:txBody>
          <a:bodyPr wrap="square" rtlCol="0">
            <a:spAutoFit/>
          </a:bodyPr>
          <a:lstStyle/>
          <a:p>
            <a:pPr algn="ctr"/>
            <a:r>
              <a:rPr lang="en-GB" b="1" dirty="0"/>
              <a:t>BOYS</a:t>
            </a:r>
          </a:p>
        </p:txBody>
      </p:sp>
      <p:sp>
        <p:nvSpPr>
          <p:cNvPr id="9" name="TextBox 8"/>
          <p:cNvSpPr txBox="1"/>
          <p:nvPr/>
        </p:nvSpPr>
        <p:spPr>
          <a:xfrm>
            <a:off x="3779912" y="2691169"/>
            <a:ext cx="1008112" cy="369332"/>
          </a:xfrm>
          <a:prstGeom prst="rect">
            <a:avLst/>
          </a:prstGeom>
          <a:solidFill>
            <a:schemeClr val="bg1"/>
          </a:solidFill>
          <a:ln>
            <a:solidFill>
              <a:schemeClr val="tx1"/>
            </a:solidFill>
          </a:ln>
        </p:spPr>
        <p:txBody>
          <a:bodyPr wrap="square" rtlCol="0">
            <a:spAutoFit/>
          </a:bodyPr>
          <a:lstStyle/>
          <a:p>
            <a:pPr algn="ctr"/>
            <a:r>
              <a:rPr lang="en-GB" b="1" dirty="0"/>
              <a:t>BOTH</a:t>
            </a:r>
          </a:p>
        </p:txBody>
      </p:sp>
      <p:sp>
        <p:nvSpPr>
          <p:cNvPr id="5" name="TextBox 4"/>
          <p:cNvSpPr txBox="1"/>
          <p:nvPr/>
        </p:nvSpPr>
        <p:spPr>
          <a:xfrm>
            <a:off x="6624228" y="2901949"/>
            <a:ext cx="2152582" cy="646331"/>
          </a:xfrm>
          <a:prstGeom prst="rect">
            <a:avLst/>
          </a:prstGeom>
          <a:solidFill>
            <a:srgbClr val="FFFF00"/>
          </a:solidFill>
        </p:spPr>
        <p:txBody>
          <a:bodyPr wrap="square" rtlCol="0">
            <a:spAutoFit/>
          </a:bodyPr>
          <a:lstStyle/>
          <a:p>
            <a:r>
              <a:rPr lang="en-GB" dirty="0"/>
              <a:t>Voice gets a lot deeper and breaks</a:t>
            </a:r>
          </a:p>
        </p:txBody>
      </p:sp>
      <p:sp>
        <p:nvSpPr>
          <p:cNvPr id="10" name="TextBox 9"/>
          <p:cNvSpPr txBox="1"/>
          <p:nvPr/>
        </p:nvSpPr>
        <p:spPr>
          <a:xfrm>
            <a:off x="5258717" y="6301445"/>
            <a:ext cx="2520280" cy="369332"/>
          </a:xfrm>
          <a:prstGeom prst="rect">
            <a:avLst/>
          </a:prstGeom>
          <a:solidFill>
            <a:srgbClr val="FFFF00"/>
          </a:solidFill>
        </p:spPr>
        <p:txBody>
          <a:bodyPr wrap="square" rtlCol="0">
            <a:spAutoFit/>
          </a:bodyPr>
          <a:lstStyle/>
          <a:p>
            <a:r>
              <a:rPr lang="en-GB" dirty="0"/>
              <a:t>Hair grows on the face</a:t>
            </a:r>
          </a:p>
        </p:txBody>
      </p:sp>
      <p:sp>
        <p:nvSpPr>
          <p:cNvPr id="11" name="TextBox 10"/>
          <p:cNvSpPr txBox="1"/>
          <p:nvPr/>
        </p:nvSpPr>
        <p:spPr>
          <a:xfrm>
            <a:off x="3419159" y="3515832"/>
            <a:ext cx="1872208" cy="369332"/>
          </a:xfrm>
          <a:prstGeom prst="rect">
            <a:avLst/>
          </a:prstGeom>
          <a:solidFill>
            <a:srgbClr val="CCCCFF"/>
          </a:solidFill>
        </p:spPr>
        <p:txBody>
          <a:bodyPr wrap="square" rtlCol="0">
            <a:spAutoFit/>
          </a:bodyPr>
          <a:lstStyle/>
          <a:p>
            <a:pPr algn="ctr"/>
            <a:r>
              <a:rPr lang="en-GB" dirty="0"/>
              <a:t>Sweat more</a:t>
            </a:r>
          </a:p>
        </p:txBody>
      </p:sp>
      <p:sp>
        <p:nvSpPr>
          <p:cNvPr id="12" name="TextBox 11"/>
          <p:cNvSpPr txBox="1"/>
          <p:nvPr/>
        </p:nvSpPr>
        <p:spPr>
          <a:xfrm>
            <a:off x="3419159" y="3967265"/>
            <a:ext cx="1872208" cy="738664"/>
          </a:xfrm>
          <a:prstGeom prst="rect">
            <a:avLst/>
          </a:prstGeom>
          <a:solidFill>
            <a:srgbClr val="CCCCFF"/>
          </a:solidFill>
        </p:spPr>
        <p:txBody>
          <a:bodyPr wrap="square" rtlCol="0">
            <a:spAutoFit/>
          </a:bodyPr>
          <a:lstStyle/>
          <a:p>
            <a:r>
              <a:rPr lang="en-GB" dirty="0"/>
              <a:t>More hair grows</a:t>
            </a:r>
          </a:p>
          <a:p>
            <a:r>
              <a:rPr lang="en-GB" sz="1200" dirty="0"/>
              <a:t>e.g. underarms/by private parts/ legs</a:t>
            </a:r>
          </a:p>
        </p:txBody>
      </p:sp>
      <p:sp>
        <p:nvSpPr>
          <p:cNvPr id="13" name="TextBox 12"/>
          <p:cNvSpPr txBox="1"/>
          <p:nvPr/>
        </p:nvSpPr>
        <p:spPr>
          <a:xfrm>
            <a:off x="3965135" y="4816356"/>
            <a:ext cx="637665" cy="369332"/>
          </a:xfrm>
          <a:prstGeom prst="rect">
            <a:avLst/>
          </a:prstGeom>
          <a:solidFill>
            <a:srgbClr val="CCCCFF"/>
          </a:solidFill>
        </p:spPr>
        <p:txBody>
          <a:bodyPr wrap="square" rtlCol="0">
            <a:spAutoFit/>
          </a:bodyPr>
          <a:lstStyle/>
          <a:p>
            <a:r>
              <a:rPr lang="en-GB" dirty="0"/>
              <a:t>acne</a:t>
            </a:r>
          </a:p>
        </p:txBody>
      </p:sp>
      <p:sp>
        <p:nvSpPr>
          <p:cNvPr id="14" name="TextBox 13"/>
          <p:cNvSpPr txBox="1"/>
          <p:nvPr/>
        </p:nvSpPr>
        <p:spPr>
          <a:xfrm>
            <a:off x="516779" y="3407513"/>
            <a:ext cx="1872208" cy="369332"/>
          </a:xfrm>
          <a:prstGeom prst="rect">
            <a:avLst/>
          </a:prstGeom>
          <a:solidFill>
            <a:srgbClr val="FFFF00"/>
          </a:solidFill>
        </p:spPr>
        <p:txBody>
          <a:bodyPr wrap="square" rtlCol="0">
            <a:spAutoFit/>
          </a:bodyPr>
          <a:lstStyle/>
          <a:p>
            <a:r>
              <a:rPr lang="en-GB" dirty="0"/>
              <a:t>Begin periods</a:t>
            </a:r>
          </a:p>
        </p:txBody>
      </p:sp>
      <p:sp>
        <p:nvSpPr>
          <p:cNvPr id="15" name="TextBox 14"/>
          <p:cNvSpPr txBox="1"/>
          <p:nvPr/>
        </p:nvSpPr>
        <p:spPr>
          <a:xfrm>
            <a:off x="1691680" y="4796157"/>
            <a:ext cx="1872208" cy="646331"/>
          </a:xfrm>
          <a:prstGeom prst="rect">
            <a:avLst/>
          </a:prstGeom>
          <a:solidFill>
            <a:srgbClr val="FFFF00"/>
          </a:solidFill>
        </p:spPr>
        <p:txBody>
          <a:bodyPr wrap="square" rtlCol="0">
            <a:spAutoFit/>
          </a:bodyPr>
          <a:lstStyle/>
          <a:p>
            <a:r>
              <a:rPr lang="en-GB" dirty="0"/>
              <a:t>Voice can deepen a little</a:t>
            </a:r>
          </a:p>
        </p:txBody>
      </p:sp>
      <p:sp>
        <p:nvSpPr>
          <p:cNvPr id="16" name="TextBox 15"/>
          <p:cNvSpPr txBox="1"/>
          <p:nvPr/>
        </p:nvSpPr>
        <p:spPr>
          <a:xfrm>
            <a:off x="437417" y="3943146"/>
            <a:ext cx="1872208" cy="646331"/>
          </a:xfrm>
          <a:prstGeom prst="rect">
            <a:avLst/>
          </a:prstGeom>
          <a:solidFill>
            <a:srgbClr val="FFFF00"/>
          </a:solidFill>
        </p:spPr>
        <p:txBody>
          <a:bodyPr wrap="square" rtlCol="0">
            <a:spAutoFit/>
          </a:bodyPr>
          <a:lstStyle/>
          <a:p>
            <a:r>
              <a:rPr lang="en-GB" dirty="0"/>
              <a:t>Hips get broader, waist narrower</a:t>
            </a:r>
            <a:endParaRPr lang="en-GB" sz="1200" dirty="0"/>
          </a:p>
        </p:txBody>
      </p:sp>
      <p:sp>
        <p:nvSpPr>
          <p:cNvPr id="17" name="TextBox 16"/>
          <p:cNvSpPr txBox="1"/>
          <p:nvPr/>
        </p:nvSpPr>
        <p:spPr>
          <a:xfrm>
            <a:off x="2965051" y="3092927"/>
            <a:ext cx="2604717" cy="369332"/>
          </a:xfrm>
          <a:prstGeom prst="rect">
            <a:avLst/>
          </a:prstGeom>
          <a:solidFill>
            <a:srgbClr val="CCCCFF"/>
          </a:solidFill>
        </p:spPr>
        <p:txBody>
          <a:bodyPr wrap="square" rtlCol="0">
            <a:spAutoFit/>
          </a:bodyPr>
          <a:lstStyle/>
          <a:p>
            <a:r>
              <a:rPr lang="en-GB" dirty="0"/>
              <a:t>Feelings stronger/shy</a:t>
            </a:r>
          </a:p>
        </p:txBody>
      </p:sp>
      <p:sp>
        <p:nvSpPr>
          <p:cNvPr id="18" name="TextBox 17"/>
          <p:cNvSpPr txBox="1"/>
          <p:nvPr/>
        </p:nvSpPr>
        <p:spPr>
          <a:xfrm>
            <a:off x="5688124" y="3700498"/>
            <a:ext cx="1872208" cy="646331"/>
          </a:xfrm>
          <a:prstGeom prst="rect">
            <a:avLst/>
          </a:prstGeom>
          <a:solidFill>
            <a:srgbClr val="FFFF00"/>
          </a:solidFill>
        </p:spPr>
        <p:txBody>
          <a:bodyPr wrap="square" rtlCol="0">
            <a:spAutoFit/>
          </a:bodyPr>
          <a:lstStyle/>
          <a:p>
            <a:r>
              <a:rPr lang="en-GB" dirty="0"/>
              <a:t>Shoulders and chest grow</a:t>
            </a:r>
          </a:p>
        </p:txBody>
      </p:sp>
      <p:sp>
        <p:nvSpPr>
          <p:cNvPr id="20" name="TextBox 19">
            <a:extLst>
              <a:ext uri="{FF2B5EF4-FFF2-40B4-BE49-F238E27FC236}">
                <a16:creationId xmlns:a16="http://schemas.microsoft.com/office/drawing/2014/main" id="{4AF1A6C9-11A3-4AE6-BED9-884ED4159C87}"/>
              </a:ext>
            </a:extLst>
          </p:cNvPr>
          <p:cNvSpPr txBox="1"/>
          <p:nvPr/>
        </p:nvSpPr>
        <p:spPr>
          <a:xfrm>
            <a:off x="3629732" y="5312281"/>
            <a:ext cx="1382595" cy="369332"/>
          </a:xfrm>
          <a:prstGeom prst="rect">
            <a:avLst/>
          </a:prstGeom>
          <a:solidFill>
            <a:srgbClr val="CCCCFF"/>
          </a:solidFill>
        </p:spPr>
        <p:txBody>
          <a:bodyPr wrap="square" rtlCol="0">
            <a:spAutoFit/>
          </a:bodyPr>
          <a:lstStyle/>
          <a:p>
            <a:r>
              <a:rPr lang="en-GB" dirty="0"/>
              <a:t>Body grows</a:t>
            </a:r>
          </a:p>
        </p:txBody>
      </p:sp>
      <p:sp>
        <p:nvSpPr>
          <p:cNvPr id="21" name="TextBox 20">
            <a:extLst>
              <a:ext uri="{FF2B5EF4-FFF2-40B4-BE49-F238E27FC236}">
                <a16:creationId xmlns:a16="http://schemas.microsoft.com/office/drawing/2014/main" id="{05166F6F-FCBC-4B29-9150-EC8E1BB69716}"/>
              </a:ext>
            </a:extLst>
          </p:cNvPr>
          <p:cNvSpPr txBox="1"/>
          <p:nvPr/>
        </p:nvSpPr>
        <p:spPr>
          <a:xfrm>
            <a:off x="626480" y="5486323"/>
            <a:ext cx="1872208" cy="369332"/>
          </a:xfrm>
          <a:prstGeom prst="rect">
            <a:avLst/>
          </a:prstGeom>
          <a:solidFill>
            <a:srgbClr val="FFFF00"/>
          </a:solidFill>
        </p:spPr>
        <p:txBody>
          <a:bodyPr wrap="square" rtlCol="0">
            <a:spAutoFit/>
          </a:bodyPr>
          <a:lstStyle/>
          <a:p>
            <a:r>
              <a:rPr lang="en-GB" dirty="0"/>
              <a:t>Breasts grow</a:t>
            </a:r>
            <a:endParaRPr lang="en-GB" sz="1200" dirty="0"/>
          </a:p>
        </p:txBody>
      </p:sp>
      <p:sp>
        <p:nvSpPr>
          <p:cNvPr id="22" name="TextBox 21">
            <a:extLst>
              <a:ext uri="{FF2B5EF4-FFF2-40B4-BE49-F238E27FC236}">
                <a16:creationId xmlns:a16="http://schemas.microsoft.com/office/drawing/2014/main" id="{FE2EB499-D628-4F7A-8029-F279D06E15EC}"/>
              </a:ext>
            </a:extLst>
          </p:cNvPr>
          <p:cNvSpPr txBox="1"/>
          <p:nvPr/>
        </p:nvSpPr>
        <p:spPr>
          <a:xfrm>
            <a:off x="5868144" y="4560467"/>
            <a:ext cx="2520280" cy="369332"/>
          </a:xfrm>
          <a:prstGeom prst="rect">
            <a:avLst/>
          </a:prstGeom>
          <a:solidFill>
            <a:srgbClr val="FFFF00"/>
          </a:solidFill>
        </p:spPr>
        <p:txBody>
          <a:bodyPr wrap="square" rtlCol="0">
            <a:spAutoFit/>
          </a:bodyPr>
          <a:lstStyle/>
          <a:p>
            <a:r>
              <a:rPr lang="en-GB" dirty="0"/>
              <a:t>Erections happen</a:t>
            </a:r>
          </a:p>
        </p:txBody>
      </p:sp>
      <p:sp>
        <p:nvSpPr>
          <p:cNvPr id="23" name="TextBox 22">
            <a:extLst>
              <a:ext uri="{FF2B5EF4-FFF2-40B4-BE49-F238E27FC236}">
                <a16:creationId xmlns:a16="http://schemas.microsoft.com/office/drawing/2014/main" id="{1808430B-B83C-41D1-839B-A62B845D69EE}"/>
              </a:ext>
            </a:extLst>
          </p:cNvPr>
          <p:cNvSpPr txBox="1"/>
          <p:nvPr/>
        </p:nvSpPr>
        <p:spPr>
          <a:xfrm>
            <a:off x="3663965" y="5806154"/>
            <a:ext cx="1382595" cy="369332"/>
          </a:xfrm>
          <a:prstGeom prst="rect">
            <a:avLst/>
          </a:prstGeom>
          <a:solidFill>
            <a:srgbClr val="CCCCFF"/>
          </a:solidFill>
        </p:spPr>
        <p:txBody>
          <a:bodyPr wrap="square" rtlCol="0">
            <a:spAutoFit/>
          </a:bodyPr>
          <a:lstStyle/>
          <a:p>
            <a:r>
              <a:rPr lang="en-GB" dirty="0"/>
              <a:t>Hair greasy</a:t>
            </a:r>
          </a:p>
        </p:txBody>
      </p:sp>
      <p:sp>
        <p:nvSpPr>
          <p:cNvPr id="24" name="TextBox 23">
            <a:extLst>
              <a:ext uri="{FF2B5EF4-FFF2-40B4-BE49-F238E27FC236}">
                <a16:creationId xmlns:a16="http://schemas.microsoft.com/office/drawing/2014/main" id="{DF9B8CB3-5AD4-405A-BB07-834B32A2BEEC}"/>
              </a:ext>
            </a:extLst>
          </p:cNvPr>
          <p:cNvSpPr txBox="1"/>
          <p:nvPr/>
        </p:nvSpPr>
        <p:spPr>
          <a:xfrm>
            <a:off x="6066129" y="5026745"/>
            <a:ext cx="2520280" cy="369332"/>
          </a:xfrm>
          <a:prstGeom prst="rect">
            <a:avLst/>
          </a:prstGeom>
          <a:solidFill>
            <a:srgbClr val="FFFF00"/>
          </a:solidFill>
        </p:spPr>
        <p:txBody>
          <a:bodyPr wrap="square" rtlCol="0">
            <a:spAutoFit/>
          </a:bodyPr>
          <a:lstStyle/>
          <a:p>
            <a:r>
              <a:rPr lang="en-GB" dirty="0"/>
              <a:t>Sperm semen produced</a:t>
            </a:r>
          </a:p>
        </p:txBody>
      </p:sp>
      <p:sp>
        <p:nvSpPr>
          <p:cNvPr id="25" name="TextBox 24">
            <a:extLst>
              <a:ext uri="{FF2B5EF4-FFF2-40B4-BE49-F238E27FC236}">
                <a16:creationId xmlns:a16="http://schemas.microsoft.com/office/drawing/2014/main" id="{D1BA9CBF-660E-41D1-83DB-C5F43C7B4C01}"/>
              </a:ext>
            </a:extLst>
          </p:cNvPr>
          <p:cNvSpPr txBox="1"/>
          <p:nvPr/>
        </p:nvSpPr>
        <p:spPr>
          <a:xfrm>
            <a:off x="3754441" y="6280712"/>
            <a:ext cx="1382595" cy="369332"/>
          </a:xfrm>
          <a:prstGeom prst="rect">
            <a:avLst/>
          </a:prstGeom>
          <a:solidFill>
            <a:srgbClr val="CCCCFF"/>
          </a:solidFill>
        </p:spPr>
        <p:txBody>
          <a:bodyPr wrap="square" rtlCol="0">
            <a:spAutoFit/>
          </a:bodyPr>
          <a:lstStyle/>
          <a:p>
            <a:r>
              <a:rPr lang="en-GB" dirty="0"/>
              <a:t>Pubic hair</a:t>
            </a:r>
          </a:p>
        </p:txBody>
      </p:sp>
      <p:sp>
        <p:nvSpPr>
          <p:cNvPr id="26" name="TextBox 25">
            <a:extLst>
              <a:ext uri="{FF2B5EF4-FFF2-40B4-BE49-F238E27FC236}">
                <a16:creationId xmlns:a16="http://schemas.microsoft.com/office/drawing/2014/main" id="{0BA98315-7331-4CD8-BDD4-7EB2EB3A381D}"/>
              </a:ext>
            </a:extLst>
          </p:cNvPr>
          <p:cNvSpPr txBox="1"/>
          <p:nvPr/>
        </p:nvSpPr>
        <p:spPr>
          <a:xfrm>
            <a:off x="1106018" y="6286707"/>
            <a:ext cx="2520280" cy="369332"/>
          </a:xfrm>
          <a:prstGeom prst="rect">
            <a:avLst/>
          </a:prstGeom>
          <a:solidFill>
            <a:srgbClr val="FFFF00"/>
          </a:solidFill>
        </p:spPr>
        <p:txBody>
          <a:bodyPr wrap="square" rtlCol="0">
            <a:spAutoFit/>
          </a:bodyPr>
          <a:lstStyle/>
          <a:p>
            <a:r>
              <a:rPr lang="en-GB" dirty="0"/>
              <a:t>Hair on legs darker</a:t>
            </a:r>
          </a:p>
        </p:txBody>
      </p:sp>
    </p:spTree>
    <p:extLst>
      <p:ext uri="{BB962C8B-B14F-4D97-AF65-F5344CB8AC3E}">
        <p14:creationId xmlns:p14="http://schemas.microsoft.com/office/powerpoint/2010/main" val="16679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6D16-9CD3-41C5-AC3F-DDB74DE132C1}"/>
              </a:ext>
            </a:extLst>
          </p:cNvPr>
          <p:cNvSpPr>
            <a:spLocks noGrp="1"/>
          </p:cNvSpPr>
          <p:nvPr>
            <p:ph type="title"/>
          </p:nvPr>
        </p:nvSpPr>
        <p:spPr>
          <a:solidFill>
            <a:srgbClr val="FFFF00"/>
          </a:solidFill>
        </p:spPr>
        <p:txBody>
          <a:bodyPr>
            <a:normAutofit/>
          </a:bodyPr>
          <a:lstStyle/>
          <a:p>
            <a:r>
              <a:rPr lang="en-GB" dirty="0"/>
              <a:t>Look at these different scenarios:</a:t>
            </a:r>
          </a:p>
        </p:txBody>
      </p:sp>
      <p:sp>
        <p:nvSpPr>
          <p:cNvPr id="4" name="TextBox 3">
            <a:extLst>
              <a:ext uri="{FF2B5EF4-FFF2-40B4-BE49-F238E27FC236}">
                <a16:creationId xmlns:a16="http://schemas.microsoft.com/office/drawing/2014/main" id="{1DD52A91-016C-48F9-B834-18337DE4BC3A}"/>
              </a:ext>
            </a:extLst>
          </p:cNvPr>
          <p:cNvSpPr txBox="1"/>
          <p:nvPr/>
        </p:nvSpPr>
        <p:spPr>
          <a:xfrm>
            <a:off x="323528" y="1700808"/>
            <a:ext cx="3024336" cy="1477328"/>
          </a:xfrm>
          <a:prstGeom prst="rect">
            <a:avLst/>
          </a:prstGeom>
          <a:solidFill>
            <a:schemeClr val="accent6">
              <a:lumMod val="20000"/>
              <a:lumOff val="80000"/>
            </a:schemeClr>
          </a:solidFill>
        </p:spPr>
        <p:txBody>
          <a:bodyPr wrap="square" rtlCol="0">
            <a:spAutoFit/>
          </a:bodyPr>
          <a:lstStyle/>
          <a:p>
            <a:r>
              <a:rPr lang="en-GB" b="1" dirty="0"/>
              <a:t>Tom’s voice cracks and breaks in class.  Everyone laughs.</a:t>
            </a:r>
          </a:p>
          <a:p>
            <a:r>
              <a:rPr lang="en-GB" dirty="0"/>
              <a:t>Is this kind?</a:t>
            </a:r>
          </a:p>
          <a:p>
            <a:r>
              <a:rPr lang="en-GB" dirty="0"/>
              <a:t>How may Tom feel and why?</a:t>
            </a:r>
          </a:p>
          <a:p>
            <a:r>
              <a:rPr lang="en-GB" dirty="0"/>
              <a:t>Is this in his control?</a:t>
            </a:r>
          </a:p>
        </p:txBody>
      </p:sp>
      <p:sp>
        <p:nvSpPr>
          <p:cNvPr id="5" name="TextBox 4">
            <a:extLst>
              <a:ext uri="{FF2B5EF4-FFF2-40B4-BE49-F238E27FC236}">
                <a16:creationId xmlns:a16="http://schemas.microsoft.com/office/drawing/2014/main" id="{626506DF-AA23-464C-800C-C92578991975}"/>
              </a:ext>
            </a:extLst>
          </p:cNvPr>
          <p:cNvSpPr txBox="1"/>
          <p:nvPr/>
        </p:nvSpPr>
        <p:spPr>
          <a:xfrm>
            <a:off x="3995936" y="1721080"/>
            <a:ext cx="4824535" cy="2031325"/>
          </a:xfrm>
          <a:prstGeom prst="rect">
            <a:avLst/>
          </a:prstGeom>
          <a:solidFill>
            <a:schemeClr val="accent5">
              <a:lumMod val="20000"/>
              <a:lumOff val="80000"/>
            </a:schemeClr>
          </a:solidFill>
        </p:spPr>
        <p:txBody>
          <a:bodyPr wrap="square" rtlCol="0">
            <a:spAutoFit/>
          </a:bodyPr>
          <a:lstStyle/>
          <a:p>
            <a:r>
              <a:rPr lang="en-GB" b="1" dirty="0"/>
              <a:t>Lisa has woken up with bad acne.  She tries to cover it with concealer.</a:t>
            </a:r>
          </a:p>
          <a:p>
            <a:r>
              <a:rPr lang="en-GB" b="1" dirty="0"/>
              <a:t>Her friend, Sarah, points this out in a really loud voice.</a:t>
            </a:r>
          </a:p>
          <a:p>
            <a:r>
              <a:rPr lang="en-GB" dirty="0"/>
              <a:t>Is Sarah being a good friend here?  Why/why not? </a:t>
            </a:r>
          </a:p>
          <a:p>
            <a:r>
              <a:rPr lang="en-GB" dirty="0"/>
              <a:t>How may Lisa feel and why?</a:t>
            </a:r>
          </a:p>
          <a:p>
            <a:r>
              <a:rPr lang="en-GB" dirty="0"/>
              <a:t>Is this in her control?</a:t>
            </a:r>
          </a:p>
        </p:txBody>
      </p:sp>
      <p:sp>
        <p:nvSpPr>
          <p:cNvPr id="6" name="TextBox 5">
            <a:extLst>
              <a:ext uri="{FF2B5EF4-FFF2-40B4-BE49-F238E27FC236}">
                <a16:creationId xmlns:a16="http://schemas.microsoft.com/office/drawing/2014/main" id="{55010008-B386-4AD6-A8DD-E2AADC87D720}"/>
              </a:ext>
            </a:extLst>
          </p:cNvPr>
          <p:cNvSpPr txBox="1"/>
          <p:nvPr/>
        </p:nvSpPr>
        <p:spPr>
          <a:xfrm>
            <a:off x="189529" y="4055847"/>
            <a:ext cx="3806408" cy="2585323"/>
          </a:xfrm>
          <a:prstGeom prst="rect">
            <a:avLst/>
          </a:prstGeom>
          <a:solidFill>
            <a:srgbClr val="CCFFCC"/>
          </a:solidFill>
        </p:spPr>
        <p:txBody>
          <a:bodyPr wrap="square" rtlCol="0">
            <a:spAutoFit/>
          </a:bodyPr>
          <a:lstStyle/>
          <a:p>
            <a:r>
              <a:rPr lang="en-GB" b="1" dirty="0"/>
              <a:t>Tara and her friends are getting changed for PE.</a:t>
            </a:r>
          </a:p>
          <a:p>
            <a:r>
              <a:rPr lang="en-GB" b="1" dirty="0"/>
              <a:t>A girl called Tina laughs at Tara for wearing a bra and accuses her of stuffing it with tissue.</a:t>
            </a:r>
          </a:p>
          <a:p>
            <a:r>
              <a:rPr lang="en-GB" dirty="0"/>
              <a:t>How do you think Tara feels and why?</a:t>
            </a:r>
          </a:p>
          <a:p>
            <a:r>
              <a:rPr lang="en-GB" dirty="0"/>
              <a:t>What would you say to Tara?  Sarah?</a:t>
            </a:r>
          </a:p>
          <a:p>
            <a:r>
              <a:rPr lang="en-GB" dirty="0"/>
              <a:t>Is the speed at which Tara’s body grows in her control?</a:t>
            </a:r>
          </a:p>
        </p:txBody>
      </p:sp>
      <p:sp>
        <p:nvSpPr>
          <p:cNvPr id="7" name="TextBox 6">
            <a:extLst>
              <a:ext uri="{FF2B5EF4-FFF2-40B4-BE49-F238E27FC236}">
                <a16:creationId xmlns:a16="http://schemas.microsoft.com/office/drawing/2014/main" id="{DB4F7228-231B-446B-9A7F-7CB0AD260B3E}"/>
              </a:ext>
            </a:extLst>
          </p:cNvPr>
          <p:cNvSpPr txBox="1"/>
          <p:nvPr/>
        </p:nvSpPr>
        <p:spPr>
          <a:xfrm>
            <a:off x="4528165" y="4075742"/>
            <a:ext cx="3806408" cy="2585323"/>
          </a:xfrm>
          <a:prstGeom prst="rect">
            <a:avLst/>
          </a:prstGeom>
          <a:solidFill>
            <a:srgbClr val="FFFFCC"/>
          </a:solidFill>
        </p:spPr>
        <p:txBody>
          <a:bodyPr wrap="square" rtlCol="0">
            <a:spAutoFit/>
          </a:bodyPr>
          <a:lstStyle/>
          <a:p>
            <a:r>
              <a:rPr lang="en-GB" b="1" dirty="0"/>
              <a:t>When Sam comes in after PE, his tutor group make a point of moving away from him and holding their noses.  One boy turns to him and says, “you always smell mate, do you wash?”</a:t>
            </a:r>
          </a:p>
          <a:p>
            <a:r>
              <a:rPr lang="en-GB" dirty="0"/>
              <a:t>How may Sam feel and why?  What would you say to Sam if he smelt of body odour?   Is this in his control?</a:t>
            </a:r>
          </a:p>
        </p:txBody>
      </p:sp>
    </p:spTree>
    <p:extLst>
      <p:ext uri="{BB962C8B-B14F-4D97-AF65-F5344CB8AC3E}">
        <p14:creationId xmlns:p14="http://schemas.microsoft.com/office/powerpoint/2010/main" val="21408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8374-4B97-4FA0-83A0-825F99F47F8F}"/>
              </a:ext>
            </a:extLst>
          </p:cNvPr>
          <p:cNvSpPr>
            <a:spLocks noGrp="1"/>
          </p:cNvSpPr>
          <p:nvPr>
            <p:ph type="title"/>
          </p:nvPr>
        </p:nvSpPr>
        <p:spPr>
          <a:xfrm>
            <a:off x="478164" y="617175"/>
            <a:ext cx="8229600" cy="2016224"/>
          </a:xfrm>
          <a:solidFill>
            <a:schemeClr val="accent6">
              <a:lumMod val="20000"/>
              <a:lumOff val="80000"/>
            </a:schemeClr>
          </a:solidFill>
        </p:spPr>
        <p:txBody>
          <a:bodyPr>
            <a:noAutofit/>
          </a:bodyPr>
          <a:lstStyle/>
          <a:p>
            <a:r>
              <a:rPr lang="en-GB" sz="3200" dirty="0"/>
              <a:t>As you go through puberty, you will notice many changes.  One of these changes is that you will sweat more, sometimes for no reason and you may notice odours that were never there before.</a:t>
            </a:r>
          </a:p>
        </p:txBody>
      </p:sp>
      <p:sp>
        <p:nvSpPr>
          <p:cNvPr id="5" name="TextBox 4">
            <a:extLst>
              <a:ext uri="{FF2B5EF4-FFF2-40B4-BE49-F238E27FC236}">
                <a16:creationId xmlns:a16="http://schemas.microsoft.com/office/drawing/2014/main" id="{CEC31AB6-206A-4B95-9920-AC76FFA621DF}"/>
              </a:ext>
            </a:extLst>
          </p:cNvPr>
          <p:cNvSpPr txBox="1"/>
          <p:nvPr/>
        </p:nvSpPr>
        <p:spPr>
          <a:xfrm>
            <a:off x="478164" y="3212976"/>
            <a:ext cx="3589780" cy="2677656"/>
          </a:xfrm>
          <a:prstGeom prst="rect">
            <a:avLst/>
          </a:prstGeom>
          <a:solidFill>
            <a:srgbClr val="FFFF00"/>
          </a:solidFill>
        </p:spPr>
        <p:txBody>
          <a:bodyPr wrap="square" rtlCol="0">
            <a:spAutoFit/>
          </a:bodyPr>
          <a:lstStyle/>
          <a:p>
            <a:r>
              <a:rPr lang="en-GB" sz="2800" dirty="0"/>
              <a:t>During the process of puberty your body also produces more oil which makes your hair greasier and can cause acne (spots.)</a:t>
            </a:r>
          </a:p>
        </p:txBody>
      </p:sp>
      <p:sp>
        <p:nvSpPr>
          <p:cNvPr id="6" name="TextBox 5">
            <a:extLst>
              <a:ext uri="{FF2B5EF4-FFF2-40B4-BE49-F238E27FC236}">
                <a16:creationId xmlns:a16="http://schemas.microsoft.com/office/drawing/2014/main" id="{EFA48CE2-D260-42D1-A7A8-1A779C4BE708}"/>
              </a:ext>
            </a:extLst>
          </p:cNvPr>
          <p:cNvSpPr txBox="1"/>
          <p:nvPr/>
        </p:nvSpPr>
        <p:spPr>
          <a:xfrm>
            <a:off x="4397904" y="4725144"/>
            <a:ext cx="4309860" cy="1938992"/>
          </a:xfrm>
          <a:prstGeom prst="rect">
            <a:avLst/>
          </a:prstGeom>
          <a:solidFill>
            <a:schemeClr val="accent6">
              <a:lumMod val="40000"/>
              <a:lumOff val="60000"/>
            </a:schemeClr>
          </a:solidFill>
        </p:spPr>
        <p:txBody>
          <a:bodyPr wrap="square" rtlCol="0">
            <a:spAutoFit/>
          </a:bodyPr>
          <a:lstStyle/>
          <a:p>
            <a:r>
              <a:rPr lang="en-GB" sz="2000" dirty="0"/>
              <a:t>This is all very normal but can cause discomfort for you and others.  But the good news is there are many things you can do to improve your confidence and hygiene.  But it is your responsibility to remember.</a:t>
            </a:r>
          </a:p>
        </p:txBody>
      </p:sp>
      <p:pic>
        <p:nvPicPr>
          <p:cNvPr id="8" name="Picture 2" descr="http://c8.alamy.com/comp/C7G2BW/a-selection-of-0-alcohol-free-deodorant-roll-on-anti-perspirant-products-C7G2BW.jpg">
            <a:extLst>
              <a:ext uri="{FF2B5EF4-FFF2-40B4-BE49-F238E27FC236}">
                <a16:creationId xmlns:a16="http://schemas.microsoft.com/office/drawing/2014/main" id="{895D6A1B-95B3-40AF-9D15-603129E44D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10"/>
          <a:stretch/>
        </p:blipFill>
        <p:spPr bwMode="auto">
          <a:xfrm>
            <a:off x="5292080" y="2728130"/>
            <a:ext cx="2880320" cy="190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BAC4-91DE-404A-961B-EFF7209664F5}"/>
              </a:ext>
            </a:extLst>
          </p:cNvPr>
          <p:cNvSpPr>
            <a:spLocks noGrp="1"/>
          </p:cNvSpPr>
          <p:nvPr>
            <p:ph type="title"/>
          </p:nvPr>
        </p:nvSpPr>
        <p:spPr>
          <a:xfrm>
            <a:off x="457200" y="764704"/>
            <a:ext cx="8229600" cy="1440160"/>
          </a:xfrm>
          <a:solidFill>
            <a:srgbClr val="66FFFF"/>
          </a:solidFill>
        </p:spPr>
        <p:txBody>
          <a:bodyPr>
            <a:normAutofit fontScale="90000"/>
          </a:bodyPr>
          <a:lstStyle/>
          <a:p>
            <a:r>
              <a:rPr lang="en-GB" sz="6000" dirty="0"/>
              <a:t>L.O:  To know how to look after your hygiene.</a:t>
            </a:r>
          </a:p>
        </p:txBody>
      </p:sp>
      <p:sp>
        <p:nvSpPr>
          <p:cNvPr id="3" name="Content Placeholder 2">
            <a:extLst>
              <a:ext uri="{FF2B5EF4-FFF2-40B4-BE49-F238E27FC236}">
                <a16:creationId xmlns:a16="http://schemas.microsoft.com/office/drawing/2014/main" id="{8F901EBB-39D9-4DC1-A62D-EF264FC33FC1}"/>
              </a:ext>
            </a:extLst>
          </p:cNvPr>
          <p:cNvSpPr>
            <a:spLocks noGrp="1"/>
          </p:cNvSpPr>
          <p:nvPr>
            <p:ph idx="1"/>
          </p:nvPr>
        </p:nvSpPr>
        <p:spPr>
          <a:xfrm>
            <a:off x="465301" y="2492896"/>
            <a:ext cx="8229600" cy="2548879"/>
          </a:xfrm>
          <a:solidFill>
            <a:schemeClr val="accent5">
              <a:lumMod val="20000"/>
              <a:lumOff val="80000"/>
            </a:schemeClr>
          </a:solidFill>
        </p:spPr>
        <p:txBody>
          <a:bodyPr>
            <a:normAutofit/>
          </a:bodyPr>
          <a:lstStyle/>
          <a:p>
            <a:pPr marL="0" indent="0">
              <a:buNone/>
            </a:pPr>
            <a:r>
              <a:rPr lang="en-GB" sz="4800" dirty="0"/>
              <a:t>Success criteria: You can suggest a number of ways to look after </a:t>
            </a:r>
            <a:r>
              <a:rPr lang="en-GB" sz="4800"/>
              <a:t>your hygiene.</a:t>
            </a:r>
            <a:endParaRPr lang="en-GB" sz="4800" dirty="0"/>
          </a:p>
        </p:txBody>
      </p:sp>
    </p:spTree>
    <p:extLst>
      <p:ext uri="{BB962C8B-B14F-4D97-AF65-F5344CB8AC3E}">
        <p14:creationId xmlns:p14="http://schemas.microsoft.com/office/powerpoint/2010/main" val="142689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10"/>
          <p:cNvSpPr>
            <a:spLocks noChangeArrowheads="1"/>
          </p:cNvSpPr>
          <p:nvPr/>
        </p:nvSpPr>
        <p:spPr bwMode="auto">
          <a:xfrm>
            <a:off x="410424" y="2131564"/>
            <a:ext cx="8280400" cy="4176713"/>
          </a:xfrm>
          <a:prstGeom prst="rect">
            <a:avLst/>
          </a:prstGeom>
          <a:solidFill>
            <a:srgbClr val="D3E0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22" name="Rectangle 2"/>
          <p:cNvSpPr>
            <a:spLocks noGrp="1" noChangeArrowheads="1"/>
          </p:cNvSpPr>
          <p:nvPr>
            <p:ph type="title"/>
          </p:nvPr>
        </p:nvSpPr>
        <p:spPr>
          <a:xfrm>
            <a:off x="484188" y="11266"/>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GB" altLang="en-US" dirty="0"/>
              <a:t>Personal hygiene</a:t>
            </a:r>
          </a:p>
        </p:txBody>
      </p:sp>
      <p:sp>
        <p:nvSpPr>
          <p:cNvPr id="30725" name="Rectangle 5"/>
          <p:cNvSpPr>
            <a:spLocks noChangeArrowheads="1"/>
          </p:cNvSpPr>
          <p:nvPr/>
        </p:nvSpPr>
        <p:spPr bwMode="auto">
          <a:xfrm>
            <a:off x="377031" y="1022350"/>
            <a:ext cx="8316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a:spcBef>
                <a:spcPct val="20000"/>
              </a:spcBef>
              <a:buChar char="–"/>
              <a:defRPr sz="2800">
                <a:solidFill>
                  <a:schemeClr val="tx1"/>
                </a:solidFill>
                <a:latin typeface="Times New Roman" pitchFamily="18" charset="0"/>
                <a:cs typeface="Arial" charset="0"/>
              </a:defRPr>
            </a:lvl2pPr>
            <a:lvl3pPr>
              <a:spcBef>
                <a:spcPct val="20000"/>
              </a:spcBef>
              <a:buChar char="•"/>
              <a:defRPr sz="2400">
                <a:solidFill>
                  <a:schemeClr val="tx1"/>
                </a:solidFill>
                <a:latin typeface="Times New Roman" pitchFamily="18" charset="0"/>
                <a:cs typeface="Arial" charset="0"/>
              </a:defRPr>
            </a:lvl3pPr>
            <a:lvl4pPr>
              <a:spcBef>
                <a:spcPct val="20000"/>
              </a:spcBef>
              <a:buChar char="–"/>
              <a:defRPr sz="2000">
                <a:solidFill>
                  <a:schemeClr val="tx1"/>
                </a:solidFill>
                <a:latin typeface="Times New Roman" pitchFamily="18" charset="0"/>
                <a:cs typeface="Arial" charset="0"/>
              </a:defRPr>
            </a:lvl4pPr>
            <a:lvl5pPr>
              <a:spcBef>
                <a:spcPct val="20000"/>
              </a:spcBef>
              <a:buChar char="»"/>
              <a:defRPr sz="2000">
                <a:solidFill>
                  <a:schemeClr val="tx1"/>
                </a:solidFill>
                <a:latin typeface="Times New Roman" pitchFamily="18" charset="0"/>
                <a:cs typeface="Arial" charset="0"/>
              </a:defRPr>
            </a:lvl5pPr>
            <a:lvl6pPr fontAlgn="base">
              <a:spcBef>
                <a:spcPct val="20000"/>
              </a:spcBef>
              <a:spcAft>
                <a:spcPct val="0"/>
              </a:spcAft>
              <a:buChar char="»"/>
              <a:defRPr sz="2000">
                <a:solidFill>
                  <a:schemeClr val="tx1"/>
                </a:solidFill>
                <a:latin typeface="Times New Roman" pitchFamily="18" charset="0"/>
                <a:cs typeface="Arial" charset="0"/>
              </a:defRPr>
            </a:lvl6pPr>
            <a:lvl7pPr fontAlgn="base">
              <a:spcBef>
                <a:spcPct val="20000"/>
              </a:spcBef>
              <a:spcAft>
                <a:spcPct val="0"/>
              </a:spcAft>
              <a:buChar char="»"/>
              <a:defRPr sz="2000">
                <a:solidFill>
                  <a:schemeClr val="tx1"/>
                </a:solidFill>
                <a:latin typeface="Times New Roman" pitchFamily="18" charset="0"/>
                <a:cs typeface="Arial" charset="0"/>
              </a:defRPr>
            </a:lvl7pPr>
            <a:lvl8pPr fontAlgn="base">
              <a:spcBef>
                <a:spcPct val="20000"/>
              </a:spcBef>
              <a:spcAft>
                <a:spcPct val="0"/>
              </a:spcAft>
              <a:buChar char="»"/>
              <a:defRPr sz="2000">
                <a:solidFill>
                  <a:schemeClr val="tx1"/>
                </a:solidFill>
                <a:latin typeface="Times New Roman" pitchFamily="18" charset="0"/>
                <a:cs typeface="Arial" charset="0"/>
              </a:defRPr>
            </a:lvl8pPr>
            <a:lvl9pPr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en-GB" altLang="en-US" sz="2400" b="1" dirty="0">
                <a:solidFill>
                  <a:srgbClr val="E70810"/>
                </a:solidFill>
                <a:latin typeface="Arial" charset="0"/>
              </a:rPr>
              <a:t>Hygiene</a:t>
            </a:r>
            <a:r>
              <a:rPr lang="en-GB" altLang="en-US" sz="2400" dirty="0">
                <a:solidFill>
                  <a:schemeClr val="folHlink"/>
                </a:solidFill>
                <a:latin typeface="Arial" charset="0"/>
              </a:rPr>
              <a:t> refers to </a:t>
            </a:r>
            <a:r>
              <a:rPr lang="en-GB" altLang="en-US" sz="2400" b="1" dirty="0">
                <a:solidFill>
                  <a:schemeClr val="folHlink"/>
                </a:solidFill>
                <a:latin typeface="Arial" charset="0"/>
              </a:rPr>
              <a:t>cleanliness</a:t>
            </a:r>
            <a:r>
              <a:rPr lang="en-GB" altLang="en-US" sz="2400" dirty="0">
                <a:solidFill>
                  <a:schemeClr val="folHlink"/>
                </a:solidFill>
                <a:latin typeface="Arial" charset="0"/>
              </a:rPr>
              <a:t>. </a:t>
            </a:r>
            <a:r>
              <a:rPr lang="en-GB" altLang="en-US" sz="2400" b="1" dirty="0">
                <a:solidFill>
                  <a:srgbClr val="E70810"/>
                </a:solidFill>
                <a:latin typeface="Arial" charset="0"/>
              </a:rPr>
              <a:t>Personal hygiene</a:t>
            </a:r>
            <a:r>
              <a:rPr lang="en-GB" altLang="en-US" sz="2400" dirty="0">
                <a:solidFill>
                  <a:schemeClr val="folHlink"/>
                </a:solidFill>
                <a:latin typeface="Arial" charset="0"/>
              </a:rPr>
              <a:t> refers to the way we care for our bodies and keep them clean.</a:t>
            </a:r>
          </a:p>
        </p:txBody>
      </p:sp>
      <p:sp>
        <p:nvSpPr>
          <p:cNvPr id="30726" name="Rectangle 6"/>
          <p:cNvSpPr>
            <a:spLocks noChangeArrowheads="1"/>
          </p:cNvSpPr>
          <p:nvPr/>
        </p:nvSpPr>
        <p:spPr bwMode="auto">
          <a:xfrm>
            <a:off x="3348038" y="4019550"/>
            <a:ext cx="5365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dirty="0">
              <a:solidFill>
                <a:schemeClr val="folHlink"/>
              </a:solidFill>
            </a:endParaRPr>
          </a:p>
        </p:txBody>
      </p:sp>
      <p:sp>
        <p:nvSpPr>
          <p:cNvPr id="30727" name="Rectangle 7"/>
          <p:cNvSpPr>
            <a:spLocks noChangeArrowheads="1"/>
          </p:cNvSpPr>
          <p:nvPr/>
        </p:nvSpPr>
        <p:spPr bwMode="auto">
          <a:xfrm>
            <a:off x="3118040" y="2165350"/>
            <a:ext cx="5630673" cy="3970318"/>
          </a:xfrm>
          <a:prstGeom prst="rect">
            <a:avLst/>
          </a:prstGeom>
          <a:solidFill>
            <a:schemeClr val="accent5">
              <a:lumMod val="20000"/>
              <a:lumOff val="80000"/>
            </a:schemeClr>
          </a:solidFill>
          <a:ln>
            <a:noFill/>
          </a:ln>
          <a:effectLst/>
          <a:extLst/>
        </p:spPr>
        <p:txBody>
          <a:bodyPr wrap="square">
            <a:spAutoFit/>
          </a:bodyPr>
          <a:lstStyle/>
          <a:p>
            <a:r>
              <a:rPr lang="en-GB" altLang="en-US" sz="2800" dirty="0"/>
              <a:t>Imagine you are Sam’s friend.  You have walked into the tutor group to find everyone laughing and holding their noses.</a:t>
            </a:r>
          </a:p>
          <a:p>
            <a:endParaRPr lang="en-GB" altLang="en-US" sz="2800" dirty="0"/>
          </a:p>
          <a:p>
            <a:r>
              <a:rPr lang="en-GB" altLang="en-US" sz="2800" dirty="0"/>
              <a:t>On paper, write:</a:t>
            </a:r>
          </a:p>
          <a:p>
            <a:r>
              <a:rPr lang="en-GB" altLang="en-US" sz="2800" dirty="0"/>
              <a:t>Advice I would give to Sam…</a:t>
            </a:r>
          </a:p>
          <a:p>
            <a:r>
              <a:rPr lang="en-GB" altLang="en-US" sz="2800" dirty="0"/>
              <a:t>(now make a list of at least three things.)</a:t>
            </a:r>
          </a:p>
        </p:txBody>
      </p:sp>
      <p:pic>
        <p:nvPicPr>
          <p:cNvPr id="30729" name="Picture 9" descr="boy in sh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2686050" cy="3960812"/>
          </a:xfrm>
          <a:prstGeom prst="rect">
            <a:avLst/>
          </a:prstGeom>
          <a:noFill/>
          <a:extLst>
            <a:ext uri="{909E8E84-426E-40DD-AFC4-6F175D3DCCD1}">
              <a14:hiddenFill xmlns:a14="http://schemas.microsoft.com/office/drawing/2010/main">
                <a:solidFill>
                  <a:srgbClr val="FFFFFF"/>
                </a:solidFill>
              </a14:hiddenFill>
            </a:ext>
          </a:extLst>
        </p:spPr>
      </p:pic>
      <p:pic>
        <p:nvPicPr>
          <p:cNvPr id="30733" name="Picture 13" descr="next_btn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68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dissolve">
                                      <p:cBhvr>
                                        <p:cTn id="7" dur="500"/>
                                        <p:tgtEl>
                                          <p:spTgt spid="30730"/>
                                        </p:tgtEl>
                                      </p:cBhvr>
                                    </p:animEffect>
                                  </p:childTnLst>
                                </p:cTn>
                              </p:par>
                              <p:par>
                                <p:cTn id="8" presetID="9" presetClass="entr" presetSubtype="0" fill="hold" nodeType="withEffect">
                                  <p:stCondLst>
                                    <p:cond delay="0"/>
                                  </p:stCondLst>
                                  <p:childTnLst>
                                    <p:set>
                                      <p:cBhvr>
                                        <p:cTn id="9" dur="1" fill="hold">
                                          <p:stCondLst>
                                            <p:cond delay="0"/>
                                          </p:stCondLst>
                                        </p:cTn>
                                        <p:tgtEl>
                                          <p:spTgt spid="30729"/>
                                        </p:tgtEl>
                                        <p:attrNameLst>
                                          <p:attrName>style.visibility</p:attrName>
                                        </p:attrNameLst>
                                      </p:cBhvr>
                                      <p:to>
                                        <p:strVal val="visible"/>
                                      </p:to>
                                    </p:set>
                                    <p:animEffect transition="in" filter="dissolve">
                                      <p:cBhvr>
                                        <p:cTn id="10" dur="500"/>
                                        <p:tgtEl>
                                          <p:spTgt spid="307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0727"/>
                                        </p:tgtEl>
                                        <p:attrNameLst>
                                          <p:attrName>style.visibility</p:attrName>
                                        </p:attrNameLst>
                                      </p:cBhvr>
                                      <p:to>
                                        <p:strVal val="visible"/>
                                      </p:to>
                                    </p:set>
                                    <p:anim calcmode="lin" valueType="num">
                                      <p:cBhvr>
                                        <p:cTn id="15" dur="500" fill="hold"/>
                                        <p:tgtEl>
                                          <p:spTgt spid="30727"/>
                                        </p:tgtEl>
                                        <p:attrNameLst>
                                          <p:attrName>ppt_w</p:attrName>
                                        </p:attrNameLst>
                                      </p:cBhvr>
                                      <p:tavLst>
                                        <p:tav tm="0">
                                          <p:val>
                                            <p:fltVal val="0"/>
                                          </p:val>
                                        </p:tav>
                                        <p:tav tm="100000">
                                          <p:val>
                                            <p:strVal val="#ppt_w"/>
                                          </p:val>
                                        </p:tav>
                                      </p:tavLst>
                                    </p:anim>
                                    <p:anim calcmode="lin" valueType="num">
                                      <p:cBhvr>
                                        <p:cTn id="16" dur="500" fill="hold"/>
                                        <p:tgtEl>
                                          <p:spTgt spid="30727"/>
                                        </p:tgtEl>
                                        <p:attrNameLst>
                                          <p:attrName>ppt_h</p:attrName>
                                        </p:attrNameLst>
                                      </p:cBhvr>
                                      <p:tavLst>
                                        <p:tav tm="0">
                                          <p:val>
                                            <p:fltVal val="0"/>
                                          </p:val>
                                        </p:tav>
                                        <p:tav tm="100000">
                                          <p:val>
                                            <p:strVal val="#ppt_h"/>
                                          </p:val>
                                        </p:tav>
                                      </p:tavLst>
                                    </p:anim>
                                    <p:animEffect transition="in" filter="fade">
                                      <p:cBhvr>
                                        <p:cTn id="17" dur="500"/>
                                        <p:tgtEl>
                                          <p:spTgt spid="307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30726"/>
                                        </p:tgtEl>
                                        <p:attrNameLst>
                                          <p:attrName>style.visibility</p:attrName>
                                        </p:attrNameLst>
                                      </p:cBhvr>
                                      <p:to>
                                        <p:strVal val="visible"/>
                                      </p:to>
                                    </p:set>
                                    <p:animEffect transition="in" filter="dissolve">
                                      <p:cBhvr>
                                        <p:cTn id="22" dur="500"/>
                                        <p:tgtEl>
                                          <p:spTgt spid="30726"/>
                                        </p:tgtEl>
                                      </p:cBhvr>
                                    </p:animEffect>
                                  </p:childTnLst>
                                </p:cTn>
                              </p:par>
                              <p:par>
                                <p:cTn id="23" presetID="1" presetClass="entr" presetSubtype="0" fill="hold" nodeType="withEffect">
                                  <p:stCondLst>
                                    <p:cond delay="0"/>
                                  </p:stCondLst>
                                  <p:childTnLst>
                                    <p:set>
                                      <p:cBhvr>
                                        <p:cTn id="24"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0726" grpId="0"/>
      <p:bldP spid="307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4C61-1CBE-4FD2-82A0-38DD52D8F0FE}"/>
              </a:ext>
            </a:extLst>
          </p:cNvPr>
          <p:cNvSpPr>
            <a:spLocks noGrp="1"/>
          </p:cNvSpPr>
          <p:nvPr>
            <p:ph type="title"/>
          </p:nvPr>
        </p:nvSpPr>
        <p:spPr>
          <a:xfrm>
            <a:off x="457200" y="553244"/>
            <a:ext cx="8229600" cy="1143000"/>
          </a:xfrm>
          <a:solidFill>
            <a:srgbClr val="FFFF00"/>
          </a:solidFill>
        </p:spPr>
        <p:txBody>
          <a:bodyPr/>
          <a:lstStyle/>
          <a:p>
            <a:r>
              <a:rPr lang="en-GB" dirty="0"/>
              <a:t>Drama Game</a:t>
            </a:r>
          </a:p>
        </p:txBody>
      </p:sp>
      <p:sp>
        <p:nvSpPr>
          <p:cNvPr id="3" name="Title 1">
            <a:extLst>
              <a:ext uri="{FF2B5EF4-FFF2-40B4-BE49-F238E27FC236}">
                <a16:creationId xmlns:a16="http://schemas.microsoft.com/office/drawing/2014/main" id="{7154C2A7-FB6E-4222-B995-A69DA1BE2D39}"/>
              </a:ext>
            </a:extLst>
          </p:cNvPr>
          <p:cNvSpPr txBox="1">
            <a:spLocks/>
          </p:cNvSpPr>
          <p:nvPr/>
        </p:nvSpPr>
        <p:spPr>
          <a:xfrm>
            <a:off x="457200" y="1988840"/>
            <a:ext cx="8229600" cy="3744416"/>
          </a:xfrm>
          <a:prstGeom prst="rect">
            <a:avLst/>
          </a:prstGeom>
          <a:solidFill>
            <a:schemeClr val="accent6">
              <a:lumMod val="20000"/>
              <a:lumOff val="8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In pairs.</a:t>
            </a:r>
          </a:p>
          <a:p>
            <a:r>
              <a:rPr lang="en-GB" dirty="0"/>
              <a:t>Imagine one of you is Sam and one of you is his friend.</a:t>
            </a:r>
          </a:p>
          <a:p>
            <a:r>
              <a:rPr lang="en-GB" dirty="0"/>
              <a:t>You don’t want the others to overhear you in case they laugh.</a:t>
            </a:r>
          </a:p>
          <a:p>
            <a:r>
              <a:rPr lang="en-GB" dirty="0"/>
              <a:t>So mime to Sam three things he could do to improve his hygiene.</a:t>
            </a:r>
          </a:p>
          <a:p>
            <a:r>
              <a:rPr lang="en-GB" dirty="0"/>
              <a:t>Sam has to try and guess.</a:t>
            </a:r>
          </a:p>
          <a:p>
            <a:r>
              <a:rPr lang="en-GB" dirty="0"/>
              <a:t>Now swap roles.</a:t>
            </a:r>
          </a:p>
        </p:txBody>
      </p:sp>
    </p:spTree>
    <p:extLst>
      <p:ext uri="{BB962C8B-B14F-4D97-AF65-F5344CB8AC3E}">
        <p14:creationId xmlns:p14="http://schemas.microsoft.com/office/powerpoint/2010/main" val="363614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758A-53A8-4F11-B257-A2D1266229C2}"/>
              </a:ext>
            </a:extLst>
          </p:cNvPr>
          <p:cNvSpPr>
            <a:spLocks noGrp="1"/>
          </p:cNvSpPr>
          <p:nvPr>
            <p:ph type="title"/>
          </p:nvPr>
        </p:nvSpPr>
        <p:spPr>
          <a:solidFill>
            <a:srgbClr val="FFFF00"/>
          </a:solidFill>
        </p:spPr>
        <p:txBody>
          <a:bodyPr/>
          <a:lstStyle/>
          <a:p>
            <a:r>
              <a:rPr lang="en-GB" dirty="0"/>
              <a:t>Personal Hygiene in Puberty</a:t>
            </a:r>
          </a:p>
        </p:txBody>
      </p:sp>
      <p:sp>
        <p:nvSpPr>
          <p:cNvPr id="3" name="TextBox 2">
            <a:extLst>
              <a:ext uri="{FF2B5EF4-FFF2-40B4-BE49-F238E27FC236}">
                <a16:creationId xmlns:a16="http://schemas.microsoft.com/office/drawing/2014/main" id="{D311CE4B-6B44-422B-96B2-8D2184F82176}"/>
              </a:ext>
            </a:extLst>
          </p:cNvPr>
          <p:cNvSpPr txBox="1"/>
          <p:nvPr/>
        </p:nvSpPr>
        <p:spPr>
          <a:xfrm>
            <a:off x="457200" y="1628800"/>
            <a:ext cx="8229600" cy="1938992"/>
          </a:xfrm>
          <a:prstGeom prst="rect">
            <a:avLst/>
          </a:prstGeom>
          <a:solidFill>
            <a:schemeClr val="accent6">
              <a:lumMod val="20000"/>
              <a:lumOff val="80000"/>
            </a:schemeClr>
          </a:solidFill>
        </p:spPr>
        <p:txBody>
          <a:bodyPr wrap="square" rtlCol="0">
            <a:spAutoFit/>
          </a:bodyPr>
          <a:lstStyle/>
          <a:p>
            <a:r>
              <a:rPr lang="en-GB" sz="2400" dirty="0"/>
              <a:t>Your teacher will now collect ideas on the board. </a:t>
            </a:r>
          </a:p>
          <a:p>
            <a:endParaRPr lang="en-GB" sz="2400" dirty="0"/>
          </a:p>
          <a:p>
            <a:r>
              <a:rPr lang="en-GB" sz="2400" dirty="0"/>
              <a:t>Then watch this.</a:t>
            </a:r>
          </a:p>
          <a:p>
            <a:endParaRPr lang="en-GB" sz="2400" dirty="0"/>
          </a:p>
          <a:p>
            <a:r>
              <a:rPr lang="en-GB" sz="2400" dirty="0"/>
              <a:t>Can you add any ideas?</a:t>
            </a:r>
          </a:p>
        </p:txBody>
      </p:sp>
      <p:sp>
        <p:nvSpPr>
          <p:cNvPr id="4" name="TextBox 3">
            <a:extLst>
              <a:ext uri="{FF2B5EF4-FFF2-40B4-BE49-F238E27FC236}">
                <a16:creationId xmlns:a16="http://schemas.microsoft.com/office/drawing/2014/main" id="{DCEBFE50-F14D-46FC-9C51-688032184D6F}"/>
              </a:ext>
            </a:extLst>
          </p:cNvPr>
          <p:cNvSpPr txBox="1"/>
          <p:nvPr/>
        </p:nvSpPr>
        <p:spPr>
          <a:xfrm>
            <a:off x="323528" y="3804410"/>
            <a:ext cx="8363272" cy="2585323"/>
          </a:xfrm>
          <a:prstGeom prst="rect">
            <a:avLst/>
          </a:prstGeom>
          <a:solidFill>
            <a:schemeClr val="accent6">
              <a:lumMod val="40000"/>
              <a:lumOff val="60000"/>
            </a:schemeClr>
          </a:solidFill>
        </p:spPr>
        <p:txBody>
          <a:bodyPr wrap="square" rtlCol="0">
            <a:spAutoFit/>
          </a:bodyPr>
          <a:lstStyle/>
          <a:p>
            <a:r>
              <a:rPr lang="en-GB" dirty="0"/>
              <a:t>Use a deodorant spray or roll on every morning and after exercise</a:t>
            </a:r>
          </a:p>
          <a:p>
            <a:r>
              <a:rPr lang="en-GB" dirty="0"/>
              <a:t>Don’t use a body spray (it won’t work)</a:t>
            </a:r>
          </a:p>
          <a:p>
            <a:r>
              <a:rPr lang="en-GB" dirty="0"/>
              <a:t>Wear clean clothes every day (or every other day if they don’t smell)</a:t>
            </a:r>
          </a:p>
          <a:p>
            <a:r>
              <a:rPr lang="en-GB" dirty="0"/>
              <a:t>Wear clean underwear and socks everyday</a:t>
            </a:r>
          </a:p>
          <a:p>
            <a:r>
              <a:rPr lang="en-GB" dirty="0"/>
              <a:t>Shower or have a bath everyday</a:t>
            </a:r>
          </a:p>
          <a:p>
            <a:r>
              <a:rPr lang="en-GB" dirty="0"/>
              <a:t>Wash your face with soap or a face wash every night</a:t>
            </a:r>
          </a:p>
          <a:p>
            <a:r>
              <a:rPr lang="en-GB" dirty="0"/>
              <a:t>If you wear makeup take the makeup off before washing face</a:t>
            </a:r>
          </a:p>
          <a:p>
            <a:r>
              <a:rPr lang="en-GB" dirty="0"/>
              <a:t>Use acne cream if needed, don’t pick or squeeze spots</a:t>
            </a:r>
          </a:p>
          <a:p>
            <a:r>
              <a:rPr lang="en-GB" dirty="0"/>
              <a:t>Talk to a trusted adult if any of these issues upset you</a:t>
            </a:r>
          </a:p>
        </p:txBody>
      </p:sp>
    </p:spTree>
    <p:extLst>
      <p:ext uri="{BB962C8B-B14F-4D97-AF65-F5344CB8AC3E}">
        <p14:creationId xmlns:p14="http://schemas.microsoft.com/office/powerpoint/2010/main" val="87469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1005</Words>
  <Application>Microsoft Office PowerPoint</Application>
  <PresentationFormat>On-screen Show (4:3)</PresentationFormat>
  <Paragraphs>131</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Ground Rules </vt:lpstr>
      <vt:lpstr>What Changes Happen in Puberty? Try to jot down some changes that you can remember in your GNB.</vt:lpstr>
      <vt:lpstr> What Changes Happen in Puberty? </vt:lpstr>
      <vt:lpstr>Look at these different scenarios:</vt:lpstr>
      <vt:lpstr>As you go through puberty, you will notice many changes.  One of these changes is that you will sweat more, sometimes for no reason and you may notice odours that were never there before.</vt:lpstr>
      <vt:lpstr>L.O:  To know how to look after your hygiene.</vt:lpstr>
      <vt:lpstr>Personal hygiene</vt:lpstr>
      <vt:lpstr>Drama Game</vt:lpstr>
      <vt:lpstr>Personal Hygiene in Puberty</vt:lpstr>
      <vt:lpstr>Creative Task</vt:lpstr>
      <vt:lpstr>Find a deodorant you like!</vt:lpstr>
      <vt:lpstr>Creative Task!</vt:lpstr>
    </vt:vector>
  </TitlesOfParts>
  <Company>Selwood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Jennifer Howell</cp:lastModifiedBy>
  <cp:revision>32</cp:revision>
  <dcterms:created xsi:type="dcterms:W3CDTF">2013-11-06T12:15:48Z</dcterms:created>
  <dcterms:modified xsi:type="dcterms:W3CDTF">2022-12-23T18:38:17Z</dcterms:modified>
</cp:coreProperties>
</file>