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0" r:id="rId3"/>
    <p:sldId id="290" r:id="rId4"/>
    <p:sldId id="256" r:id="rId5"/>
    <p:sldId id="259" r:id="rId6"/>
    <p:sldId id="260" r:id="rId7"/>
    <p:sldId id="283" r:id="rId8"/>
    <p:sldId id="284" r:id="rId9"/>
    <p:sldId id="287" r:id="rId10"/>
    <p:sldId id="279" r:id="rId11"/>
    <p:sldId id="288" r:id="rId12"/>
    <p:sldId id="285" r:id="rId13"/>
    <p:sldId id="261" r:id="rId14"/>
    <p:sldId id="274" r:id="rId15"/>
    <p:sldId id="295" r:id="rId16"/>
    <p:sldId id="270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CCFF"/>
    <a:srgbClr val="FFFF99"/>
    <a:srgbClr val="0000FF"/>
    <a:srgbClr val="996633"/>
    <a:srgbClr val="6600FF"/>
    <a:srgbClr val="FFFFCC"/>
    <a:srgbClr val="FF99CC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2704-2742-4A47-9C41-816C687D4BB8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EADF7-DC73-4C41-AC8A-3CCD5D129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1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7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18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89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9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96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06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2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32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37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11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D5444-EE72-4A86-BB16-4DB6D6F21472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C7ADC-0E0E-4A02-8D60-F18CE695C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98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JtbLfJ_kR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LIIbxTiCk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sz9Km8Y7aAhXFJFAKHaImAQEQjRx6BAgAEAU&amp;url=http://www.lawfulrebel.com/emotions/&amp;psig=AOvVaw3O-79heM4_9cPzmNIJtlcB&amp;ust=1522321929376079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ZCnySLwTCQ&amp;safe=true" TargetMode="External"/><Relationship Id="rId5" Type="http://schemas.openxmlformats.org/officeDocument/2006/relationships/hyperlink" Target="https://www.youtube.com/watch?v=_RoI097B6lI&amp;safe=true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.uk/url?sa=i&amp;rct=j&amp;q=&amp;esrc=s&amp;source=images&amp;cd=&amp;cad=rja&amp;uact=8&amp;ved=2ahUKEwjRwsPV7Y7aAhVOJ1AKHU3mDPoQjRx6BAgAEAU&amp;url=http://jewishjournal.com/blogs/keepingthefaith/227403/motherhood-101-growing/&amp;psig=AOvVaw08edyfkYQkiZLPzKm9_MER&amp;ust=1522320947017380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rct=j&amp;q=&amp;esrc=s&amp;source=images&amp;cd=&amp;cad=rja&amp;uact=8&amp;ved=2ahUKEwiwrsqR8Y7aAhVNL1AKHWLiDv4QjRx6BAgAEAU&amp;url=https://www.123rf.com/photo_60323496_stock-vector-young-group-of-happy-teenager-students-standing-waving-hands-holding-folder.html&amp;psig=AOvVaw3l2DA2vUF6lomMSYHfoStl&amp;ust=15223218573811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.uk/url?sa=i&amp;rct=j&amp;q=&amp;esrc=s&amp;source=images&amp;cd=&amp;cad=rja&amp;uact=8&amp;ved=2ahUKEwisz9Km8Y7aAhXFJFAKHaImAQEQjRx6BAgAEAU&amp;url=http://www.lawfulrebel.com/emotions/&amp;psig=AOvVaw3O-79heM4_9cPzmNIJtlcB&amp;ust=152232192937607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jRwsPV7Y7aAhVOJ1AKHU3mDPoQjRx6BAgAEAU&amp;url=http://jewishjournal.com/blogs/keepingthefaith/227403/motherhood-101-growing/&amp;psig=AOvVaw08edyfkYQkiZLPzKm9_MER&amp;ust=1522320947017380" TargetMode="External"/><Relationship Id="rId2" Type="http://schemas.openxmlformats.org/officeDocument/2006/relationships/hyperlink" Target="http://www.google.co.uk/url?sa=i&amp;rct=j&amp;q=&amp;esrc=s&amp;source=images&amp;cd=&amp;cad=rja&amp;uact=8&amp;ved=2ahUKEwip_9jw7I7aAhVKZ1AKHcTJBPgQjRx6BAgAEAU&amp;url=http://conscienhealth.org/2015/05/growing-up-with-obesity/&amp;psig=AOvVaw3Fz7Ka8OBVXgaRM6OPFtbp&amp;ust=152232075394864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08112"/>
          </a:xfrm>
          <a:solidFill>
            <a:srgbClr val="FFFF00"/>
          </a:solidFill>
        </p:spPr>
        <p:txBody>
          <a:bodyPr/>
          <a:lstStyle/>
          <a:p>
            <a:r>
              <a:rPr lang="en-GB" b="1" u="sng" dirty="0"/>
              <a:t>Ground Rules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712968" cy="49685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l"/>
            <a:r>
              <a:rPr lang="en-GB" sz="8000" b="1" dirty="0">
                <a:solidFill>
                  <a:schemeClr val="tx1"/>
                </a:solidFill>
              </a:rPr>
              <a:t>No questions will be answered during the lesson: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If you have any questions, about the topic we are covering today, please write them on a post-it note.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Please write your tutor group on the post-it.  You can write your name, but you do not have to, if you don’t want to.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Please put your question in the tutor’s envelope at the end of the lesson.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All questions will be looked at, but only questions relating to the topic being taught  will be answered and then given back to tutor groups.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Questions will be answered in an age-appropriate manner.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Questions that do not relate to the topic or that are not age-appropriate, will be addressed by signposting you to when the subject matter of your question will be taught.</a:t>
            </a:r>
          </a:p>
          <a:p>
            <a:pPr marL="457200" indent="-457200" algn="l">
              <a:buFont typeface="Arial" charset="0"/>
              <a:buChar char="•"/>
            </a:pPr>
            <a:endParaRPr lang="en-GB" sz="8000" dirty="0">
              <a:solidFill>
                <a:schemeClr val="tx1"/>
              </a:solidFill>
            </a:endParaRPr>
          </a:p>
          <a:p>
            <a:pPr algn="l"/>
            <a:r>
              <a:rPr lang="en-GB" sz="8000" b="1" dirty="0">
                <a:solidFill>
                  <a:schemeClr val="tx1"/>
                </a:solidFill>
              </a:rPr>
              <a:t>During the lesson:</a:t>
            </a:r>
          </a:p>
          <a:p>
            <a:pPr marL="857250" indent="-85725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Please only give your opinions during discussions when asked.</a:t>
            </a:r>
          </a:p>
          <a:p>
            <a:pPr marL="857250" indent="-85725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Do not say anything that could IDENTIFY anybody during the lesson.</a:t>
            </a:r>
          </a:p>
          <a:p>
            <a:pPr marL="857250" indent="-857250" algn="l">
              <a:buFont typeface="Arial" charset="0"/>
              <a:buChar char="•"/>
            </a:pPr>
            <a:r>
              <a:rPr lang="en-GB" sz="8000" dirty="0">
                <a:solidFill>
                  <a:schemeClr val="tx1"/>
                </a:solidFill>
              </a:rPr>
              <a:t>Be respectful of each other during the lesson.</a:t>
            </a:r>
          </a:p>
          <a:p>
            <a:pPr marL="457200" indent="-45720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4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48064" y="573300"/>
            <a:ext cx="1925960" cy="48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GB" sz="2400" u="sng" dirty="0">
                <a:solidFill>
                  <a:srgbClr val="1155CC"/>
                </a:solidFill>
                <a:latin typeface="Comic Sans MS" panose="030F0702030302020204" pitchFamily="66" charset="0"/>
                <a:ea typeface="Arial" panose="020B0604020202020204" pitchFamily="34" charset="0"/>
                <a:hlinkClick r:id="rId2"/>
              </a:rPr>
              <a:t>Video Link</a:t>
            </a:r>
            <a:endParaRPr lang="en-GB" sz="1600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956" y="2274760"/>
            <a:ext cx="7992888" cy="39615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Is there a definite age that you will experience a growth spurt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during puberty?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Why shouldn’t you be embarrassed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about erections?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What do we call it when a boy ejaculates during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his sleep?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Why are lots of girls taller than boys when they start to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Arial" panose="020B0604020202020204" pitchFamily="34" charset="0"/>
              </a:rPr>
              <a:t>go through puberty?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0335" y="1424030"/>
            <a:ext cx="8086238" cy="48814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ea typeface="Arial" panose="020B0604020202020204" pitchFamily="34" charset="0"/>
              </a:rPr>
              <a:t>Watch this clip then discuss these questions as a class:</a:t>
            </a:r>
            <a:endParaRPr lang="en-GB" sz="2400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FC79F-EC66-4E12-8663-FED41D8584AB}"/>
              </a:ext>
            </a:extLst>
          </p:cNvPr>
          <p:cNvSpPr txBox="1"/>
          <p:nvPr/>
        </p:nvSpPr>
        <p:spPr>
          <a:xfrm>
            <a:off x="827584" y="476672"/>
            <a:ext cx="16561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104935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C6AB05D-8D59-4D44-8A21-E464ABB8B2F8}"/>
              </a:ext>
            </a:extLst>
          </p:cNvPr>
          <p:cNvSpPr txBox="1"/>
          <p:nvPr/>
        </p:nvSpPr>
        <p:spPr>
          <a:xfrm>
            <a:off x="698475" y="2143884"/>
            <a:ext cx="4665613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In your pairs you have been given two sets of different coloured cards.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Some cards have on them the names of the changes that will take place as girls go through puberty.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Some cards have information on about those changes. It’s your task to match them all up correctly.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Which pair can do it correctly first? Be ready to have them checked!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1600107"/>
            <a:ext cx="3780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What are all these changes?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E14F9-0093-4355-8A93-67A275195C30}"/>
              </a:ext>
            </a:extLst>
          </p:cNvPr>
          <p:cNvSpPr txBox="1"/>
          <p:nvPr/>
        </p:nvSpPr>
        <p:spPr>
          <a:xfrm>
            <a:off x="714924" y="662838"/>
            <a:ext cx="39604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CARD TASK  - girls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DAE95-7336-48F8-B622-049D5B4DF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34593" r="46062" b="23388"/>
          <a:stretch/>
        </p:blipFill>
        <p:spPr>
          <a:xfrm>
            <a:off x="5881534" y="2276872"/>
            <a:ext cx="253468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4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97254" y="468611"/>
            <a:ext cx="1925960" cy="48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GB" sz="2400" u="sng" dirty="0">
                <a:solidFill>
                  <a:srgbClr val="1155CC"/>
                </a:solidFill>
                <a:latin typeface="Comic Sans MS" panose="030F0702030302020204" pitchFamily="66" charset="0"/>
                <a:ea typeface="Arial" panose="020B0604020202020204" pitchFamily="34" charset="0"/>
                <a:hlinkClick r:id="rId2"/>
              </a:rPr>
              <a:t>Video Link</a:t>
            </a:r>
            <a:endParaRPr lang="en-GB" sz="1600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886" y="2221144"/>
            <a:ext cx="7992888" cy="4348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200" dirty="0">
                <a:latin typeface="Comic Sans MS" panose="030F0702030302020204" pitchFamily="66" charset="0"/>
                <a:ea typeface="Arial" panose="020B0604020202020204" pitchFamily="34" charset="0"/>
              </a:rPr>
              <a:t>During puberty, do both breasts grow at the same rate?</a:t>
            </a:r>
          </a:p>
          <a:p>
            <a:pPr>
              <a:lnSpc>
                <a:spcPct val="115000"/>
              </a:lnSpc>
            </a:pPr>
            <a:endParaRPr lang="en-GB" sz="2200" dirty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2200" dirty="0">
                <a:latin typeface="Comic Sans MS" panose="030F0702030302020204" pitchFamily="66" charset="0"/>
                <a:ea typeface="Arial" panose="020B0604020202020204" pitchFamily="34" charset="0"/>
              </a:rPr>
              <a:t>What is cellulite?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200" dirty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latin typeface="Comic Sans MS" panose="030F0702030302020204" pitchFamily="66" charset="0"/>
                <a:ea typeface="Arial" panose="020B0604020202020204" pitchFamily="34" charset="0"/>
              </a:rPr>
              <a:t>How long does a period last for most women and girls?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200" dirty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latin typeface="Comic Sans MS" panose="030F0702030302020204" pitchFamily="66" charset="0"/>
                <a:ea typeface="Arial" panose="020B0604020202020204" pitchFamily="34" charset="0"/>
              </a:rPr>
              <a:t>Where are the eggs released from during the menstrual cycle?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200" dirty="0"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latin typeface="Comic Sans MS" panose="030F0702030302020204" pitchFamily="66" charset="0"/>
                <a:ea typeface="Arial" panose="020B0604020202020204" pitchFamily="34" charset="0"/>
              </a:rPr>
              <a:t>What is the purpose of the blood that lines the uterus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200" dirty="0">
                <a:latin typeface="Comic Sans MS" panose="030F0702030302020204" pitchFamily="66" charset="0"/>
                <a:ea typeface="Arial" panose="020B0604020202020204" pitchFamily="34" charset="0"/>
              </a:rPr>
              <a:t>(also known as a womb) that is lost during a period?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6" y="1184856"/>
            <a:ext cx="8086238" cy="9128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ea typeface="Arial" panose="020B0604020202020204" pitchFamily="34" charset="0"/>
              </a:rPr>
              <a:t>Watch this clip then discuss these questions as a class….</a:t>
            </a:r>
            <a:endParaRPr lang="en-GB" sz="2400" dirty="0">
              <a:latin typeface="Comic Sans MS" panose="030F0702030302020204" pitchFamily="66" charset="0"/>
              <a:ea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711FDE-E985-4778-AA48-57173638C466}"/>
              </a:ext>
            </a:extLst>
          </p:cNvPr>
          <p:cNvSpPr txBox="1"/>
          <p:nvPr/>
        </p:nvSpPr>
        <p:spPr>
          <a:xfrm>
            <a:off x="827584" y="476672"/>
            <a:ext cx="16561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353691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66230"/>
            <a:ext cx="7886700" cy="994172"/>
          </a:xfrm>
          <a:solidFill>
            <a:srgbClr val="CCCCFF"/>
          </a:solidFill>
        </p:spPr>
        <p:txBody>
          <a:bodyPr>
            <a:normAutofit fontScale="90000"/>
          </a:bodyPr>
          <a:lstStyle/>
          <a:p>
            <a:r>
              <a:rPr lang="en-GB" u="sng" dirty="0"/>
              <a:t>What Changes Happen in Puberty?</a:t>
            </a:r>
            <a:br>
              <a:rPr lang="en-GB" u="sng" dirty="0"/>
            </a:br>
            <a:r>
              <a:rPr lang="en-GB" u="sng" dirty="0"/>
              <a:t>(Venn Diagram)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2057400"/>
            <a:ext cx="8348414" cy="43239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Teacher – hand out Venn diagram and squares to cut up to pairs.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Now put the cards you were looking at away.</a:t>
            </a:r>
          </a:p>
          <a:p>
            <a:pPr marL="0" indent="0">
              <a:buNone/>
            </a:pPr>
            <a:r>
              <a:rPr lang="en-GB" sz="1800" dirty="0"/>
              <a:t>Cut out the Venn Diagram squares and try to sort into them.</a:t>
            </a:r>
          </a:p>
        </p:txBody>
      </p:sp>
      <p:sp>
        <p:nvSpPr>
          <p:cNvPr id="4" name="Oval 3"/>
          <p:cNvSpPr/>
          <p:nvPr/>
        </p:nvSpPr>
        <p:spPr>
          <a:xfrm>
            <a:off x="1709682" y="2612035"/>
            <a:ext cx="3294366" cy="2383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5"/>
          <p:cNvSpPr/>
          <p:nvPr/>
        </p:nvSpPr>
        <p:spPr>
          <a:xfrm>
            <a:off x="3599892" y="2595810"/>
            <a:ext cx="3294366" cy="2383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/>
          <p:cNvSpPr txBox="1"/>
          <p:nvPr/>
        </p:nvSpPr>
        <p:spPr>
          <a:xfrm>
            <a:off x="2519772" y="2888940"/>
            <a:ext cx="756084" cy="3000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GIRLS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6" y="2942946"/>
            <a:ext cx="756084" cy="3000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BOYS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9922" y="3271755"/>
            <a:ext cx="756084" cy="300082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2174774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222985"/>
            <a:ext cx="6172200" cy="351039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975" b="1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Oval 3"/>
          <p:cNvSpPr/>
          <p:nvPr/>
        </p:nvSpPr>
        <p:spPr>
          <a:xfrm>
            <a:off x="1331640" y="2612035"/>
            <a:ext cx="3834426" cy="2383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Oval 5"/>
          <p:cNvSpPr/>
          <p:nvPr/>
        </p:nvSpPr>
        <p:spPr>
          <a:xfrm>
            <a:off x="3572889" y="2579555"/>
            <a:ext cx="3942438" cy="2383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/>
          <p:cNvSpPr txBox="1"/>
          <p:nvPr/>
        </p:nvSpPr>
        <p:spPr>
          <a:xfrm>
            <a:off x="2519772" y="2888940"/>
            <a:ext cx="756084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GIRLS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6" y="2942946"/>
            <a:ext cx="756084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BOYS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7934" y="2875627"/>
            <a:ext cx="756084" cy="3000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BOTH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1171" y="3033713"/>
            <a:ext cx="1614437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Voice gets a lot deeper and breaks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7038" y="5583334"/>
            <a:ext cx="189021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Hair grows on the face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369" y="3494124"/>
            <a:ext cx="1404156" cy="30008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Sweat more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369" y="3832699"/>
            <a:ext cx="1404156" cy="57708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More hair grows</a:t>
            </a:r>
          </a:p>
          <a:p>
            <a:r>
              <a:rPr lang="en-GB" sz="900" dirty="0"/>
              <a:t>e.g. underarms/by private parts/ legs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6852" y="4469517"/>
            <a:ext cx="478249" cy="5078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acne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0584" y="3412885"/>
            <a:ext cx="1404156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Begin periods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1760" y="4454369"/>
            <a:ext cx="1404156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Voice can deepen a little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1063" y="3814611"/>
            <a:ext cx="1404156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Hips get broader, waist narrower</a:t>
            </a:r>
            <a:endParaRPr lang="en-GB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3366789" y="3176945"/>
            <a:ext cx="1953538" cy="30008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Feelings stronger/shy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9093" y="3632625"/>
            <a:ext cx="1404156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Shoulders and chest grow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F1A6C9-11A3-4AE6-BED9-884ED4159C87}"/>
              </a:ext>
            </a:extLst>
          </p:cNvPr>
          <p:cNvSpPr txBox="1"/>
          <p:nvPr/>
        </p:nvSpPr>
        <p:spPr>
          <a:xfrm>
            <a:off x="3865300" y="4841461"/>
            <a:ext cx="1036946" cy="30008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Body grows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166F6F-FCBC-4B29-9150-EC8E1BB69716}"/>
              </a:ext>
            </a:extLst>
          </p:cNvPr>
          <p:cNvSpPr txBox="1"/>
          <p:nvPr/>
        </p:nvSpPr>
        <p:spPr>
          <a:xfrm>
            <a:off x="1612860" y="4971992"/>
            <a:ext cx="1404156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Breasts grow</a:t>
            </a:r>
            <a:endParaRPr lang="en-GB" sz="9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2EB499-D628-4F7A-8029-F279D06E15EC}"/>
              </a:ext>
            </a:extLst>
          </p:cNvPr>
          <p:cNvSpPr txBox="1"/>
          <p:nvPr/>
        </p:nvSpPr>
        <p:spPr>
          <a:xfrm>
            <a:off x="5544108" y="4277600"/>
            <a:ext cx="189021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Erections happen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08430B-B83C-41D1-839B-A62B845D69EE}"/>
              </a:ext>
            </a:extLst>
          </p:cNvPr>
          <p:cNvSpPr txBox="1"/>
          <p:nvPr/>
        </p:nvSpPr>
        <p:spPr>
          <a:xfrm>
            <a:off x="3890975" y="5211865"/>
            <a:ext cx="1036946" cy="30008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Hair greasy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9B8CB3-5AD4-405A-BB07-834B32A2BEEC}"/>
              </a:ext>
            </a:extLst>
          </p:cNvPr>
          <p:cNvSpPr txBox="1"/>
          <p:nvPr/>
        </p:nvSpPr>
        <p:spPr>
          <a:xfrm>
            <a:off x="5692597" y="4627309"/>
            <a:ext cx="189021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Sperm semen produced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BA9CBF-660E-41D1-83DB-C5F43C7B4C01}"/>
              </a:ext>
            </a:extLst>
          </p:cNvPr>
          <p:cNvSpPr txBox="1"/>
          <p:nvPr/>
        </p:nvSpPr>
        <p:spPr>
          <a:xfrm>
            <a:off x="3958832" y="5567784"/>
            <a:ext cx="1036946" cy="30008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Pubic hair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A98315-7331-4CD8-BDD4-7EB2EB3A381D}"/>
              </a:ext>
            </a:extLst>
          </p:cNvPr>
          <p:cNvSpPr txBox="1"/>
          <p:nvPr/>
        </p:nvSpPr>
        <p:spPr>
          <a:xfrm>
            <a:off x="1972514" y="5572280"/>
            <a:ext cx="1890210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Hair on legs darker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CBD0FA4-EEC4-43ED-AB46-E53EA9AD4525}"/>
              </a:ext>
            </a:extLst>
          </p:cNvPr>
          <p:cNvSpPr txBox="1">
            <a:spLocks/>
          </p:cNvSpPr>
          <p:nvPr/>
        </p:nvSpPr>
        <p:spPr>
          <a:xfrm>
            <a:off x="628650" y="832658"/>
            <a:ext cx="7886700" cy="994172"/>
          </a:xfrm>
          <a:prstGeom prst="rect">
            <a:avLst/>
          </a:prstGeom>
          <a:solidFill>
            <a:srgbClr val="CCCCFF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u="sng" dirty="0"/>
              <a:t>What Changes Happen in Puberty?</a:t>
            </a:r>
            <a:br>
              <a:rPr lang="en-GB" sz="3300" u="sng" dirty="0"/>
            </a:br>
            <a:r>
              <a:rPr lang="en-GB" sz="3300" u="sng" dirty="0"/>
              <a:t>(Venn Diagram)</a:t>
            </a:r>
          </a:p>
        </p:txBody>
      </p:sp>
    </p:spTree>
    <p:extLst>
      <p:ext uri="{BB962C8B-B14F-4D97-AF65-F5344CB8AC3E}">
        <p14:creationId xmlns:p14="http://schemas.microsoft.com/office/powerpoint/2010/main" val="16679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86BE-245B-4B6D-BFB5-A1D67B68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One of the changes that happens to everyone during puberty is  a change in…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56F61-81CF-48AA-980C-2C557B4D1690}"/>
              </a:ext>
            </a:extLst>
          </p:cNvPr>
          <p:cNvSpPr txBox="1"/>
          <p:nvPr/>
        </p:nvSpPr>
        <p:spPr>
          <a:xfrm>
            <a:off x="1979712" y="2511179"/>
            <a:ext cx="4939748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/>
              <a:t>HOW WE FEEL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122C1-28AC-4031-9519-F9ED0015E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87" t="59908" r="25326" b="20785"/>
          <a:stretch/>
        </p:blipFill>
        <p:spPr>
          <a:xfrm>
            <a:off x="3438940" y="3838989"/>
            <a:ext cx="1695306" cy="16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07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159FD2-EFC4-4F9C-9A1F-CCD1E3926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>
          <a:xfrm>
            <a:off x="-136845" y="-171400"/>
            <a:ext cx="9449810" cy="7200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9161"/>
            <a:ext cx="7886700" cy="994172"/>
          </a:xfrm>
          <a:solidFill>
            <a:srgbClr val="FFFF00"/>
          </a:solidFill>
        </p:spPr>
        <p:txBody>
          <a:bodyPr/>
          <a:lstStyle/>
          <a:p>
            <a:r>
              <a:rPr lang="en-GB" b="1" dirty="0"/>
              <a:t>Emotions and Puberty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521" y="2128883"/>
            <a:ext cx="6172200" cy="3747864"/>
          </a:xfrm>
          <a:solidFill>
            <a:srgbClr val="FFFFCC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250" b="1" dirty="0">
                <a:solidFill>
                  <a:srgbClr val="FF0000"/>
                </a:solidFill>
              </a:rPr>
              <a:t>HORMONES</a:t>
            </a:r>
            <a:r>
              <a:rPr lang="en-GB" sz="2250" b="1" dirty="0">
                <a:solidFill>
                  <a:srgbClr val="6600FF"/>
                </a:solidFill>
              </a:rPr>
              <a:t> are special </a:t>
            </a:r>
            <a:r>
              <a:rPr lang="en-GB" sz="2250" b="1" dirty="0">
                <a:solidFill>
                  <a:srgbClr val="FF0000"/>
                </a:solidFill>
              </a:rPr>
              <a:t>chemical messengers </a:t>
            </a:r>
            <a:r>
              <a:rPr lang="en-GB" sz="2250" b="1" dirty="0">
                <a:solidFill>
                  <a:srgbClr val="6600FF"/>
                </a:solidFill>
              </a:rPr>
              <a:t>in the body that tell it to go through puberty, but these hormones can also affect </a:t>
            </a:r>
            <a:r>
              <a:rPr lang="en-GB" sz="2250" b="1" dirty="0">
                <a:solidFill>
                  <a:srgbClr val="FF0000"/>
                </a:solidFill>
              </a:rPr>
              <a:t>emotions</a:t>
            </a:r>
            <a:r>
              <a:rPr lang="en-GB" sz="2250" b="1" dirty="0">
                <a:solidFill>
                  <a:srgbClr val="6600FF"/>
                </a:solidFill>
              </a:rPr>
              <a:t> during the process.</a:t>
            </a:r>
          </a:p>
          <a:p>
            <a:pPr marL="0" indent="0">
              <a:buNone/>
            </a:pPr>
            <a:r>
              <a:rPr lang="en-GB" sz="1650" b="1" dirty="0"/>
              <a:t>Watch these two clips and add to your VENN DIAGRAM.</a:t>
            </a:r>
          </a:p>
          <a:p>
            <a:pPr marL="0" indent="0">
              <a:buNone/>
            </a:pPr>
            <a:endParaRPr lang="en-GB" sz="1950" dirty="0"/>
          </a:p>
          <a:p>
            <a:pPr marL="0" indent="0">
              <a:buNone/>
            </a:pPr>
            <a:endParaRPr lang="en-GB" sz="1950" dirty="0"/>
          </a:p>
          <a:p>
            <a:pPr marL="0" indent="0">
              <a:buNone/>
            </a:pPr>
            <a:endParaRPr lang="en-GB" sz="1950" dirty="0"/>
          </a:p>
          <a:p>
            <a:pPr marL="0" indent="0">
              <a:buNone/>
            </a:pPr>
            <a:endParaRPr lang="en-GB" sz="1950" dirty="0"/>
          </a:p>
          <a:p>
            <a:pPr marL="0" indent="0">
              <a:buNone/>
            </a:pPr>
            <a:r>
              <a:rPr lang="en-GB" sz="1650" dirty="0"/>
              <a:t>Discuss.  Have any of these things happened to you?  </a:t>
            </a:r>
            <a:r>
              <a:rPr lang="en-GB" sz="1650" dirty="0">
                <a:solidFill>
                  <a:srgbClr val="FF0000"/>
                </a:solidFill>
              </a:rPr>
              <a:t>Brothers/sisters?</a:t>
            </a:r>
          </a:p>
          <a:p>
            <a:pPr marL="0" indent="0">
              <a:buNone/>
            </a:pPr>
            <a:r>
              <a:rPr lang="en-GB" sz="1650" dirty="0">
                <a:solidFill>
                  <a:srgbClr val="FF0000"/>
                </a:solidFill>
              </a:rPr>
              <a:t>Friends? (please don’t’ share this information out loud.)</a:t>
            </a:r>
          </a:p>
          <a:p>
            <a:pPr marL="0" indent="0">
              <a:buNone/>
            </a:pPr>
            <a:r>
              <a:rPr lang="en-GB" sz="1650" dirty="0"/>
              <a:t>What suggestions did she give to help people through this process?</a:t>
            </a:r>
          </a:p>
          <a:p>
            <a:pPr marL="0" indent="0">
              <a:buNone/>
            </a:pPr>
            <a:r>
              <a:rPr lang="en-GB" sz="1650" dirty="0"/>
              <a:t>Can you add any suggestions?</a:t>
            </a:r>
          </a:p>
        </p:txBody>
      </p:sp>
      <p:pic>
        <p:nvPicPr>
          <p:cNvPr id="4" name="Picture 8" descr="Image result for emoti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3699031"/>
            <a:ext cx="2106234" cy="79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0279" y="3645025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50" dirty="0">
                <a:hlinkClick r:id="rId5"/>
              </a:rPr>
              <a:t>https://www.youtube.com/watch?v=_RoI097B6lI&amp;safe=true</a:t>
            </a:r>
            <a:endParaRPr lang="en-GB" sz="1350" dirty="0"/>
          </a:p>
          <a:p>
            <a:endParaRPr lang="en-GB" sz="1350" dirty="0"/>
          </a:p>
        </p:txBody>
      </p:sp>
      <p:sp>
        <p:nvSpPr>
          <p:cNvPr id="6" name="Rectangle 5"/>
          <p:cNvSpPr/>
          <p:nvPr/>
        </p:nvSpPr>
        <p:spPr>
          <a:xfrm>
            <a:off x="1550279" y="4239091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50" dirty="0">
                <a:hlinkClick r:id="rId6"/>
              </a:rPr>
              <a:t>https://www.youtube.com/watch?v=QZCnySLwTCQ&amp;safe=true</a:t>
            </a:r>
            <a:endParaRPr lang="en-GB" sz="1350" dirty="0"/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8327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9EA4-9D7F-43E1-B0DE-33A5AD841B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/>
              <a:t>Learning Review…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EA925-8A88-4ADB-913E-6B6D84EB6CD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What does the word puberty mean?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Name two changes that happen to:</a:t>
            </a:r>
          </a:p>
          <a:p>
            <a:pPr marL="0" indent="0">
              <a:buNone/>
            </a:pPr>
            <a:r>
              <a:rPr lang="en-GB" dirty="0"/>
              <a:t>-Boys</a:t>
            </a:r>
          </a:p>
          <a:p>
            <a:pPr marL="0" indent="0">
              <a:buNone/>
            </a:pPr>
            <a:r>
              <a:rPr lang="en-GB" dirty="0"/>
              <a:t>-Girls</a:t>
            </a:r>
          </a:p>
          <a:p>
            <a:pPr marL="0" indent="0">
              <a:buNone/>
            </a:pPr>
            <a:r>
              <a:rPr lang="en-GB" dirty="0"/>
              <a:t>-Both</a:t>
            </a:r>
          </a:p>
        </p:txBody>
      </p:sp>
    </p:spTree>
    <p:extLst>
      <p:ext uri="{BB962C8B-B14F-4D97-AF65-F5344CB8AC3E}">
        <p14:creationId xmlns:p14="http://schemas.microsoft.com/office/powerpoint/2010/main" val="305132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042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Make a list – what changes have these people gone through since the age of 2 to 14 years of age?</a:t>
            </a:r>
            <a:br>
              <a:rPr lang="en-GB" dirty="0"/>
            </a:br>
            <a:r>
              <a:rPr lang="en-GB" sz="2800" dirty="0"/>
              <a:t>EX: add emotional changes if you haven’t already.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0928"/>
            <a:ext cx="1778640" cy="244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77" y="2780928"/>
            <a:ext cx="1548116" cy="2462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84902"/>
            <a:ext cx="1552575" cy="23442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99770"/>
            <a:ext cx="2458616" cy="2343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5517232"/>
            <a:ext cx="662473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Share ideas in groups and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81893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CD28-A58A-4BC6-978A-63FC8387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19917"/>
            <a:ext cx="8229600" cy="18722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One of the words some of you may have mentioned is…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58417F-8C1E-414E-B0E4-21882C975417}"/>
              </a:ext>
            </a:extLst>
          </p:cNvPr>
          <p:cNvSpPr/>
          <p:nvPr/>
        </p:nvSpPr>
        <p:spPr>
          <a:xfrm>
            <a:off x="2139698" y="2860760"/>
            <a:ext cx="48646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PUBERTY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8E604-25AE-479E-A509-2810766AA43D}"/>
              </a:ext>
            </a:extLst>
          </p:cNvPr>
          <p:cNvSpPr txBox="1"/>
          <p:nvPr/>
        </p:nvSpPr>
        <p:spPr>
          <a:xfrm>
            <a:off x="606386" y="5157192"/>
            <a:ext cx="7931224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Do you know what this word means?  Discuss.</a:t>
            </a:r>
          </a:p>
        </p:txBody>
      </p:sp>
    </p:spTree>
    <p:extLst>
      <p:ext uri="{BB962C8B-B14F-4D97-AF65-F5344CB8AC3E}">
        <p14:creationId xmlns:p14="http://schemas.microsoft.com/office/powerpoint/2010/main" val="28058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829" y="980728"/>
            <a:ext cx="504056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L.O:  To learn more </a:t>
            </a:r>
            <a:r>
              <a:rPr lang="en-GB" sz="2400" b="1">
                <a:solidFill>
                  <a:srgbClr val="7030A0"/>
                </a:solidFill>
              </a:rPr>
              <a:t>about puberty.</a:t>
            </a:r>
            <a:endParaRPr lang="en-GB" sz="2400" b="1" dirty="0">
              <a:solidFill>
                <a:srgbClr val="7030A0"/>
              </a:solidFill>
            </a:endParaRPr>
          </a:p>
          <a:p>
            <a:endParaRPr lang="en-GB" sz="2400" b="1" dirty="0">
              <a:solidFill>
                <a:srgbClr val="7030A0"/>
              </a:solidFill>
            </a:endParaRPr>
          </a:p>
          <a:p>
            <a:r>
              <a:rPr lang="en-GB" sz="2400" b="1" dirty="0">
                <a:solidFill>
                  <a:srgbClr val="7030A0"/>
                </a:solidFill>
              </a:rPr>
              <a:t>Success criteria:</a:t>
            </a:r>
          </a:p>
          <a:p>
            <a:br>
              <a:rPr lang="en-GB" sz="2400" dirty="0"/>
            </a:br>
            <a:r>
              <a:rPr lang="en-GB" sz="2400" dirty="0">
                <a:solidFill>
                  <a:srgbClr val="0000FF"/>
                </a:solidFill>
              </a:rPr>
              <a:t>* You know what the word “puberty” means.</a:t>
            </a:r>
          </a:p>
          <a:p>
            <a:endParaRPr lang="en-GB" sz="2400" dirty="0">
              <a:solidFill>
                <a:srgbClr val="0000FF"/>
              </a:solidFill>
            </a:endParaRPr>
          </a:p>
          <a:p>
            <a:r>
              <a:rPr lang="en-GB" sz="2400" dirty="0">
                <a:solidFill>
                  <a:srgbClr val="0000FF"/>
                </a:solidFill>
              </a:rPr>
              <a:t>* You can list the main physical changes which take place during puberty.</a:t>
            </a:r>
          </a:p>
          <a:p>
            <a:endParaRPr lang="en-GB" sz="2400" dirty="0">
              <a:solidFill>
                <a:srgbClr val="0000FF"/>
              </a:solidFill>
            </a:endParaRPr>
          </a:p>
        </p:txBody>
      </p:sp>
      <p:pic>
        <p:nvPicPr>
          <p:cNvPr id="1030" name="Picture 6" descr="Image result for growing u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29" y="2204864"/>
            <a:ext cx="3242642" cy="20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806"/>
            <a:ext cx="8229600" cy="2844043"/>
          </a:xfrm>
          <a:solidFill>
            <a:srgbClr val="6600FF"/>
          </a:solidFill>
        </p:spPr>
        <p:txBody>
          <a:bodyPr>
            <a:normAutofit fontScale="90000"/>
          </a:bodyPr>
          <a:lstStyle/>
          <a:p>
            <a:r>
              <a:rPr lang="en-GB" sz="3900" dirty="0">
                <a:solidFill>
                  <a:schemeClr val="bg1"/>
                </a:solidFill>
              </a:rPr>
              <a:t>Puberty is a special time of change when young people change and it becomes possible for them to reproduce (have a baby.)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These changes are both..</a:t>
            </a:r>
          </a:p>
        </p:txBody>
      </p:sp>
      <p:cxnSp>
        <p:nvCxnSpPr>
          <p:cNvPr id="5" name="Straight Arrow Connector 4"/>
          <p:cNvCxnSpPr>
            <a:endCxn id="9" idx="0"/>
          </p:cNvCxnSpPr>
          <p:nvPr/>
        </p:nvCxnSpPr>
        <p:spPr>
          <a:xfrm flipH="1">
            <a:off x="2405425" y="3002849"/>
            <a:ext cx="648072" cy="12813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832140" y="3002849"/>
            <a:ext cx="50405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1229" y="4284248"/>
            <a:ext cx="3528392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Physical = </a:t>
            </a:r>
            <a:r>
              <a:rPr lang="en-GB" sz="2400" dirty="0"/>
              <a:t>a change that happens to the body</a:t>
            </a:r>
          </a:p>
          <a:p>
            <a:pPr algn="ctr"/>
            <a:r>
              <a:rPr lang="en-GB" sz="2400" dirty="0"/>
              <a:t>e.g. you grow.</a:t>
            </a:r>
          </a:p>
          <a:p>
            <a:pPr algn="ctr"/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318223"/>
            <a:ext cx="3528392" cy="2431435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Emotional = </a:t>
            </a:r>
            <a:r>
              <a:rPr lang="en-GB" sz="2400" dirty="0"/>
              <a:t>changes that happen to feelings</a:t>
            </a:r>
          </a:p>
          <a:p>
            <a:r>
              <a:rPr lang="en-GB" sz="2400" dirty="0"/>
              <a:t>e.g. there are times you may feel sad and not know why.</a:t>
            </a:r>
          </a:p>
          <a:p>
            <a:pPr algn="ctr"/>
            <a:endParaRPr lang="en-GB" sz="2800" dirty="0"/>
          </a:p>
        </p:txBody>
      </p:sp>
      <p:sp>
        <p:nvSpPr>
          <p:cNvPr id="13" name="AutoShape 4" descr="Image result for teens cartoon wavi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498725"/>
            <a:ext cx="52101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Image result for teens cartoon wavi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20" y="5481563"/>
            <a:ext cx="1223528" cy="12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emoti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05" y="5940208"/>
            <a:ext cx="2019511" cy="7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5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1930"/>
            <a:ext cx="7772400" cy="81679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>
            <a:normAutofit fontScale="90000"/>
          </a:bodyPr>
          <a:lstStyle/>
          <a:p>
            <a:br>
              <a:rPr lang="en-GB" sz="3600" b="1" dirty="0"/>
            </a:br>
            <a:r>
              <a:rPr lang="en-GB" sz="5300" b="1" dirty="0">
                <a:solidFill>
                  <a:srgbClr val="6600FF"/>
                </a:solidFill>
              </a:rPr>
              <a:t>Puberty – some key facts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54913"/>
            <a:ext cx="5525224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/>
              <a:t>Puberty occurs between the ages of 8 and 18 years old.</a:t>
            </a:r>
          </a:p>
          <a:p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/>
              <a:t>Puberty is a NORMAL part of growing up.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/>
              <a:t>Each person starts puberty at slightly different times – it’s important to respect these differences.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/>
              <a:t>The whole process can take a few years.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/>
              <a:t>Hormones are special chemical messengers in the body that tell it to go through puberty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r>
              <a:rPr lang="en-GB" sz="2200" dirty="0"/>
              <a:t>And another important thing to consider is…</a:t>
            </a:r>
          </a:p>
        </p:txBody>
      </p:sp>
      <p:sp>
        <p:nvSpPr>
          <p:cNvPr id="6" name="AutoShape 2" descr="Image result for growing up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508125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growing 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057" y="2132856"/>
            <a:ext cx="2898485" cy="18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2750"/>
            <a:ext cx="8229600" cy="64939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2400" dirty="0"/>
              <a:t>Which of these images link to boys, which to girls, make a table in your book to show this.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630" t="17317" r="47995" b="12370"/>
          <a:stretch/>
        </p:blipFill>
        <p:spPr>
          <a:xfrm rot="5400000">
            <a:off x="1790700" y="1343029"/>
            <a:ext cx="876302" cy="342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146" t="22135" r="45312" b="9765"/>
          <a:stretch/>
        </p:blipFill>
        <p:spPr>
          <a:xfrm rot="5400000">
            <a:off x="1607632" y="2463471"/>
            <a:ext cx="1128139" cy="3314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6250" t="23698" r="44375" b="12240"/>
          <a:stretch/>
        </p:blipFill>
        <p:spPr>
          <a:xfrm rot="5400000">
            <a:off x="5790736" y="1257643"/>
            <a:ext cx="1296329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9792" t="15494" r="46250" b="12500"/>
          <a:stretch/>
        </p:blipFill>
        <p:spPr>
          <a:xfrm rot="5400000">
            <a:off x="6075030" y="2133961"/>
            <a:ext cx="1080166" cy="4457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90725" y="2476500"/>
            <a:ext cx="238126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Rectangle 8"/>
          <p:cNvSpPr/>
          <p:nvPr/>
        </p:nvSpPr>
        <p:spPr>
          <a:xfrm>
            <a:off x="6324600" y="2293806"/>
            <a:ext cx="352425" cy="1305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0" name="Rectangle 9"/>
          <p:cNvSpPr/>
          <p:nvPr/>
        </p:nvSpPr>
        <p:spPr>
          <a:xfrm>
            <a:off x="2457450" y="4146378"/>
            <a:ext cx="238126" cy="113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/>
          <p:cNvSpPr/>
          <p:nvPr/>
        </p:nvSpPr>
        <p:spPr>
          <a:xfrm>
            <a:off x="6500813" y="3650480"/>
            <a:ext cx="238126" cy="1524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737006" y="5559519"/>
            <a:ext cx="8134352" cy="10618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100" dirty="0"/>
              <a:t>This task shows that some people jump to conclusions about the difference between boys and girls, but this is not right, it is called stereotyping.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81214" y="3444985"/>
            <a:ext cx="238126" cy="1524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06644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The differences between boys and girls during puberty.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3344539-1EC7-49BC-B5A5-96E4D7BA3018}"/>
              </a:ext>
            </a:extLst>
          </p:cNvPr>
          <p:cNvSpPr txBox="1">
            <a:spLocks/>
          </p:cNvSpPr>
          <p:nvPr/>
        </p:nvSpPr>
        <p:spPr>
          <a:xfrm>
            <a:off x="689382" y="4839354"/>
            <a:ext cx="8229600" cy="64939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</a:rPr>
              <a:t>Was anyone annoyed at doing this task?  Why?</a:t>
            </a:r>
          </a:p>
        </p:txBody>
      </p:sp>
    </p:spTree>
    <p:extLst>
      <p:ext uri="{BB962C8B-B14F-4D97-AF65-F5344CB8AC3E}">
        <p14:creationId xmlns:p14="http://schemas.microsoft.com/office/powerpoint/2010/main" val="12842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886700" cy="287291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dirty="0"/>
              <a:t>But there are ways that boys and girls are different.  This is to do with their </a:t>
            </a:r>
            <a:r>
              <a:rPr lang="en-GB" b="1" dirty="0"/>
              <a:t>bodies</a:t>
            </a:r>
            <a:r>
              <a:rPr lang="en-GB" dirty="0"/>
              <a:t> and the way they change during puberty.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221088"/>
            <a:ext cx="78867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Watch the clip – “changes – body parts”</a:t>
            </a:r>
          </a:p>
          <a:p>
            <a:r>
              <a:rPr lang="en-GB" sz="2800" dirty="0"/>
              <a:t>to learn more (optional – tutor.)</a:t>
            </a:r>
          </a:p>
        </p:txBody>
      </p:sp>
    </p:spTree>
    <p:extLst>
      <p:ext uri="{BB962C8B-B14F-4D97-AF65-F5344CB8AC3E}">
        <p14:creationId xmlns:p14="http://schemas.microsoft.com/office/powerpoint/2010/main" val="62182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686287"/>
            <a:ext cx="5526128" cy="4493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In your pairs you have been given two sets of different coloured cards.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>
                <a:latin typeface="Comic Sans MS" panose="030F0702030302020204" pitchFamily="66" charset="0"/>
              </a:rPr>
              <a:t>Some cards have on them the names of the changes that will take place as boys go through puberty.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>
                <a:latin typeface="Comic Sans MS" panose="030F0702030302020204" pitchFamily="66" charset="0"/>
              </a:rPr>
              <a:t>Some cards have information on about those changes. It’s your task to match them all up correctly.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>
                <a:latin typeface="Comic Sans MS" panose="030F0702030302020204" pitchFamily="66" charset="0"/>
              </a:rPr>
              <a:t>Which pair can do it correctly first? Be ready to have them checked!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0C1EE-3601-450F-B230-E78479B3052E}"/>
              </a:ext>
            </a:extLst>
          </p:cNvPr>
          <p:cNvSpPr txBox="1"/>
          <p:nvPr/>
        </p:nvSpPr>
        <p:spPr>
          <a:xfrm>
            <a:off x="899592" y="908720"/>
            <a:ext cx="381642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haroni" panose="02010803020104030203" pitchFamily="2" charset="-79"/>
                <a:cs typeface="Aharoni" panose="02010803020104030203" pitchFamily="2" charset="-79"/>
              </a:rPr>
              <a:t>CARD TASK - boys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90AE5-4389-4EEE-94B6-6D549A259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34593" r="46062" b="23388"/>
          <a:stretch/>
        </p:blipFill>
        <p:spPr>
          <a:xfrm>
            <a:off x="6372200" y="2780928"/>
            <a:ext cx="253468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7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1130</Words>
  <Application>Microsoft Office PowerPoint</Application>
  <PresentationFormat>On-screen Show (4:3)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Comic Sans MS</vt:lpstr>
      <vt:lpstr>Office Theme</vt:lpstr>
      <vt:lpstr>Ground Rules </vt:lpstr>
      <vt:lpstr> Make a list – what changes have these people gone through since the age of 2 to 14 years of age? EX: add emotional changes if you haven’t already. </vt:lpstr>
      <vt:lpstr>One of the words some of you may have mentioned is…</vt:lpstr>
      <vt:lpstr>PowerPoint Presentation</vt:lpstr>
      <vt:lpstr>Puberty is a special time of change when young people change and it becomes possible for them to reproduce (have a baby.) These changes are both..</vt:lpstr>
      <vt:lpstr> Puberty – some key facts </vt:lpstr>
      <vt:lpstr>Which of these images link to boys, which to girls, make a table in your book to show this.</vt:lpstr>
      <vt:lpstr>But there are ways that boys and girls are different.  This is to do with their bodies and the way they change during puberty.</vt:lpstr>
      <vt:lpstr>PowerPoint Presentation</vt:lpstr>
      <vt:lpstr>PowerPoint Presentation</vt:lpstr>
      <vt:lpstr>PowerPoint Presentation</vt:lpstr>
      <vt:lpstr>PowerPoint Presentation</vt:lpstr>
      <vt:lpstr>What Changes Happen in Puberty? (Venn Diagram)</vt:lpstr>
      <vt:lpstr>PowerPoint Presentation</vt:lpstr>
      <vt:lpstr>One of the changes that happens to everyone during puberty is  a change in…</vt:lpstr>
      <vt:lpstr>Emotions and Puberty</vt:lpstr>
      <vt:lpstr>Learning Review…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L.O: To explore the emotional and physical changes occurring in puberty</dc:title>
  <dc:creator>Administrator</dc:creator>
  <cp:lastModifiedBy>Jennifer Howell</cp:lastModifiedBy>
  <cp:revision>52</cp:revision>
  <dcterms:created xsi:type="dcterms:W3CDTF">2018-03-28T10:45:31Z</dcterms:created>
  <dcterms:modified xsi:type="dcterms:W3CDTF">2022-12-23T18:26:58Z</dcterms:modified>
</cp:coreProperties>
</file>