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71" r:id="rId3"/>
    <p:sldId id="257" r:id="rId4"/>
    <p:sldId id="274" r:id="rId5"/>
    <p:sldId id="275" r:id="rId6"/>
    <p:sldId id="258" r:id="rId7"/>
    <p:sldId id="262" r:id="rId8"/>
    <p:sldId id="278" r:id="rId9"/>
    <p:sldId id="287" r:id="rId10"/>
    <p:sldId id="260" r:id="rId11"/>
    <p:sldId id="259" r:id="rId12"/>
    <p:sldId id="276" r:id="rId13"/>
    <p:sldId id="277" r:id="rId14"/>
    <p:sldId id="270" r:id="rId1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5CE95E-CEFF-422F-8144-EA05699846CC}" v="13" dt="2026-09-13T18:10:05.7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8329" autoAdjust="0"/>
  </p:normalViewPr>
  <p:slideViewPr>
    <p:cSldViewPr snapToGrid="0">
      <p:cViewPr varScale="1">
        <p:scale>
          <a:sx n="64" d="100"/>
          <a:sy n="64" d="100"/>
        </p:scale>
        <p:origin x="542" y="10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lotte Child" userId="4ad12c3b-3ce1-4400-b82e-7b92456fb881" providerId="ADAL" clId="{224406B7-3A83-45BD-8227-DE7A331DABC6}"/>
    <pc:docChg chg="custSel addSld modSld">
      <pc:chgData name="Charlotte Child" userId="4ad12c3b-3ce1-4400-b82e-7b92456fb881" providerId="ADAL" clId="{224406B7-3A83-45BD-8227-DE7A331DABC6}" dt="2026-09-13T18:14:09.950" v="270" actId="22"/>
      <pc:docMkLst>
        <pc:docMk/>
      </pc:docMkLst>
      <pc:sldChg chg="delSp mod">
        <pc:chgData name="Charlotte Child" userId="4ad12c3b-3ce1-4400-b82e-7b92456fb881" providerId="ADAL" clId="{224406B7-3A83-45BD-8227-DE7A331DABC6}" dt="2026-09-13T18:00:33.300" v="0" actId="478"/>
        <pc:sldMkLst>
          <pc:docMk/>
          <pc:sldMk cId="109857222" sldId="256"/>
        </pc:sldMkLst>
        <pc:picChg chg="del">
          <ac:chgData name="Charlotte Child" userId="4ad12c3b-3ce1-4400-b82e-7b92456fb881" providerId="ADAL" clId="{224406B7-3A83-45BD-8227-DE7A331DABC6}" dt="2026-09-13T18:00:33.300" v="0" actId="478"/>
          <ac:picMkLst>
            <pc:docMk/>
            <pc:sldMk cId="109857222" sldId="256"/>
            <ac:picMk id="5" creationId="{C4CD2CD1-A0F7-525A-B464-F12889812345}"/>
          </ac:picMkLst>
        </pc:picChg>
      </pc:sldChg>
      <pc:sldChg chg="addSp delSp modSp mod">
        <pc:chgData name="Charlotte Child" userId="4ad12c3b-3ce1-4400-b82e-7b92456fb881" providerId="ADAL" clId="{224406B7-3A83-45BD-8227-DE7A331DABC6}" dt="2026-09-13T18:14:09.950" v="270" actId="22"/>
        <pc:sldMkLst>
          <pc:docMk/>
          <pc:sldMk cId="2871975601" sldId="257"/>
        </pc:sldMkLst>
        <pc:spChg chg="add mod">
          <ac:chgData name="Charlotte Child" userId="4ad12c3b-3ce1-4400-b82e-7b92456fb881" providerId="ADAL" clId="{224406B7-3A83-45BD-8227-DE7A331DABC6}" dt="2026-09-13T18:11:41.128" v="269" actId="478"/>
          <ac:spMkLst>
            <pc:docMk/>
            <pc:sldMk cId="2871975601" sldId="257"/>
            <ac:spMk id="4" creationId="{68015C3F-E2E6-86DC-0142-AE42976B7AB0}"/>
          </ac:spMkLst>
        </pc:spChg>
        <pc:picChg chg="del">
          <ac:chgData name="Charlotte Child" userId="4ad12c3b-3ce1-4400-b82e-7b92456fb881" providerId="ADAL" clId="{224406B7-3A83-45BD-8227-DE7A331DABC6}" dt="2026-09-13T18:11:41.128" v="269" actId="478"/>
          <ac:picMkLst>
            <pc:docMk/>
            <pc:sldMk cId="2871975601" sldId="257"/>
            <ac:picMk id="5" creationId="{E1B45119-4D1B-0D3B-E982-F940EEB1CD55}"/>
          </ac:picMkLst>
        </pc:picChg>
        <pc:picChg chg="add">
          <ac:chgData name="Charlotte Child" userId="4ad12c3b-3ce1-4400-b82e-7b92456fb881" providerId="ADAL" clId="{224406B7-3A83-45BD-8227-DE7A331DABC6}" dt="2026-09-13T18:14:09.950" v="270" actId="22"/>
          <ac:picMkLst>
            <pc:docMk/>
            <pc:sldMk cId="2871975601" sldId="257"/>
            <ac:picMk id="7" creationId="{5AB4AB23-6420-5ACE-1E94-987DD7A2B73F}"/>
          </ac:picMkLst>
        </pc:picChg>
      </pc:sldChg>
      <pc:sldChg chg="modSp mod">
        <pc:chgData name="Charlotte Child" userId="4ad12c3b-3ce1-4400-b82e-7b92456fb881" providerId="ADAL" clId="{224406B7-3A83-45BD-8227-DE7A331DABC6}" dt="2026-09-13T18:00:59.787" v="25" actId="20577"/>
        <pc:sldMkLst>
          <pc:docMk/>
          <pc:sldMk cId="2248720423" sldId="258"/>
        </pc:sldMkLst>
        <pc:spChg chg="mod">
          <ac:chgData name="Charlotte Child" userId="4ad12c3b-3ce1-4400-b82e-7b92456fb881" providerId="ADAL" clId="{224406B7-3A83-45BD-8227-DE7A331DABC6}" dt="2026-09-13T18:00:59.787" v="25" actId="20577"/>
          <ac:spMkLst>
            <pc:docMk/>
            <pc:sldMk cId="2248720423" sldId="258"/>
            <ac:spMk id="3" creationId="{F3020071-4D8B-990F-254F-BA855B579BA3}"/>
          </ac:spMkLst>
        </pc:spChg>
      </pc:sldChg>
      <pc:sldChg chg="addSp delSp modSp mod">
        <pc:chgData name="Charlotte Child" userId="4ad12c3b-3ce1-4400-b82e-7b92456fb881" providerId="ADAL" clId="{224406B7-3A83-45BD-8227-DE7A331DABC6}" dt="2026-09-13T18:11:30.119" v="268" actId="1076"/>
        <pc:sldMkLst>
          <pc:docMk/>
          <pc:sldMk cId="3966738439" sldId="262"/>
        </pc:sldMkLst>
        <pc:picChg chg="add mod">
          <ac:chgData name="Charlotte Child" userId="4ad12c3b-3ce1-4400-b82e-7b92456fb881" providerId="ADAL" clId="{224406B7-3A83-45BD-8227-DE7A331DABC6}" dt="2026-09-13T18:11:30.119" v="268" actId="1076"/>
          <ac:picMkLst>
            <pc:docMk/>
            <pc:sldMk cId="3966738439" sldId="262"/>
            <ac:picMk id="4" creationId="{DD53CAE1-6D9C-B262-BC16-ADCD2C3E72F9}"/>
          </ac:picMkLst>
        </pc:picChg>
        <pc:picChg chg="del">
          <ac:chgData name="Charlotte Child" userId="4ad12c3b-3ce1-4400-b82e-7b92456fb881" providerId="ADAL" clId="{224406B7-3A83-45BD-8227-DE7A331DABC6}" dt="2026-09-13T18:10:23.822" v="266" actId="478"/>
          <ac:picMkLst>
            <pc:docMk/>
            <pc:sldMk cId="3966738439" sldId="262"/>
            <ac:picMk id="7" creationId="{CDC1CBFE-AED8-C6E0-560B-65ED711C4D68}"/>
          </ac:picMkLst>
        </pc:picChg>
        <pc:picChg chg="del">
          <ac:chgData name="Charlotte Child" userId="4ad12c3b-3ce1-4400-b82e-7b92456fb881" providerId="ADAL" clId="{224406B7-3A83-45BD-8227-DE7A331DABC6}" dt="2026-09-13T18:10:22.361" v="265" actId="478"/>
          <ac:picMkLst>
            <pc:docMk/>
            <pc:sldMk cId="3966738439" sldId="262"/>
            <ac:picMk id="13" creationId="{3313D3BA-6614-CF8A-FDA2-D06BB0DF6A4A}"/>
          </ac:picMkLst>
        </pc:picChg>
      </pc:sldChg>
      <pc:sldChg chg="modSp mod">
        <pc:chgData name="Charlotte Child" userId="4ad12c3b-3ce1-4400-b82e-7b92456fb881" providerId="ADAL" clId="{224406B7-3A83-45BD-8227-DE7A331DABC6}" dt="2026-09-13T18:10:05.752" v="264" actId="5793"/>
        <pc:sldMkLst>
          <pc:docMk/>
          <pc:sldMk cId="3326868181" sldId="276"/>
        </pc:sldMkLst>
        <pc:graphicFrameChg chg="mod modGraphic">
          <ac:chgData name="Charlotte Child" userId="4ad12c3b-3ce1-4400-b82e-7b92456fb881" providerId="ADAL" clId="{224406B7-3A83-45BD-8227-DE7A331DABC6}" dt="2026-09-13T18:10:05.752" v="264" actId="5793"/>
          <ac:graphicFrameMkLst>
            <pc:docMk/>
            <pc:sldMk cId="3326868181" sldId="276"/>
            <ac:graphicFrameMk id="5" creationId="{263740AD-3E2A-D740-FF00-5B9CE9854E32}"/>
          </ac:graphicFrameMkLst>
        </pc:graphicFrameChg>
      </pc:sldChg>
      <pc:sldChg chg="delSp add setBg delDesignElem">
        <pc:chgData name="Charlotte Child" userId="4ad12c3b-3ce1-4400-b82e-7b92456fb881" providerId="ADAL" clId="{224406B7-3A83-45BD-8227-DE7A331DABC6}" dt="2026-09-13T18:04:15.297" v="27"/>
        <pc:sldMkLst>
          <pc:docMk/>
          <pc:sldMk cId="1871049040" sldId="278"/>
        </pc:sldMkLst>
        <pc:spChg chg="del">
          <ac:chgData name="Charlotte Child" userId="4ad12c3b-3ce1-4400-b82e-7b92456fb881" providerId="ADAL" clId="{224406B7-3A83-45BD-8227-DE7A331DABC6}" dt="2026-09-13T18:04:15.297" v="27"/>
          <ac:spMkLst>
            <pc:docMk/>
            <pc:sldMk cId="1871049040" sldId="278"/>
            <ac:spMk id="13" creationId="{61293230-B0F6-45B1-96D1-13D18E242995}"/>
          </ac:spMkLst>
        </pc:spChg>
        <pc:spChg chg="del">
          <ac:chgData name="Charlotte Child" userId="4ad12c3b-3ce1-4400-b82e-7b92456fb881" providerId="ADAL" clId="{224406B7-3A83-45BD-8227-DE7A331DABC6}" dt="2026-09-13T18:04:15.297" v="27"/>
          <ac:spMkLst>
            <pc:docMk/>
            <pc:sldMk cId="1871049040" sldId="278"/>
            <ac:spMk id="15" creationId="{DB74BAD7-F0FC-4719-A31F-1ABDB62116DA}"/>
          </ac:spMkLst>
        </pc:spChg>
      </pc:sldChg>
      <pc:sldChg chg="add">
        <pc:chgData name="Charlotte Child" userId="4ad12c3b-3ce1-4400-b82e-7b92456fb881" providerId="ADAL" clId="{224406B7-3A83-45BD-8227-DE7A331DABC6}" dt="2026-09-13T18:04:38.687" v="28"/>
        <pc:sldMkLst>
          <pc:docMk/>
          <pc:sldMk cId="1504512213" sldId="287"/>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D74CC4-A474-4BE0-85F5-8A41D420A79E}"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ADBF37DB-6598-40DD-81DE-3006141E8D87}">
      <dgm:prSet/>
      <dgm:spPr/>
      <dgm:t>
        <a:bodyPr/>
        <a:lstStyle/>
        <a:p>
          <a:r>
            <a:rPr lang="en-US" dirty="0"/>
            <a:t>First celebration assembly- 18</a:t>
          </a:r>
          <a:r>
            <a:rPr lang="en-US" baseline="30000" dirty="0"/>
            <a:t>th</a:t>
          </a:r>
          <a:r>
            <a:rPr lang="en-US" dirty="0"/>
            <a:t> September</a:t>
          </a:r>
        </a:p>
      </dgm:t>
    </dgm:pt>
    <dgm:pt modelId="{B810A24D-9273-4607-AD23-9A2794321DC6}" type="parTrans" cxnId="{423AB236-22E2-4E7F-93D8-B5AC22E4DF67}">
      <dgm:prSet/>
      <dgm:spPr/>
      <dgm:t>
        <a:bodyPr/>
        <a:lstStyle/>
        <a:p>
          <a:endParaRPr lang="en-US"/>
        </a:p>
      </dgm:t>
    </dgm:pt>
    <dgm:pt modelId="{FCFF0A06-2DE2-4DD0-B875-C15D8C627A3A}" type="sibTrans" cxnId="{423AB236-22E2-4E7F-93D8-B5AC22E4DF67}">
      <dgm:prSet/>
      <dgm:spPr/>
      <dgm:t>
        <a:bodyPr/>
        <a:lstStyle/>
        <a:p>
          <a:endParaRPr lang="en-US"/>
        </a:p>
      </dgm:t>
    </dgm:pt>
    <dgm:pt modelId="{D12FB481-C864-4BD0-A63B-DA1BBF552DDF}">
      <dgm:prSet/>
      <dgm:spPr/>
      <dgm:t>
        <a:bodyPr/>
        <a:lstStyle/>
        <a:p>
          <a:r>
            <a:rPr lang="en-US" dirty="0"/>
            <a:t>Flu </a:t>
          </a:r>
          <a:r>
            <a:rPr lang="en-US" dirty="0" err="1"/>
            <a:t>immunisations</a:t>
          </a:r>
          <a:r>
            <a:rPr lang="en-US" dirty="0"/>
            <a:t>- 25</a:t>
          </a:r>
          <a:r>
            <a:rPr lang="en-US" baseline="30000" dirty="0"/>
            <a:t>th</a:t>
          </a:r>
          <a:r>
            <a:rPr lang="en-US" dirty="0"/>
            <a:t> September</a:t>
          </a:r>
        </a:p>
      </dgm:t>
    </dgm:pt>
    <dgm:pt modelId="{A3D0BC28-E9CD-498C-8E2F-432493DF405B}" type="parTrans" cxnId="{988D2483-0AC7-4AE3-8BE0-C3C0F207A460}">
      <dgm:prSet/>
      <dgm:spPr/>
      <dgm:t>
        <a:bodyPr/>
        <a:lstStyle/>
        <a:p>
          <a:endParaRPr lang="en-US"/>
        </a:p>
      </dgm:t>
    </dgm:pt>
    <dgm:pt modelId="{9F7930A5-0450-4135-851A-033CAEF57D49}" type="sibTrans" cxnId="{988D2483-0AC7-4AE3-8BE0-C3C0F207A460}">
      <dgm:prSet/>
      <dgm:spPr/>
      <dgm:t>
        <a:bodyPr/>
        <a:lstStyle/>
        <a:p>
          <a:endParaRPr lang="en-US"/>
        </a:p>
      </dgm:t>
    </dgm:pt>
    <dgm:pt modelId="{546151F0-AB85-45BF-AF59-80DEEDE83AAD}">
      <dgm:prSet/>
      <dgm:spPr/>
      <dgm:t>
        <a:bodyPr/>
        <a:lstStyle/>
        <a:p>
          <a:r>
            <a:rPr lang="en-US" dirty="0"/>
            <a:t>Individual photos- </a:t>
          </a:r>
          <a:r>
            <a:rPr lang="en-US"/>
            <a:t>29</a:t>
          </a:r>
          <a:r>
            <a:rPr lang="en-US" baseline="30000"/>
            <a:t>th</a:t>
          </a:r>
          <a:r>
            <a:rPr lang="en-US"/>
            <a:t>  September</a:t>
          </a:r>
          <a:endParaRPr lang="en-US" dirty="0"/>
        </a:p>
      </dgm:t>
    </dgm:pt>
    <dgm:pt modelId="{B60AB121-A35D-4CC6-841F-B8297E996943}" type="parTrans" cxnId="{33CCD0E6-BE7D-4AB1-A7D0-B0EBA25A7211}">
      <dgm:prSet/>
      <dgm:spPr/>
      <dgm:t>
        <a:bodyPr/>
        <a:lstStyle/>
        <a:p>
          <a:endParaRPr lang="en-US"/>
        </a:p>
      </dgm:t>
    </dgm:pt>
    <dgm:pt modelId="{4B418D07-316A-4B81-A868-B458DDE7F62E}" type="sibTrans" cxnId="{33CCD0E6-BE7D-4AB1-A7D0-B0EBA25A7211}">
      <dgm:prSet/>
      <dgm:spPr/>
      <dgm:t>
        <a:bodyPr/>
        <a:lstStyle/>
        <a:p>
          <a:endParaRPr lang="en-US"/>
        </a:p>
      </dgm:t>
    </dgm:pt>
    <dgm:pt modelId="{8FF99F94-AB23-485E-806A-70CBB0BCAC37}">
      <dgm:prSet/>
      <dgm:spPr/>
      <dgm:t>
        <a:bodyPr/>
        <a:lstStyle/>
        <a:p>
          <a:r>
            <a:rPr lang="en-US" dirty="0"/>
            <a:t> Parents Evening-  20</a:t>
          </a:r>
          <a:r>
            <a:rPr lang="en-US" baseline="30000" dirty="0"/>
            <a:t>th</a:t>
          </a:r>
          <a:r>
            <a:rPr lang="en-US" dirty="0"/>
            <a:t> October &amp; 22</a:t>
          </a:r>
          <a:r>
            <a:rPr lang="en-US" baseline="30000" dirty="0"/>
            <a:t>nd</a:t>
          </a:r>
          <a:r>
            <a:rPr lang="en-US" dirty="0"/>
            <a:t> October 3:45</a:t>
          </a:r>
        </a:p>
      </dgm:t>
    </dgm:pt>
    <dgm:pt modelId="{70D40C9F-68CC-45AD-9942-A1BB231013EB}" type="parTrans" cxnId="{73F4290D-B86C-44FC-B8A0-2C64C316EBEA}">
      <dgm:prSet/>
      <dgm:spPr/>
      <dgm:t>
        <a:bodyPr/>
        <a:lstStyle/>
        <a:p>
          <a:endParaRPr lang="en-US"/>
        </a:p>
      </dgm:t>
    </dgm:pt>
    <dgm:pt modelId="{E317F46A-79BF-47F6-A995-84E1A5B754D0}" type="sibTrans" cxnId="{73F4290D-B86C-44FC-B8A0-2C64C316EBEA}">
      <dgm:prSet/>
      <dgm:spPr/>
      <dgm:t>
        <a:bodyPr/>
        <a:lstStyle/>
        <a:p>
          <a:endParaRPr lang="en-US"/>
        </a:p>
      </dgm:t>
    </dgm:pt>
    <dgm:pt modelId="{FD8A2F42-8320-48B3-9983-D694FA9C3AC9}">
      <dgm:prSet/>
      <dgm:spPr/>
      <dgm:t>
        <a:bodyPr/>
        <a:lstStyle/>
        <a:p>
          <a:r>
            <a:rPr lang="en-US" dirty="0"/>
            <a:t>Phonics Screening Check- w/c 14</a:t>
          </a:r>
          <a:r>
            <a:rPr lang="en-US" baseline="30000" dirty="0"/>
            <a:t>th</a:t>
          </a:r>
          <a:r>
            <a:rPr lang="en-US" dirty="0"/>
            <a:t> June 2027</a:t>
          </a:r>
        </a:p>
      </dgm:t>
    </dgm:pt>
    <dgm:pt modelId="{C35D7AF5-B9FF-4C81-ACA2-535CA5F6366F}" type="parTrans" cxnId="{7C4354D7-3E34-4D51-A2E4-92D2FF20233A}">
      <dgm:prSet/>
      <dgm:spPr/>
      <dgm:t>
        <a:bodyPr/>
        <a:lstStyle/>
        <a:p>
          <a:endParaRPr lang="en-US"/>
        </a:p>
      </dgm:t>
    </dgm:pt>
    <dgm:pt modelId="{3555DFE3-1BE8-4349-9D64-DC7D1BC21F72}" type="sibTrans" cxnId="{7C4354D7-3E34-4D51-A2E4-92D2FF20233A}">
      <dgm:prSet/>
      <dgm:spPr/>
      <dgm:t>
        <a:bodyPr/>
        <a:lstStyle/>
        <a:p>
          <a:endParaRPr lang="en-US"/>
        </a:p>
      </dgm:t>
    </dgm:pt>
    <dgm:pt modelId="{29BEFAFA-6B98-4123-9EB2-22A9763185F8}">
      <dgm:prSet/>
      <dgm:spPr/>
      <dgm:t>
        <a:bodyPr/>
        <a:lstStyle/>
        <a:p>
          <a:endParaRPr lang="en-US" dirty="0"/>
        </a:p>
      </dgm:t>
    </dgm:pt>
    <dgm:pt modelId="{2A2F912F-76D5-4BBC-9ABD-975B83B2DF8B}" type="parTrans" cxnId="{F6F2D224-7FE0-44ED-A017-ECDB13412F99}">
      <dgm:prSet/>
      <dgm:spPr/>
      <dgm:t>
        <a:bodyPr/>
        <a:lstStyle/>
        <a:p>
          <a:endParaRPr lang="en-US"/>
        </a:p>
      </dgm:t>
    </dgm:pt>
    <dgm:pt modelId="{9A88C975-B48E-4155-898E-BE29B0877F3F}" type="sibTrans" cxnId="{F6F2D224-7FE0-44ED-A017-ECDB13412F99}">
      <dgm:prSet/>
      <dgm:spPr/>
      <dgm:t>
        <a:bodyPr/>
        <a:lstStyle/>
        <a:p>
          <a:endParaRPr lang="en-US"/>
        </a:p>
      </dgm:t>
    </dgm:pt>
    <dgm:pt modelId="{75F825F0-9049-40B1-AA4A-F357C1A1DCBD}">
      <dgm:prSet/>
      <dgm:spPr/>
      <dgm:t>
        <a:bodyPr/>
        <a:lstStyle/>
        <a:p>
          <a:r>
            <a:rPr lang="en-US" dirty="0"/>
            <a:t>Progress Café- 9:05-9:45 25</a:t>
          </a:r>
          <a:r>
            <a:rPr lang="en-US" baseline="30000" dirty="0"/>
            <a:t>th</a:t>
          </a:r>
          <a:r>
            <a:rPr lang="en-US" dirty="0"/>
            <a:t> November </a:t>
          </a:r>
        </a:p>
      </dgm:t>
    </dgm:pt>
    <dgm:pt modelId="{C39890C6-CF9F-4347-9BC0-240C43E335D4}" type="parTrans" cxnId="{A4A4BC5F-F0D0-4CBA-8CC6-DBB5CF5A080D}">
      <dgm:prSet/>
      <dgm:spPr/>
      <dgm:t>
        <a:bodyPr/>
        <a:lstStyle/>
        <a:p>
          <a:endParaRPr lang="en-GB"/>
        </a:p>
      </dgm:t>
    </dgm:pt>
    <dgm:pt modelId="{88373E27-BCF6-4546-A3B6-066F9EE2F920}" type="sibTrans" cxnId="{A4A4BC5F-F0D0-4CBA-8CC6-DBB5CF5A080D}">
      <dgm:prSet/>
      <dgm:spPr/>
      <dgm:t>
        <a:bodyPr/>
        <a:lstStyle/>
        <a:p>
          <a:endParaRPr lang="en-GB"/>
        </a:p>
      </dgm:t>
    </dgm:pt>
    <dgm:pt modelId="{3D7A9F4B-BEE7-495E-BB56-1630A7AE580C}">
      <dgm:prSet/>
      <dgm:spPr/>
      <dgm:t>
        <a:bodyPr/>
        <a:lstStyle/>
        <a:p>
          <a:r>
            <a:rPr lang="en-US" dirty="0"/>
            <a:t>INSET day- 27</a:t>
          </a:r>
          <a:r>
            <a:rPr lang="en-US" baseline="30000" dirty="0"/>
            <a:t>th</a:t>
          </a:r>
          <a:r>
            <a:rPr lang="en-US" dirty="0"/>
            <a:t> November</a:t>
          </a:r>
        </a:p>
      </dgm:t>
    </dgm:pt>
    <dgm:pt modelId="{1EC1A78D-D51C-4B5C-96F8-B395AB1E9F3B}" type="parTrans" cxnId="{54C7448D-8CEE-4E74-859A-3842A27032F2}">
      <dgm:prSet/>
      <dgm:spPr/>
      <dgm:t>
        <a:bodyPr/>
        <a:lstStyle/>
        <a:p>
          <a:endParaRPr lang="en-GB"/>
        </a:p>
      </dgm:t>
    </dgm:pt>
    <dgm:pt modelId="{AB6EED6F-BF5A-4177-9C98-3F9088FB84E5}" type="sibTrans" cxnId="{54C7448D-8CEE-4E74-859A-3842A27032F2}">
      <dgm:prSet/>
      <dgm:spPr/>
      <dgm:t>
        <a:bodyPr/>
        <a:lstStyle/>
        <a:p>
          <a:endParaRPr lang="en-GB"/>
        </a:p>
      </dgm:t>
    </dgm:pt>
    <dgm:pt modelId="{CD0FB288-2E9D-488A-9AC3-CF11220F4928}">
      <dgm:prSet/>
      <dgm:spPr/>
      <dgm:t>
        <a:bodyPr/>
        <a:lstStyle/>
        <a:p>
          <a:r>
            <a:rPr lang="en-US"/>
            <a:t>9</a:t>
          </a:r>
          <a:r>
            <a:rPr lang="en-US" baseline="30000"/>
            <a:t>th</a:t>
          </a:r>
          <a:r>
            <a:rPr lang="en-US"/>
            <a:t> &amp; 10</a:t>
          </a:r>
          <a:r>
            <a:rPr lang="en-US" baseline="30000"/>
            <a:t>th</a:t>
          </a:r>
          <a:r>
            <a:rPr lang="en-US"/>
            <a:t> December- Christmas performance</a:t>
          </a:r>
          <a:endParaRPr lang="en-US" dirty="0"/>
        </a:p>
      </dgm:t>
    </dgm:pt>
    <dgm:pt modelId="{8B9107B0-9290-4E55-8FE1-EB6DCDBFF596}" type="parTrans" cxnId="{69394FE1-74C5-411D-A9E2-ABC2B2BA26DD}">
      <dgm:prSet/>
      <dgm:spPr/>
      <dgm:t>
        <a:bodyPr/>
        <a:lstStyle/>
        <a:p>
          <a:endParaRPr lang="en-GB"/>
        </a:p>
      </dgm:t>
    </dgm:pt>
    <dgm:pt modelId="{E0EB2314-CE57-4F51-8CA3-D67D2EB3ED19}" type="sibTrans" cxnId="{69394FE1-74C5-411D-A9E2-ABC2B2BA26DD}">
      <dgm:prSet/>
      <dgm:spPr/>
      <dgm:t>
        <a:bodyPr/>
        <a:lstStyle/>
        <a:p>
          <a:endParaRPr lang="en-GB"/>
        </a:p>
      </dgm:t>
    </dgm:pt>
    <dgm:pt modelId="{55D845C8-4D10-45F8-B1F9-CD96001EA2E1}" type="pres">
      <dgm:prSet presAssocID="{03D74CC4-A474-4BE0-85F5-8A41D420A79E}" presName="vert0" presStyleCnt="0">
        <dgm:presLayoutVars>
          <dgm:dir/>
          <dgm:animOne val="branch"/>
          <dgm:animLvl val="lvl"/>
        </dgm:presLayoutVars>
      </dgm:prSet>
      <dgm:spPr/>
    </dgm:pt>
    <dgm:pt modelId="{AF14875A-2C6A-4E21-9CBC-0B4188B2289E}" type="pres">
      <dgm:prSet presAssocID="{ADBF37DB-6598-40DD-81DE-3006141E8D87}" presName="thickLine" presStyleLbl="alignNode1" presStyleIdx="0" presStyleCnt="9"/>
      <dgm:spPr/>
    </dgm:pt>
    <dgm:pt modelId="{5A40AB1F-2624-4741-86C4-0C38874BC200}" type="pres">
      <dgm:prSet presAssocID="{ADBF37DB-6598-40DD-81DE-3006141E8D87}" presName="horz1" presStyleCnt="0"/>
      <dgm:spPr/>
    </dgm:pt>
    <dgm:pt modelId="{11BEDB96-1430-4909-BD5D-AA1CFE4F9019}" type="pres">
      <dgm:prSet presAssocID="{ADBF37DB-6598-40DD-81DE-3006141E8D87}" presName="tx1" presStyleLbl="revTx" presStyleIdx="0" presStyleCnt="9"/>
      <dgm:spPr/>
    </dgm:pt>
    <dgm:pt modelId="{99EF0AA0-CF94-40DE-B8BC-9CBC822C5EE7}" type="pres">
      <dgm:prSet presAssocID="{ADBF37DB-6598-40DD-81DE-3006141E8D87}" presName="vert1" presStyleCnt="0"/>
      <dgm:spPr/>
    </dgm:pt>
    <dgm:pt modelId="{3D065391-3778-4943-9833-360615E5C4AD}" type="pres">
      <dgm:prSet presAssocID="{D12FB481-C864-4BD0-A63B-DA1BBF552DDF}" presName="thickLine" presStyleLbl="alignNode1" presStyleIdx="1" presStyleCnt="9"/>
      <dgm:spPr/>
    </dgm:pt>
    <dgm:pt modelId="{6E11AC9F-AF51-4DC1-A506-AB46E1402A68}" type="pres">
      <dgm:prSet presAssocID="{D12FB481-C864-4BD0-A63B-DA1BBF552DDF}" presName="horz1" presStyleCnt="0"/>
      <dgm:spPr/>
    </dgm:pt>
    <dgm:pt modelId="{CFD5B40B-D42C-403C-8CBD-2726FBFC10B9}" type="pres">
      <dgm:prSet presAssocID="{D12FB481-C864-4BD0-A63B-DA1BBF552DDF}" presName="tx1" presStyleLbl="revTx" presStyleIdx="1" presStyleCnt="9"/>
      <dgm:spPr/>
    </dgm:pt>
    <dgm:pt modelId="{8F938798-96A9-439A-A86A-69EFDF053150}" type="pres">
      <dgm:prSet presAssocID="{D12FB481-C864-4BD0-A63B-DA1BBF552DDF}" presName="vert1" presStyleCnt="0"/>
      <dgm:spPr/>
    </dgm:pt>
    <dgm:pt modelId="{67FC410C-A611-4824-8B0F-F2A07BD2DF0C}" type="pres">
      <dgm:prSet presAssocID="{546151F0-AB85-45BF-AF59-80DEEDE83AAD}" presName="thickLine" presStyleLbl="alignNode1" presStyleIdx="2" presStyleCnt="9"/>
      <dgm:spPr/>
    </dgm:pt>
    <dgm:pt modelId="{3A0385B1-F25D-41B6-9C59-80EBE8B81B9D}" type="pres">
      <dgm:prSet presAssocID="{546151F0-AB85-45BF-AF59-80DEEDE83AAD}" presName="horz1" presStyleCnt="0"/>
      <dgm:spPr/>
    </dgm:pt>
    <dgm:pt modelId="{01204E4C-06F3-45FB-ABB8-1484A217FEA7}" type="pres">
      <dgm:prSet presAssocID="{546151F0-AB85-45BF-AF59-80DEEDE83AAD}" presName="tx1" presStyleLbl="revTx" presStyleIdx="2" presStyleCnt="9"/>
      <dgm:spPr/>
    </dgm:pt>
    <dgm:pt modelId="{47903286-DAE8-43B8-B83C-CFDF204E7C08}" type="pres">
      <dgm:prSet presAssocID="{546151F0-AB85-45BF-AF59-80DEEDE83AAD}" presName="vert1" presStyleCnt="0"/>
      <dgm:spPr/>
    </dgm:pt>
    <dgm:pt modelId="{FFCC5C91-E5D2-43DE-8436-5B41B2B89C49}" type="pres">
      <dgm:prSet presAssocID="{8FF99F94-AB23-485E-806A-70CBB0BCAC37}" presName="thickLine" presStyleLbl="alignNode1" presStyleIdx="3" presStyleCnt="9"/>
      <dgm:spPr/>
    </dgm:pt>
    <dgm:pt modelId="{680515B9-3B13-4775-A324-7167C1A7575A}" type="pres">
      <dgm:prSet presAssocID="{8FF99F94-AB23-485E-806A-70CBB0BCAC37}" presName="horz1" presStyleCnt="0"/>
      <dgm:spPr/>
    </dgm:pt>
    <dgm:pt modelId="{D29B3426-D881-4CEB-A663-E5D6BFA48AE0}" type="pres">
      <dgm:prSet presAssocID="{8FF99F94-AB23-485E-806A-70CBB0BCAC37}" presName="tx1" presStyleLbl="revTx" presStyleIdx="3" presStyleCnt="9"/>
      <dgm:spPr/>
    </dgm:pt>
    <dgm:pt modelId="{7E003F48-6071-4B92-A332-39018902A0D0}" type="pres">
      <dgm:prSet presAssocID="{8FF99F94-AB23-485E-806A-70CBB0BCAC37}" presName="vert1" presStyleCnt="0"/>
      <dgm:spPr/>
    </dgm:pt>
    <dgm:pt modelId="{3B8D6871-99BE-475B-948A-E6CF4B1738EF}" type="pres">
      <dgm:prSet presAssocID="{75F825F0-9049-40B1-AA4A-F357C1A1DCBD}" presName="thickLine" presStyleLbl="alignNode1" presStyleIdx="4" presStyleCnt="9"/>
      <dgm:spPr/>
    </dgm:pt>
    <dgm:pt modelId="{08FF20A8-1563-4D7D-ADFC-569007B470F2}" type="pres">
      <dgm:prSet presAssocID="{75F825F0-9049-40B1-AA4A-F357C1A1DCBD}" presName="horz1" presStyleCnt="0"/>
      <dgm:spPr/>
    </dgm:pt>
    <dgm:pt modelId="{589C2F5E-AE8C-4CB0-BAAB-ADFFC7A46599}" type="pres">
      <dgm:prSet presAssocID="{75F825F0-9049-40B1-AA4A-F357C1A1DCBD}" presName="tx1" presStyleLbl="revTx" presStyleIdx="4" presStyleCnt="9"/>
      <dgm:spPr/>
    </dgm:pt>
    <dgm:pt modelId="{E2C92684-BD28-4A9B-B7D0-C64E74F35FF3}" type="pres">
      <dgm:prSet presAssocID="{75F825F0-9049-40B1-AA4A-F357C1A1DCBD}" presName="vert1" presStyleCnt="0"/>
      <dgm:spPr/>
    </dgm:pt>
    <dgm:pt modelId="{AA1B9EAB-9EEC-4B70-93B0-F34799C48B34}" type="pres">
      <dgm:prSet presAssocID="{3D7A9F4B-BEE7-495E-BB56-1630A7AE580C}" presName="thickLine" presStyleLbl="alignNode1" presStyleIdx="5" presStyleCnt="9"/>
      <dgm:spPr/>
    </dgm:pt>
    <dgm:pt modelId="{2CFD6EDD-2107-40D4-AC3C-905286216553}" type="pres">
      <dgm:prSet presAssocID="{3D7A9F4B-BEE7-495E-BB56-1630A7AE580C}" presName="horz1" presStyleCnt="0"/>
      <dgm:spPr/>
    </dgm:pt>
    <dgm:pt modelId="{D53828FA-CE84-4A68-A5B7-E946F6D93958}" type="pres">
      <dgm:prSet presAssocID="{3D7A9F4B-BEE7-495E-BB56-1630A7AE580C}" presName="tx1" presStyleLbl="revTx" presStyleIdx="5" presStyleCnt="9"/>
      <dgm:spPr/>
    </dgm:pt>
    <dgm:pt modelId="{8F3E42C3-56DE-4A15-848A-F4ED3446A2A9}" type="pres">
      <dgm:prSet presAssocID="{3D7A9F4B-BEE7-495E-BB56-1630A7AE580C}" presName="vert1" presStyleCnt="0"/>
      <dgm:spPr/>
    </dgm:pt>
    <dgm:pt modelId="{8154562C-0A15-483F-A053-4400F22759E8}" type="pres">
      <dgm:prSet presAssocID="{CD0FB288-2E9D-488A-9AC3-CF11220F4928}" presName="thickLine" presStyleLbl="alignNode1" presStyleIdx="6" presStyleCnt="9"/>
      <dgm:spPr/>
    </dgm:pt>
    <dgm:pt modelId="{E5CCA326-9570-4430-BEA7-CD69249AB239}" type="pres">
      <dgm:prSet presAssocID="{CD0FB288-2E9D-488A-9AC3-CF11220F4928}" presName="horz1" presStyleCnt="0"/>
      <dgm:spPr/>
    </dgm:pt>
    <dgm:pt modelId="{DC7B8341-2599-437A-9AB7-0651244DCCB8}" type="pres">
      <dgm:prSet presAssocID="{CD0FB288-2E9D-488A-9AC3-CF11220F4928}" presName="tx1" presStyleLbl="revTx" presStyleIdx="6" presStyleCnt="9"/>
      <dgm:spPr/>
    </dgm:pt>
    <dgm:pt modelId="{3BAB32B8-595F-43C3-9A41-FF258F609FC6}" type="pres">
      <dgm:prSet presAssocID="{CD0FB288-2E9D-488A-9AC3-CF11220F4928}" presName="vert1" presStyleCnt="0"/>
      <dgm:spPr/>
    </dgm:pt>
    <dgm:pt modelId="{EEE3F162-118A-4AE3-8186-0D956655ED23}" type="pres">
      <dgm:prSet presAssocID="{FD8A2F42-8320-48B3-9983-D694FA9C3AC9}" presName="thickLine" presStyleLbl="alignNode1" presStyleIdx="7" presStyleCnt="9"/>
      <dgm:spPr/>
    </dgm:pt>
    <dgm:pt modelId="{5DE93D36-9A32-4878-80ED-9C58EA520BF5}" type="pres">
      <dgm:prSet presAssocID="{FD8A2F42-8320-48B3-9983-D694FA9C3AC9}" presName="horz1" presStyleCnt="0"/>
      <dgm:spPr/>
    </dgm:pt>
    <dgm:pt modelId="{F58D3D07-391E-4E13-883C-B7CC6637E102}" type="pres">
      <dgm:prSet presAssocID="{FD8A2F42-8320-48B3-9983-D694FA9C3AC9}" presName="tx1" presStyleLbl="revTx" presStyleIdx="7" presStyleCnt="9"/>
      <dgm:spPr/>
    </dgm:pt>
    <dgm:pt modelId="{E8851DA4-9357-4824-8737-450D65ACC810}" type="pres">
      <dgm:prSet presAssocID="{FD8A2F42-8320-48B3-9983-D694FA9C3AC9}" presName="vert1" presStyleCnt="0"/>
      <dgm:spPr/>
    </dgm:pt>
    <dgm:pt modelId="{B02B82AF-1575-4AAD-84FE-9AD587D7D37A}" type="pres">
      <dgm:prSet presAssocID="{29BEFAFA-6B98-4123-9EB2-22A9763185F8}" presName="thickLine" presStyleLbl="alignNode1" presStyleIdx="8" presStyleCnt="9"/>
      <dgm:spPr/>
    </dgm:pt>
    <dgm:pt modelId="{920FB0EA-89E9-4646-9CE9-366835AE2201}" type="pres">
      <dgm:prSet presAssocID="{29BEFAFA-6B98-4123-9EB2-22A9763185F8}" presName="horz1" presStyleCnt="0"/>
      <dgm:spPr/>
    </dgm:pt>
    <dgm:pt modelId="{42559AA7-15A4-4CA5-B4D2-23541CD7BDC0}" type="pres">
      <dgm:prSet presAssocID="{29BEFAFA-6B98-4123-9EB2-22A9763185F8}" presName="tx1" presStyleLbl="revTx" presStyleIdx="8" presStyleCnt="9"/>
      <dgm:spPr/>
    </dgm:pt>
    <dgm:pt modelId="{2AA853BC-A4F1-4AB8-B639-0AD5FF658283}" type="pres">
      <dgm:prSet presAssocID="{29BEFAFA-6B98-4123-9EB2-22A9763185F8}" presName="vert1" presStyleCnt="0"/>
      <dgm:spPr/>
    </dgm:pt>
  </dgm:ptLst>
  <dgm:cxnLst>
    <dgm:cxn modelId="{73F4290D-B86C-44FC-B8A0-2C64C316EBEA}" srcId="{03D74CC4-A474-4BE0-85F5-8A41D420A79E}" destId="{8FF99F94-AB23-485E-806A-70CBB0BCAC37}" srcOrd="3" destOrd="0" parTransId="{70D40C9F-68CC-45AD-9942-A1BB231013EB}" sibTransId="{E317F46A-79BF-47F6-A995-84E1A5B754D0}"/>
    <dgm:cxn modelId="{F6F2D224-7FE0-44ED-A017-ECDB13412F99}" srcId="{03D74CC4-A474-4BE0-85F5-8A41D420A79E}" destId="{29BEFAFA-6B98-4123-9EB2-22A9763185F8}" srcOrd="8" destOrd="0" parTransId="{2A2F912F-76D5-4BBC-9ABD-975B83B2DF8B}" sibTransId="{9A88C975-B48E-4155-898E-BE29B0877F3F}"/>
    <dgm:cxn modelId="{1BBAAC25-59A9-4968-B16A-A4D3983570AA}" type="presOf" srcId="{546151F0-AB85-45BF-AF59-80DEEDE83AAD}" destId="{01204E4C-06F3-45FB-ABB8-1484A217FEA7}" srcOrd="0" destOrd="0" presId="urn:microsoft.com/office/officeart/2008/layout/LinedList"/>
    <dgm:cxn modelId="{8CF07731-B984-40EC-855C-8F5271B11D06}" type="presOf" srcId="{8FF99F94-AB23-485E-806A-70CBB0BCAC37}" destId="{D29B3426-D881-4CEB-A663-E5D6BFA48AE0}" srcOrd="0" destOrd="0" presId="urn:microsoft.com/office/officeart/2008/layout/LinedList"/>
    <dgm:cxn modelId="{423AB236-22E2-4E7F-93D8-B5AC22E4DF67}" srcId="{03D74CC4-A474-4BE0-85F5-8A41D420A79E}" destId="{ADBF37DB-6598-40DD-81DE-3006141E8D87}" srcOrd="0" destOrd="0" parTransId="{B810A24D-9273-4607-AD23-9A2794321DC6}" sibTransId="{FCFF0A06-2DE2-4DD0-B875-C15D8C627A3A}"/>
    <dgm:cxn modelId="{630BB23F-7CF2-4DAB-96C1-E28698541334}" type="presOf" srcId="{FD8A2F42-8320-48B3-9983-D694FA9C3AC9}" destId="{F58D3D07-391E-4E13-883C-B7CC6637E102}" srcOrd="0" destOrd="0" presId="urn:microsoft.com/office/officeart/2008/layout/LinedList"/>
    <dgm:cxn modelId="{A4A4BC5F-F0D0-4CBA-8CC6-DBB5CF5A080D}" srcId="{03D74CC4-A474-4BE0-85F5-8A41D420A79E}" destId="{75F825F0-9049-40B1-AA4A-F357C1A1DCBD}" srcOrd="4" destOrd="0" parTransId="{C39890C6-CF9F-4347-9BC0-240C43E335D4}" sibTransId="{88373E27-BCF6-4546-A3B6-066F9EE2F920}"/>
    <dgm:cxn modelId="{89E3086E-AD5B-434B-A8E9-2D531CFF86A9}" type="presOf" srcId="{03D74CC4-A474-4BE0-85F5-8A41D420A79E}" destId="{55D845C8-4D10-45F8-B1F9-CD96001EA2E1}" srcOrd="0" destOrd="0" presId="urn:microsoft.com/office/officeart/2008/layout/LinedList"/>
    <dgm:cxn modelId="{CA687057-D71A-4013-8D59-D88BA37A8C85}" type="presOf" srcId="{75F825F0-9049-40B1-AA4A-F357C1A1DCBD}" destId="{589C2F5E-AE8C-4CB0-BAAB-ADFFC7A46599}" srcOrd="0" destOrd="0" presId="urn:microsoft.com/office/officeart/2008/layout/LinedList"/>
    <dgm:cxn modelId="{FE78F37E-4DC6-46D1-BF11-E9ACAAA73431}" type="presOf" srcId="{29BEFAFA-6B98-4123-9EB2-22A9763185F8}" destId="{42559AA7-15A4-4CA5-B4D2-23541CD7BDC0}" srcOrd="0" destOrd="0" presId="urn:microsoft.com/office/officeart/2008/layout/LinedList"/>
    <dgm:cxn modelId="{988D2483-0AC7-4AE3-8BE0-C3C0F207A460}" srcId="{03D74CC4-A474-4BE0-85F5-8A41D420A79E}" destId="{D12FB481-C864-4BD0-A63B-DA1BBF552DDF}" srcOrd="1" destOrd="0" parTransId="{A3D0BC28-E9CD-498C-8E2F-432493DF405B}" sibTransId="{9F7930A5-0450-4135-851A-033CAEF57D49}"/>
    <dgm:cxn modelId="{54C7448D-8CEE-4E74-859A-3842A27032F2}" srcId="{03D74CC4-A474-4BE0-85F5-8A41D420A79E}" destId="{3D7A9F4B-BEE7-495E-BB56-1630A7AE580C}" srcOrd="5" destOrd="0" parTransId="{1EC1A78D-D51C-4B5C-96F8-B395AB1E9F3B}" sibTransId="{AB6EED6F-BF5A-4177-9C98-3F9088FB84E5}"/>
    <dgm:cxn modelId="{D570ACBE-0A92-4215-BF28-BB9546629B01}" type="presOf" srcId="{CD0FB288-2E9D-488A-9AC3-CF11220F4928}" destId="{DC7B8341-2599-437A-9AB7-0651244DCCB8}" srcOrd="0" destOrd="0" presId="urn:microsoft.com/office/officeart/2008/layout/LinedList"/>
    <dgm:cxn modelId="{7C4354D7-3E34-4D51-A2E4-92D2FF20233A}" srcId="{03D74CC4-A474-4BE0-85F5-8A41D420A79E}" destId="{FD8A2F42-8320-48B3-9983-D694FA9C3AC9}" srcOrd="7" destOrd="0" parTransId="{C35D7AF5-B9FF-4C81-ACA2-535CA5F6366F}" sibTransId="{3555DFE3-1BE8-4349-9D64-DC7D1BC21F72}"/>
    <dgm:cxn modelId="{69394FE1-74C5-411D-A9E2-ABC2B2BA26DD}" srcId="{03D74CC4-A474-4BE0-85F5-8A41D420A79E}" destId="{CD0FB288-2E9D-488A-9AC3-CF11220F4928}" srcOrd="6" destOrd="0" parTransId="{8B9107B0-9290-4E55-8FE1-EB6DCDBFF596}" sibTransId="{E0EB2314-CE57-4F51-8CA3-D67D2EB3ED19}"/>
    <dgm:cxn modelId="{33CCD0E6-BE7D-4AB1-A7D0-B0EBA25A7211}" srcId="{03D74CC4-A474-4BE0-85F5-8A41D420A79E}" destId="{546151F0-AB85-45BF-AF59-80DEEDE83AAD}" srcOrd="2" destOrd="0" parTransId="{B60AB121-A35D-4CC6-841F-B8297E996943}" sibTransId="{4B418D07-316A-4B81-A868-B458DDE7F62E}"/>
    <dgm:cxn modelId="{5A765EE9-66EC-4E80-B2E7-1F43D51FDE28}" type="presOf" srcId="{D12FB481-C864-4BD0-A63B-DA1BBF552DDF}" destId="{CFD5B40B-D42C-403C-8CBD-2726FBFC10B9}" srcOrd="0" destOrd="0" presId="urn:microsoft.com/office/officeart/2008/layout/LinedList"/>
    <dgm:cxn modelId="{DF8BB9ED-055C-44FE-804C-FEA767919E2E}" type="presOf" srcId="{3D7A9F4B-BEE7-495E-BB56-1630A7AE580C}" destId="{D53828FA-CE84-4A68-A5B7-E946F6D93958}" srcOrd="0" destOrd="0" presId="urn:microsoft.com/office/officeart/2008/layout/LinedList"/>
    <dgm:cxn modelId="{FCD471EF-7124-4210-9B4E-3B2651FDDA8A}" type="presOf" srcId="{ADBF37DB-6598-40DD-81DE-3006141E8D87}" destId="{11BEDB96-1430-4909-BD5D-AA1CFE4F9019}" srcOrd="0" destOrd="0" presId="urn:microsoft.com/office/officeart/2008/layout/LinedList"/>
    <dgm:cxn modelId="{299B62EA-E950-4676-852E-A2CC995D58BF}" type="presParOf" srcId="{55D845C8-4D10-45F8-B1F9-CD96001EA2E1}" destId="{AF14875A-2C6A-4E21-9CBC-0B4188B2289E}" srcOrd="0" destOrd="0" presId="urn:microsoft.com/office/officeart/2008/layout/LinedList"/>
    <dgm:cxn modelId="{F7E358A3-0482-4318-8B5F-EA6FE4619FBB}" type="presParOf" srcId="{55D845C8-4D10-45F8-B1F9-CD96001EA2E1}" destId="{5A40AB1F-2624-4741-86C4-0C38874BC200}" srcOrd="1" destOrd="0" presId="urn:microsoft.com/office/officeart/2008/layout/LinedList"/>
    <dgm:cxn modelId="{99D500B5-3398-4A12-BF35-6ED4EB6CFFB8}" type="presParOf" srcId="{5A40AB1F-2624-4741-86C4-0C38874BC200}" destId="{11BEDB96-1430-4909-BD5D-AA1CFE4F9019}" srcOrd="0" destOrd="0" presId="urn:microsoft.com/office/officeart/2008/layout/LinedList"/>
    <dgm:cxn modelId="{1CAD3E0B-5F64-4989-827B-792B6BDE7B21}" type="presParOf" srcId="{5A40AB1F-2624-4741-86C4-0C38874BC200}" destId="{99EF0AA0-CF94-40DE-B8BC-9CBC822C5EE7}" srcOrd="1" destOrd="0" presId="urn:microsoft.com/office/officeart/2008/layout/LinedList"/>
    <dgm:cxn modelId="{17D718D8-69AB-4F54-8C04-CFCBB8334984}" type="presParOf" srcId="{55D845C8-4D10-45F8-B1F9-CD96001EA2E1}" destId="{3D065391-3778-4943-9833-360615E5C4AD}" srcOrd="2" destOrd="0" presId="urn:microsoft.com/office/officeart/2008/layout/LinedList"/>
    <dgm:cxn modelId="{D1DFA5CB-8E7E-4074-B3C7-9D1C8C09E163}" type="presParOf" srcId="{55D845C8-4D10-45F8-B1F9-CD96001EA2E1}" destId="{6E11AC9F-AF51-4DC1-A506-AB46E1402A68}" srcOrd="3" destOrd="0" presId="urn:microsoft.com/office/officeart/2008/layout/LinedList"/>
    <dgm:cxn modelId="{33125673-83BC-41E2-84F0-67486D1A0E12}" type="presParOf" srcId="{6E11AC9F-AF51-4DC1-A506-AB46E1402A68}" destId="{CFD5B40B-D42C-403C-8CBD-2726FBFC10B9}" srcOrd="0" destOrd="0" presId="urn:microsoft.com/office/officeart/2008/layout/LinedList"/>
    <dgm:cxn modelId="{CCAA90A8-9F61-4B80-BDB2-F2388DD1CC9A}" type="presParOf" srcId="{6E11AC9F-AF51-4DC1-A506-AB46E1402A68}" destId="{8F938798-96A9-439A-A86A-69EFDF053150}" srcOrd="1" destOrd="0" presId="urn:microsoft.com/office/officeart/2008/layout/LinedList"/>
    <dgm:cxn modelId="{FAB3D09E-8766-4A49-8DE7-E0744998D5DF}" type="presParOf" srcId="{55D845C8-4D10-45F8-B1F9-CD96001EA2E1}" destId="{67FC410C-A611-4824-8B0F-F2A07BD2DF0C}" srcOrd="4" destOrd="0" presId="urn:microsoft.com/office/officeart/2008/layout/LinedList"/>
    <dgm:cxn modelId="{AD3A139D-C885-49E2-A7DA-1FA58F426C35}" type="presParOf" srcId="{55D845C8-4D10-45F8-B1F9-CD96001EA2E1}" destId="{3A0385B1-F25D-41B6-9C59-80EBE8B81B9D}" srcOrd="5" destOrd="0" presId="urn:microsoft.com/office/officeart/2008/layout/LinedList"/>
    <dgm:cxn modelId="{BB1C26A0-CA4C-46A5-A15B-11590E7B558C}" type="presParOf" srcId="{3A0385B1-F25D-41B6-9C59-80EBE8B81B9D}" destId="{01204E4C-06F3-45FB-ABB8-1484A217FEA7}" srcOrd="0" destOrd="0" presId="urn:microsoft.com/office/officeart/2008/layout/LinedList"/>
    <dgm:cxn modelId="{499F5AD8-1A92-4768-9045-ACBEB80C26D4}" type="presParOf" srcId="{3A0385B1-F25D-41B6-9C59-80EBE8B81B9D}" destId="{47903286-DAE8-43B8-B83C-CFDF204E7C08}" srcOrd="1" destOrd="0" presId="urn:microsoft.com/office/officeart/2008/layout/LinedList"/>
    <dgm:cxn modelId="{2A990335-1C57-4593-B348-C80EE2BDB770}" type="presParOf" srcId="{55D845C8-4D10-45F8-B1F9-CD96001EA2E1}" destId="{FFCC5C91-E5D2-43DE-8436-5B41B2B89C49}" srcOrd="6" destOrd="0" presId="urn:microsoft.com/office/officeart/2008/layout/LinedList"/>
    <dgm:cxn modelId="{FA5383B9-5176-4321-B5D3-9EA8DC9DB7DC}" type="presParOf" srcId="{55D845C8-4D10-45F8-B1F9-CD96001EA2E1}" destId="{680515B9-3B13-4775-A324-7167C1A7575A}" srcOrd="7" destOrd="0" presId="urn:microsoft.com/office/officeart/2008/layout/LinedList"/>
    <dgm:cxn modelId="{82FBA7DF-4234-41A8-872B-B0333B2B2209}" type="presParOf" srcId="{680515B9-3B13-4775-A324-7167C1A7575A}" destId="{D29B3426-D881-4CEB-A663-E5D6BFA48AE0}" srcOrd="0" destOrd="0" presId="urn:microsoft.com/office/officeart/2008/layout/LinedList"/>
    <dgm:cxn modelId="{00C0F79A-93A1-4AB9-808C-0712BB272FEE}" type="presParOf" srcId="{680515B9-3B13-4775-A324-7167C1A7575A}" destId="{7E003F48-6071-4B92-A332-39018902A0D0}" srcOrd="1" destOrd="0" presId="urn:microsoft.com/office/officeart/2008/layout/LinedList"/>
    <dgm:cxn modelId="{E1A5A9D4-A55C-4F62-805F-6175092EEE2E}" type="presParOf" srcId="{55D845C8-4D10-45F8-B1F9-CD96001EA2E1}" destId="{3B8D6871-99BE-475B-948A-E6CF4B1738EF}" srcOrd="8" destOrd="0" presId="urn:microsoft.com/office/officeart/2008/layout/LinedList"/>
    <dgm:cxn modelId="{57AA83FC-C834-45FD-BE6A-9872A1EF5556}" type="presParOf" srcId="{55D845C8-4D10-45F8-B1F9-CD96001EA2E1}" destId="{08FF20A8-1563-4D7D-ADFC-569007B470F2}" srcOrd="9" destOrd="0" presId="urn:microsoft.com/office/officeart/2008/layout/LinedList"/>
    <dgm:cxn modelId="{6AF0F986-D59F-405F-BC68-06179DB788AB}" type="presParOf" srcId="{08FF20A8-1563-4D7D-ADFC-569007B470F2}" destId="{589C2F5E-AE8C-4CB0-BAAB-ADFFC7A46599}" srcOrd="0" destOrd="0" presId="urn:microsoft.com/office/officeart/2008/layout/LinedList"/>
    <dgm:cxn modelId="{72A40F66-ECDD-45A6-B59D-511004C18E1C}" type="presParOf" srcId="{08FF20A8-1563-4D7D-ADFC-569007B470F2}" destId="{E2C92684-BD28-4A9B-B7D0-C64E74F35FF3}" srcOrd="1" destOrd="0" presId="urn:microsoft.com/office/officeart/2008/layout/LinedList"/>
    <dgm:cxn modelId="{1DA5EB89-C2A9-4D70-866D-12507F01918D}" type="presParOf" srcId="{55D845C8-4D10-45F8-B1F9-CD96001EA2E1}" destId="{AA1B9EAB-9EEC-4B70-93B0-F34799C48B34}" srcOrd="10" destOrd="0" presId="urn:microsoft.com/office/officeart/2008/layout/LinedList"/>
    <dgm:cxn modelId="{515FA6C6-5614-4194-AE74-33B8029B7C03}" type="presParOf" srcId="{55D845C8-4D10-45F8-B1F9-CD96001EA2E1}" destId="{2CFD6EDD-2107-40D4-AC3C-905286216553}" srcOrd="11" destOrd="0" presId="urn:microsoft.com/office/officeart/2008/layout/LinedList"/>
    <dgm:cxn modelId="{DF233F4B-B19E-4ED5-86F1-3E90E4C39F8A}" type="presParOf" srcId="{2CFD6EDD-2107-40D4-AC3C-905286216553}" destId="{D53828FA-CE84-4A68-A5B7-E946F6D93958}" srcOrd="0" destOrd="0" presId="urn:microsoft.com/office/officeart/2008/layout/LinedList"/>
    <dgm:cxn modelId="{E9A7E968-878F-4230-B316-621150DD413E}" type="presParOf" srcId="{2CFD6EDD-2107-40D4-AC3C-905286216553}" destId="{8F3E42C3-56DE-4A15-848A-F4ED3446A2A9}" srcOrd="1" destOrd="0" presId="urn:microsoft.com/office/officeart/2008/layout/LinedList"/>
    <dgm:cxn modelId="{FAFD113B-8E7D-43F7-898E-5C41AD1B1FE9}" type="presParOf" srcId="{55D845C8-4D10-45F8-B1F9-CD96001EA2E1}" destId="{8154562C-0A15-483F-A053-4400F22759E8}" srcOrd="12" destOrd="0" presId="urn:microsoft.com/office/officeart/2008/layout/LinedList"/>
    <dgm:cxn modelId="{7E67A857-2D78-4EBB-A971-0E5EF0490C9B}" type="presParOf" srcId="{55D845C8-4D10-45F8-B1F9-CD96001EA2E1}" destId="{E5CCA326-9570-4430-BEA7-CD69249AB239}" srcOrd="13" destOrd="0" presId="urn:microsoft.com/office/officeart/2008/layout/LinedList"/>
    <dgm:cxn modelId="{AA8FFFE2-7A3E-4CED-96A7-C4BBA7A27511}" type="presParOf" srcId="{E5CCA326-9570-4430-BEA7-CD69249AB239}" destId="{DC7B8341-2599-437A-9AB7-0651244DCCB8}" srcOrd="0" destOrd="0" presId="urn:microsoft.com/office/officeart/2008/layout/LinedList"/>
    <dgm:cxn modelId="{1D9DA57F-8677-4D7C-9348-447712E16253}" type="presParOf" srcId="{E5CCA326-9570-4430-BEA7-CD69249AB239}" destId="{3BAB32B8-595F-43C3-9A41-FF258F609FC6}" srcOrd="1" destOrd="0" presId="urn:microsoft.com/office/officeart/2008/layout/LinedList"/>
    <dgm:cxn modelId="{38C2398D-E5D2-4952-A701-61943C2C0E7C}" type="presParOf" srcId="{55D845C8-4D10-45F8-B1F9-CD96001EA2E1}" destId="{EEE3F162-118A-4AE3-8186-0D956655ED23}" srcOrd="14" destOrd="0" presId="urn:microsoft.com/office/officeart/2008/layout/LinedList"/>
    <dgm:cxn modelId="{42BE2DC4-A31F-42D8-A04D-BF082A8707D8}" type="presParOf" srcId="{55D845C8-4D10-45F8-B1F9-CD96001EA2E1}" destId="{5DE93D36-9A32-4878-80ED-9C58EA520BF5}" srcOrd="15" destOrd="0" presId="urn:microsoft.com/office/officeart/2008/layout/LinedList"/>
    <dgm:cxn modelId="{28F27966-1874-4495-852F-50419311EB08}" type="presParOf" srcId="{5DE93D36-9A32-4878-80ED-9C58EA520BF5}" destId="{F58D3D07-391E-4E13-883C-B7CC6637E102}" srcOrd="0" destOrd="0" presId="urn:microsoft.com/office/officeart/2008/layout/LinedList"/>
    <dgm:cxn modelId="{5F206F38-12C0-41AF-A906-AEE9EC44172A}" type="presParOf" srcId="{5DE93D36-9A32-4878-80ED-9C58EA520BF5}" destId="{E8851DA4-9357-4824-8737-450D65ACC810}" srcOrd="1" destOrd="0" presId="urn:microsoft.com/office/officeart/2008/layout/LinedList"/>
    <dgm:cxn modelId="{8C9AEE0B-A353-4AA1-AC8E-F8B5F091DCB9}" type="presParOf" srcId="{55D845C8-4D10-45F8-B1F9-CD96001EA2E1}" destId="{B02B82AF-1575-4AAD-84FE-9AD587D7D37A}" srcOrd="16" destOrd="0" presId="urn:microsoft.com/office/officeart/2008/layout/LinedList"/>
    <dgm:cxn modelId="{D4562C5E-66CA-4956-8FF7-7170FFD84BA4}" type="presParOf" srcId="{55D845C8-4D10-45F8-B1F9-CD96001EA2E1}" destId="{920FB0EA-89E9-4646-9CE9-366835AE2201}" srcOrd="17" destOrd="0" presId="urn:microsoft.com/office/officeart/2008/layout/LinedList"/>
    <dgm:cxn modelId="{B8521C79-9E2B-4DB6-A9FF-4D2C2D7A5973}" type="presParOf" srcId="{920FB0EA-89E9-4646-9CE9-366835AE2201}" destId="{42559AA7-15A4-4CA5-B4D2-23541CD7BDC0}" srcOrd="0" destOrd="0" presId="urn:microsoft.com/office/officeart/2008/layout/LinedList"/>
    <dgm:cxn modelId="{C6930694-EB76-47A0-9765-1ABA257BEEAD}" type="presParOf" srcId="{920FB0EA-89E9-4646-9CE9-366835AE2201}" destId="{2AA853BC-A4F1-4AB8-B639-0AD5FF658283}"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14875A-2C6A-4E21-9CBC-0B4188B2289E}">
      <dsp:nvSpPr>
        <dsp:cNvPr id="0" name=""/>
        <dsp:cNvSpPr/>
      </dsp:nvSpPr>
      <dsp:spPr>
        <a:xfrm>
          <a:off x="0" y="531"/>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BEDB96-1430-4909-BD5D-AA1CFE4F9019}">
      <dsp:nvSpPr>
        <dsp:cNvPr id="0" name=""/>
        <dsp:cNvSpPr/>
      </dsp:nvSpPr>
      <dsp:spPr>
        <a:xfrm>
          <a:off x="0" y="531"/>
          <a:ext cx="1051560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First celebration assembly- 18</a:t>
          </a:r>
          <a:r>
            <a:rPr lang="en-US" sz="2200" kern="1200" baseline="30000" dirty="0"/>
            <a:t>th</a:t>
          </a:r>
          <a:r>
            <a:rPr lang="en-US" sz="2200" kern="1200" dirty="0"/>
            <a:t> September</a:t>
          </a:r>
        </a:p>
      </dsp:txBody>
      <dsp:txXfrm>
        <a:off x="0" y="531"/>
        <a:ext cx="10515600" cy="483363"/>
      </dsp:txXfrm>
    </dsp:sp>
    <dsp:sp modelId="{3D065391-3778-4943-9833-360615E5C4AD}">
      <dsp:nvSpPr>
        <dsp:cNvPr id="0" name=""/>
        <dsp:cNvSpPr/>
      </dsp:nvSpPr>
      <dsp:spPr>
        <a:xfrm>
          <a:off x="0" y="483895"/>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D5B40B-D42C-403C-8CBD-2726FBFC10B9}">
      <dsp:nvSpPr>
        <dsp:cNvPr id="0" name=""/>
        <dsp:cNvSpPr/>
      </dsp:nvSpPr>
      <dsp:spPr>
        <a:xfrm>
          <a:off x="0" y="483895"/>
          <a:ext cx="1051560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Flu </a:t>
          </a:r>
          <a:r>
            <a:rPr lang="en-US" sz="2200" kern="1200" dirty="0" err="1"/>
            <a:t>immunisations</a:t>
          </a:r>
          <a:r>
            <a:rPr lang="en-US" sz="2200" kern="1200" dirty="0"/>
            <a:t>- 25</a:t>
          </a:r>
          <a:r>
            <a:rPr lang="en-US" sz="2200" kern="1200" baseline="30000" dirty="0"/>
            <a:t>th</a:t>
          </a:r>
          <a:r>
            <a:rPr lang="en-US" sz="2200" kern="1200" dirty="0"/>
            <a:t> September</a:t>
          </a:r>
        </a:p>
      </dsp:txBody>
      <dsp:txXfrm>
        <a:off x="0" y="483895"/>
        <a:ext cx="10515600" cy="483363"/>
      </dsp:txXfrm>
    </dsp:sp>
    <dsp:sp modelId="{67FC410C-A611-4824-8B0F-F2A07BD2DF0C}">
      <dsp:nvSpPr>
        <dsp:cNvPr id="0" name=""/>
        <dsp:cNvSpPr/>
      </dsp:nvSpPr>
      <dsp:spPr>
        <a:xfrm>
          <a:off x="0" y="967259"/>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204E4C-06F3-45FB-ABB8-1484A217FEA7}">
      <dsp:nvSpPr>
        <dsp:cNvPr id="0" name=""/>
        <dsp:cNvSpPr/>
      </dsp:nvSpPr>
      <dsp:spPr>
        <a:xfrm>
          <a:off x="0" y="967259"/>
          <a:ext cx="1051560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Individual photos- </a:t>
          </a:r>
          <a:r>
            <a:rPr lang="en-US" sz="2200" kern="1200"/>
            <a:t>29</a:t>
          </a:r>
          <a:r>
            <a:rPr lang="en-US" sz="2200" kern="1200" baseline="30000"/>
            <a:t>th</a:t>
          </a:r>
          <a:r>
            <a:rPr lang="en-US" sz="2200" kern="1200"/>
            <a:t>  September</a:t>
          </a:r>
          <a:endParaRPr lang="en-US" sz="2200" kern="1200" dirty="0"/>
        </a:p>
      </dsp:txBody>
      <dsp:txXfrm>
        <a:off x="0" y="967259"/>
        <a:ext cx="10515600" cy="483363"/>
      </dsp:txXfrm>
    </dsp:sp>
    <dsp:sp modelId="{FFCC5C91-E5D2-43DE-8436-5B41B2B89C49}">
      <dsp:nvSpPr>
        <dsp:cNvPr id="0" name=""/>
        <dsp:cNvSpPr/>
      </dsp:nvSpPr>
      <dsp:spPr>
        <a:xfrm>
          <a:off x="0" y="1450623"/>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9B3426-D881-4CEB-A663-E5D6BFA48AE0}">
      <dsp:nvSpPr>
        <dsp:cNvPr id="0" name=""/>
        <dsp:cNvSpPr/>
      </dsp:nvSpPr>
      <dsp:spPr>
        <a:xfrm>
          <a:off x="0" y="1450623"/>
          <a:ext cx="1051560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 Parents Evening-  20</a:t>
          </a:r>
          <a:r>
            <a:rPr lang="en-US" sz="2200" kern="1200" baseline="30000" dirty="0"/>
            <a:t>th</a:t>
          </a:r>
          <a:r>
            <a:rPr lang="en-US" sz="2200" kern="1200" dirty="0"/>
            <a:t> October &amp; 22</a:t>
          </a:r>
          <a:r>
            <a:rPr lang="en-US" sz="2200" kern="1200" baseline="30000" dirty="0"/>
            <a:t>nd</a:t>
          </a:r>
          <a:r>
            <a:rPr lang="en-US" sz="2200" kern="1200" dirty="0"/>
            <a:t> October 3:45</a:t>
          </a:r>
        </a:p>
      </dsp:txBody>
      <dsp:txXfrm>
        <a:off x="0" y="1450623"/>
        <a:ext cx="10515600" cy="483363"/>
      </dsp:txXfrm>
    </dsp:sp>
    <dsp:sp modelId="{3B8D6871-99BE-475B-948A-E6CF4B1738EF}">
      <dsp:nvSpPr>
        <dsp:cNvPr id="0" name=""/>
        <dsp:cNvSpPr/>
      </dsp:nvSpPr>
      <dsp:spPr>
        <a:xfrm>
          <a:off x="0" y="1933987"/>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9C2F5E-AE8C-4CB0-BAAB-ADFFC7A46599}">
      <dsp:nvSpPr>
        <dsp:cNvPr id="0" name=""/>
        <dsp:cNvSpPr/>
      </dsp:nvSpPr>
      <dsp:spPr>
        <a:xfrm>
          <a:off x="0" y="1933987"/>
          <a:ext cx="1051560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Progress Café- 9:05-9:45 25</a:t>
          </a:r>
          <a:r>
            <a:rPr lang="en-US" sz="2200" kern="1200" baseline="30000" dirty="0"/>
            <a:t>th</a:t>
          </a:r>
          <a:r>
            <a:rPr lang="en-US" sz="2200" kern="1200" dirty="0"/>
            <a:t> November </a:t>
          </a:r>
        </a:p>
      </dsp:txBody>
      <dsp:txXfrm>
        <a:off x="0" y="1933987"/>
        <a:ext cx="10515600" cy="483363"/>
      </dsp:txXfrm>
    </dsp:sp>
    <dsp:sp modelId="{AA1B9EAB-9EEC-4B70-93B0-F34799C48B34}">
      <dsp:nvSpPr>
        <dsp:cNvPr id="0" name=""/>
        <dsp:cNvSpPr/>
      </dsp:nvSpPr>
      <dsp:spPr>
        <a:xfrm>
          <a:off x="0" y="2417350"/>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3828FA-CE84-4A68-A5B7-E946F6D93958}">
      <dsp:nvSpPr>
        <dsp:cNvPr id="0" name=""/>
        <dsp:cNvSpPr/>
      </dsp:nvSpPr>
      <dsp:spPr>
        <a:xfrm>
          <a:off x="0" y="2417350"/>
          <a:ext cx="1051560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INSET day- 27</a:t>
          </a:r>
          <a:r>
            <a:rPr lang="en-US" sz="2200" kern="1200" baseline="30000" dirty="0"/>
            <a:t>th</a:t>
          </a:r>
          <a:r>
            <a:rPr lang="en-US" sz="2200" kern="1200" dirty="0"/>
            <a:t> November</a:t>
          </a:r>
        </a:p>
      </dsp:txBody>
      <dsp:txXfrm>
        <a:off x="0" y="2417350"/>
        <a:ext cx="10515600" cy="483363"/>
      </dsp:txXfrm>
    </dsp:sp>
    <dsp:sp modelId="{8154562C-0A15-483F-A053-4400F22759E8}">
      <dsp:nvSpPr>
        <dsp:cNvPr id="0" name=""/>
        <dsp:cNvSpPr/>
      </dsp:nvSpPr>
      <dsp:spPr>
        <a:xfrm>
          <a:off x="0" y="2900714"/>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7B8341-2599-437A-9AB7-0651244DCCB8}">
      <dsp:nvSpPr>
        <dsp:cNvPr id="0" name=""/>
        <dsp:cNvSpPr/>
      </dsp:nvSpPr>
      <dsp:spPr>
        <a:xfrm>
          <a:off x="0" y="2900714"/>
          <a:ext cx="1051560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9</a:t>
          </a:r>
          <a:r>
            <a:rPr lang="en-US" sz="2200" kern="1200" baseline="30000"/>
            <a:t>th</a:t>
          </a:r>
          <a:r>
            <a:rPr lang="en-US" sz="2200" kern="1200"/>
            <a:t> &amp; 10</a:t>
          </a:r>
          <a:r>
            <a:rPr lang="en-US" sz="2200" kern="1200" baseline="30000"/>
            <a:t>th</a:t>
          </a:r>
          <a:r>
            <a:rPr lang="en-US" sz="2200" kern="1200"/>
            <a:t> December- Christmas performance</a:t>
          </a:r>
          <a:endParaRPr lang="en-US" sz="2200" kern="1200" dirty="0"/>
        </a:p>
      </dsp:txBody>
      <dsp:txXfrm>
        <a:off x="0" y="2900714"/>
        <a:ext cx="10515600" cy="483363"/>
      </dsp:txXfrm>
    </dsp:sp>
    <dsp:sp modelId="{EEE3F162-118A-4AE3-8186-0D956655ED23}">
      <dsp:nvSpPr>
        <dsp:cNvPr id="0" name=""/>
        <dsp:cNvSpPr/>
      </dsp:nvSpPr>
      <dsp:spPr>
        <a:xfrm>
          <a:off x="0" y="3384078"/>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8D3D07-391E-4E13-883C-B7CC6637E102}">
      <dsp:nvSpPr>
        <dsp:cNvPr id="0" name=""/>
        <dsp:cNvSpPr/>
      </dsp:nvSpPr>
      <dsp:spPr>
        <a:xfrm>
          <a:off x="0" y="3384078"/>
          <a:ext cx="1051560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Phonics Screening Check- w/c 14</a:t>
          </a:r>
          <a:r>
            <a:rPr lang="en-US" sz="2200" kern="1200" baseline="30000" dirty="0"/>
            <a:t>th</a:t>
          </a:r>
          <a:r>
            <a:rPr lang="en-US" sz="2200" kern="1200" dirty="0"/>
            <a:t> June 2027</a:t>
          </a:r>
        </a:p>
      </dsp:txBody>
      <dsp:txXfrm>
        <a:off x="0" y="3384078"/>
        <a:ext cx="10515600" cy="483363"/>
      </dsp:txXfrm>
    </dsp:sp>
    <dsp:sp modelId="{B02B82AF-1575-4AAD-84FE-9AD587D7D37A}">
      <dsp:nvSpPr>
        <dsp:cNvPr id="0" name=""/>
        <dsp:cNvSpPr/>
      </dsp:nvSpPr>
      <dsp:spPr>
        <a:xfrm>
          <a:off x="0" y="3867442"/>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559AA7-15A4-4CA5-B4D2-23541CD7BDC0}">
      <dsp:nvSpPr>
        <dsp:cNvPr id="0" name=""/>
        <dsp:cNvSpPr/>
      </dsp:nvSpPr>
      <dsp:spPr>
        <a:xfrm>
          <a:off x="0" y="3867442"/>
          <a:ext cx="1051560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endParaRPr lang="en-US" sz="2200" kern="1200" dirty="0"/>
        </a:p>
      </dsp:txBody>
      <dsp:txXfrm>
        <a:off x="0" y="3867442"/>
        <a:ext cx="10515600" cy="48336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750ECA4-F794-4D39-AB9E-CD0760EE01EA}" type="datetimeFigureOut">
              <a:t>9/13/2026</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ED87F3E6-8494-40DA-A709-BE0971F54439}" type="slidenum">
              <a:t>‹#›</a:t>
            </a:fld>
            <a:endParaRPr lang="en-US"/>
          </a:p>
        </p:txBody>
      </p:sp>
    </p:spTree>
    <p:extLst>
      <p:ext uri="{BB962C8B-B14F-4D97-AF65-F5344CB8AC3E}">
        <p14:creationId xmlns:p14="http://schemas.microsoft.com/office/powerpoint/2010/main" val="2459610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87F3E6-8494-40DA-A709-BE0971F54439}" type="slidenum">
              <a:rPr lang="en-GB" smtClean="0"/>
              <a:t>1</a:t>
            </a:fld>
            <a:endParaRPr lang="en-GB"/>
          </a:p>
        </p:txBody>
      </p:sp>
    </p:spTree>
    <p:extLst>
      <p:ext uri="{BB962C8B-B14F-4D97-AF65-F5344CB8AC3E}">
        <p14:creationId xmlns:p14="http://schemas.microsoft.com/office/powerpoint/2010/main" val="467406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DD3DCC-C5F5-EE22-5BC5-460BE1C4FA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D266A4-B26C-9EF5-1C65-001DD5901093}"/>
              </a:ext>
            </a:extLst>
          </p:cNvPr>
          <p:cNvSpPr txBox="1">
            <a:spLocks noGrp="1"/>
          </p:cNvSpPr>
          <p:nvPr>
            <p:ph type="body" sz="quarter" idx="1"/>
          </p:nvPr>
        </p:nvSpPr>
        <p:spPr/>
        <p:txBody>
          <a:bodyPr/>
          <a:lstStyle/>
          <a:p>
            <a:pPr lvl="0"/>
            <a:r>
              <a:rPr lang="en-GB"/>
              <a:t>Messages to teachers – remind parents that teachers will get back to them in a reasonable amount of time. </a:t>
            </a:r>
          </a:p>
        </p:txBody>
      </p:sp>
      <p:sp>
        <p:nvSpPr>
          <p:cNvPr id="4" name="Slide Number Placeholder 3">
            <a:extLst>
              <a:ext uri="{FF2B5EF4-FFF2-40B4-BE49-F238E27FC236}">
                <a16:creationId xmlns:a16="http://schemas.microsoft.com/office/drawing/2014/main" id="{517D249F-D060-8B96-130C-2100080D51D9}"/>
              </a:ext>
            </a:extLst>
          </p:cNvPr>
          <p:cNvSpPr txBox="1"/>
          <p:nvPr/>
        </p:nvSpPr>
        <p:spPr>
          <a:xfrm>
            <a:off x="3850438" y="9428578"/>
            <a:ext cx="2945659" cy="498059"/>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92F29EA-DC09-41F9-B69A-D9314ED37BC4}" type="slidenum">
              <a:t>2</a:t>
            </a:fld>
            <a:endParaRPr lang="en-GB" sz="1200" b="0" i="0" u="none" strike="noStrike" kern="1200" cap="none" spc="0" baseline="0">
              <a:solidFill>
                <a:srgbClr val="000000"/>
              </a:solidFill>
              <a:uFillTx/>
              <a:latin typeface="Apto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D87F3E6-8494-40DA-A709-BE0971F54439}" type="slidenum">
              <a:rPr lang="en-GB" smtClean="0"/>
              <a:t>3</a:t>
            </a:fld>
            <a:endParaRPr lang="en-GB"/>
          </a:p>
        </p:txBody>
      </p:sp>
    </p:spTree>
    <p:extLst>
      <p:ext uri="{BB962C8B-B14F-4D97-AF65-F5344CB8AC3E}">
        <p14:creationId xmlns:p14="http://schemas.microsoft.com/office/powerpoint/2010/main" val="3202839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595959"/>
                </a:solidFill>
              </a:rPr>
              <a:t>Behaviour in school. We follow the Ask, Tell, Consequence model. </a:t>
            </a:r>
          </a:p>
          <a:p>
            <a:endParaRPr lang="en-GB" dirty="0"/>
          </a:p>
        </p:txBody>
      </p:sp>
      <p:sp>
        <p:nvSpPr>
          <p:cNvPr id="4" name="Slide Number Placeholder 3"/>
          <p:cNvSpPr>
            <a:spLocks noGrp="1"/>
          </p:cNvSpPr>
          <p:nvPr>
            <p:ph type="sldNum" sz="quarter" idx="5"/>
          </p:nvPr>
        </p:nvSpPr>
        <p:spPr/>
        <p:txBody>
          <a:bodyPr/>
          <a:lstStyle/>
          <a:p>
            <a:fld id="{ED87F3E6-8494-40DA-A709-BE0971F54439}" type="slidenum">
              <a:rPr lang="en-GB" smtClean="0"/>
              <a:t>4</a:t>
            </a:fld>
            <a:endParaRPr lang="en-GB"/>
          </a:p>
        </p:txBody>
      </p:sp>
    </p:spTree>
    <p:extLst>
      <p:ext uri="{BB962C8B-B14F-4D97-AF65-F5344CB8AC3E}">
        <p14:creationId xmlns:p14="http://schemas.microsoft.com/office/powerpoint/2010/main" val="3453356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87F3E6-8494-40DA-A709-BE0971F54439}" type="slidenum">
              <a:rPr lang="en-GB" smtClean="0"/>
              <a:t>5</a:t>
            </a:fld>
            <a:endParaRPr lang="en-GB"/>
          </a:p>
        </p:txBody>
      </p:sp>
    </p:spTree>
    <p:extLst>
      <p:ext uri="{BB962C8B-B14F-4D97-AF65-F5344CB8AC3E}">
        <p14:creationId xmlns:p14="http://schemas.microsoft.com/office/powerpoint/2010/main" val="4179291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Can add in about swimming in here for Yr 3 and 4. </a:t>
            </a:r>
          </a:p>
        </p:txBody>
      </p:sp>
      <p:sp>
        <p:nvSpPr>
          <p:cNvPr id="4" name="Slide Number Placeholder 3"/>
          <p:cNvSpPr>
            <a:spLocks noGrp="1"/>
          </p:cNvSpPr>
          <p:nvPr>
            <p:ph type="sldNum" sz="quarter" idx="5"/>
          </p:nvPr>
        </p:nvSpPr>
        <p:spPr/>
        <p:txBody>
          <a:bodyPr/>
          <a:lstStyle/>
          <a:p>
            <a:fld id="{ED87F3E6-8494-40DA-A709-BE0971F54439}" type="slidenum">
              <a:rPr lang="en-GB" smtClean="0"/>
              <a:t>6</a:t>
            </a:fld>
            <a:endParaRPr lang="en-GB"/>
          </a:p>
        </p:txBody>
      </p:sp>
    </p:spTree>
    <p:extLst>
      <p:ext uri="{BB962C8B-B14F-4D97-AF65-F5344CB8AC3E}">
        <p14:creationId xmlns:p14="http://schemas.microsoft.com/office/powerpoint/2010/main" val="2464972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Share with parents the following: </a:t>
            </a:r>
          </a:p>
          <a:p>
            <a:pPr marL="171450" indent="-171450">
              <a:buFont typeface="Calibri"/>
              <a:buChar char="-"/>
            </a:pPr>
            <a:r>
              <a:rPr lang="en-US" dirty="0" err="1">
                <a:ea typeface="Calibri"/>
                <a:cs typeface="Calibri"/>
              </a:rPr>
              <a:t>Maths</a:t>
            </a:r>
            <a:r>
              <a:rPr lang="en-US" dirty="0">
                <a:ea typeface="Calibri"/>
                <a:cs typeface="Calibri"/>
              </a:rPr>
              <a:t> and English will outline explicit objectives for the half term. In KS2, if you child has a tutor, for example, this could be given to the tutor to let them know what we are focusing on. </a:t>
            </a:r>
          </a:p>
          <a:p>
            <a:pPr marL="171450" indent="-171450">
              <a:buFont typeface="Calibri"/>
              <a:buChar char="-"/>
            </a:pPr>
            <a:r>
              <a:rPr lang="en-US" dirty="0">
                <a:ea typeface="Calibri"/>
                <a:cs typeface="Calibri"/>
              </a:rPr>
              <a:t>Curriculum – what we are learning and the key elements of learning. </a:t>
            </a:r>
          </a:p>
          <a:p>
            <a:pPr marL="171450" indent="-171450">
              <a:buFont typeface="Calibri"/>
              <a:buChar char="-"/>
            </a:pPr>
            <a:r>
              <a:rPr lang="en-US" dirty="0">
                <a:ea typeface="Calibri"/>
                <a:cs typeface="Calibri"/>
              </a:rPr>
              <a:t>Vocabulary – this is specialist vocabulary that we want children to be confident with, it would be very helpful if you could use it or talk about it at home to build confidence. </a:t>
            </a:r>
          </a:p>
        </p:txBody>
      </p:sp>
      <p:sp>
        <p:nvSpPr>
          <p:cNvPr id="4" name="Slide Number Placeholder 3"/>
          <p:cNvSpPr>
            <a:spLocks noGrp="1"/>
          </p:cNvSpPr>
          <p:nvPr>
            <p:ph type="sldNum" sz="quarter" idx="5"/>
          </p:nvPr>
        </p:nvSpPr>
        <p:spPr/>
        <p:txBody>
          <a:bodyPr/>
          <a:lstStyle/>
          <a:p>
            <a:fld id="{ED87F3E6-8494-40DA-A709-BE0971F54439}" type="slidenum">
              <a:rPr lang="en-US"/>
              <a:t>7</a:t>
            </a:fld>
            <a:endParaRPr lang="en-US"/>
          </a:p>
        </p:txBody>
      </p:sp>
    </p:spTree>
    <p:extLst>
      <p:ext uri="{BB962C8B-B14F-4D97-AF65-F5344CB8AC3E}">
        <p14:creationId xmlns:p14="http://schemas.microsoft.com/office/powerpoint/2010/main" val="2149072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PSHE stands for </a:t>
            </a:r>
            <a:r>
              <a:rPr lang="en-GB" b="1" dirty="0"/>
              <a:t>Personal, Social, Health and Economic Education</a:t>
            </a:r>
            <a:r>
              <a:rPr lang="en-GB" dirty="0"/>
              <a:t>. Its purpose is to give children the knowledge, language and practical skills they need to build healthy relationships, look after their wellbeing, stay safe and make informed decisions.</a:t>
            </a:r>
          </a:p>
          <a:p>
            <a:endParaRPr lang="en-GB" dirty="0"/>
          </a:p>
          <a:p>
            <a:r>
              <a:rPr lang="en-GB" dirty="0"/>
              <a:t>Our curriculum is carefully sequenced and appropriate to the children’s age and emotional maturity. We use high-quality and professionally approved resources such as Pol-Ed and Yasmin and Tom. </a:t>
            </a:r>
          </a:p>
          <a:p>
            <a:endParaRPr lang="en-GB" dirty="0"/>
          </a:p>
          <a:p>
            <a:r>
              <a:rPr lang="en-GB" dirty="0"/>
              <a:t>We agree ground rules so that children can contribute safely and respectfully. Children are never expected to share personal experiences. They can also ask questions privately through the Worry Box or Ask-it Basket.</a:t>
            </a:r>
          </a:p>
          <a:p>
            <a:endParaRPr lang="en-GB" dirty="0"/>
          </a:p>
          <a:p>
            <a:r>
              <a:rPr lang="en-GB" dirty="0"/>
              <a:t>We reinforce PSHE through assemblies and wider opportunities across the year, including Picture News and events such as Anti-Bullying Week and Children’s Mental Health Week.</a:t>
            </a:r>
          </a:p>
          <a:p>
            <a:r>
              <a:rPr lang="en-GB" dirty="0"/>
              <a:t>Relationships and Health Education is a statutory part of the primary curriculum. Our PSHE and RSE policies are available on the school website. If you have any questions or concerns about the curriculum, please speak to us.</a:t>
            </a:r>
          </a:p>
          <a:p>
            <a:endParaRPr lang="en-GB" sz="1200" dirty="0">
              <a:latin typeface="Calibri" panose="020F0502020204030204" pitchFamily="34" charset="0"/>
              <a:cs typeface="Calibri" panose="020F0502020204030204" pitchFamily="34" charset="0"/>
            </a:endParaRPr>
          </a:p>
          <a:p>
            <a:endParaRPr lang="en-GB" sz="1200" dirty="0">
              <a:latin typeface="Calibri" panose="020F0502020204030204" pitchFamily="34" charset="0"/>
              <a:cs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A230EF9A-D48C-42EA-90AE-C852B132DDEF}" type="slidenum">
              <a:rPr lang="en-GB" smtClean="0"/>
              <a:t>8</a:t>
            </a:fld>
            <a:endParaRPr lang="en-GB"/>
          </a:p>
        </p:txBody>
      </p:sp>
    </p:spTree>
    <p:extLst>
      <p:ext uri="{BB962C8B-B14F-4D97-AF65-F5344CB8AC3E}">
        <p14:creationId xmlns:p14="http://schemas.microsoft.com/office/powerpoint/2010/main" val="3313500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a combination of lessons</a:t>
            </a:r>
          </a:p>
          <a:p>
            <a:r>
              <a:rPr lang="en-GB" dirty="0"/>
              <a:t>May recap but avoid duplication – select most appropriate lesson/scheme</a:t>
            </a:r>
          </a:p>
        </p:txBody>
      </p:sp>
      <p:sp>
        <p:nvSpPr>
          <p:cNvPr id="4" name="Slide Number Placeholder 3"/>
          <p:cNvSpPr>
            <a:spLocks noGrp="1"/>
          </p:cNvSpPr>
          <p:nvPr>
            <p:ph type="sldNum" sz="quarter" idx="5"/>
          </p:nvPr>
        </p:nvSpPr>
        <p:spPr/>
        <p:txBody>
          <a:bodyPr/>
          <a:lstStyle/>
          <a:p>
            <a:fld id="{457127FB-5354-4EE1-982C-16AA35E6F880}" type="slidenum">
              <a:rPr lang="en-GB" smtClean="0"/>
              <a:t>9</a:t>
            </a:fld>
            <a:endParaRPr lang="en-GB"/>
          </a:p>
        </p:txBody>
      </p:sp>
    </p:spTree>
    <p:extLst>
      <p:ext uri="{BB962C8B-B14F-4D97-AF65-F5344CB8AC3E}">
        <p14:creationId xmlns:p14="http://schemas.microsoft.com/office/powerpoint/2010/main" val="52814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Teacher to explain to parents that homework shouldn't take children longer that 30 minutes and shouldn't cause upset and distress at home. </a:t>
            </a:r>
          </a:p>
        </p:txBody>
      </p:sp>
      <p:sp>
        <p:nvSpPr>
          <p:cNvPr id="4" name="Slide Number Placeholder 3"/>
          <p:cNvSpPr>
            <a:spLocks noGrp="1"/>
          </p:cNvSpPr>
          <p:nvPr>
            <p:ph type="sldNum" sz="quarter" idx="5"/>
          </p:nvPr>
        </p:nvSpPr>
        <p:spPr/>
        <p:txBody>
          <a:bodyPr/>
          <a:lstStyle/>
          <a:p>
            <a:fld id="{ED87F3E6-8494-40DA-A709-BE0971F54439}" type="slidenum">
              <a:rPr lang="en-US"/>
              <a:t>10</a:t>
            </a:fld>
            <a:endParaRPr lang="en-US"/>
          </a:p>
        </p:txBody>
      </p:sp>
    </p:spTree>
    <p:extLst>
      <p:ext uri="{BB962C8B-B14F-4D97-AF65-F5344CB8AC3E}">
        <p14:creationId xmlns:p14="http://schemas.microsoft.com/office/powerpoint/2010/main" val="18055295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Explain to parents that we say typically on this day because for example with RWI book, we only send them home when we are confident they are fluent – so if takes an extra day of </a:t>
            </a:r>
            <a:r>
              <a:rPr lang="en-US" dirty="0" err="1">
                <a:ea typeface="Calibri"/>
                <a:cs typeface="Calibri"/>
              </a:rPr>
              <a:t>of</a:t>
            </a:r>
            <a:r>
              <a:rPr lang="en-US" dirty="0">
                <a:ea typeface="Calibri"/>
                <a:cs typeface="Calibri"/>
              </a:rPr>
              <a:t> reading, we will delay if necessary.</a:t>
            </a:r>
          </a:p>
          <a:p>
            <a:endParaRPr lang="en-US" dirty="0">
              <a:ea typeface="Calibri"/>
              <a:cs typeface="Calibri"/>
            </a:endParaRPr>
          </a:p>
          <a:p>
            <a:r>
              <a:rPr lang="en-US" dirty="0">
                <a:ea typeface="Calibri"/>
                <a:cs typeface="Calibri"/>
              </a:rPr>
              <a:t>In Yr 6 if they have completed the scheme, it is free choice reading so just add this in. </a:t>
            </a:r>
          </a:p>
        </p:txBody>
      </p:sp>
      <p:sp>
        <p:nvSpPr>
          <p:cNvPr id="4" name="Slide Number Placeholder 3"/>
          <p:cNvSpPr>
            <a:spLocks noGrp="1"/>
          </p:cNvSpPr>
          <p:nvPr>
            <p:ph type="sldNum" sz="quarter" idx="5"/>
          </p:nvPr>
        </p:nvSpPr>
        <p:spPr/>
        <p:txBody>
          <a:bodyPr/>
          <a:lstStyle/>
          <a:p>
            <a:fld id="{ED87F3E6-8494-40DA-A709-BE0971F54439}" type="slidenum">
              <a:rPr lang="en-US"/>
              <a:t>11</a:t>
            </a:fld>
            <a:endParaRPr lang="en-US"/>
          </a:p>
        </p:txBody>
      </p:sp>
    </p:spTree>
    <p:extLst>
      <p:ext uri="{BB962C8B-B14F-4D97-AF65-F5344CB8AC3E}">
        <p14:creationId xmlns:p14="http://schemas.microsoft.com/office/powerpoint/2010/main" val="13030596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87F3E6-8494-40DA-A709-BE0971F54439}" type="slidenum">
              <a:rPr lang="en-GB" smtClean="0"/>
              <a:t>12</a:t>
            </a:fld>
            <a:endParaRPr lang="en-GB"/>
          </a:p>
        </p:txBody>
      </p:sp>
    </p:spTree>
    <p:extLst>
      <p:ext uri="{BB962C8B-B14F-4D97-AF65-F5344CB8AC3E}">
        <p14:creationId xmlns:p14="http://schemas.microsoft.com/office/powerpoint/2010/main" val="36588950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D87F3E6-8494-40DA-A709-BE0971F54439}" type="slidenum">
              <a:rPr lang="en-GB" smtClean="0"/>
              <a:t>13</a:t>
            </a:fld>
            <a:endParaRPr lang="en-GB"/>
          </a:p>
        </p:txBody>
      </p:sp>
    </p:spTree>
    <p:extLst>
      <p:ext uri="{BB962C8B-B14F-4D97-AF65-F5344CB8AC3E}">
        <p14:creationId xmlns:p14="http://schemas.microsoft.com/office/powerpoint/2010/main" val="7353048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D87F3E6-8494-40DA-A709-BE0971F54439}" type="slidenum">
              <a:rPr lang="en-GB" smtClean="0"/>
              <a:t>14</a:t>
            </a:fld>
            <a:endParaRPr lang="en-GB"/>
          </a:p>
        </p:txBody>
      </p:sp>
    </p:spTree>
    <p:extLst>
      <p:ext uri="{BB962C8B-B14F-4D97-AF65-F5344CB8AC3E}">
        <p14:creationId xmlns:p14="http://schemas.microsoft.com/office/powerpoint/2010/main" val="51422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9/13/2026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9/13/2026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9/13/2026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offices@leedsfederation.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89627" y="303544"/>
            <a:ext cx="5302411" cy="3728592"/>
          </a:xfrm>
        </p:spPr>
        <p:txBody>
          <a:bodyPr anchor="t">
            <a:normAutofit/>
          </a:bodyPr>
          <a:lstStyle/>
          <a:p>
            <a:r>
              <a:rPr lang="en-US" sz="5400" dirty="0"/>
              <a:t>Welcome to Class One </a:t>
            </a:r>
            <a:br>
              <a:rPr lang="en-US" sz="5400" dirty="0"/>
            </a:br>
            <a:br>
              <a:rPr lang="en-US" sz="5400" dirty="0"/>
            </a:br>
            <a:r>
              <a:rPr lang="en-US" sz="4000" dirty="0"/>
              <a:t>Parent Information Session</a:t>
            </a:r>
            <a:endParaRPr lang="en-US" sz="5400" dirty="0"/>
          </a:p>
        </p:txBody>
      </p:sp>
      <p:grpSp>
        <p:nvGrpSpPr>
          <p:cNvPr id="32" name="Group 3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33" name="Rectangle 3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ue circle with yellow text and a white owl&#10;&#10;AI-generated content may be incorrect.">
            <a:extLst>
              <a:ext uri="{FF2B5EF4-FFF2-40B4-BE49-F238E27FC236}">
                <a16:creationId xmlns:a16="http://schemas.microsoft.com/office/drawing/2014/main" id="{8976F2A5-9960-7D5D-6E17-41F2773898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6332" y="3928206"/>
            <a:ext cx="2480758" cy="2480758"/>
          </a:xfrm>
          <a:prstGeom prst="rect">
            <a:avLst/>
          </a:prstGeom>
        </p:spPr>
      </p:pic>
    </p:spTree>
    <p:extLst>
      <p:ext uri="{BB962C8B-B14F-4D97-AF65-F5344CB8AC3E}">
        <p14:creationId xmlns:p14="http://schemas.microsoft.com/office/powerpoint/2010/main" val="10985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337C0C-C225-29EA-8802-EF2D97F1D0C2}"/>
              </a:ext>
            </a:extLst>
          </p:cNvPr>
          <p:cNvSpPr txBox="1">
            <a:spLocks noGrp="1"/>
          </p:cNvSpPr>
          <p:nvPr>
            <p:ph type="title"/>
          </p:nvPr>
        </p:nvSpPr>
        <p:spPr>
          <a:xfrm>
            <a:off x="808638" y="386930"/>
            <a:ext cx="9236700" cy="1188950"/>
          </a:xfrm>
        </p:spPr>
        <p:txBody>
          <a:bodyPr anchor="b">
            <a:normAutofit/>
          </a:bodyPr>
          <a:lstStyle/>
          <a:p>
            <a:pPr lvl="0"/>
            <a:r>
              <a:rPr lang="en-GB" sz="5400"/>
              <a:t>Everyday information </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28A577D-6C0F-CC6C-3079-F69DB502C908}"/>
              </a:ext>
            </a:extLst>
          </p:cNvPr>
          <p:cNvSpPr txBox="1">
            <a:spLocks noGrp="1"/>
          </p:cNvSpPr>
          <p:nvPr>
            <p:ph idx="1"/>
          </p:nvPr>
        </p:nvSpPr>
        <p:spPr>
          <a:xfrm>
            <a:off x="793660" y="2599509"/>
            <a:ext cx="10143668" cy="3435531"/>
          </a:xfrm>
        </p:spPr>
        <p:txBody>
          <a:bodyPr anchor="ctr">
            <a:normAutofit/>
          </a:bodyPr>
          <a:lstStyle/>
          <a:p>
            <a:pPr lvl="0"/>
            <a:r>
              <a:rPr lang="en-GB" sz="2400" dirty="0"/>
              <a:t>Doors to school open at 8.50am and close at 9.00am. </a:t>
            </a:r>
          </a:p>
          <a:p>
            <a:r>
              <a:rPr lang="en-GB" sz="2400" dirty="0"/>
              <a:t>School closes at 3.30pm. </a:t>
            </a:r>
          </a:p>
          <a:p>
            <a:r>
              <a:rPr lang="en-GB" sz="2400" dirty="0"/>
              <a:t>Water bottles – named and appropriate size. </a:t>
            </a:r>
          </a:p>
          <a:p>
            <a:pPr lvl="0"/>
            <a:r>
              <a:rPr lang="en-GB" sz="2400" dirty="0"/>
              <a:t>Snacks – All children can bring in a piece of  fresh fruit or vegetables as a snack. Children in Reception and KS1 are provided with one snack per day.</a:t>
            </a:r>
          </a:p>
          <a:p>
            <a:pPr lvl="0"/>
            <a:r>
              <a:rPr lang="en-GB" sz="2400" dirty="0"/>
              <a:t> Messages to the teacher –email via the office. </a:t>
            </a:r>
            <a:r>
              <a:rPr lang="en-GB" sz="2400" dirty="0">
                <a:hlinkClick r:id="rId3"/>
              </a:rPr>
              <a:t>offices@leedsfederation.org</a:t>
            </a:r>
            <a:r>
              <a:rPr lang="en-GB" sz="2400"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1" name="Rectangle 1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430EC9-B5C1-942D-2C57-F0CEAA02E101}"/>
              </a:ext>
            </a:extLst>
          </p:cNvPr>
          <p:cNvSpPr>
            <a:spLocks noGrp="1"/>
          </p:cNvSpPr>
          <p:nvPr>
            <p:ph type="title"/>
          </p:nvPr>
        </p:nvSpPr>
        <p:spPr>
          <a:xfrm>
            <a:off x="853120" y="-426752"/>
            <a:ext cx="9849751" cy="1349671"/>
          </a:xfrm>
        </p:spPr>
        <p:txBody>
          <a:bodyPr anchor="b">
            <a:normAutofit/>
          </a:bodyPr>
          <a:lstStyle/>
          <a:p>
            <a:r>
              <a:rPr lang="en-US" sz="5400" dirty="0"/>
              <a:t>A typical week in our class </a:t>
            </a:r>
          </a:p>
        </p:txBody>
      </p:sp>
      <p:sp>
        <p:nvSpPr>
          <p:cNvPr id="4" name="Content Placeholder 3">
            <a:extLst>
              <a:ext uri="{FF2B5EF4-FFF2-40B4-BE49-F238E27FC236}">
                <a16:creationId xmlns:a16="http://schemas.microsoft.com/office/drawing/2014/main" id="{68015C3F-E2E6-86DC-0142-AE42976B7AB0}"/>
              </a:ext>
            </a:extLst>
          </p:cNvPr>
          <p:cNvSpPr>
            <a:spLocks noGrp="1"/>
          </p:cNvSpPr>
          <p:nvPr>
            <p:ph idx="1"/>
          </p:nvPr>
        </p:nvSpPr>
        <p:spPr/>
        <p:txBody>
          <a:bodyPr/>
          <a:lstStyle/>
          <a:p>
            <a:endParaRPr lang="en-GB"/>
          </a:p>
        </p:txBody>
      </p:sp>
      <p:pic>
        <p:nvPicPr>
          <p:cNvPr id="7" name="Picture 6">
            <a:extLst>
              <a:ext uri="{FF2B5EF4-FFF2-40B4-BE49-F238E27FC236}">
                <a16:creationId xmlns:a16="http://schemas.microsoft.com/office/drawing/2014/main" id="{5AB4AB23-6420-5ACE-1E94-987DD7A2B73F}"/>
              </a:ext>
            </a:extLst>
          </p:cNvPr>
          <p:cNvPicPr>
            <a:picLocks noChangeAspect="1"/>
          </p:cNvPicPr>
          <p:nvPr/>
        </p:nvPicPr>
        <p:blipFill>
          <a:blip r:embed="rId3"/>
          <a:stretch>
            <a:fillRect/>
          </a:stretch>
        </p:blipFill>
        <p:spPr>
          <a:xfrm>
            <a:off x="2076101" y="742717"/>
            <a:ext cx="8039797" cy="5372566"/>
          </a:xfrm>
          <a:prstGeom prst="rect">
            <a:avLst/>
          </a:prstGeom>
        </p:spPr>
      </p:pic>
    </p:spTree>
    <p:extLst>
      <p:ext uri="{BB962C8B-B14F-4D97-AF65-F5344CB8AC3E}">
        <p14:creationId xmlns:p14="http://schemas.microsoft.com/office/powerpoint/2010/main" val="2871975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eform: Shape 7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Freeform: Shape 7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1" name="Isosceles Triangle 8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a:extLst>
              <a:ext uri="{FF2B5EF4-FFF2-40B4-BE49-F238E27FC236}">
                <a16:creationId xmlns:a16="http://schemas.microsoft.com/office/drawing/2014/main" id="{5A4C9AE3-1AA0-8C04-C1A6-049EB993B754}"/>
              </a:ext>
            </a:extLst>
          </p:cNvPr>
          <p:cNvPicPr>
            <a:picLocks noGrp="1" noChangeAspect="1"/>
          </p:cNvPicPr>
          <p:nvPr>
            <p:ph idx="1"/>
          </p:nvPr>
        </p:nvPicPr>
        <p:blipFill>
          <a:blip r:embed="rId3"/>
          <a:stretch>
            <a:fillRect/>
          </a:stretch>
        </p:blipFill>
        <p:spPr>
          <a:xfrm>
            <a:off x="3862137" y="271597"/>
            <a:ext cx="4204627" cy="5942936"/>
          </a:xfrm>
          <a:prstGeom prst="rect">
            <a:avLst/>
          </a:prstGeom>
          <a:ln>
            <a:noFill/>
          </a:ln>
        </p:spPr>
      </p:pic>
      <p:sp>
        <p:nvSpPr>
          <p:cNvPr id="83" name="Isosceles Triangle 8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1379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EA9D4E9A-3570-F5CB-B255-715091061694}"/>
              </a:ext>
            </a:extLst>
          </p:cNvPr>
          <p:cNvPicPr>
            <a:picLocks noGrp="1" noChangeAspect="1"/>
          </p:cNvPicPr>
          <p:nvPr>
            <p:ph idx="1"/>
          </p:nvPr>
        </p:nvPicPr>
        <p:blipFill>
          <a:blip r:embed="rId3"/>
          <a:stretch>
            <a:fillRect/>
          </a:stretch>
        </p:blipFill>
        <p:spPr>
          <a:xfrm>
            <a:off x="4132200" y="643467"/>
            <a:ext cx="3927600" cy="5571065"/>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8420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C31EF5-2B4A-7748-CA91-04C25B7AAAF0}"/>
              </a:ext>
            </a:extLst>
          </p:cNvPr>
          <p:cNvSpPr>
            <a:spLocks noGrp="1"/>
          </p:cNvSpPr>
          <p:nvPr>
            <p:ph type="title"/>
          </p:nvPr>
        </p:nvSpPr>
        <p:spPr>
          <a:xfrm>
            <a:off x="808638" y="386930"/>
            <a:ext cx="9236700" cy="1188950"/>
          </a:xfrm>
        </p:spPr>
        <p:txBody>
          <a:bodyPr anchor="b">
            <a:normAutofit/>
          </a:bodyPr>
          <a:lstStyle/>
          <a:p>
            <a:r>
              <a:rPr lang="en-US" sz="5400"/>
              <a:t>PE </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3020071-4D8B-990F-254F-BA855B579BA3}"/>
              </a:ext>
            </a:extLst>
          </p:cNvPr>
          <p:cNvSpPr>
            <a:spLocks noGrp="1"/>
          </p:cNvSpPr>
          <p:nvPr>
            <p:ph idx="1"/>
          </p:nvPr>
        </p:nvSpPr>
        <p:spPr>
          <a:xfrm>
            <a:off x="793660" y="2599509"/>
            <a:ext cx="10143668" cy="3435531"/>
          </a:xfrm>
        </p:spPr>
        <p:txBody>
          <a:bodyPr vert="horz" lIns="91440" tIns="45720" rIns="91440" bIns="45720" rtlCol="0" anchor="ctr">
            <a:normAutofit/>
          </a:bodyPr>
          <a:lstStyle/>
          <a:p>
            <a:r>
              <a:rPr lang="en-US" sz="2400" dirty="0"/>
              <a:t>Our PE days are on </a:t>
            </a:r>
            <a:r>
              <a:rPr lang="en-US" sz="2400" dirty="0">
                <a:solidFill>
                  <a:srgbClr val="EE0000"/>
                </a:solidFill>
              </a:rPr>
              <a:t>Tuesday and Friday.</a:t>
            </a:r>
          </a:p>
          <a:p>
            <a:r>
              <a:rPr lang="en-US" sz="2400" dirty="0"/>
              <a:t>On PE days, children are to wear PE kit all day. </a:t>
            </a:r>
          </a:p>
          <a:p>
            <a:r>
              <a:rPr lang="en-US" sz="2400" dirty="0"/>
              <a:t>Just a reminder our school PE kit is</a:t>
            </a:r>
          </a:p>
          <a:p>
            <a:pPr lvl="1">
              <a:buFont typeface="Courier New" panose="020B0604020202020204" pitchFamily="34" charset="0"/>
              <a:buChar char="o"/>
            </a:pPr>
            <a:r>
              <a:rPr lang="en-US" dirty="0"/>
              <a:t>House-colour plain t-shirt (no logos) - these can be purchased via the school office</a:t>
            </a:r>
          </a:p>
          <a:p>
            <a:pPr lvl="1">
              <a:buFont typeface="Courier New" panose="020B0604020202020204" pitchFamily="34" charset="0"/>
              <a:buChar char="o"/>
            </a:pPr>
            <a:r>
              <a:rPr lang="en-US" dirty="0"/>
              <a:t>Black or navy shorts or tracksuit bottoms. </a:t>
            </a:r>
          </a:p>
          <a:p>
            <a:pPr lvl="1">
              <a:buFont typeface="Courier New" panose="020B0604020202020204" pitchFamily="34" charset="0"/>
              <a:buChar char="o"/>
            </a:pPr>
            <a:r>
              <a:rPr lang="en-US" dirty="0"/>
              <a:t>Trainers </a:t>
            </a:r>
          </a:p>
          <a:p>
            <a:pPr lvl="1">
              <a:buFont typeface="Courier New" panose="020B0604020202020204" pitchFamily="34" charset="0"/>
              <a:buChar char="o"/>
            </a:pPr>
            <a:r>
              <a:rPr lang="en-US" dirty="0"/>
              <a:t>Dark-</a:t>
            </a:r>
            <a:r>
              <a:rPr lang="en-US" dirty="0" err="1"/>
              <a:t>coloured</a:t>
            </a:r>
            <a:r>
              <a:rPr lang="en-US" dirty="0"/>
              <a:t> (navy or black) fleece, jumper or jacket. </a:t>
            </a:r>
          </a:p>
          <a:p>
            <a:endParaRPr lang="en-US" sz="2400" dirty="0"/>
          </a:p>
        </p:txBody>
      </p:sp>
    </p:spTree>
    <p:extLst>
      <p:ext uri="{BB962C8B-B14F-4D97-AF65-F5344CB8AC3E}">
        <p14:creationId xmlns:p14="http://schemas.microsoft.com/office/powerpoint/2010/main" val="2248720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EFB9FA-0942-5605-BE42-160F9D84886C}"/>
              </a:ext>
            </a:extLst>
          </p:cNvPr>
          <p:cNvSpPr>
            <a:spLocks noGrp="1"/>
          </p:cNvSpPr>
          <p:nvPr>
            <p:ph type="title"/>
          </p:nvPr>
        </p:nvSpPr>
        <p:spPr>
          <a:xfrm>
            <a:off x="808638" y="386930"/>
            <a:ext cx="9236700" cy="1188950"/>
          </a:xfrm>
        </p:spPr>
        <p:txBody>
          <a:bodyPr anchor="b">
            <a:normAutofit/>
          </a:bodyPr>
          <a:lstStyle/>
          <a:p>
            <a:r>
              <a:rPr lang="en-US" sz="5400"/>
              <a:t>Curriculum Newsletter </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D53CAE1-6D9C-B262-BC16-ADCD2C3E72F9}"/>
              </a:ext>
            </a:extLst>
          </p:cNvPr>
          <p:cNvPicPr>
            <a:picLocks noChangeAspect="1"/>
          </p:cNvPicPr>
          <p:nvPr/>
        </p:nvPicPr>
        <p:blipFill>
          <a:blip r:embed="rId3"/>
          <a:stretch>
            <a:fillRect/>
          </a:stretch>
        </p:blipFill>
        <p:spPr>
          <a:xfrm>
            <a:off x="1151797" y="1555744"/>
            <a:ext cx="8550381" cy="4915326"/>
          </a:xfrm>
          <a:prstGeom prst="rect">
            <a:avLst/>
          </a:prstGeom>
        </p:spPr>
      </p:pic>
    </p:spTree>
    <p:extLst>
      <p:ext uri="{BB962C8B-B14F-4D97-AF65-F5344CB8AC3E}">
        <p14:creationId xmlns:p14="http://schemas.microsoft.com/office/powerpoint/2010/main" val="3966738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50E80-6937-3662-DB84-6F9558DB4214}"/>
              </a:ext>
            </a:extLst>
          </p:cNvPr>
          <p:cNvSpPr>
            <a:spLocks noGrp="1"/>
          </p:cNvSpPr>
          <p:nvPr>
            <p:ph type="title"/>
          </p:nvPr>
        </p:nvSpPr>
        <p:spPr>
          <a:xfrm>
            <a:off x="-83308" y="-181235"/>
            <a:ext cx="6836927" cy="1322888"/>
          </a:xfrm>
        </p:spPr>
        <p:txBody>
          <a:bodyPr>
            <a:normAutofit/>
          </a:bodyPr>
          <a:lstStyle/>
          <a:p>
            <a:r>
              <a:rPr lang="en-GB"/>
              <a:t>Our PSHE Curriculum</a:t>
            </a:r>
          </a:p>
        </p:txBody>
      </p:sp>
      <p:sp>
        <p:nvSpPr>
          <p:cNvPr id="3" name="Content Placeholder 2">
            <a:extLst>
              <a:ext uri="{FF2B5EF4-FFF2-40B4-BE49-F238E27FC236}">
                <a16:creationId xmlns:a16="http://schemas.microsoft.com/office/drawing/2014/main" id="{80040648-A0BA-C774-619B-CB06FEE62242}"/>
              </a:ext>
            </a:extLst>
          </p:cNvPr>
          <p:cNvSpPr>
            <a:spLocks noGrp="1"/>
          </p:cNvSpPr>
          <p:nvPr>
            <p:ph idx="1"/>
          </p:nvPr>
        </p:nvSpPr>
        <p:spPr>
          <a:xfrm>
            <a:off x="0" y="922808"/>
            <a:ext cx="8458975" cy="5491639"/>
          </a:xfrm>
        </p:spPr>
        <p:txBody>
          <a:bodyPr>
            <a:normAutofit lnSpcReduction="10000"/>
          </a:bodyPr>
          <a:lstStyle/>
          <a:p>
            <a:r>
              <a:rPr lang="en-GB" sz="2200" dirty="0"/>
              <a:t>Through PSHE, we help children develop the knowledge and skills they need to be </a:t>
            </a:r>
            <a:r>
              <a:rPr lang="en-GB" sz="2200" b="1" dirty="0"/>
              <a:t>happy, healthy, safe and prepared for life</a:t>
            </a:r>
            <a:r>
              <a:rPr lang="en-GB" sz="2200" dirty="0"/>
              <a:t>.</a:t>
            </a:r>
          </a:p>
          <a:p>
            <a:pPr lvl="0"/>
            <a:r>
              <a:rPr lang="en-GB" sz="2200" dirty="0"/>
              <a:t>Learning includes </a:t>
            </a:r>
            <a:r>
              <a:rPr lang="en-GB" sz="2200" b="1" dirty="0"/>
              <a:t>relationships, physical and mental wellbeing, personal safety, online safety, diversity, life changes and financial education</a:t>
            </a:r>
            <a:r>
              <a:rPr lang="en-GB" sz="2200" dirty="0"/>
              <a:t>. </a:t>
            </a:r>
          </a:p>
          <a:p>
            <a:pPr lvl="0"/>
            <a:r>
              <a:rPr lang="en-GB" sz="2200" dirty="0"/>
              <a:t>Lessons are age-appropriate and interactive, with clear ground rules and plenty of discussion. </a:t>
            </a:r>
          </a:p>
          <a:p>
            <a:pPr lvl="0"/>
            <a:r>
              <a:rPr lang="en-GB" sz="2200" dirty="0"/>
              <a:t>Children can ask questions safely through a </a:t>
            </a:r>
            <a:r>
              <a:rPr lang="en-GB" sz="2200" b="1" dirty="0"/>
              <a:t>Worry Box/Ask-it Basket</a:t>
            </a:r>
            <a:r>
              <a:rPr lang="en-GB" sz="2200" dirty="0"/>
              <a:t>. </a:t>
            </a:r>
          </a:p>
          <a:p>
            <a:pPr lvl="0"/>
            <a:r>
              <a:rPr lang="en-GB" sz="2200" dirty="0"/>
              <a:t>Learning is enriched through assemblies and events such as </a:t>
            </a:r>
            <a:r>
              <a:rPr lang="en-GB" sz="2200" b="1" dirty="0"/>
              <a:t>Picture News, Anti-Bullying Week and Children’s Mental Health Week</a:t>
            </a:r>
            <a:r>
              <a:rPr lang="en-GB" sz="2200" dirty="0"/>
              <a:t>. </a:t>
            </a:r>
          </a:p>
          <a:p>
            <a:pPr lvl="0"/>
            <a:r>
              <a:rPr lang="en-GB" sz="2200" dirty="0"/>
              <a:t>Relationships and Health Education is statutory. In Year 6, some additional non-statutory sex education is taught, and information is shared with parents beforehand. </a:t>
            </a:r>
          </a:p>
          <a:p>
            <a:r>
              <a:rPr lang="en-GB" sz="2200" b="1" dirty="0"/>
              <a:t>Our PSHE and RSE policies are available on the school website. Please speak to us if you have any questions or concerns.</a:t>
            </a:r>
            <a:endParaRPr lang="en-GB" sz="2200" dirty="0"/>
          </a:p>
          <a:p>
            <a:pPr marL="0" indent="0">
              <a:buNone/>
            </a:pPr>
            <a:endParaRPr lang="en-GB" sz="1400" dirty="0"/>
          </a:p>
        </p:txBody>
      </p:sp>
      <p:pic>
        <p:nvPicPr>
          <p:cNvPr id="7" name="Picture 6">
            <a:extLst>
              <a:ext uri="{FF2B5EF4-FFF2-40B4-BE49-F238E27FC236}">
                <a16:creationId xmlns:a16="http://schemas.microsoft.com/office/drawing/2014/main" id="{12ECB359-BF0F-97CD-E090-BB020C84DE78}"/>
              </a:ext>
            </a:extLst>
          </p:cNvPr>
          <p:cNvPicPr>
            <a:picLocks noChangeAspect="1"/>
          </p:cNvPicPr>
          <p:nvPr/>
        </p:nvPicPr>
        <p:blipFill rotWithShape="1">
          <a:blip r:embed="rId3"/>
          <a:srcRect t="18868"/>
          <a:stretch/>
        </p:blipFill>
        <p:spPr>
          <a:xfrm>
            <a:off x="9467099" y="826780"/>
            <a:ext cx="1633469" cy="1527685"/>
          </a:xfrm>
          <a:prstGeom prst="rect">
            <a:avLst/>
          </a:prstGeom>
        </p:spPr>
      </p:pic>
      <p:pic>
        <p:nvPicPr>
          <p:cNvPr id="8" name="Picture 7">
            <a:extLst>
              <a:ext uri="{FF2B5EF4-FFF2-40B4-BE49-F238E27FC236}">
                <a16:creationId xmlns:a16="http://schemas.microsoft.com/office/drawing/2014/main" id="{60F88122-BF68-D570-CB5B-2FD4EAEFEEDE}"/>
              </a:ext>
            </a:extLst>
          </p:cNvPr>
          <p:cNvPicPr>
            <a:picLocks noChangeAspect="1"/>
          </p:cNvPicPr>
          <p:nvPr/>
        </p:nvPicPr>
        <p:blipFill>
          <a:blip r:embed="rId4"/>
          <a:stretch>
            <a:fillRect/>
          </a:stretch>
        </p:blipFill>
        <p:spPr>
          <a:xfrm>
            <a:off x="9301400" y="2669970"/>
            <a:ext cx="1964868" cy="1527685"/>
          </a:xfrm>
          <a:prstGeom prst="rect">
            <a:avLst/>
          </a:prstGeom>
        </p:spPr>
      </p:pic>
      <p:pic>
        <p:nvPicPr>
          <p:cNvPr id="6" name="Picture 5" descr="Image result for you me pshe">
            <a:extLst>
              <a:ext uri="{FF2B5EF4-FFF2-40B4-BE49-F238E27FC236}">
                <a16:creationId xmlns:a16="http://schemas.microsoft.com/office/drawing/2014/main" id="{6F13D58A-E9D1-4215-A61C-260AE09FAE2A}"/>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9075103" y="4513160"/>
            <a:ext cx="2417461" cy="135377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B42B3DBE-33D5-48FE-A7E4-FF3834ECC889}"/>
              </a:ext>
            </a:extLst>
          </p:cNvPr>
          <p:cNvPicPr>
            <a:picLocks noChangeAspect="1"/>
          </p:cNvPicPr>
          <p:nvPr/>
        </p:nvPicPr>
        <p:blipFill>
          <a:blip r:embed="rId6"/>
          <a:stretch>
            <a:fillRect/>
          </a:stretch>
        </p:blipFill>
        <p:spPr>
          <a:xfrm>
            <a:off x="9841742" y="70634"/>
            <a:ext cx="2266950" cy="819150"/>
          </a:xfrm>
          <a:prstGeom prst="rect">
            <a:avLst/>
          </a:prstGeom>
        </p:spPr>
      </p:pic>
      <p:pic>
        <p:nvPicPr>
          <p:cNvPr id="5" name="Picture 4">
            <a:extLst>
              <a:ext uri="{FF2B5EF4-FFF2-40B4-BE49-F238E27FC236}">
                <a16:creationId xmlns:a16="http://schemas.microsoft.com/office/drawing/2014/main" id="{F77931D9-28D5-4039-9C93-548BA1E3918B}"/>
              </a:ext>
            </a:extLst>
          </p:cNvPr>
          <p:cNvPicPr>
            <a:picLocks noChangeAspect="1"/>
          </p:cNvPicPr>
          <p:nvPr/>
        </p:nvPicPr>
        <p:blipFill>
          <a:blip r:embed="rId7"/>
          <a:stretch>
            <a:fillRect/>
          </a:stretch>
        </p:blipFill>
        <p:spPr>
          <a:xfrm>
            <a:off x="9841742" y="5784518"/>
            <a:ext cx="2085975" cy="866775"/>
          </a:xfrm>
          <a:prstGeom prst="rect">
            <a:avLst/>
          </a:prstGeom>
        </p:spPr>
      </p:pic>
    </p:spTree>
    <p:extLst>
      <p:ext uri="{BB962C8B-B14F-4D97-AF65-F5344CB8AC3E}">
        <p14:creationId xmlns:p14="http://schemas.microsoft.com/office/powerpoint/2010/main" val="1871049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06E4F-5B7E-4A64-8532-F8159259DCF9}"/>
              </a:ext>
            </a:extLst>
          </p:cNvPr>
          <p:cNvSpPr>
            <a:spLocks noGrp="1"/>
          </p:cNvSpPr>
          <p:nvPr>
            <p:ph type="title"/>
          </p:nvPr>
        </p:nvSpPr>
        <p:spPr>
          <a:xfrm>
            <a:off x="523410" y="0"/>
            <a:ext cx="10772775" cy="1658198"/>
          </a:xfrm>
        </p:spPr>
        <p:txBody>
          <a:bodyPr/>
          <a:lstStyle/>
          <a:p>
            <a:r>
              <a:rPr lang="en-GB" dirty="0">
                <a:latin typeface="SassoonPrimaryInfant" pitchFamily="2" charset="0"/>
              </a:rPr>
              <a:t>   PSHE in Y1 – </a:t>
            </a:r>
            <a:r>
              <a:rPr lang="en-GB" sz="3600" dirty="0">
                <a:latin typeface="SassoonPrimaryInfant" pitchFamily="2" charset="0"/>
              </a:rPr>
              <a:t>some of the lessons we may teach</a:t>
            </a:r>
            <a:endParaRPr lang="en-GB" dirty="0">
              <a:latin typeface="SassoonPrimaryInfant" pitchFamily="2" charset="0"/>
            </a:endParaRPr>
          </a:p>
        </p:txBody>
      </p:sp>
      <p:pic>
        <p:nvPicPr>
          <p:cNvPr id="11" name="Picture 10">
            <a:extLst>
              <a:ext uri="{FF2B5EF4-FFF2-40B4-BE49-F238E27FC236}">
                <a16:creationId xmlns:a16="http://schemas.microsoft.com/office/drawing/2014/main" id="{41CF837A-9E2C-CE3C-AF22-BFABF73824A4}"/>
              </a:ext>
            </a:extLst>
          </p:cNvPr>
          <p:cNvPicPr>
            <a:picLocks noChangeAspect="1"/>
          </p:cNvPicPr>
          <p:nvPr/>
        </p:nvPicPr>
        <p:blipFill>
          <a:blip r:embed="rId3"/>
          <a:stretch>
            <a:fillRect/>
          </a:stretch>
        </p:blipFill>
        <p:spPr>
          <a:xfrm>
            <a:off x="285750" y="1658198"/>
            <a:ext cx="2301439" cy="4999153"/>
          </a:xfrm>
          <a:prstGeom prst="rect">
            <a:avLst/>
          </a:prstGeom>
        </p:spPr>
      </p:pic>
      <p:pic>
        <p:nvPicPr>
          <p:cNvPr id="13" name="Picture 12">
            <a:extLst>
              <a:ext uri="{FF2B5EF4-FFF2-40B4-BE49-F238E27FC236}">
                <a16:creationId xmlns:a16="http://schemas.microsoft.com/office/drawing/2014/main" id="{89A7D050-9ACA-537A-6F9C-FCE05609DC6C}"/>
              </a:ext>
            </a:extLst>
          </p:cNvPr>
          <p:cNvPicPr>
            <a:picLocks noChangeAspect="1"/>
          </p:cNvPicPr>
          <p:nvPr/>
        </p:nvPicPr>
        <p:blipFill>
          <a:blip r:embed="rId4"/>
          <a:stretch>
            <a:fillRect/>
          </a:stretch>
        </p:blipFill>
        <p:spPr>
          <a:xfrm>
            <a:off x="100463" y="1099303"/>
            <a:ext cx="845893" cy="853514"/>
          </a:xfrm>
          <a:prstGeom prst="rect">
            <a:avLst/>
          </a:prstGeom>
        </p:spPr>
      </p:pic>
      <p:pic>
        <p:nvPicPr>
          <p:cNvPr id="15" name="Picture 14">
            <a:extLst>
              <a:ext uri="{FF2B5EF4-FFF2-40B4-BE49-F238E27FC236}">
                <a16:creationId xmlns:a16="http://schemas.microsoft.com/office/drawing/2014/main" id="{E5B8AEB9-C035-799C-24D9-8E5DB452DC79}"/>
              </a:ext>
            </a:extLst>
          </p:cNvPr>
          <p:cNvPicPr>
            <a:picLocks noChangeAspect="1"/>
          </p:cNvPicPr>
          <p:nvPr/>
        </p:nvPicPr>
        <p:blipFill>
          <a:blip r:embed="rId5"/>
          <a:stretch>
            <a:fillRect/>
          </a:stretch>
        </p:blipFill>
        <p:spPr>
          <a:xfrm>
            <a:off x="3367389" y="1658198"/>
            <a:ext cx="7148595" cy="4404163"/>
          </a:xfrm>
          <a:prstGeom prst="rect">
            <a:avLst/>
          </a:prstGeom>
        </p:spPr>
      </p:pic>
    </p:spTree>
    <p:extLst>
      <p:ext uri="{BB962C8B-B14F-4D97-AF65-F5344CB8AC3E}">
        <p14:creationId xmlns:p14="http://schemas.microsoft.com/office/powerpoint/2010/main" val="1504512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51D321-8C3B-A995-D27A-0699D88BFDDB}"/>
              </a:ext>
            </a:extLst>
          </p:cNvPr>
          <p:cNvSpPr>
            <a:spLocks noGrp="1"/>
          </p:cNvSpPr>
          <p:nvPr>
            <p:ph type="title"/>
          </p:nvPr>
        </p:nvSpPr>
        <p:spPr>
          <a:xfrm>
            <a:off x="1171074" y="1396686"/>
            <a:ext cx="3240506" cy="4064628"/>
          </a:xfrm>
        </p:spPr>
        <p:txBody>
          <a:bodyPr>
            <a:normAutofit/>
          </a:bodyPr>
          <a:lstStyle/>
          <a:p>
            <a:r>
              <a:rPr lang="en-US" dirty="0">
                <a:solidFill>
                  <a:srgbClr val="FFFFFF"/>
                </a:solidFill>
              </a:rPr>
              <a:t>Homework (KS1)</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DF3188D-2DB7-7765-0516-0210D14EA377}"/>
              </a:ext>
            </a:extLst>
          </p:cNvPr>
          <p:cNvSpPr>
            <a:spLocks noGrp="1"/>
          </p:cNvSpPr>
          <p:nvPr>
            <p:ph idx="1"/>
          </p:nvPr>
        </p:nvSpPr>
        <p:spPr>
          <a:xfrm>
            <a:off x="5109127" y="1923355"/>
            <a:ext cx="6420794" cy="4538865"/>
          </a:xfrm>
        </p:spPr>
        <p:txBody>
          <a:bodyPr vert="horz" lIns="91440" tIns="45720" rIns="91440" bIns="45720" rtlCol="0">
            <a:normAutofit/>
          </a:bodyPr>
          <a:lstStyle/>
          <a:p>
            <a:r>
              <a:rPr lang="en-US" sz="3200" dirty="0" err="1"/>
              <a:t>Numbots</a:t>
            </a:r>
            <a:r>
              <a:rPr lang="en-US" sz="3200" dirty="0"/>
              <a:t> </a:t>
            </a:r>
          </a:p>
          <a:p>
            <a:r>
              <a:rPr lang="en-US" sz="3200" dirty="0"/>
              <a:t>RWI videos </a:t>
            </a:r>
          </a:p>
          <a:p>
            <a:r>
              <a:rPr lang="en-US" sz="3200" dirty="0"/>
              <a:t>Reading </a:t>
            </a:r>
          </a:p>
          <a:p>
            <a:r>
              <a:rPr lang="en-US" sz="3200" dirty="0"/>
              <a:t>The purpose is help with fluency of basic skills. </a:t>
            </a:r>
          </a:p>
          <a:p>
            <a:r>
              <a:rPr lang="en-US" sz="3200" dirty="0"/>
              <a:t>Please aim for a little and often approach; 5 – 10 minutes most days is ideal! </a:t>
            </a:r>
          </a:p>
          <a:p>
            <a:endParaRPr lang="en-US" sz="2000" dirty="0"/>
          </a:p>
        </p:txBody>
      </p:sp>
    </p:spTree>
    <p:extLst>
      <p:ext uri="{BB962C8B-B14F-4D97-AF65-F5344CB8AC3E}">
        <p14:creationId xmlns:p14="http://schemas.microsoft.com/office/powerpoint/2010/main" val="4120726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6C327D-EA4F-4BAC-1186-C8A53FC94DB8}"/>
              </a:ext>
            </a:extLst>
          </p:cNvPr>
          <p:cNvSpPr>
            <a:spLocks noGrp="1"/>
          </p:cNvSpPr>
          <p:nvPr>
            <p:ph type="title"/>
          </p:nvPr>
        </p:nvSpPr>
        <p:spPr>
          <a:xfrm>
            <a:off x="686834" y="1153572"/>
            <a:ext cx="3200400" cy="4461163"/>
          </a:xfrm>
        </p:spPr>
        <p:txBody>
          <a:bodyPr>
            <a:normAutofit/>
          </a:bodyPr>
          <a:lstStyle/>
          <a:p>
            <a:r>
              <a:rPr lang="en-US">
                <a:solidFill>
                  <a:srgbClr val="FFFFFF"/>
                </a:solidFill>
              </a:rPr>
              <a:t>Reading Books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E04910B-F546-FED1-B1AA-3872FF0F3F78}"/>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0" indent="0" algn="ctr">
              <a:buNone/>
            </a:pPr>
            <a:r>
              <a:rPr lang="en-US" dirty="0"/>
              <a:t>Two types of reading books coming home: </a:t>
            </a:r>
          </a:p>
          <a:p>
            <a:pPr>
              <a:buFont typeface="Calibri" panose="020B0604020202020204" pitchFamily="34" charset="0"/>
              <a:buChar char="-"/>
            </a:pPr>
            <a:endParaRPr lang="en-US" sz="2000" dirty="0"/>
          </a:p>
          <a:p>
            <a:pPr marL="0" indent="0">
              <a:buNone/>
            </a:pPr>
            <a:r>
              <a:rPr lang="en-US" sz="2000" b="1" dirty="0"/>
              <a:t>Scheme Books: Learning to Read –</a:t>
            </a:r>
          </a:p>
          <a:p>
            <a:pPr marL="0" indent="0">
              <a:buNone/>
            </a:pPr>
            <a:r>
              <a:rPr lang="en-US" sz="2000" dirty="0"/>
              <a:t>Levelled books targeted at current reading level. </a:t>
            </a:r>
          </a:p>
          <a:p>
            <a:pPr>
              <a:buFont typeface="Calibri" panose="020B0604020202020204" pitchFamily="34" charset="0"/>
              <a:buChar char="-"/>
            </a:pPr>
            <a:r>
              <a:rPr lang="en-US" sz="2000" dirty="0"/>
              <a:t>Please listen to your child read to you and support. </a:t>
            </a:r>
          </a:p>
          <a:p>
            <a:pPr>
              <a:buFont typeface="Calibri" panose="020B0604020202020204" pitchFamily="34" charset="0"/>
              <a:buChar char="-"/>
            </a:pPr>
            <a:r>
              <a:rPr lang="en-US" sz="2000" dirty="0"/>
              <a:t>Ideally, read the same book more than once to build fluency.</a:t>
            </a:r>
          </a:p>
          <a:p>
            <a:pPr>
              <a:buFont typeface="Calibri" panose="020B0604020202020204" pitchFamily="34" charset="0"/>
              <a:buChar char="-"/>
            </a:pPr>
            <a:r>
              <a:rPr lang="en-US" sz="2000" dirty="0"/>
              <a:t>Keep in bag daily for regular return</a:t>
            </a:r>
          </a:p>
          <a:p>
            <a:pPr marL="0" indent="0">
              <a:buNone/>
            </a:pPr>
            <a:endParaRPr lang="en-US" sz="2000" dirty="0"/>
          </a:p>
          <a:p>
            <a:pPr marL="0" indent="0">
              <a:buNone/>
            </a:pPr>
            <a:r>
              <a:rPr lang="en-US" sz="2000" b="1" dirty="0"/>
              <a:t>Joy Books: Learning to LOVE reading </a:t>
            </a:r>
          </a:p>
          <a:p>
            <a:pPr>
              <a:buFont typeface="Calibri" panose="020B0604020202020204" pitchFamily="34" charset="0"/>
              <a:buChar char="-"/>
            </a:pPr>
            <a:r>
              <a:rPr lang="en-US" sz="2000" dirty="0"/>
              <a:t>Free choice from the reading corner/ library every Friday (or home if children prefer). </a:t>
            </a:r>
          </a:p>
          <a:p>
            <a:pPr>
              <a:buFont typeface="Calibri" panose="020B0604020202020204" pitchFamily="34" charset="0"/>
              <a:buChar char="-"/>
            </a:pPr>
            <a:r>
              <a:rPr lang="en-US" sz="2000" dirty="0"/>
              <a:t>Might be trickier to read, may need help or could read together. </a:t>
            </a:r>
          </a:p>
        </p:txBody>
      </p:sp>
    </p:spTree>
    <p:extLst>
      <p:ext uri="{BB962C8B-B14F-4D97-AF65-F5344CB8AC3E}">
        <p14:creationId xmlns:p14="http://schemas.microsoft.com/office/powerpoint/2010/main" val="3342420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2B004-C4B3-1E5C-3D91-3C06A0D3D721}"/>
              </a:ext>
            </a:extLst>
          </p:cNvPr>
          <p:cNvSpPr>
            <a:spLocks noGrp="1"/>
          </p:cNvSpPr>
          <p:nvPr>
            <p:ph type="title"/>
          </p:nvPr>
        </p:nvSpPr>
        <p:spPr/>
        <p:txBody>
          <a:bodyPr/>
          <a:lstStyle/>
          <a:p>
            <a:r>
              <a:rPr lang="en-US" dirty="0"/>
              <a:t>Dates for your Diary</a:t>
            </a:r>
            <a:endParaRPr lang="en-US" dirty="0">
              <a:solidFill>
                <a:srgbClr val="EE0000"/>
              </a:solidFill>
            </a:endParaRPr>
          </a:p>
        </p:txBody>
      </p:sp>
      <p:graphicFrame>
        <p:nvGraphicFramePr>
          <p:cNvPr id="5" name="Content Placeholder 2">
            <a:extLst>
              <a:ext uri="{FF2B5EF4-FFF2-40B4-BE49-F238E27FC236}">
                <a16:creationId xmlns:a16="http://schemas.microsoft.com/office/drawing/2014/main" id="{263740AD-3E2A-D740-FF00-5B9CE9854E32}"/>
              </a:ext>
            </a:extLst>
          </p:cNvPr>
          <p:cNvGraphicFramePr>
            <a:graphicFrameLocks noGrp="1"/>
          </p:cNvGraphicFramePr>
          <p:nvPr>
            <p:ph idx="1"/>
            <p:extLst>
              <p:ext uri="{D42A27DB-BD31-4B8C-83A1-F6EECF244321}">
                <p14:modId xmlns:p14="http://schemas.microsoft.com/office/powerpoint/2010/main" val="15105117"/>
              </p:ext>
            </p:extLst>
          </p:nvPr>
        </p:nvGraphicFramePr>
        <p:xfrm>
          <a:off x="838200" y="1806964"/>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268681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11" name="Rectangle 10">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37FFBA-5DF7-712C-85C0-19914F9DD94D}"/>
              </a:ext>
            </a:extLst>
          </p:cNvPr>
          <p:cNvSpPr>
            <a:spLocks noGrp="1"/>
          </p:cNvSpPr>
          <p:nvPr>
            <p:ph type="title"/>
          </p:nvPr>
        </p:nvSpPr>
        <p:spPr>
          <a:xfrm>
            <a:off x="579528" y="407504"/>
            <a:ext cx="5811301" cy="1210913"/>
          </a:xfrm>
        </p:spPr>
        <p:txBody>
          <a:bodyPr anchor="ctr">
            <a:normAutofit/>
          </a:bodyPr>
          <a:lstStyle/>
          <a:p>
            <a:r>
              <a:rPr lang="en-US" sz="5200" dirty="0"/>
              <a:t>Life in Year</a:t>
            </a:r>
            <a:r>
              <a:rPr lang="en-US" sz="5200" dirty="0">
                <a:solidFill>
                  <a:srgbClr val="EE0000"/>
                </a:solidFill>
              </a:rPr>
              <a:t> </a:t>
            </a:r>
            <a:r>
              <a:rPr lang="en-US" sz="5200" dirty="0"/>
              <a:t>One</a:t>
            </a:r>
          </a:p>
        </p:txBody>
      </p:sp>
      <p:sp>
        <p:nvSpPr>
          <p:cNvPr id="5" name="Content Placeholder 4">
            <a:extLst>
              <a:ext uri="{FF2B5EF4-FFF2-40B4-BE49-F238E27FC236}">
                <a16:creationId xmlns:a16="http://schemas.microsoft.com/office/drawing/2014/main" id="{EF94153A-01E6-66C2-AA64-2290E6CB831E}"/>
              </a:ext>
            </a:extLst>
          </p:cNvPr>
          <p:cNvSpPr>
            <a:spLocks noGrp="1"/>
          </p:cNvSpPr>
          <p:nvPr>
            <p:ph idx="1"/>
          </p:nvPr>
        </p:nvSpPr>
        <p:spPr/>
        <p:txBody>
          <a:bodyPr>
            <a:normAutofit fontScale="92500" lnSpcReduction="20000"/>
          </a:bodyPr>
          <a:lstStyle/>
          <a:p>
            <a:r>
              <a:rPr lang="en-GB" dirty="0"/>
              <a:t>Tapestry will still be used to share learning</a:t>
            </a:r>
          </a:p>
          <a:p>
            <a:r>
              <a:rPr lang="en-GB" dirty="0"/>
              <a:t>Continuous provision</a:t>
            </a:r>
          </a:p>
          <a:p>
            <a:r>
              <a:rPr lang="en-GB" dirty="0"/>
              <a:t>Observing seasonal changes</a:t>
            </a:r>
          </a:p>
          <a:p>
            <a:r>
              <a:rPr lang="en-GB" dirty="0"/>
              <a:t>The Arctic and Antarctica</a:t>
            </a:r>
          </a:p>
          <a:p>
            <a:r>
              <a:rPr lang="en-GB" dirty="0"/>
              <a:t>Growing our own plants</a:t>
            </a:r>
          </a:p>
          <a:p>
            <a:r>
              <a:rPr lang="en-GB" dirty="0"/>
              <a:t>Seaside holidays</a:t>
            </a:r>
          </a:p>
          <a:p>
            <a:r>
              <a:rPr lang="en-GB" dirty="0"/>
              <a:t>Egg experiment</a:t>
            </a:r>
          </a:p>
          <a:p>
            <a:r>
              <a:rPr lang="en-GB" dirty="0" err="1"/>
              <a:t>Ledston</a:t>
            </a:r>
            <a:r>
              <a:rPr lang="en-GB" dirty="0"/>
              <a:t> trip</a:t>
            </a:r>
          </a:p>
          <a:p>
            <a:r>
              <a:rPr lang="en-GB" dirty="0"/>
              <a:t>Learning and celebrating about different religions and cultures- please share any special celebrations you have on Tapestry as the children love sharing these.</a:t>
            </a:r>
          </a:p>
          <a:p>
            <a:endParaRPr lang="en-GB" dirty="0"/>
          </a:p>
        </p:txBody>
      </p:sp>
      <p:pic>
        <p:nvPicPr>
          <p:cNvPr id="7" name="Picture 6">
            <a:extLst>
              <a:ext uri="{FF2B5EF4-FFF2-40B4-BE49-F238E27FC236}">
                <a16:creationId xmlns:a16="http://schemas.microsoft.com/office/drawing/2014/main" id="{F73BAF96-B470-C165-EF99-ED71315D11CA}"/>
              </a:ext>
            </a:extLst>
          </p:cNvPr>
          <p:cNvPicPr>
            <a:picLocks noChangeAspect="1"/>
          </p:cNvPicPr>
          <p:nvPr/>
        </p:nvPicPr>
        <p:blipFill>
          <a:blip r:embed="rId3"/>
          <a:stretch>
            <a:fillRect/>
          </a:stretch>
        </p:blipFill>
        <p:spPr>
          <a:xfrm>
            <a:off x="8118622" y="830978"/>
            <a:ext cx="1943987" cy="1574877"/>
          </a:xfrm>
          <a:prstGeom prst="rect">
            <a:avLst/>
          </a:prstGeom>
        </p:spPr>
      </p:pic>
    </p:spTree>
    <p:extLst>
      <p:ext uri="{BB962C8B-B14F-4D97-AF65-F5344CB8AC3E}">
        <p14:creationId xmlns:p14="http://schemas.microsoft.com/office/powerpoint/2010/main" val="2999785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Arc 33">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604789">
            <a:off x="675639" y="775849"/>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EE933C1-9380-EC7A-87B3-11E53E8B0ACC}"/>
              </a:ext>
            </a:extLst>
          </p:cNvPr>
          <p:cNvSpPr>
            <a:spLocks noGrp="1"/>
          </p:cNvSpPr>
          <p:nvPr>
            <p:ph type="title"/>
          </p:nvPr>
        </p:nvSpPr>
        <p:spPr>
          <a:xfrm>
            <a:off x="892817" y="1370171"/>
            <a:ext cx="4425551" cy="2387600"/>
          </a:xfrm>
        </p:spPr>
        <p:txBody>
          <a:bodyPr vert="horz" lIns="91440" tIns="45720" rIns="91440" bIns="45720" rtlCol="0" anchor="b">
            <a:normAutofit/>
          </a:bodyPr>
          <a:lstStyle/>
          <a:p>
            <a:r>
              <a:rPr lang="en-US" sz="5100">
                <a:solidFill>
                  <a:srgbClr val="FFFFFF"/>
                </a:solidFill>
              </a:rPr>
              <a:t>Thank you! </a:t>
            </a:r>
            <a:br>
              <a:rPr lang="en-US" sz="5100">
                <a:solidFill>
                  <a:srgbClr val="FFFFFF"/>
                </a:solidFill>
              </a:rPr>
            </a:br>
            <a:r>
              <a:rPr lang="en-US" sz="5100">
                <a:solidFill>
                  <a:srgbClr val="FFFFFF"/>
                </a:solidFill>
              </a:rPr>
              <a:t>Any questions?</a:t>
            </a:r>
          </a:p>
        </p:txBody>
      </p:sp>
      <p:sp>
        <p:nvSpPr>
          <p:cNvPr id="36" name="Oval 35">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5976" y="2130090"/>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11156773-3FB3-46D9-9F87-8212874048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13872" y="3116072"/>
            <a:ext cx="4378128" cy="3741928"/>
          </a:xfrm>
          <a:custGeom>
            <a:avLst/>
            <a:gdLst>
              <a:gd name="connsiteX0" fmla="*/ 2605183 w 4378128"/>
              <a:gd name="connsiteY0" fmla="*/ 0 h 3741928"/>
              <a:gd name="connsiteX1" fmla="*/ 4262321 w 4378128"/>
              <a:gd name="connsiteY1" fmla="*/ 594897 h 3741928"/>
              <a:gd name="connsiteX2" fmla="*/ 4378128 w 4378128"/>
              <a:gd name="connsiteY2" fmla="*/ 700149 h 3741928"/>
              <a:gd name="connsiteX3" fmla="*/ 4378128 w 4378128"/>
              <a:gd name="connsiteY3" fmla="*/ 3741928 h 3741928"/>
              <a:gd name="connsiteX4" fmla="*/ 263831 w 4378128"/>
              <a:gd name="connsiteY4" fmla="*/ 3741928 h 3741928"/>
              <a:gd name="connsiteX5" fmla="*/ 204729 w 4378128"/>
              <a:gd name="connsiteY5" fmla="*/ 3619238 h 3741928"/>
              <a:gd name="connsiteX6" fmla="*/ 0 w 4378128"/>
              <a:gd name="connsiteY6" fmla="*/ 2605183 h 3741928"/>
              <a:gd name="connsiteX7" fmla="*/ 2605183 w 4378128"/>
              <a:gd name="connsiteY7" fmla="*/ 0 h 374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8128" h="3741928">
                <a:moveTo>
                  <a:pt x="2605183" y="0"/>
                </a:moveTo>
                <a:cubicBezTo>
                  <a:pt x="3234659" y="0"/>
                  <a:pt x="3811992" y="223253"/>
                  <a:pt x="4262321" y="594897"/>
                </a:cubicBezTo>
                <a:lnTo>
                  <a:pt x="4378128" y="700149"/>
                </a:lnTo>
                <a:lnTo>
                  <a:pt x="4378128" y="3741928"/>
                </a:lnTo>
                <a:lnTo>
                  <a:pt x="263831" y="3741928"/>
                </a:lnTo>
                <a:lnTo>
                  <a:pt x="204729" y="3619238"/>
                </a:lnTo>
                <a:cubicBezTo>
                  <a:pt x="72899" y="3307558"/>
                  <a:pt x="0" y="2964884"/>
                  <a:pt x="0" y="2605183"/>
                </a:cubicBezTo>
                <a:cubicBezTo>
                  <a:pt x="0" y="1166380"/>
                  <a:pt x="1166380" y="0"/>
                  <a:pt x="260518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Shape 39">
            <a:extLst>
              <a:ext uri="{FF2B5EF4-FFF2-40B4-BE49-F238E27FC236}">
                <a16:creationId xmlns:a16="http://schemas.microsoft.com/office/drawing/2014/main" id="{E8EA24D0-C854-4AA8-B8FD-D252660D8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99731" y="1"/>
            <a:ext cx="4208478" cy="3678281"/>
          </a:xfrm>
          <a:custGeom>
            <a:avLst/>
            <a:gdLst>
              <a:gd name="connsiteX0" fmla="*/ 711074 w 4208478"/>
              <a:gd name="connsiteY0" fmla="*/ 0 h 3678281"/>
              <a:gd name="connsiteX1" fmla="*/ 3497404 w 4208478"/>
              <a:gd name="connsiteY1" fmla="*/ 0 h 3678281"/>
              <a:gd name="connsiteX2" fmla="*/ 3592161 w 4208478"/>
              <a:gd name="connsiteY2" fmla="*/ 86120 h 3678281"/>
              <a:gd name="connsiteX3" fmla="*/ 4208478 w 4208478"/>
              <a:gd name="connsiteY3" fmla="*/ 1574042 h 3678281"/>
              <a:gd name="connsiteX4" fmla="*/ 2104239 w 4208478"/>
              <a:gd name="connsiteY4" fmla="*/ 3678281 h 3678281"/>
              <a:gd name="connsiteX5" fmla="*/ 0 w 4208478"/>
              <a:gd name="connsiteY5" fmla="*/ 1574042 h 3678281"/>
              <a:gd name="connsiteX6" fmla="*/ 616318 w 4208478"/>
              <a:gd name="connsiteY6" fmla="*/ 86120 h 3678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08478" h="3678281">
                <a:moveTo>
                  <a:pt x="711074" y="0"/>
                </a:moveTo>
                <a:lnTo>
                  <a:pt x="3497404" y="0"/>
                </a:lnTo>
                <a:lnTo>
                  <a:pt x="3592161" y="86120"/>
                </a:lnTo>
                <a:cubicBezTo>
                  <a:pt x="3972953" y="466913"/>
                  <a:pt x="4208478" y="992973"/>
                  <a:pt x="4208478" y="1574042"/>
                </a:cubicBezTo>
                <a:cubicBezTo>
                  <a:pt x="4208478" y="2736181"/>
                  <a:pt x="3266378" y="3678281"/>
                  <a:pt x="2104239" y="3678281"/>
                </a:cubicBezTo>
                <a:cubicBezTo>
                  <a:pt x="942100" y="3678281"/>
                  <a:pt x="0" y="2736181"/>
                  <a:pt x="0" y="1574042"/>
                </a:cubicBezTo>
                <a:cubicBezTo>
                  <a:pt x="0" y="992973"/>
                  <a:pt x="235525" y="466913"/>
                  <a:pt x="616318" y="8612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Help">
            <a:extLst>
              <a:ext uri="{FF2B5EF4-FFF2-40B4-BE49-F238E27FC236}">
                <a16:creationId xmlns:a16="http://schemas.microsoft.com/office/drawing/2014/main" id="{1D001D2A-07BC-89D8-B370-4D1B99015AC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49286" y="270180"/>
            <a:ext cx="2709367" cy="2709367"/>
          </a:xfrm>
          <a:custGeom>
            <a:avLst/>
            <a:gdLst/>
            <a:ahLst/>
            <a:cxnLst/>
            <a:rect l="l" t="t" r="r" b="b"/>
            <a:pathLst>
              <a:path w="2833631" h="267701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p:spPr>
      </p:pic>
      <p:pic>
        <p:nvPicPr>
          <p:cNvPr id="4" name="Picture 3" descr="A blue circle with yellow text and a white owl&#10;&#10;AI-generated content may be incorrect.">
            <a:extLst>
              <a:ext uri="{FF2B5EF4-FFF2-40B4-BE49-F238E27FC236}">
                <a16:creationId xmlns:a16="http://schemas.microsoft.com/office/drawing/2014/main" id="{FDC24B73-5C52-8C36-E8C4-F3D908A022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79518" y="3757771"/>
            <a:ext cx="3040156" cy="3040156"/>
          </a:xfrm>
          <a:prstGeom prst="rect">
            <a:avLst/>
          </a:prstGeom>
        </p:spPr>
      </p:pic>
    </p:spTree>
    <p:extLst>
      <p:ext uri="{BB962C8B-B14F-4D97-AF65-F5344CB8AC3E}">
        <p14:creationId xmlns:p14="http://schemas.microsoft.com/office/powerpoint/2010/main" val="183751273"/>
      </p:ext>
    </p:extLst>
  </p:cSld>
  <p:clrMapOvr>
    <a:masterClrMapping/>
  </p:clrMapOvr>
</p:sld>
</file>

<file path=ppt/theme/theme1.xml><?xml version="1.0" encoding="utf-8"?>
<a:theme xmlns:a="http://schemas.openxmlformats.org/drawingml/2006/main" name="office theme">
  <a:themeElements>
    <a:clrScheme name="Shadwell Primary School">
      <a:dk1>
        <a:sysClr val="windowText" lastClr="000000"/>
      </a:dk1>
      <a:lt1>
        <a:sysClr val="window" lastClr="FFFFFF"/>
      </a:lt1>
      <a:dk2>
        <a:srgbClr val="0E2841"/>
      </a:dk2>
      <a:lt2>
        <a:srgbClr val="E8E8E8"/>
      </a:lt2>
      <a:accent1>
        <a:srgbClr val="3E68B2"/>
      </a:accent1>
      <a:accent2>
        <a:srgbClr val="3E68B2"/>
      </a:accent2>
      <a:accent3>
        <a:srgbClr val="3E68B2"/>
      </a:accent3>
      <a:accent4>
        <a:srgbClr val="3E68B2"/>
      </a:accent4>
      <a:accent5>
        <a:srgbClr val="3E68B2"/>
      </a:accent5>
      <a:accent6>
        <a:srgbClr val="3E68B2"/>
      </a:accent6>
      <a:hlink>
        <a:srgbClr val="3E68B2"/>
      </a:hlink>
      <a:folHlink>
        <a:srgbClr val="3E68B2"/>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6492</TotalTime>
  <Words>1004</Words>
  <Application>Microsoft Office PowerPoint</Application>
  <PresentationFormat>Widescreen</PresentationFormat>
  <Paragraphs>100</Paragraphs>
  <Slides>14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Aptos</vt:lpstr>
      <vt:lpstr>Aptos Display</vt:lpstr>
      <vt:lpstr>Arial</vt:lpstr>
      <vt:lpstr>Calibri</vt:lpstr>
      <vt:lpstr>Courier New</vt:lpstr>
      <vt:lpstr>SassoonPrimaryInfant</vt:lpstr>
      <vt:lpstr>office theme</vt:lpstr>
      <vt:lpstr>Welcome to Class One   Parent Information Session</vt:lpstr>
      <vt:lpstr>Everyday information </vt:lpstr>
      <vt:lpstr>A typical week in our class </vt:lpstr>
      <vt:lpstr>PowerPoint Presentation</vt:lpstr>
      <vt:lpstr>PowerPoint Presentation</vt:lpstr>
      <vt:lpstr>PE </vt:lpstr>
      <vt:lpstr>Curriculum Newsletter </vt:lpstr>
      <vt:lpstr>Our PSHE Curriculum</vt:lpstr>
      <vt:lpstr>   PSHE in Y1 – some of the lessons we may teach</vt:lpstr>
      <vt:lpstr>Homework (KS1)</vt:lpstr>
      <vt:lpstr>Reading Books </vt:lpstr>
      <vt:lpstr>Dates for your Diary</vt:lpstr>
      <vt:lpstr>Life in Year One</vt:lpstr>
      <vt:lpstr>Thank you!  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Kirsty Prankard</dc:creator>
  <cp:lastModifiedBy>Charlotte Child</cp:lastModifiedBy>
  <cp:revision>384</cp:revision>
  <cp:lastPrinted>2025-09-08T13:46:09Z</cp:lastPrinted>
  <dcterms:created xsi:type="dcterms:W3CDTF">2025-08-26T13:17:03Z</dcterms:created>
  <dcterms:modified xsi:type="dcterms:W3CDTF">2026-09-13T18:15:07Z</dcterms:modified>
</cp:coreProperties>
</file>