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56" r:id="rId2"/>
    <p:sldId id="271" r:id="rId3"/>
    <p:sldId id="257" r:id="rId4"/>
    <p:sldId id="274" r:id="rId5"/>
    <p:sldId id="275" r:id="rId6"/>
    <p:sldId id="258" r:id="rId7"/>
    <p:sldId id="262" r:id="rId8"/>
    <p:sldId id="260" r:id="rId9"/>
    <p:sldId id="259" r:id="rId10"/>
    <p:sldId id="261" r:id="rId11"/>
    <p:sldId id="265" r:id="rId12"/>
    <p:sldId id="276" r:id="rId13"/>
    <p:sldId id="295" r:id="rId14"/>
    <p:sldId id="270" r:id="rId15"/>
  </p:sldIdLst>
  <p:sldSz cx="12192000" cy="6858000"/>
  <p:notesSz cx="6794500" cy="9931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AE6203-AC38-4A25-A76C-1111E68E0577}" v="4" dt="2025-08-31T15:39:49.691"/>
    <p1510:client id="{3B7B4747-34F3-45A0-8E43-6DF62F7C7270}" v="1" dt="2025-09-01T13:33:47.3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72" autoAdjust="0"/>
    <p:restoredTop sz="78329" autoAdjust="0"/>
  </p:normalViewPr>
  <p:slideViewPr>
    <p:cSldViewPr snapToGrid="0">
      <p:cViewPr varScale="1">
        <p:scale>
          <a:sx n="86" d="100"/>
          <a:sy n="86" d="100"/>
        </p:scale>
        <p:origin x="126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3D74CC4-A474-4BE0-85F5-8A41D420A79E}"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ADBF37DB-6598-40DD-81DE-3006141E8D87}">
      <dgm:prSet/>
      <dgm:spPr/>
      <dgm:t>
        <a:bodyPr/>
        <a:lstStyle/>
        <a:p>
          <a:r>
            <a:rPr lang="en-US" dirty="0"/>
            <a:t>Class Photos Tuesday 29</a:t>
          </a:r>
          <a:r>
            <a:rPr lang="en-US" baseline="30000" dirty="0"/>
            <a:t>th</a:t>
          </a:r>
          <a:r>
            <a:rPr lang="en-US" dirty="0"/>
            <a:t> September </a:t>
          </a:r>
        </a:p>
      </dgm:t>
    </dgm:pt>
    <dgm:pt modelId="{B810A24D-9273-4607-AD23-9A2794321DC6}" type="parTrans" cxnId="{423AB236-22E2-4E7F-93D8-B5AC22E4DF67}">
      <dgm:prSet/>
      <dgm:spPr/>
      <dgm:t>
        <a:bodyPr/>
        <a:lstStyle/>
        <a:p>
          <a:endParaRPr lang="en-US"/>
        </a:p>
      </dgm:t>
    </dgm:pt>
    <dgm:pt modelId="{FCFF0A06-2DE2-4DD0-B875-C15D8C627A3A}" type="sibTrans" cxnId="{423AB236-22E2-4E7F-93D8-B5AC22E4DF67}">
      <dgm:prSet/>
      <dgm:spPr/>
      <dgm:t>
        <a:bodyPr/>
        <a:lstStyle/>
        <a:p>
          <a:endParaRPr lang="en-US"/>
        </a:p>
      </dgm:t>
    </dgm:pt>
    <dgm:pt modelId="{546151F0-AB85-45BF-AF59-80DEEDE83AAD}">
      <dgm:prSet/>
      <dgm:spPr/>
      <dgm:t>
        <a:bodyPr/>
        <a:lstStyle/>
        <a:p>
          <a:r>
            <a:rPr lang="en-US" dirty="0"/>
            <a:t>Progress café Year 2 Wednesday 25</a:t>
          </a:r>
          <a:r>
            <a:rPr lang="en-US" baseline="30000" dirty="0"/>
            <a:t>th</a:t>
          </a:r>
          <a:r>
            <a:rPr lang="en-US" dirty="0"/>
            <a:t> November</a:t>
          </a:r>
        </a:p>
      </dgm:t>
    </dgm:pt>
    <dgm:pt modelId="{B60AB121-A35D-4CC6-841F-B8297E996943}" type="parTrans" cxnId="{33CCD0E6-BE7D-4AB1-A7D0-B0EBA25A7211}">
      <dgm:prSet/>
      <dgm:spPr/>
      <dgm:t>
        <a:bodyPr/>
        <a:lstStyle/>
        <a:p>
          <a:endParaRPr lang="en-US"/>
        </a:p>
      </dgm:t>
    </dgm:pt>
    <dgm:pt modelId="{4B418D07-316A-4B81-A868-B458DDE7F62E}" type="sibTrans" cxnId="{33CCD0E6-BE7D-4AB1-A7D0-B0EBA25A7211}">
      <dgm:prSet/>
      <dgm:spPr/>
      <dgm:t>
        <a:bodyPr/>
        <a:lstStyle/>
        <a:p>
          <a:endParaRPr lang="en-US"/>
        </a:p>
      </dgm:t>
    </dgm:pt>
    <dgm:pt modelId="{FD8A2F42-8320-48B3-9983-D694FA9C3AC9}">
      <dgm:prSet/>
      <dgm:spPr/>
      <dgm:t>
        <a:bodyPr/>
        <a:lstStyle/>
        <a:p>
          <a:r>
            <a:rPr lang="en-US" dirty="0"/>
            <a:t>Parents Evenings Tuesday 20</a:t>
          </a:r>
          <a:r>
            <a:rPr lang="en-US" baseline="30000" dirty="0"/>
            <a:t>th</a:t>
          </a:r>
          <a:r>
            <a:rPr lang="en-US" dirty="0"/>
            <a:t> and Thursday 22</a:t>
          </a:r>
          <a:r>
            <a:rPr lang="en-US" baseline="30000" dirty="0"/>
            <a:t>nd</a:t>
          </a:r>
          <a:r>
            <a:rPr lang="en-US" dirty="0"/>
            <a:t> October</a:t>
          </a:r>
        </a:p>
      </dgm:t>
    </dgm:pt>
    <dgm:pt modelId="{C35D7AF5-B9FF-4C81-ACA2-535CA5F6366F}" type="parTrans" cxnId="{7C4354D7-3E34-4D51-A2E4-92D2FF20233A}">
      <dgm:prSet/>
      <dgm:spPr/>
      <dgm:t>
        <a:bodyPr/>
        <a:lstStyle/>
        <a:p>
          <a:endParaRPr lang="en-US"/>
        </a:p>
      </dgm:t>
    </dgm:pt>
    <dgm:pt modelId="{3555DFE3-1BE8-4349-9D64-DC7D1BC21F72}" type="sibTrans" cxnId="{7C4354D7-3E34-4D51-A2E4-92D2FF20233A}">
      <dgm:prSet/>
      <dgm:spPr/>
      <dgm:t>
        <a:bodyPr/>
        <a:lstStyle/>
        <a:p>
          <a:endParaRPr lang="en-US"/>
        </a:p>
      </dgm:t>
    </dgm:pt>
    <dgm:pt modelId="{626AACC3-1E27-4986-BE31-586E97F58829}">
      <dgm:prSet phldrT="[Text]" phldr="0"/>
      <dgm:spPr/>
      <dgm:t>
        <a:bodyPr/>
        <a:lstStyle/>
        <a:p>
          <a:r>
            <a:rPr lang="en-GB" dirty="0"/>
            <a:t>KS1 Nativity Wednesday 9</a:t>
          </a:r>
          <a:r>
            <a:rPr lang="en-GB" baseline="30000" dirty="0"/>
            <a:t>th</a:t>
          </a:r>
          <a:r>
            <a:rPr lang="en-GB" dirty="0"/>
            <a:t> December and Thursday 10</a:t>
          </a:r>
          <a:r>
            <a:rPr lang="en-GB" baseline="30000" dirty="0"/>
            <a:t>th</a:t>
          </a:r>
          <a:r>
            <a:rPr lang="en-GB" dirty="0"/>
            <a:t> December</a:t>
          </a:r>
        </a:p>
      </dgm:t>
    </dgm:pt>
    <dgm:pt modelId="{908550DD-F791-4C62-9264-8F9C489657F5}" type="parTrans" cxnId="{7E0310F5-CDCB-43D9-8A2B-EEAA8E91C91A}">
      <dgm:prSet/>
      <dgm:spPr/>
      <dgm:t>
        <a:bodyPr/>
        <a:lstStyle/>
        <a:p>
          <a:endParaRPr lang="en-GB"/>
        </a:p>
      </dgm:t>
    </dgm:pt>
    <dgm:pt modelId="{723BE084-859C-4C78-BF78-60782044102A}" type="sibTrans" cxnId="{7E0310F5-CDCB-43D9-8A2B-EEAA8E91C91A}">
      <dgm:prSet/>
      <dgm:spPr/>
      <dgm:t>
        <a:bodyPr/>
        <a:lstStyle/>
        <a:p>
          <a:endParaRPr lang="en-GB"/>
        </a:p>
      </dgm:t>
    </dgm:pt>
    <dgm:pt modelId="{B18D9DF9-81E9-43B9-B57B-3760986D10F4}">
      <dgm:prSet phldrT="[Text]" phldr="0"/>
      <dgm:spPr/>
      <dgm:t>
        <a:bodyPr/>
        <a:lstStyle/>
        <a:p>
          <a:r>
            <a:rPr lang="en-GB" dirty="0"/>
            <a:t>Flu immunisations Friday 25</a:t>
          </a:r>
          <a:r>
            <a:rPr lang="en-GB" baseline="30000" dirty="0"/>
            <a:t>th</a:t>
          </a:r>
          <a:r>
            <a:rPr lang="en-GB" dirty="0"/>
            <a:t> September </a:t>
          </a:r>
        </a:p>
      </dgm:t>
    </dgm:pt>
    <dgm:pt modelId="{5F78B82E-0D53-4BA3-95A8-2AAF3BE3953B}" type="parTrans" cxnId="{8E456C5C-FD50-4200-8DFA-0278EB638530}">
      <dgm:prSet/>
      <dgm:spPr/>
      <dgm:t>
        <a:bodyPr/>
        <a:lstStyle/>
        <a:p>
          <a:endParaRPr lang="en-GB"/>
        </a:p>
      </dgm:t>
    </dgm:pt>
    <dgm:pt modelId="{005836E5-6DC2-447A-B3FC-D300B725E72A}" type="sibTrans" cxnId="{8E456C5C-FD50-4200-8DFA-0278EB638530}">
      <dgm:prSet/>
      <dgm:spPr/>
      <dgm:t>
        <a:bodyPr/>
        <a:lstStyle/>
        <a:p>
          <a:endParaRPr lang="en-GB"/>
        </a:p>
      </dgm:t>
    </dgm:pt>
    <dgm:pt modelId="{4A03AF81-4CFE-4E45-B909-5114067310EB}">
      <dgm:prSet phldrT="[Text]" phldr="0"/>
      <dgm:spPr/>
      <dgm:t>
        <a:bodyPr/>
        <a:lstStyle/>
        <a:p>
          <a:r>
            <a:rPr lang="en-GB" dirty="0"/>
            <a:t>Inset Day – School closed Friday 27</a:t>
          </a:r>
          <a:r>
            <a:rPr lang="en-GB" baseline="30000" dirty="0"/>
            <a:t>th</a:t>
          </a:r>
          <a:r>
            <a:rPr lang="en-GB" dirty="0"/>
            <a:t> November </a:t>
          </a:r>
        </a:p>
      </dgm:t>
    </dgm:pt>
    <dgm:pt modelId="{5CB4C14F-71F6-49DC-A663-67505BEBC601}" type="parTrans" cxnId="{3CF648CE-42E2-4909-847A-8062377FA264}">
      <dgm:prSet/>
      <dgm:spPr/>
      <dgm:t>
        <a:bodyPr/>
        <a:lstStyle/>
        <a:p>
          <a:endParaRPr lang="en-GB"/>
        </a:p>
      </dgm:t>
    </dgm:pt>
    <dgm:pt modelId="{756ADAA3-49BB-41B3-BC6F-FCE04CE63CFE}" type="sibTrans" cxnId="{3CF648CE-42E2-4909-847A-8062377FA264}">
      <dgm:prSet/>
      <dgm:spPr/>
      <dgm:t>
        <a:bodyPr/>
        <a:lstStyle/>
        <a:p>
          <a:endParaRPr lang="en-GB"/>
        </a:p>
      </dgm:t>
    </dgm:pt>
    <dgm:pt modelId="{55D845C8-4D10-45F8-B1F9-CD96001EA2E1}" type="pres">
      <dgm:prSet presAssocID="{03D74CC4-A474-4BE0-85F5-8A41D420A79E}" presName="vert0" presStyleCnt="0">
        <dgm:presLayoutVars>
          <dgm:dir/>
          <dgm:animOne val="branch"/>
          <dgm:animLvl val="lvl"/>
        </dgm:presLayoutVars>
      </dgm:prSet>
      <dgm:spPr/>
    </dgm:pt>
    <dgm:pt modelId="{3128EF26-7B6E-4724-91CD-6BFCC581210D}" type="pres">
      <dgm:prSet presAssocID="{B18D9DF9-81E9-43B9-B57B-3760986D10F4}" presName="thickLine" presStyleLbl="alignNode1" presStyleIdx="0" presStyleCnt="6"/>
      <dgm:spPr/>
    </dgm:pt>
    <dgm:pt modelId="{9963837E-C47F-4321-B464-08376A8A10E5}" type="pres">
      <dgm:prSet presAssocID="{B18D9DF9-81E9-43B9-B57B-3760986D10F4}" presName="horz1" presStyleCnt="0"/>
      <dgm:spPr/>
    </dgm:pt>
    <dgm:pt modelId="{45C1C239-B0BD-4B31-A522-A6A383929055}" type="pres">
      <dgm:prSet presAssocID="{B18D9DF9-81E9-43B9-B57B-3760986D10F4}" presName="tx1" presStyleLbl="revTx" presStyleIdx="0" presStyleCnt="6"/>
      <dgm:spPr/>
    </dgm:pt>
    <dgm:pt modelId="{6817BB9E-AE1A-4928-AF28-DA7740B7F859}" type="pres">
      <dgm:prSet presAssocID="{B18D9DF9-81E9-43B9-B57B-3760986D10F4}" presName="vert1" presStyleCnt="0"/>
      <dgm:spPr/>
    </dgm:pt>
    <dgm:pt modelId="{AF14875A-2C6A-4E21-9CBC-0B4188B2289E}" type="pres">
      <dgm:prSet presAssocID="{ADBF37DB-6598-40DD-81DE-3006141E8D87}" presName="thickLine" presStyleLbl="alignNode1" presStyleIdx="1" presStyleCnt="6"/>
      <dgm:spPr/>
    </dgm:pt>
    <dgm:pt modelId="{5A40AB1F-2624-4741-86C4-0C38874BC200}" type="pres">
      <dgm:prSet presAssocID="{ADBF37DB-6598-40DD-81DE-3006141E8D87}" presName="horz1" presStyleCnt="0"/>
      <dgm:spPr/>
    </dgm:pt>
    <dgm:pt modelId="{11BEDB96-1430-4909-BD5D-AA1CFE4F9019}" type="pres">
      <dgm:prSet presAssocID="{ADBF37DB-6598-40DD-81DE-3006141E8D87}" presName="tx1" presStyleLbl="revTx" presStyleIdx="1" presStyleCnt="6"/>
      <dgm:spPr/>
    </dgm:pt>
    <dgm:pt modelId="{99EF0AA0-CF94-40DE-B8BC-9CBC822C5EE7}" type="pres">
      <dgm:prSet presAssocID="{ADBF37DB-6598-40DD-81DE-3006141E8D87}" presName="vert1" presStyleCnt="0"/>
      <dgm:spPr/>
    </dgm:pt>
    <dgm:pt modelId="{EEE3F162-118A-4AE3-8186-0D956655ED23}" type="pres">
      <dgm:prSet presAssocID="{FD8A2F42-8320-48B3-9983-D694FA9C3AC9}" presName="thickLine" presStyleLbl="alignNode1" presStyleIdx="2" presStyleCnt="6"/>
      <dgm:spPr/>
    </dgm:pt>
    <dgm:pt modelId="{5DE93D36-9A32-4878-80ED-9C58EA520BF5}" type="pres">
      <dgm:prSet presAssocID="{FD8A2F42-8320-48B3-9983-D694FA9C3AC9}" presName="horz1" presStyleCnt="0"/>
      <dgm:spPr/>
    </dgm:pt>
    <dgm:pt modelId="{F58D3D07-391E-4E13-883C-B7CC6637E102}" type="pres">
      <dgm:prSet presAssocID="{FD8A2F42-8320-48B3-9983-D694FA9C3AC9}" presName="tx1" presStyleLbl="revTx" presStyleIdx="2" presStyleCnt="6"/>
      <dgm:spPr/>
    </dgm:pt>
    <dgm:pt modelId="{E8851DA4-9357-4824-8737-450D65ACC810}" type="pres">
      <dgm:prSet presAssocID="{FD8A2F42-8320-48B3-9983-D694FA9C3AC9}" presName="vert1" presStyleCnt="0"/>
      <dgm:spPr/>
    </dgm:pt>
    <dgm:pt modelId="{67FC410C-A611-4824-8B0F-F2A07BD2DF0C}" type="pres">
      <dgm:prSet presAssocID="{546151F0-AB85-45BF-AF59-80DEEDE83AAD}" presName="thickLine" presStyleLbl="alignNode1" presStyleIdx="3" presStyleCnt="6"/>
      <dgm:spPr/>
    </dgm:pt>
    <dgm:pt modelId="{3A0385B1-F25D-41B6-9C59-80EBE8B81B9D}" type="pres">
      <dgm:prSet presAssocID="{546151F0-AB85-45BF-AF59-80DEEDE83AAD}" presName="horz1" presStyleCnt="0"/>
      <dgm:spPr/>
    </dgm:pt>
    <dgm:pt modelId="{01204E4C-06F3-45FB-ABB8-1484A217FEA7}" type="pres">
      <dgm:prSet presAssocID="{546151F0-AB85-45BF-AF59-80DEEDE83AAD}" presName="tx1" presStyleLbl="revTx" presStyleIdx="3" presStyleCnt="6"/>
      <dgm:spPr/>
    </dgm:pt>
    <dgm:pt modelId="{47903286-DAE8-43B8-B83C-CFDF204E7C08}" type="pres">
      <dgm:prSet presAssocID="{546151F0-AB85-45BF-AF59-80DEEDE83AAD}" presName="vert1" presStyleCnt="0"/>
      <dgm:spPr/>
    </dgm:pt>
    <dgm:pt modelId="{3ACD4B93-3849-4FB3-A9CA-DA71E91AFEA3}" type="pres">
      <dgm:prSet presAssocID="{4A03AF81-4CFE-4E45-B909-5114067310EB}" presName="thickLine" presStyleLbl="alignNode1" presStyleIdx="4" presStyleCnt="6"/>
      <dgm:spPr/>
    </dgm:pt>
    <dgm:pt modelId="{F186FF0E-B907-4529-9253-DA778F8FDE3D}" type="pres">
      <dgm:prSet presAssocID="{4A03AF81-4CFE-4E45-B909-5114067310EB}" presName="horz1" presStyleCnt="0"/>
      <dgm:spPr/>
    </dgm:pt>
    <dgm:pt modelId="{ECF495BC-2ECE-4353-8EBE-1A46311AFAD4}" type="pres">
      <dgm:prSet presAssocID="{4A03AF81-4CFE-4E45-B909-5114067310EB}" presName="tx1" presStyleLbl="revTx" presStyleIdx="4" presStyleCnt="6"/>
      <dgm:spPr/>
    </dgm:pt>
    <dgm:pt modelId="{698D41AB-28A5-4854-B222-C556CEEF6A34}" type="pres">
      <dgm:prSet presAssocID="{4A03AF81-4CFE-4E45-B909-5114067310EB}" presName="vert1" presStyleCnt="0"/>
      <dgm:spPr/>
    </dgm:pt>
    <dgm:pt modelId="{D5FF1568-D4C6-4A99-8FB6-545B35960B5C}" type="pres">
      <dgm:prSet presAssocID="{626AACC3-1E27-4986-BE31-586E97F58829}" presName="thickLine" presStyleLbl="alignNode1" presStyleIdx="5" presStyleCnt="6"/>
      <dgm:spPr/>
    </dgm:pt>
    <dgm:pt modelId="{B36F6D56-B254-4AFB-B07F-ADD625CA87E2}" type="pres">
      <dgm:prSet presAssocID="{626AACC3-1E27-4986-BE31-586E97F58829}" presName="horz1" presStyleCnt="0"/>
      <dgm:spPr/>
    </dgm:pt>
    <dgm:pt modelId="{EBD25875-B0D1-4018-A000-923DEB88F5C0}" type="pres">
      <dgm:prSet presAssocID="{626AACC3-1E27-4986-BE31-586E97F58829}" presName="tx1" presStyleLbl="revTx" presStyleIdx="5" presStyleCnt="6"/>
      <dgm:spPr/>
    </dgm:pt>
    <dgm:pt modelId="{A28349C2-63A1-4A2C-94BE-FD5D98A3C110}" type="pres">
      <dgm:prSet presAssocID="{626AACC3-1E27-4986-BE31-586E97F58829}" presName="vert1" presStyleCnt="0"/>
      <dgm:spPr/>
    </dgm:pt>
  </dgm:ptLst>
  <dgm:cxnLst>
    <dgm:cxn modelId="{C777C812-281E-464D-81BE-CCC64244883B}" type="presOf" srcId="{B18D9DF9-81E9-43B9-B57B-3760986D10F4}" destId="{45C1C239-B0BD-4B31-A522-A6A383929055}" srcOrd="0" destOrd="0" presId="urn:microsoft.com/office/officeart/2008/layout/LinedList"/>
    <dgm:cxn modelId="{442E6934-36D0-4BAB-89A0-662F333E1B82}" type="presOf" srcId="{FD8A2F42-8320-48B3-9983-D694FA9C3AC9}" destId="{F58D3D07-391E-4E13-883C-B7CC6637E102}" srcOrd="0" destOrd="0" presId="urn:microsoft.com/office/officeart/2008/layout/LinedList"/>
    <dgm:cxn modelId="{423AB236-22E2-4E7F-93D8-B5AC22E4DF67}" srcId="{03D74CC4-A474-4BE0-85F5-8A41D420A79E}" destId="{ADBF37DB-6598-40DD-81DE-3006141E8D87}" srcOrd="1" destOrd="0" parTransId="{B810A24D-9273-4607-AD23-9A2794321DC6}" sibTransId="{FCFF0A06-2DE2-4DD0-B875-C15D8C627A3A}"/>
    <dgm:cxn modelId="{C03BEC5B-A392-4517-878D-88CDFC9D2AC6}" type="presOf" srcId="{4A03AF81-4CFE-4E45-B909-5114067310EB}" destId="{ECF495BC-2ECE-4353-8EBE-1A46311AFAD4}" srcOrd="0" destOrd="0" presId="urn:microsoft.com/office/officeart/2008/layout/LinedList"/>
    <dgm:cxn modelId="{8E456C5C-FD50-4200-8DFA-0278EB638530}" srcId="{03D74CC4-A474-4BE0-85F5-8A41D420A79E}" destId="{B18D9DF9-81E9-43B9-B57B-3760986D10F4}" srcOrd="0" destOrd="0" parTransId="{5F78B82E-0D53-4BA3-95A8-2AAF3BE3953B}" sibTransId="{005836E5-6DC2-447A-B3FC-D300B725E72A}"/>
    <dgm:cxn modelId="{4B0BE05C-DA85-4705-BE23-1C5BF348B3BF}" type="presOf" srcId="{546151F0-AB85-45BF-AF59-80DEEDE83AAD}" destId="{01204E4C-06F3-45FB-ABB8-1484A217FEA7}" srcOrd="0" destOrd="0" presId="urn:microsoft.com/office/officeart/2008/layout/LinedList"/>
    <dgm:cxn modelId="{89E3086E-AD5B-434B-A8E9-2D531CFF86A9}" type="presOf" srcId="{03D74CC4-A474-4BE0-85F5-8A41D420A79E}" destId="{55D845C8-4D10-45F8-B1F9-CD96001EA2E1}" srcOrd="0" destOrd="0" presId="urn:microsoft.com/office/officeart/2008/layout/LinedList"/>
    <dgm:cxn modelId="{EBA6E370-C29A-438F-A6D9-BF05D7334700}" type="presOf" srcId="{ADBF37DB-6598-40DD-81DE-3006141E8D87}" destId="{11BEDB96-1430-4909-BD5D-AA1CFE4F9019}" srcOrd="0" destOrd="0" presId="urn:microsoft.com/office/officeart/2008/layout/LinedList"/>
    <dgm:cxn modelId="{D0C45E9F-D96F-429F-A41E-E424985D43E2}" type="presOf" srcId="{626AACC3-1E27-4986-BE31-586E97F58829}" destId="{EBD25875-B0D1-4018-A000-923DEB88F5C0}" srcOrd="0" destOrd="0" presId="urn:microsoft.com/office/officeart/2008/layout/LinedList"/>
    <dgm:cxn modelId="{3CF648CE-42E2-4909-847A-8062377FA264}" srcId="{03D74CC4-A474-4BE0-85F5-8A41D420A79E}" destId="{4A03AF81-4CFE-4E45-B909-5114067310EB}" srcOrd="4" destOrd="0" parTransId="{5CB4C14F-71F6-49DC-A663-67505BEBC601}" sibTransId="{756ADAA3-49BB-41B3-BC6F-FCE04CE63CFE}"/>
    <dgm:cxn modelId="{7C4354D7-3E34-4D51-A2E4-92D2FF20233A}" srcId="{03D74CC4-A474-4BE0-85F5-8A41D420A79E}" destId="{FD8A2F42-8320-48B3-9983-D694FA9C3AC9}" srcOrd="2" destOrd="0" parTransId="{C35D7AF5-B9FF-4C81-ACA2-535CA5F6366F}" sibTransId="{3555DFE3-1BE8-4349-9D64-DC7D1BC21F72}"/>
    <dgm:cxn modelId="{33CCD0E6-BE7D-4AB1-A7D0-B0EBA25A7211}" srcId="{03D74CC4-A474-4BE0-85F5-8A41D420A79E}" destId="{546151F0-AB85-45BF-AF59-80DEEDE83AAD}" srcOrd="3" destOrd="0" parTransId="{B60AB121-A35D-4CC6-841F-B8297E996943}" sibTransId="{4B418D07-316A-4B81-A868-B458DDE7F62E}"/>
    <dgm:cxn modelId="{7E0310F5-CDCB-43D9-8A2B-EEAA8E91C91A}" srcId="{03D74CC4-A474-4BE0-85F5-8A41D420A79E}" destId="{626AACC3-1E27-4986-BE31-586E97F58829}" srcOrd="5" destOrd="0" parTransId="{908550DD-F791-4C62-9264-8F9C489657F5}" sibTransId="{723BE084-859C-4C78-BF78-60782044102A}"/>
    <dgm:cxn modelId="{DE8F8C03-AA2C-4A5C-ABFB-ACDD607C3C67}" type="presParOf" srcId="{55D845C8-4D10-45F8-B1F9-CD96001EA2E1}" destId="{3128EF26-7B6E-4724-91CD-6BFCC581210D}" srcOrd="0" destOrd="0" presId="urn:microsoft.com/office/officeart/2008/layout/LinedList"/>
    <dgm:cxn modelId="{7220A1B1-9241-45AE-B55B-F5DCE4A4E894}" type="presParOf" srcId="{55D845C8-4D10-45F8-B1F9-CD96001EA2E1}" destId="{9963837E-C47F-4321-B464-08376A8A10E5}" srcOrd="1" destOrd="0" presId="urn:microsoft.com/office/officeart/2008/layout/LinedList"/>
    <dgm:cxn modelId="{EEF1635B-DBB7-492A-98DB-50AAC2454C1F}" type="presParOf" srcId="{9963837E-C47F-4321-B464-08376A8A10E5}" destId="{45C1C239-B0BD-4B31-A522-A6A383929055}" srcOrd="0" destOrd="0" presId="urn:microsoft.com/office/officeart/2008/layout/LinedList"/>
    <dgm:cxn modelId="{FA83F03F-A6D9-4995-B376-B5294F65B825}" type="presParOf" srcId="{9963837E-C47F-4321-B464-08376A8A10E5}" destId="{6817BB9E-AE1A-4928-AF28-DA7740B7F859}" srcOrd="1" destOrd="0" presId="urn:microsoft.com/office/officeart/2008/layout/LinedList"/>
    <dgm:cxn modelId="{A6AEBD22-A6BC-498B-A7E0-2FDAF64E6E47}" type="presParOf" srcId="{55D845C8-4D10-45F8-B1F9-CD96001EA2E1}" destId="{AF14875A-2C6A-4E21-9CBC-0B4188B2289E}" srcOrd="2" destOrd="0" presId="urn:microsoft.com/office/officeart/2008/layout/LinedList"/>
    <dgm:cxn modelId="{14F60DDE-04FA-4747-BD3D-6B4B4AC94A2F}" type="presParOf" srcId="{55D845C8-4D10-45F8-B1F9-CD96001EA2E1}" destId="{5A40AB1F-2624-4741-86C4-0C38874BC200}" srcOrd="3" destOrd="0" presId="urn:microsoft.com/office/officeart/2008/layout/LinedList"/>
    <dgm:cxn modelId="{9AEBCFC1-22F7-4596-8D13-B2FD578AAD7F}" type="presParOf" srcId="{5A40AB1F-2624-4741-86C4-0C38874BC200}" destId="{11BEDB96-1430-4909-BD5D-AA1CFE4F9019}" srcOrd="0" destOrd="0" presId="urn:microsoft.com/office/officeart/2008/layout/LinedList"/>
    <dgm:cxn modelId="{F53E73BE-E4B9-4AF2-8523-48D9F29728A3}" type="presParOf" srcId="{5A40AB1F-2624-4741-86C4-0C38874BC200}" destId="{99EF0AA0-CF94-40DE-B8BC-9CBC822C5EE7}" srcOrd="1" destOrd="0" presId="urn:microsoft.com/office/officeart/2008/layout/LinedList"/>
    <dgm:cxn modelId="{CB59D631-810E-4BC0-AA4A-C52401367B9E}" type="presParOf" srcId="{55D845C8-4D10-45F8-B1F9-CD96001EA2E1}" destId="{EEE3F162-118A-4AE3-8186-0D956655ED23}" srcOrd="4" destOrd="0" presId="urn:microsoft.com/office/officeart/2008/layout/LinedList"/>
    <dgm:cxn modelId="{B325BA14-D95C-42EE-B046-636DB2A25FF0}" type="presParOf" srcId="{55D845C8-4D10-45F8-B1F9-CD96001EA2E1}" destId="{5DE93D36-9A32-4878-80ED-9C58EA520BF5}" srcOrd="5" destOrd="0" presId="urn:microsoft.com/office/officeart/2008/layout/LinedList"/>
    <dgm:cxn modelId="{9AF08473-0C27-45D6-9ED6-FE7BE706A715}" type="presParOf" srcId="{5DE93D36-9A32-4878-80ED-9C58EA520BF5}" destId="{F58D3D07-391E-4E13-883C-B7CC6637E102}" srcOrd="0" destOrd="0" presId="urn:microsoft.com/office/officeart/2008/layout/LinedList"/>
    <dgm:cxn modelId="{F24CD77D-E9A5-4255-8659-8F025479C4BD}" type="presParOf" srcId="{5DE93D36-9A32-4878-80ED-9C58EA520BF5}" destId="{E8851DA4-9357-4824-8737-450D65ACC810}" srcOrd="1" destOrd="0" presId="urn:microsoft.com/office/officeart/2008/layout/LinedList"/>
    <dgm:cxn modelId="{2631AB75-423C-4DB1-9010-B4AFD155C1D5}" type="presParOf" srcId="{55D845C8-4D10-45F8-B1F9-CD96001EA2E1}" destId="{67FC410C-A611-4824-8B0F-F2A07BD2DF0C}" srcOrd="6" destOrd="0" presId="urn:microsoft.com/office/officeart/2008/layout/LinedList"/>
    <dgm:cxn modelId="{A8749C24-B77D-4336-B1C9-F12615129F1F}" type="presParOf" srcId="{55D845C8-4D10-45F8-B1F9-CD96001EA2E1}" destId="{3A0385B1-F25D-41B6-9C59-80EBE8B81B9D}" srcOrd="7" destOrd="0" presId="urn:microsoft.com/office/officeart/2008/layout/LinedList"/>
    <dgm:cxn modelId="{77377B00-9581-4B1D-946E-F5DFE1439644}" type="presParOf" srcId="{3A0385B1-F25D-41B6-9C59-80EBE8B81B9D}" destId="{01204E4C-06F3-45FB-ABB8-1484A217FEA7}" srcOrd="0" destOrd="0" presId="urn:microsoft.com/office/officeart/2008/layout/LinedList"/>
    <dgm:cxn modelId="{D722FA6A-3A50-4AD7-8F3C-6543B198E342}" type="presParOf" srcId="{3A0385B1-F25D-41B6-9C59-80EBE8B81B9D}" destId="{47903286-DAE8-43B8-B83C-CFDF204E7C08}" srcOrd="1" destOrd="0" presId="urn:microsoft.com/office/officeart/2008/layout/LinedList"/>
    <dgm:cxn modelId="{E220C121-8234-4A4C-B678-A01436C6867E}" type="presParOf" srcId="{55D845C8-4D10-45F8-B1F9-CD96001EA2E1}" destId="{3ACD4B93-3849-4FB3-A9CA-DA71E91AFEA3}" srcOrd="8" destOrd="0" presId="urn:microsoft.com/office/officeart/2008/layout/LinedList"/>
    <dgm:cxn modelId="{04248B2E-317A-4521-A3D4-F965A2145C64}" type="presParOf" srcId="{55D845C8-4D10-45F8-B1F9-CD96001EA2E1}" destId="{F186FF0E-B907-4529-9253-DA778F8FDE3D}" srcOrd="9" destOrd="0" presId="urn:microsoft.com/office/officeart/2008/layout/LinedList"/>
    <dgm:cxn modelId="{14A4B200-EACA-4D06-ADA3-2DABAB242C12}" type="presParOf" srcId="{F186FF0E-B907-4529-9253-DA778F8FDE3D}" destId="{ECF495BC-2ECE-4353-8EBE-1A46311AFAD4}" srcOrd="0" destOrd="0" presId="urn:microsoft.com/office/officeart/2008/layout/LinedList"/>
    <dgm:cxn modelId="{DD0F6ACF-5E12-40DD-AE94-0F66374FDCF5}" type="presParOf" srcId="{F186FF0E-B907-4529-9253-DA778F8FDE3D}" destId="{698D41AB-28A5-4854-B222-C556CEEF6A34}" srcOrd="1" destOrd="0" presId="urn:microsoft.com/office/officeart/2008/layout/LinedList"/>
    <dgm:cxn modelId="{F5E38406-F755-43F3-A735-940834C1D66A}" type="presParOf" srcId="{55D845C8-4D10-45F8-B1F9-CD96001EA2E1}" destId="{D5FF1568-D4C6-4A99-8FB6-545B35960B5C}" srcOrd="10" destOrd="0" presId="urn:microsoft.com/office/officeart/2008/layout/LinedList"/>
    <dgm:cxn modelId="{0E43676E-299F-49DA-8462-C95F7943B691}" type="presParOf" srcId="{55D845C8-4D10-45F8-B1F9-CD96001EA2E1}" destId="{B36F6D56-B254-4AFB-B07F-ADD625CA87E2}" srcOrd="11" destOrd="0" presId="urn:microsoft.com/office/officeart/2008/layout/LinedList"/>
    <dgm:cxn modelId="{7B688D50-6193-4E4C-ABD7-47E048A1E89E}" type="presParOf" srcId="{B36F6D56-B254-4AFB-B07F-ADD625CA87E2}" destId="{EBD25875-B0D1-4018-A000-923DEB88F5C0}" srcOrd="0" destOrd="0" presId="urn:microsoft.com/office/officeart/2008/layout/LinedList"/>
    <dgm:cxn modelId="{072FB527-DE95-43E7-A22B-23CC1B6449D8}" type="presParOf" srcId="{B36F6D56-B254-4AFB-B07F-ADD625CA87E2}" destId="{A28349C2-63A1-4A2C-94BE-FD5D98A3C110}"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28EF26-7B6E-4724-91CD-6BFCC581210D}">
      <dsp:nvSpPr>
        <dsp:cNvPr id="0" name=""/>
        <dsp:cNvSpPr/>
      </dsp:nvSpPr>
      <dsp:spPr>
        <a:xfrm>
          <a:off x="0" y="2124"/>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5C1C239-B0BD-4B31-A522-A6A383929055}">
      <dsp:nvSpPr>
        <dsp:cNvPr id="0" name=""/>
        <dsp:cNvSpPr/>
      </dsp:nvSpPr>
      <dsp:spPr>
        <a:xfrm>
          <a:off x="0" y="2124"/>
          <a:ext cx="10515600" cy="724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GB" sz="2700" kern="1200" dirty="0"/>
            <a:t>Flu immunisations Friday 25</a:t>
          </a:r>
          <a:r>
            <a:rPr lang="en-GB" sz="2700" kern="1200" baseline="30000" dirty="0"/>
            <a:t>th</a:t>
          </a:r>
          <a:r>
            <a:rPr lang="en-GB" sz="2700" kern="1200" dirty="0"/>
            <a:t> September </a:t>
          </a:r>
        </a:p>
      </dsp:txBody>
      <dsp:txXfrm>
        <a:off x="0" y="2124"/>
        <a:ext cx="10515600" cy="724514"/>
      </dsp:txXfrm>
    </dsp:sp>
    <dsp:sp modelId="{AF14875A-2C6A-4E21-9CBC-0B4188B2289E}">
      <dsp:nvSpPr>
        <dsp:cNvPr id="0" name=""/>
        <dsp:cNvSpPr/>
      </dsp:nvSpPr>
      <dsp:spPr>
        <a:xfrm>
          <a:off x="0" y="726639"/>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1BEDB96-1430-4909-BD5D-AA1CFE4F9019}">
      <dsp:nvSpPr>
        <dsp:cNvPr id="0" name=""/>
        <dsp:cNvSpPr/>
      </dsp:nvSpPr>
      <dsp:spPr>
        <a:xfrm>
          <a:off x="0" y="726639"/>
          <a:ext cx="10515600" cy="724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dirty="0"/>
            <a:t>Class Photos Tuesday 29</a:t>
          </a:r>
          <a:r>
            <a:rPr lang="en-US" sz="2700" kern="1200" baseline="30000" dirty="0"/>
            <a:t>th</a:t>
          </a:r>
          <a:r>
            <a:rPr lang="en-US" sz="2700" kern="1200" dirty="0"/>
            <a:t> September </a:t>
          </a:r>
        </a:p>
      </dsp:txBody>
      <dsp:txXfrm>
        <a:off x="0" y="726639"/>
        <a:ext cx="10515600" cy="724514"/>
      </dsp:txXfrm>
    </dsp:sp>
    <dsp:sp modelId="{EEE3F162-118A-4AE3-8186-0D956655ED23}">
      <dsp:nvSpPr>
        <dsp:cNvPr id="0" name=""/>
        <dsp:cNvSpPr/>
      </dsp:nvSpPr>
      <dsp:spPr>
        <a:xfrm>
          <a:off x="0" y="1451154"/>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58D3D07-391E-4E13-883C-B7CC6637E102}">
      <dsp:nvSpPr>
        <dsp:cNvPr id="0" name=""/>
        <dsp:cNvSpPr/>
      </dsp:nvSpPr>
      <dsp:spPr>
        <a:xfrm>
          <a:off x="0" y="1451154"/>
          <a:ext cx="10515600" cy="724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dirty="0"/>
            <a:t>Parents Evenings Tuesday 20</a:t>
          </a:r>
          <a:r>
            <a:rPr lang="en-US" sz="2700" kern="1200" baseline="30000" dirty="0"/>
            <a:t>th</a:t>
          </a:r>
          <a:r>
            <a:rPr lang="en-US" sz="2700" kern="1200" dirty="0"/>
            <a:t> and Thursday 22</a:t>
          </a:r>
          <a:r>
            <a:rPr lang="en-US" sz="2700" kern="1200" baseline="30000" dirty="0"/>
            <a:t>nd</a:t>
          </a:r>
          <a:r>
            <a:rPr lang="en-US" sz="2700" kern="1200" dirty="0"/>
            <a:t> October</a:t>
          </a:r>
        </a:p>
      </dsp:txBody>
      <dsp:txXfrm>
        <a:off x="0" y="1451154"/>
        <a:ext cx="10515600" cy="724514"/>
      </dsp:txXfrm>
    </dsp:sp>
    <dsp:sp modelId="{67FC410C-A611-4824-8B0F-F2A07BD2DF0C}">
      <dsp:nvSpPr>
        <dsp:cNvPr id="0" name=""/>
        <dsp:cNvSpPr/>
      </dsp:nvSpPr>
      <dsp:spPr>
        <a:xfrm>
          <a:off x="0" y="2175669"/>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1204E4C-06F3-45FB-ABB8-1484A217FEA7}">
      <dsp:nvSpPr>
        <dsp:cNvPr id="0" name=""/>
        <dsp:cNvSpPr/>
      </dsp:nvSpPr>
      <dsp:spPr>
        <a:xfrm>
          <a:off x="0" y="2175669"/>
          <a:ext cx="10515600" cy="724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dirty="0"/>
            <a:t>Progress café Year 2 Wednesday 25</a:t>
          </a:r>
          <a:r>
            <a:rPr lang="en-US" sz="2700" kern="1200" baseline="30000" dirty="0"/>
            <a:t>th</a:t>
          </a:r>
          <a:r>
            <a:rPr lang="en-US" sz="2700" kern="1200" dirty="0"/>
            <a:t> November</a:t>
          </a:r>
        </a:p>
      </dsp:txBody>
      <dsp:txXfrm>
        <a:off x="0" y="2175669"/>
        <a:ext cx="10515600" cy="724514"/>
      </dsp:txXfrm>
    </dsp:sp>
    <dsp:sp modelId="{3ACD4B93-3849-4FB3-A9CA-DA71E91AFEA3}">
      <dsp:nvSpPr>
        <dsp:cNvPr id="0" name=""/>
        <dsp:cNvSpPr/>
      </dsp:nvSpPr>
      <dsp:spPr>
        <a:xfrm>
          <a:off x="0" y="2900183"/>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CF495BC-2ECE-4353-8EBE-1A46311AFAD4}">
      <dsp:nvSpPr>
        <dsp:cNvPr id="0" name=""/>
        <dsp:cNvSpPr/>
      </dsp:nvSpPr>
      <dsp:spPr>
        <a:xfrm>
          <a:off x="0" y="2900183"/>
          <a:ext cx="10515600" cy="724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GB" sz="2700" kern="1200" dirty="0"/>
            <a:t>Inset Day – School closed Friday 27</a:t>
          </a:r>
          <a:r>
            <a:rPr lang="en-GB" sz="2700" kern="1200" baseline="30000" dirty="0"/>
            <a:t>th</a:t>
          </a:r>
          <a:r>
            <a:rPr lang="en-GB" sz="2700" kern="1200" dirty="0"/>
            <a:t> November </a:t>
          </a:r>
        </a:p>
      </dsp:txBody>
      <dsp:txXfrm>
        <a:off x="0" y="2900183"/>
        <a:ext cx="10515600" cy="724514"/>
      </dsp:txXfrm>
    </dsp:sp>
    <dsp:sp modelId="{D5FF1568-D4C6-4A99-8FB6-545B35960B5C}">
      <dsp:nvSpPr>
        <dsp:cNvPr id="0" name=""/>
        <dsp:cNvSpPr/>
      </dsp:nvSpPr>
      <dsp:spPr>
        <a:xfrm>
          <a:off x="0" y="3624698"/>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BD25875-B0D1-4018-A000-923DEB88F5C0}">
      <dsp:nvSpPr>
        <dsp:cNvPr id="0" name=""/>
        <dsp:cNvSpPr/>
      </dsp:nvSpPr>
      <dsp:spPr>
        <a:xfrm>
          <a:off x="0" y="3624698"/>
          <a:ext cx="10515600" cy="724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GB" sz="2700" kern="1200" dirty="0"/>
            <a:t>KS1 Nativity Wednesday 9</a:t>
          </a:r>
          <a:r>
            <a:rPr lang="en-GB" sz="2700" kern="1200" baseline="30000" dirty="0"/>
            <a:t>th</a:t>
          </a:r>
          <a:r>
            <a:rPr lang="en-GB" sz="2700" kern="1200" dirty="0"/>
            <a:t> December and Thursday 10</a:t>
          </a:r>
          <a:r>
            <a:rPr lang="en-GB" sz="2700" kern="1200" baseline="30000" dirty="0"/>
            <a:t>th</a:t>
          </a:r>
          <a:r>
            <a:rPr lang="en-GB" sz="2700" kern="1200" dirty="0"/>
            <a:t> December</a:t>
          </a:r>
        </a:p>
      </dsp:txBody>
      <dsp:txXfrm>
        <a:off x="0" y="3624698"/>
        <a:ext cx="10515600" cy="724514"/>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829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48645" y="0"/>
            <a:ext cx="2944283" cy="498295"/>
          </a:xfrm>
          <a:prstGeom prst="rect">
            <a:avLst/>
          </a:prstGeom>
        </p:spPr>
        <p:txBody>
          <a:bodyPr vert="horz" lIns="91440" tIns="45720" rIns="91440" bIns="45720" rtlCol="0"/>
          <a:lstStyle>
            <a:lvl1pPr algn="r">
              <a:defRPr sz="1200"/>
            </a:lvl1pPr>
          </a:lstStyle>
          <a:p>
            <a:fld id="{5750ECA4-F794-4D39-AB9E-CD0760EE01EA}" type="datetimeFigureOut">
              <a:t>9/17/2026</a:t>
            </a:fld>
            <a:endParaRPr lang="en-US"/>
          </a:p>
        </p:txBody>
      </p:sp>
      <p:sp>
        <p:nvSpPr>
          <p:cNvPr id="4" name="Slide Image Placeholder 3"/>
          <p:cNvSpPr>
            <a:spLocks noGrp="1" noRot="1" noChangeAspect="1"/>
          </p:cNvSpPr>
          <p:nvPr>
            <p:ph type="sldImg" idx="2"/>
          </p:nvPr>
        </p:nvSpPr>
        <p:spPr>
          <a:xfrm>
            <a:off x="419100" y="1241425"/>
            <a:ext cx="5956300" cy="335121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450" y="4779486"/>
            <a:ext cx="5435600" cy="391048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33107"/>
            <a:ext cx="2944283" cy="49829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48645" y="9433107"/>
            <a:ext cx="2944283" cy="498294"/>
          </a:xfrm>
          <a:prstGeom prst="rect">
            <a:avLst/>
          </a:prstGeom>
        </p:spPr>
        <p:txBody>
          <a:bodyPr vert="horz" lIns="91440" tIns="45720" rIns="91440" bIns="45720" rtlCol="0" anchor="b"/>
          <a:lstStyle>
            <a:lvl1pPr algn="r">
              <a:defRPr sz="1200"/>
            </a:lvl1pPr>
          </a:lstStyle>
          <a:p>
            <a:fld id="{ED87F3E6-8494-40DA-A709-BE0971F54439}" type="slidenum">
              <a:t>‹#›</a:t>
            </a:fld>
            <a:endParaRPr lang="en-US"/>
          </a:p>
        </p:txBody>
      </p:sp>
    </p:spTree>
    <p:extLst>
      <p:ext uri="{BB962C8B-B14F-4D97-AF65-F5344CB8AC3E}">
        <p14:creationId xmlns:p14="http://schemas.microsoft.com/office/powerpoint/2010/main" val="24596107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87F3E6-8494-40DA-A709-BE0971F54439}" type="slidenum">
              <a:rPr lang="en-GB" smtClean="0"/>
              <a:t>1</a:t>
            </a:fld>
            <a:endParaRPr lang="en-GB"/>
          </a:p>
        </p:txBody>
      </p:sp>
    </p:spTree>
    <p:extLst>
      <p:ext uri="{BB962C8B-B14F-4D97-AF65-F5344CB8AC3E}">
        <p14:creationId xmlns:p14="http://schemas.microsoft.com/office/powerpoint/2010/main" val="4674063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DD3DCC-C5F5-EE22-5BC5-460BE1C4FA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D266A4-B26C-9EF5-1C65-001DD5901093}"/>
              </a:ext>
            </a:extLst>
          </p:cNvPr>
          <p:cNvSpPr txBox="1">
            <a:spLocks noGrp="1"/>
          </p:cNvSpPr>
          <p:nvPr>
            <p:ph type="body" sz="quarter" idx="1"/>
          </p:nvPr>
        </p:nvSpPr>
        <p:spPr/>
        <p:txBody>
          <a:bodyPr/>
          <a:lstStyle/>
          <a:p>
            <a:pPr lvl="0"/>
            <a:r>
              <a:rPr lang="en-GB"/>
              <a:t>Messages to teachers – remind parents that teachers will get back to them in a reasonable amount of time. </a:t>
            </a:r>
          </a:p>
        </p:txBody>
      </p:sp>
      <p:sp>
        <p:nvSpPr>
          <p:cNvPr id="4" name="Slide Number Placeholder 3">
            <a:extLst>
              <a:ext uri="{FF2B5EF4-FFF2-40B4-BE49-F238E27FC236}">
                <a16:creationId xmlns:a16="http://schemas.microsoft.com/office/drawing/2014/main" id="{517D249F-D060-8B96-130C-2100080D51D9}"/>
              </a:ext>
            </a:extLst>
          </p:cNvPr>
          <p:cNvSpPr txBox="1"/>
          <p:nvPr/>
        </p:nvSpPr>
        <p:spPr>
          <a:xfrm>
            <a:off x="3848640" y="9433101"/>
            <a:ext cx="2944283" cy="498298"/>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B92F29EA-DC09-41F9-B69A-D9314ED37BC4}" type="slidenum">
              <a:t>2</a:t>
            </a:fld>
            <a:endParaRPr lang="en-GB" sz="1200" b="0" i="0" u="none" strike="noStrike" kern="1200" cap="none" spc="0" baseline="0">
              <a:solidFill>
                <a:srgbClr val="000000"/>
              </a:solidFill>
              <a:uFillTx/>
              <a:latin typeface="Apto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595959"/>
                </a:solidFill>
              </a:rPr>
              <a:t>Behaviour in school. We follow the Ask, Tell, Consequence model. </a:t>
            </a:r>
          </a:p>
          <a:p>
            <a:endParaRPr lang="en-GB" dirty="0"/>
          </a:p>
        </p:txBody>
      </p:sp>
      <p:sp>
        <p:nvSpPr>
          <p:cNvPr id="4" name="Slide Number Placeholder 3"/>
          <p:cNvSpPr>
            <a:spLocks noGrp="1"/>
          </p:cNvSpPr>
          <p:nvPr>
            <p:ph type="sldNum" sz="quarter" idx="5"/>
          </p:nvPr>
        </p:nvSpPr>
        <p:spPr/>
        <p:txBody>
          <a:bodyPr/>
          <a:lstStyle/>
          <a:p>
            <a:fld id="{ED87F3E6-8494-40DA-A709-BE0971F54439}" type="slidenum">
              <a:rPr lang="en-GB" smtClean="0"/>
              <a:t>4</a:t>
            </a:fld>
            <a:endParaRPr lang="en-GB"/>
          </a:p>
        </p:txBody>
      </p:sp>
    </p:spTree>
    <p:extLst>
      <p:ext uri="{BB962C8B-B14F-4D97-AF65-F5344CB8AC3E}">
        <p14:creationId xmlns:p14="http://schemas.microsoft.com/office/powerpoint/2010/main" val="34533565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87F3E6-8494-40DA-A709-BE0971F54439}" type="slidenum">
              <a:rPr lang="en-GB" smtClean="0"/>
              <a:t>5</a:t>
            </a:fld>
            <a:endParaRPr lang="en-GB"/>
          </a:p>
        </p:txBody>
      </p:sp>
    </p:spTree>
    <p:extLst>
      <p:ext uri="{BB962C8B-B14F-4D97-AF65-F5344CB8AC3E}">
        <p14:creationId xmlns:p14="http://schemas.microsoft.com/office/powerpoint/2010/main" val="41792918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Can add in about swimming in here for Yr 3 and 4. </a:t>
            </a:r>
          </a:p>
        </p:txBody>
      </p:sp>
      <p:sp>
        <p:nvSpPr>
          <p:cNvPr id="4" name="Slide Number Placeholder 3"/>
          <p:cNvSpPr>
            <a:spLocks noGrp="1"/>
          </p:cNvSpPr>
          <p:nvPr>
            <p:ph type="sldNum" sz="quarter" idx="5"/>
          </p:nvPr>
        </p:nvSpPr>
        <p:spPr/>
        <p:txBody>
          <a:bodyPr/>
          <a:lstStyle/>
          <a:p>
            <a:fld id="{ED87F3E6-8494-40DA-A709-BE0971F54439}" type="slidenum">
              <a:rPr lang="en-GB" smtClean="0"/>
              <a:t>6</a:t>
            </a:fld>
            <a:endParaRPr lang="en-GB"/>
          </a:p>
        </p:txBody>
      </p:sp>
    </p:spTree>
    <p:extLst>
      <p:ext uri="{BB962C8B-B14F-4D97-AF65-F5344CB8AC3E}">
        <p14:creationId xmlns:p14="http://schemas.microsoft.com/office/powerpoint/2010/main" val="24649729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Share with parents the following: </a:t>
            </a:r>
          </a:p>
          <a:p>
            <a:pPr marL="171450" indent="-171450">
              <a:buFont typeface="Calibri"/>
              <a:buChar char="-"/>
            </a:pPr>
            <a:r>
              <a:rPr lang="en-US" dirty="0" err="1">
                <a:ea typeface="Calibri"/>
                <a:cs typeface="Calibri"/>
              </a:rPr>
              <a:t>Maths</a:t>
            </a:r>
            <a:r>
              <a:rPr lang="en-US" dirty="0">
                <a:ea typeface="Calibri"/>
                <a:cs typeface="Calibri"/>
              </a:rPr>
              <a:t> and English will outline explicit objectives for the half term. In KS2, if you child has a tutor, for example, this could be given to the tutor to let them know what we are focusing on. </a:t>
            </a:r>
          </a:p>
          <a:p>
            <a:pPr marL="171450" indent="-171450">
              <a:buFont typeface="Calibri"/>
              <a:buChar char="-"/>
            </a:pPr>
            <a:r>
              <a:rPr lang="en-US" dirty="0">
                <a:ea typeface="Calibri"/>
                <a:cs typeface="Calibri"/>
              </a:rPr>
              <a:t>Curriculum – what we are learning and the key elements of learning. </a:t>
            </a:r>
          </a:p>
          <a:p>
            <a:pPr marL="171450" indent="-171450">
              <a:buFont typeface="Calibri"/>
              <a:buChar char="-"/>
            </a:pPr>
            <a:r>
              <a:rPr lang="en-US" dirty="0">
                <a:ea typeface="Calibri"/>
                <a:cs typeface="Calibri"/>
              </a:rPr>
              <a:t>Vocabulary – this is specialist vocabulary that we want children to be confident with, it would be very helpful if you could use it or talk about it at home to build confidence. </a:t>
            </a:r>
          </a:p>
        </p:txBody>
      </p:sp>
      <p:sp>
        <p:nvSpPr>
          <p:cNvPr id="4" name="Slide Number Placeholder 3"/>
          <p:cNvSpPr>
            <a:spLocks noGrp="1"/>
          </p:cNvSpPr>
          <p:nvPr>
            <p:ph type="sldNum" sz="quarter" idx="5"/>
          </p:nvPr>
        </p:nvSpPr>
        <p:spPr/>
        <p:txBody>
          <a:bodyPr/>
          <a:lstStyle/>
          <a:p>
            <a:fld id="{ED87F3E6-8494-40DA-A709-BE0971F54439}" type="slidenum">
              <a:rPr lang="en-US"/>
              <a:t>7</a:t>
            </a:fld>
            <a:endParaRPr lang="en-US"/>
          </a:p>
        </p:txBody>
      </p:sp>
    </p:spTree>
    <p:extLst>
      <p:ext uri="{BB962C8B-B14F-4D97-AF65-F5344CB8AC3E}">
        <p14:creationId xmlns:p14="http://schemas.microsoft.com/office/powerpoint/2010/main" val="21490723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Teacher to explain to parents that homework shouldn't take children longer that 30 minutes and shouldn't cause upset and distress at home. </a:t>
            </a:r>
          </a:p>
        </p:txBody>
      </p:sp>
      <p:sp>
        <p:nvSpPr>
          <p:cNvPr id="4" name="Slide Number Placeholder 3"/>
          <p:cNvSpPr>
            <a:spLocks noGrp="1"/>
          </p:cNvSpPr>
          <p:nvPr>
            <p:ph type="sldNum" sz="quarter" idx="5"/>
          </p:nvPr>
        </p:nvSpPr>
        <p:spPr/>
        <p:txBody>
          <a:bodyPr/>
          <a:lstStyle/>
          <a:p>
            <a:fld id="{ED87F3E6-8494-40DA-A709-BE0971F54439}" type="slidenum">
              <a:rPr lang="en-US"/>
              <a:t>8</a:t>
            </a:fld>
            <a:endParaRPr lang="en-US"/>
          </a:p>
        </p:txBody>
      </p:sp>
    </p:spTree>
    <p:extLst>
      <p:ext uri="{BB962C8B-B14F-4D97-AF65-F5344CB8AC3E}">
        <p14:creationId xmlns:p14="http://schemas.microsoft.com/office/powerpoint/2010/main" val="18055295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Explain to parents that we say typically on this day because for example with RWI book, we only send them home when we are confident they are fluent – so if takes an extra day of </a:t>
            </a:r>
            <a:r>
              <a:rPr lang="en-US" dirty="0" err="1">
                <a:ea typeface="Calibri"/>
                <a:cs typeface="Calibri"/>
              </a:rPr>
              <a:t>of</a:t>
            </a:r>
            <a:r>
              <a:rPr lang="en-US" dirty="0">
                <a:ea typeface="Calibri"/>
                <a:cs typeface="Calibri"/>
              </a:rPr>
              <a:t> reading, we will delay if necessary.</a:t>
            </a:r>
          </a:p>
          <a:p>
            <a:endParaRPr lang="en-US" dirty="0">
              <a:ea typeface="Calibri"/>
              <a:cs typeface="Calibri"/>
            </a:endParaRPr>
          </a:p>
          <a:p>
            <a:r>
              <a:rPr lang="en-US" dirty="0">
                <a:ea typeface="Calibri"/>
                <a:cs typeface="Calibri"/>
              </a:rPr>
              <a:t>In Yr 6 if they have completed the scheme, it is free choice reading so just add this in. </a:t>
            </a:r>
          </a:p>
        </p:txBody>
      </p:sp>
      <p:sp>
        <p:nvSpPr>
          <p:cNvPr id="4" name="Slide Number Placeholder 3"/>
          <p:cNvSpPr>
            <a:spLocks noGrp="1"/>
          </p:cNvSpPr>
          <p:nvPr>
            <p:ph type="sldNum" sz="quarter" idx="5"/>
          </p:nvPr>
        </p:nvSpPr>
        <p:spPr/>
        <p:txBody>
          <a:bodyPr/>
          <a:lstStyle/>
          <a:p>
            <a:fld id="{ED87F3E6-8494-40DA-A709-BE0971F54439}" type="slidenum">
              <a:rPr lang="en-US"/>
              <a:t>9</a:t>
            </a:fld>
            <a:endParaRPr lang="en-US"/>
          </a:p>
        </p:txBody>
      </p:sp>
    </p:spTree>
    <p:extLst>
      <p:ext uri="{BB962C8B-B14F-4D97-AF65-F5344CB8AC3E}">
        <p14:creationId xmlns:p14="http://schemas.microsoft.com/office/powerpoint/2010/main" val="13030596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87F3E6-8494-40DA-A709-BE0971F54439}" type="slidenum">
              <a:rPr lang="en-GB" smtClean="0"/>
              <a:t>11</a:t>
            </a:fld>
            <a:endParaRPr lang="en-GB"/>
          </a:p>
        </p:txBody>
      </p:sp>
    </p:spTree>
    <p:extLst>
      <p:ext uri="{BB962C8B-B14F-4D97-AF65-F5344CB8AC3E}">
        <p14:creationId xmlns:p14="http://schemas.microsoft.com/office/powerpoint/2010/main" val="1553212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PSHE stands for </a:t>
            </a:r>
            <a:r>
              <a:rPr lang="en-GB" b="1" dirty="0"/>
              <a:t>Personal, Social, Health and Economic Education</a:t>
            </a:r>
            <a:r>
              <a:rPr lang="en-GB" dirty="0"/>
              <a:t>. Its purpose is to give children the knowledge, language and practical skills they need to build healthy relationships, look after their wellbeing, stay safe and make informed decisions.</a:t>
            </a:r>
          </a:p>
          <a:p>
            <a:endParaRPr lang="en-GB" dirty="0"/>
          </a:p>
          <a:p>
            <a:r>
              <a:rPr lang="en-GB" dirty="0"/>
              <a:t>Our curriculum is carefully sequenced and appropriate to the children’s age and emotional maturity. We use high-quality and professionally approved resources such as Pol-Ed and Yasmin and Tom. </a:t>
            </a:r>
          </a:p>
          <a:p>
            <a:endParaRPr lang="en-GB" dirty="0"/>
          </a:p>
          <a:p>
            <a:r>
              <a:rPr lang="en-GB" dirty="0"/>
              <a:t>We agree ground rules so that children can contribute safely and respectfully. Children are never expected to share personal experiences. They can also ask questions privately through the Worry Box or Ask-it Basket.</a:t>
            </a:r>
          </a:p>
          <a:p>
            <a:endParaRPr lang="en-GB" dirty="0"/>
          </a:p>
          <a:p>
            <a:r>
              <a:rPr lang="en-GB" dirty="0"/>
              <a:t>We reinforce PSHE through assemblies and wider opportunities across the year, including Picture News and events such as Anti-Bullying Week and Children’s Mental Health Week.</a:t>
            </a:r>
          </a:p>
          <a:p>
            <a:r>
              <a:rPr lang="en-GB" dirty="0"/>
              <a:t>Relationships and Health Education is a statutory part of the primary curriculum. Our PSHE and RSE policies are available on the school website. If you have any questions or concerns about the curriculum, please speak to us.</a:t>
            </a:r>
          </a:p>
          <a:p>
            <a:endParaRPr lang="en-GB" sz="1200" dirty="0">
              <a:latin typeface="Calibri" panose="020F0502020204030204" pitchFamily="34" charset="0"/>
              <a:cs typeface="Calibri" panose="020F0502020204030204" pitchFamily="34" charset="0"/>
            </a:endParaRPr>
          </a:p>
          <a:p>
            <a:endParaRPr lang="en-GB" sz="1200" dirty="0">
              <a:latin typeface="Calibri" panose="020F0502020204030204" pitchFamily="34" charset="0"/>
              <a:cs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fld id="{A230EF9A-D48C-42EA-90AE-C852B132DDEF}" type="slidenum">
              <a:rPr lang="en-GB" smtClean="0"/>
              <a:t>12</a:t>
            </a:fld>
            <a:endParaRPr lang="en-GB"/>
          </a:p>
        </p:txBody>
      </p:sp>
    </p:spTree>
    <p:extLst>
      <p:ext uri="{BB962C8B-B14F-4D97-AF65-F5344CB8AC3E}">
        <p14:creationId xmlns:p14="http://schemas.microsoft.com/office/powerpoint/2010/main" val="33135006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Always use scientific names for body parts – ensures consistency across school and is a safeguarding necessity</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i="1" dirty="0"/>
              <a:t>The correct names of body parts, including the penis, vulva, vagina, testicles, scrotum, nipples. Pupils should understand that all of these parts of the body are private and have skills to understand and express their own boundaries around these body parts.</a:t>
            </a:r>
            <a:br>
              <a:rPr lang="en-GB" sz="1200" i="1" dirty="0"/>
            </a:br>
            <a:endParaRPr lang="en-GB" sz="1200" dirty="0"/>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457127FB-5354-4EE1-982C-16AA35E6F880}" type="slidenum">
              <a:rPr lang="en-GB" smtClean="0"/>
              <a:t>13</a:t>
            </a:fld>
            <a:endParaRPr lang="en-GB"/>
          </a:p>
        </p:txBody>
      </p:sp>
    </p:spTree>
    <p:extLst>
      <p:ext uri="{BB962C8B-B14F-4D97-AF65-F5344CB8AC3E}">
        <p14:creationId xmlns:p14="http://schemas.microsoft.com/office/powerpoint/2010/main" val="20240212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9/17/2026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9/17/2026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9/17/2026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9/17/2026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9.sv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289627" y="303544"/>
            <a:ext cx="5302411" cy="3728592"/>
          </a:xfrm>
        </p:spPr>
        <p:txBody>
          <a:bodyPr anchor="t">
            <a:normAutofit/>
          </a:bodyPr>
          <a:lstStyle/>
          <a:p>
            <a:r>
              <a:rPr lang="en-US" sz="5400" dirty="0"/>
              <a:t>Welcome to Class </a:t>
            </a:r>
            <a:r>
              <a:rPr lang="en-US" sz="5400" dirty="0">
                <a:solidFill>
                  <a:srgbClr val="EE0000"/>
                </a:solidFill>
              </a:rPr>
              <a:t>2</a:t>
            </a:r>
            <a:r>
              <a:rPr lang="en-US" sz="5400" dirty="0"/>
              <a:t> </a:t>
            </a:r>
            <a:br>
              <a:rPr lang="en-US" sz="5400" dirty="0"/>
            </a:br>
            <a:br>
              <a:rPr lang="en-US" sz="5400" dirty="0"/>
            </a:br>
            <a:r>
              <a:rPr lang="en-US" sz="4000" dirty="0"/>
              <a:t>Parent Information Session</a:t>
            </a:r>
            <a:endParaRPr lang="en-US" sz="5400" dirty="0"/>
          </a:p>
        </p:txBody>
      </p:sp>
      <p:grpSp>
        <p:nvGrpSpPr>
          <p:cNvPr id="32" name="Group 31">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33" name="Rectangle 32">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 name="Rectangle 36">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blue circle with yellow text and a white owl&#10;&#10;AI-generated content may be incorrect.">
            <a:extLst>
              <a:ext uri="{FF2B5EF4-FFF2-40B4-BE49-F238E27FC236}">
                <a16:creationId xmlns:a16="http://schemas.microsoft.com/office/drawing/2014/main" id="{8976F2A5-9960-7D5D-6E17-41F2773898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37153" y="504234"/>
            <a:ext cx="5904730" cy="5904730"/>
          </a:xfrm>
          <a:prstGeom prst="rect">
            <a:avLst/>
          </a:prstGeom>
        </p:spPr>
      </p:pic>
    </p:spTree>
    <p:extLst>
      <p:ext uri="{BB962C8B-B14F-4D97-AF65-F5344CB8AC3E}">
        <p14:creationId xmlns:p14="http://schemas.microsoft.com/office/powerpoint/2010/main" val="109857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6337C0C-C225-29EA-8802-EF2D97F1D0C2}"/>
              </a:ext>
            </a:extLst>
          </p:cNvPr>
          <p:cNvSpPr txBox="1">
            <a:spLocks noGrp="1"/>
          </p:cNvSpPr>
          <p:nvPr>
            <p:ph type="title"/>
          </p:nvPr>
        </p:nvSpPr>
        <p:spPr>
          <a:xfrm>
            <a:off x="808638" y="386930"/>
            <a:ext cx="9236700" cy="1188950"/>
          </a:xfrm>
        </p:spPr>
        <p:txBody>
          <a:bodyPr anchor="b">
            <a:normAutofit/>
          </a:bodyPr>
          <a:lstStyle/>
          <a:p>
            <a:pPr lvl="0"/>
            <a:r>
              <a:rPr lang="en-GB" sz="5400"/>
              <a:t>Everyday information </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28A577D-6C0F-CC6C-3079-F69DB502C908}"/>
              </a:ext>
            </a:extLst>
          </p:cNvPr>
          <p:cNvSpPr txBox="1">
            <a:spLocks noGrp="1"/>
          </p:cNvSpPr>
          <p:nvPr>
            <p:ph idx="1"/>
          </p:nvPr>
        </p:nvSpPr>
        <p:spPr>
          <a:xfrm>
            <a:off x="793660" y="2599509"/>
            <a:ext cx="10143668" cy="3435531"/>
          </a:xfrm>
        </p:spPr>
        <p:txBody>
          <a:bodyPr anchor="ctr">
            <a:normAutofit lnSpcReduction="10000"/>
          </a:bodyPr>
          <a:lstStyle/>
          <a:p>
            <a:pPr lvl="0"/>
            <a:r>
              <a:rPr lang="en-GB" sz="2400" dirty="0"/>
              <a:t>Doors to school open at 8.50am and close at 9.00am. </a:t>
            </a:r>
          </a:p>
          <a:p>
            <a:r>
              <a:rPr lang="en-GB" sz="2400" dirty="0"/>
              <a:t>School closes at 3.30pm. </a:t>
            </a:r>
          </a:p>
          <a:p>
            <a:r>
              <a:rPr lang="en-GB" sz="2400" dirty="0"/>
              <a:t>Water bottles – named and appropriate size. </a:t>
            </a:r>
          </a:p>
          <a:p>
            <a:pPr lvl="0"/>
            <a:r>
              <a:rPr lang="en-GB" sz="2400" dirty="0"/>
              <a:t>Snacks – All children can bring in a piece of  fresh fruit or vegetables as a snack. (children in Reception and KS1 are provided with one snack per day and children in KS2 will need to bring a snack if they would like one – Delete as appropriate for your year group) </a:t>
            </a:r>
          </a:p>
          <a:p>
            <a:pPr lvl="0"/>
            <a:r>
              <a:rPr lang="en-GB" sz="2400" dirty="0"/>
              <a:t>Messages to the teacher – planners (KS2), email via the office. </a:t>
            </a:r>
          </a:p>
          <a:p>
            <a:pPr lvl="0"/>
            <a:r>
              <a:rPr lang="en-GB" sz="2400" dirty="0"/>
              <a:t>Planners (KS2 only)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11" name="Rectangle 10">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430EC9-B5C1-942D-2C57-F0CEAA02E101}"/>
              </a:ext>
            </a:extLst>
          </p:cNvPr>
          <p:cNvSpPr>
            <a:spLocks noGrp="1"/>
          </p:cNvSpPr>
          <p:nvPr>
            <p:ph type="title"/>
          </p:nvPr>
        </p:nvSpPr>
        <p:spPr>
          <a:xfrm>
            <a:off x="853120" y="-426752"/>
            <a:ext cx="9849751" cy="1349671"/>
          </a:xfrm>
        </p:spPr>
        <p:txBody>
          <a:bodyPr anchor="b">
            <a:normAutofit/>
          </a:bodyPr>
          <a:lstStyle/>
          <a:p>
            <a:r>
              <a:rPr lang="en-US" sz="5400" dirty="0"/>
              <a:t>A typical week in our class </a:t>
            </a:r>
          </a:p>
        </p:txBody>
      </p:sp>
      <p:pic>
        <p:nvPicPr>
          <p:cNvPr id="5" name="Picture 4">
            <a:extLst>
              <a:ext uri="{FF2B5EF4-FFF2-40B4-BE49-F238E27FC236}">
                <a16:creationId xmlns:a16="http://schemas.microsoft.com/office/drawing/2014/main" id="{DE46A635-DB4C-6EB7-5B07-103A316AFFEE}"/>
              </a:ext>
            </a:extLst>
          </p:cNvPr>
          <p:cNvPicPr>
            <a:picLocks noChangeAspect="1"/>
          </p:cNvPicPr>
          <p:nvPr/>
        </p:nvPicPr>
        <p:blipFill>
          <a:blip r:embed="rId2"/>
          <a:stretch>
            <a:fillRect/>
          </a:stretch>
        </p:blipFill>
        <p:spPr>
          <a:xfrm>
            <a:off x="2035337" y="900673"/>
            <a:ext cx="8135924" cy="5505743"/>
          </a:xfrm>
          <a:prstGeom prst="rect">
            <a:avLst/>
          </a:prstGeom>
        </p:spPr>
      </p:pic>
    </p:spTree>
    <p:extLst>
      <p:ext uri="{BB962C8B-B14F-4D97-AF65-F5344CB8AC3E}">
        <p14:creationId xmlns:p14="http://schemas.microsoft.com/office/powerpoint/2010/main" val="28719756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Freeform: Shape 72">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Rectangle 74">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Freeform: Shape 78">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1" name="Isosceles Triangle 80">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a:extLst>
              <a:ext uri="{FF2B5EF4-FFF2-40B4-BE49-F238E27FC236}">
                <a16:creationId xmlns:a16="http://schemas.microsoft.com/office/drawing/2014/main" id="{5A4C9AE3-1AA0-8C04-C1A6-049EB993B754}"/>
              </a:ext>
            </a:extLst>
          </p:cNvPr>
          <p:cNvPicPr>
            <a:picLocks noGrp="1" noChangeAspect="1"/>
          </p:cNvPicPr>
          <p:nvPr>
            <p:ph idx="1"/>
          </p:nvPr>
        </p:nvPicPr>
        <p:blipFill>
          <a:blip r:embed="rId3"/>
          <a:stretch>
            <a:fillRect/>
          </a:stretch>
        </p:blipFill>
        <p:spPr>
          <a:xfrm>
            <a:off x="3862137" y="271597"/>
            <a:ext cx="4204627" cy="5942936"/>
          </a:xfrm>
          <a:prstGeom prst="rect">
            <a:avLst/>
          </a:prstGeom>
          <a:ln>
            <a:noFill/>
          </a:ln>
        </p:spPr>
      </p:pic>
      <p:sp>
        <p:nvSpPr>
          <p:cNvPr id="83" name="Isosceles Triangle 82">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413794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Isosceles Triangle 1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EA9D4E9A-3570-F5CB-B255-715091061694}"/>
              </a:ext>
            </a:extLst>
          </p:cNvPr>
          <p:cNvPicPr>
            <a:picLocks noGrp="1" noChangeAspect="1"/>
          </p:cNvPicPr>
          <p:nvPr>
            <p:ph idx="1"/>
          </p:nvPr>
        </p:nvPicPr>
        <p:blipFill>
          <a:blip r:embed="rId3"/>
          <a:stretch>
            <a:fillRect/>
          </a:stretch>
        </p:blipFill>
        <p:spPr>
          <a:xfrm>
            <a:off x="4132200" y="643467"/>
            <a:ext cx="3927600" cy="5571065"/>
          </a:xfrm>
          <a:prstGeom prst="rect">
            <a:avLst/>
          </a:prstGeom>
          <a:ln>
            <a:noFill/>
          </a:ln>
        </p:spPr>
      </p:pic>
      <p:sp>
        <p:nvSpPr>
          <p:cNvPr id="22" name="Isosceles Triangle 2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184204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C31EF5-2B4A-7748-CA91-04C25B7AAAF0}"/>
              </a:ext>
            </a:extLst>
          </p:cNvPr>
          <p:cNvSpPr>
            <a:spLocks noGrp="1"/>
          </p:cNvSpPr>
          <p:nvPr>
            <p:ph type="title"/>
          </p:nvPr>
        </p:nvSpPr>
        <p:spPr>
          <a:xfrm>
            <a:off x="808638" y="386930"/>
            <a:ext cx="9236700" cy="1188950"/>
          </a:xfrm>
        </p:spPr>
        <p:txBody>
          <a:bodyPr anchor="b">
            <a:normAutofit/>
          </a:bodyPr>
          <a:lstStyle/>
          <a:p>
            <a:r>
              <a:rPr lang="en-US" sz="5400" dirty="0"/>
              <a:t>PE </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3020071-4D8B-990F-254F-BA855B579BA3}"/>
              </a:ext>
            </a:extLst>
          </p:cNvPr>
          <p:cNvSpPr>
            <a:spLocks noGrp="1"/>
          </p:cNvSpPr>
          <p:nvPr>
            <p:ph idx="1"/>
          </p:nvPr>
        </p:nvSpPr>
        <p:spPr>
          <a:xfrm>
            <a:off x="793660" y="2599509"/>
            <a:ext cx="10143668" cy="3435531"/>
          </a:xfrm>
        </p:spPr>
        <p:txBody>
          <a:bodyPr vert="horz" lIns="91440" tIns="45720" rIns="91440" bIns="45720" rtlCol="0" anchor="ctr">
            <a:normAutofit/>
          </a:bodyPr>
          <a:lstStyle/>
          <a:p>
            <a:r>
              <a:rPr lang="en-US" sz="2400" dirty="0"/>
              <a:t>Our PE days are on Tuesdays and Wednesdays</a:t>
            </a:r>
          </a:p>
          <a:p>
            <a:r>
              <a:rPr lang="en-US" sz="2400" dirty="0"/>
              <a:t>On PE days, children are to wear PE kit all day. </a:t>
            </a:r>
          </a:p>
          <a:p>
            <a:r>
              <a:rPr lang="en-US" sz="2400" dirty="0"/>
              <a:t>Just a reminder our school PE kit is</a:t>
            </a:r>
          </a:p>
          <a:p>
            <a:pPr lvl="1">
              <a:buFont typeface="Courier New" panose="020B0604020202020204" pitchFamily="34" charset="0"/>
              <a:buChar char="o"/>
            </a:pPr>
            <a:r>
              <a:rPr lang="en-US" dirty="0"/>
              <a:t>House-colour plain t-shirt (no logos) - these can be purchased via the school office.</a:t>
            </a:r>
          </a:p>
          <a:p>
            <a:pPr lvl="1">
              <a:buFont typeface="Courier New" panose="020B0604020202020204" pitchFamily="34" charset="0"/>
              <a:buChar char="o"/>
            </a:pPr>
            <a:r>
              <a:rPr lang="en-US" dirty="0"/>
              <a:t>Black or navy shorts or tracksuit bottoms. </a:t>
            </a:r>
          </a:p>
          <a:p>
            <a:pPr lvl="1">
              <a:buFont typeface="Courier New" panose="020B0604020202020204" pitchFamily="34" charset="0"/>
              <a:buChar char="o"/>
            </a:pPr>
            <a:r>
              <a:rPr lang="en-US" dirty="0"/>
              <a:t>Trainers </a:t>
            </a:r>
          </a:p>
          <a:p>
            <a:pPr lvl="1">
              <a:buFont typeface="Courier New" panose="020B0604020202020204" pitchFamily="34" charset="0"/>
              <a:buChar char="o"/>
            </a:pPr>
            <a:r>
              <a:rPr lang="en-US" dirty="0"/>
              <a:t>Dark-</a:t>
            </a:r>
            <a:r>
              <a:rPr lang="en-US" dirty="0" err="1"/>
              <a:t>coloured</a:t>
            </a:r>
            <a:r>
              <a:rPr lang="en-US" dirty="0"/>
              <a:t> (navy or black) fleece, jumper or jacket. </a:t>
            </a:r>
          </a:p>
          <a:p>
            <a:endParaRPr lang="en-US" sz="2400" dirty="0"/>
          </a:p>
        </p:txBody>
      </p:sp>
    </p:spTree>
    <p:extLst>
      <p:ext uri="{BB962C8B-B14F-4D97-AF65-F5344CB8AC3E}">
        <p14:creationId xmlns:p14="http://schemas.microsoft.com/office/powerpoint/2010/main" val="22487204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EFB9FA-0942-5605-BE42-160F9D84886C}"/>
              </a:ext>
            </a:extLst>
          </p:cNvPr>
          <p:cNvSpPr>
            <a:spLocks noGrp="1"/>
          </p:cNvSpPr>
          <p:nvPr>
            <p:ph type="title"/>
          </p:nvPr>
        </p:nvSpPr>
        <p:spPr>
          <a:xfrm>
            <a:off x="0" y="27081"/>
            <a:ext cx="9236700" cy="1188950"/>
          </a:xfrm>
        </p:spPr>
        <p:txBody>
          <a:bodyPr anchor="b">
            <a:normAutofit/>
          </a:bodyPr>
          <a:lstStyle/>
          <a:p>
            <a:r>
              <a:rPr lang="en-US" sz="5400" dirty="0"/>
              <a:t>Curriculum Newsletter </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8D489CD1-8CEC-8FBC-C5E7-318B402F0104}"/>
              </a:ext>
            </a:extLst>
          </p:cNvPr>
          <p:cNvPicPr>
            <a:picLocks noChangeAspect="1"/>
          </p:cNvPicPr>
          <p:nvPr/>
        </p:nvPicPr>
        <p:blipFill>
          <a:blip r:embed="rId3"/>
          <a:stretch>
            <a:fillRect/>
          </a:stretch>
        </p:blipFill>
        <p:spPr>
          <a:xfrm>
            <a:off x="2955300" y="1216031"/>
            <a:ext cx="6223255" cy="5272168"/>
          </a:xfrm>
          <a:prstGeom prst="rect">
            <a:avLst/>
          </a:prstGeom>
        </p:spPr>
      </p:pic>
    </p:spTree>
    <p:extLst>
      <p:ext uri="{BB962C8B-B14F-4D97-AF65-F5344CB8AC3E}">
        <p14:creationId xmlns:p14="http://schemas.microsoft.com/office/powerpoint/2010/main" val="3966738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951D321-8C3B-A995-D27A-0699D88BFDDB}"/>
              </a:ext>
            </a:extLst>
          </p:cNvPr>
          <p:cNvSpPr>
            <a:spLocks noGrp="1"/>
          </p:cNvSpPr>
          <p:nvPr>
            <p:ph type="title"/>
          </p:nvPr>
        </p:nvSpPr>
        <p:spPr>
          <a:xfrm>
            <a:off x="1171074" y="1396686"/>
            <a:ext cx="3240506" cy="4064628"/>
          </a:xfrm>
        </p:spPr>
        <p:txBody>
          <a:bodyPr>
            <a:normAutofit/>
          </a:bodyPr>
          <a:lstStyle/>
          <a:p>
            <a:r>
              <a:rPr lang="en-US" dirty="0">
                <a:solidFill>
                  <a:srgbClr val="FFFFFF"/>
                </a:solidFill>
              </a:rPr>
              <a:t>Homework (KS1)</a:t>
            </a: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9DF3188D-2DB7-7765-0516-0210D14EA377}"/>
              </a:ext>
            </a:extLst>
          </p:cNvPr>
          <p:cNvSpPr>
            <a:spLocks noGrp="1"/>
          </p:cNvSpPr>
          <p:nvPr>
            <p:ph idx="1"/>
          </p:nvPr>
        </p:nvSpPr>
        <p:spPr>
          <a:xfrm>
            <a:off x="5109127" y="1923355"/>
            <a:ext cx="6420794" cy="4538865"/>
          </a:xfrm>
        </p:spPr>
        <p:txBody>
          <a:bodyPr vert="horz" lIns="91440" tIns="45720" rIns="91440" bIns="45720" rtlCol="0">
            <a:normAutofit/>
          </a:bodyPr>
          <a:lstStyle/>
          <a:p>
            <a:r>
              <a:rPr lang="en-US" sz="3200" dirty="0"/>
              <a:t>Numbots and TT rockstars (Year 2)</a:t>
            </a:r>
          </a:p>
          <a:p>
            <a:r>
              <a:rPr lang="en-US" sz="3200" dirty="0"/>
              <a:t>Reading </a:t>
            </a:r>
          </a:p>
          <a:p>
            <a:r>
              <a:rPr lang="en-US" sz="3200" dirty="0"/>
              <a:t>The purpose is help with fluency of basic skills. </a:t>
            </a:r>
          </a:p>
          <a:p>
            <a:r>
              <a:rPr lang="en-US" sz="3200" dirty="0"/>
              <a:t>Please aim for a little and often approach; 5 – 10 minutes most days is ideal! </a:t>
            </a:r>
          </a:p>
          <a:p>
            <a:endParaRPr lang="en-US" sz="2000" dirty="0"/>
          </a:p>
        </p:txBody>
      </p:sp>
    </p:spTree>
    <p:extLst>
      <p:ext uri="{BB962C8B-B14F-4D97-AF65-F5344CB8AC3E}">
        <p14:creationId xmlns:p14="http://schemas.microsoft.com/office/powerpoint/2010/main" val="41207267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46C327D-EA4F-4BAC-1186-C8A53FC94DB8}"/>
              </a:ext>
            </a:extLst>
          </p:cNvPr>
          <p:cNvSpPr>
            <a:spLocks noGrp="1"/>
          </p:cNvSpPr>
          <p:nvPr>
            <p:ph type="title"/>
          </p:nvPr>
        </p:nvSpPr>
        <p:spPr>
          <a:xfrm>
            <a:off x="686834" y="1153572"/>
            <a:ext cx="3200400" cy="4461163"/>
          </a:xfrm>
        </p:spPr>
        <p:txBody>
          <a:bodyPr>
            <a:normAutofit/>
          </a:bodyPr>
          <a:lstStyle/>
          <a:p>
            <a:r>
              <a:rPr lang="en-US">
                <a:solidFill>
                  <a:srgbClr val="FFFFFF"/>
                </a:solidFill>
              </a:rPr>
              <a:t>Reading Books </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4E04910B-F546-FED1-B1AA-3872FF0F3F78}"/>
              </a:ext>
            </a:extLst>
          </p:cNvPr>
          <p:cNvSpPr>
            <a:spLocks noGrp="1"/>
          </p:cNvSpPr>
          <p:nvPr>
            <p:ph idx="1"/>
          </p:nvPr>
        </p:nvSpPr>
        <p:spPr>
          <a:xfrm>
            <a:off x="4447308" y="591344"/>
            <a:ext cx="6906491" cy="5585619"/>
          </a:xfrm>
        </p:spPr>
        <p:txBody>
          <a:bodyPr vert="horz" lIns="91440" tIns="45720" rIns="91440" bIns="45720" rtlCol="0" anchor="ctr">
            <a:normAutofit lnSpcReduction="10000"/>
          </a:bodyPr>
          <a:lstStyle/>
          <a:p>
            <a:pPr marL="0" indent="0" algn="ctr">
              <a:buNone/>
            </a:pPr>
            <a:r>
              <a:rPr lang="en-US" dirty="0"/>
              <a:t>Two types of reading books coming home: </a:t>
            </a:r>
          </a:p>
          <a:p>
            <a:pPr>
              <a:buFont typeface="Calibri" panose="020B0604020202020204" pitchFamily="34" charset="0"/>
              <a:buChar char="-"/>
            </a:pPr>
            <a:endParaRPr lang="en-US" sz="2000" dirty="0"/>
          </a:p>
          <a:p>
            <a:pPr marL="0" indent="0">
              <a:buNone/>
            </a:pPr>
            <a:r>
              <a:rPr lang="en-US" sz="2000" b="1" dirty="0"/>
              <a:t>Scheme Books: Learning to Read – typically sent home on a</a:t>
            </a:r>
            <a:r>
              <a:rPr lang="en-US" sz="2000" b="1" dirty="0">
                <a:solidFill>
                  <a:srgbClr val="EE0000"/>
                </a:solidFill>
              </a:rPr>
              <a:t> Thursday</a:t>
            </a:r>
          </a:p>
          <a:p>
            <a:pPr>
              <a:buFont typeface="Calibri" panose="020B0604020202020204" pitchFamily="34" charset="0"/>
              <a:buChar char="-"/>
            </a:pPr>
            <a:r>
              <a:rPr lang="en-US" sz="2000" dirty="0"/>
              <a:t>Levelled books targeted at current reading level. </a:t>
            </a:r>
          </a:p>
          <a:p>
            <a:pPr>
              <a:buFont typeface="Calibri" panose="020B0604020202020204" pitchFamily="34" charset="0"/>
              <a:buChar char="-"/>
            </a:pPr>
            <a:r>
              <a:rPr lang="en-US" sz="2000" dirty="0"/>
              <a:t>Please listen to your child read to you and support. </a:t>
            </a:r>
          </a:p>
          <a:p>
            <a:pPr>
              <a:buFont typeface="Calibri" panose="020B0604020202020204" pitchFamily="34" charset="0"/>
              <a:buChar char="-"/>
            </a:pPr>
            <a:r>
              <a:rPr lang="en-US" sz="2000" dirty="0"/>
              <a:t>Ideally, read the same book more than once to build fluency.</a:t>
            </a:r>
          </a:p>
          <a:p>
            <a:pPr>
              <a:buFont typeface="Calibri" panose="020B0604020202020204" pitchFamily="34" charset="0"/>
              <a:buChar char="-"/>
            </a:pPr>
            <a:r>
              <a:rPr lang="en-US" sz="2000" dirty="0"/>
              <a:t>Keep in bag daily for regular return</a:t>
            </a:r>
          </a:p>
          <a:p>
            <a:pPr marL="0" indent="0">
              <a:buNone/>
            </a:pPr>
            <a:endParaRPr lang="en-US" sz="2000" dirty="0"/>
          </a:p>
          <a:p>
            <a:pPr marL="0" indent="0">
              <a:buNone/>
            </a:pPr>
            <a:r>
              <a:rPr lang="en-US" sz="2000" b="1" dirty="0"/>
              <a:t>Joy Books: Learning to LOVE reading </a:t>
            </a:r>
          </a:p>
          <a:p>
            <a:pPr>
              <a:buFont typeface="Calibri" panose="020B0604020202020204" pitchFamily="34" charset="0"/>
              <a:buChar char="-"/>
            </a:pPr>
            <a:r>
              <a:rPr lang="en-US" sz="2000" dirty="0"/>
              <a:t>Free choice from the reading corner every Thursday (or home if children prefer). </a:t>
            </a:r>
          </a:p>
          <a:p>
            <a:pPr>
              <a:buFont typeface="Calibri" panose="020B0604020202020204" pitchFamily="34" charset="0"/>
              <a:buChar char="-"/>
            </a:pPr>
            <a:r>
              <a:rPr lang="en-US" sz="2000" dirty="0"/>
              <a:t>Might be trickier to read, may need help or could read together. </a:t>
            </a:r>
          </a:p>
        </p:txBody>
      </p:sp>
    </p:spTree>
    <p:extLst>
      <p:ext uri="{BB962C8B-B14F-4D97-AF65-F5344CB8AC3E}">
        <p14:creationId xmlns:p14="http://schemas.microsoft.com/office/powerpoint/2010/main" val="33424205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2B004-C4B3-1E5C-3D91-3C06A0D3D721}"/>
              </a:ext>
            </a:extLst>
          </p:cNvPr>
          <p:cNvSpPr>
            <a:spLocks noGrp="1"/>
          </p:cNvSpPr>
          <p:nvPr>
            <p:ph type="title"/>
          </p:nvPr>
        </p:nvSpPr>
        <p:spPr/>
        <p:txBody>
          <a:bodyPr/>
          <a:lstStyle/>
          <a:p>
            <a:r>
              <a:rPr lang="en-US" dirty="0"/>
              <a:t>Dates for your Diary</a:t>
            </a:r>
            <a:endParaRPr lang="en-US" dirty="0">
              <a:solidFill>
                <a:srgbClr val="EE0000"/>
              </a:solidFill>
            </a:endParaRPr>
          </a:p>
        </p:txBody>
      </p:sp>
      <p:graphicFrame>
        <p:nvGraphicFramePr>
          <p:cNvPr id="5" name="Content Placeholder 2">
            <a:extLst>
              <a:ext uri="{FF2B5EF4-FFF2-40B4-BE49-F238E27FC236}">
                <a16:creationId xmlns:a16="http://schemas.microsoft.com/office/drawing/2014/main" id="{263740AD-3E2A-D740-FF00-5B9CE9854E32}"/>
              </a:ext>
            </a:extLst>
          </p:cNvPr>
          <p:cNvGraphicFramePr>
            <a:graphicFrameLocks noGrp="1"/>
          </p:cNvGraphicFramePr>
          <p:nvPr>
            <p:ph idx="1"/>
            <p:extLst>
              <p:ext uri="{D42A27DB-BD31-4B8C-83A1-F6EECF244321}">
                <p14:modId xmlns:p14="http://schemas.microsoft.com/office/powerpoint/2010/main" val="1116410566"/>
              </p:ext>
            </p:extLst>
          </p:nvPr>
        </p:nvGraphicFramePr>
        <p:xfrm>
          <a:off x="838200" y="1806964"/>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996452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B9AA7C6-5E5A-498E-A6DF-A943376E09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83EAB11A-76F7-48F4-9B4F-5BFDF4BF967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4300" y="2385102"/>
            <a:ext cx="574091" cy="2087796"/>
            <a:chOff x="209668" y="2857422"/>
            <a:chExt cx="463662" cy="2087796"/>
          </a:xfrm>
        </p:grpSpPr>
        <p:sp>
          <p:nvSpPr>
            <p:cNvPr id="11" name="Rectangle 10">
              <a:extLst>
                <a:ext uri="{FF2B5EF4-FFF2-40B4-BE49-F238E27FC236}">
                  <a16:creationId xmlns:a16="http://schemas.microsoft.com/office/drawing/2014/main" id="{74D4C416-D5F4-4F6F-A6F1-87A21CD4FC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423947" y="2857422"/>
              <a:ext cx="249383" cy="20877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C6AC1C30-21C6-4BF6-93EE-B211D7A8501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209668" y="2857423"/>
              <a:ext cx="1" cy="208779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a16="http://schemas.microsoft.com/office/drawing/2014/main" id="{81E140AE-0ABF-47C8-BF32-7D2F0CF2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631767"/>
            <a:ext cx="11111729" cy="575240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37FFBA-5DF7-712C-85C0-19914F9DD94D}"/>
              </a:ext>
            </a:extLst>
          </p:cNvPr>
          <p:cNvSpPr>
            <a:spLocks noGrp="1"/>
          </p:cNvSpPr>
          <p:nvPr>
            <p:ph type="title"/>
          </p:nvPr>
        </p:nvSpPr>
        <p:spPr>
          <a:xfrm>
            <a:off x="1153618" y="1239927"/>
            <a:ext cx="4008586" cy="4680583"/>
          </a:xfrm>
        </p:spPr>
        <p:txBody>
          <a:bodyPr anchor="ctr">
            <a:normAutofit/>
          </a:bodyPr>
          <a:lstStyle/>
          <a:p>
            <a:r>
              <a:rPr lang="en-US" sz="5200" dirty="0"/>
              <a:t>Life in Year</a:t>
            </a:r>
            <a:r>
              <a:rPr lang="en-US" sz="5200" dirty="0">
                <a:solidFill>
                  <a:srgbClr val="EE0000"/>
                </a:solidFill>
              </a:rPr>
              <a:t> 2 </a:t>
            </a:r>
          </a:p>
        </p:txBody>
      </p:sp>
      <p:pic>
        <p:nvPicPr>
          <p:cNvPr id="6" name="Picture 5" descr="Temple Newsam | Day Out With The Kids">
            <a:extLst>
              <a:ext uri="{FF2B5EF4-FFF2-40B4-BE49-F238E27FC236}">
                <a16:creationId xmlns:a16="http://schemas.microsoft.com/office/drawing/2014/main" id="{10C6258F-6B2E-143F-4FE9-4F6D73AEEBE1}"/>
              </a:ext>
            </a:extLst>
          </p:cNvPr>
          <p:cNvPicPr>
            <a:picLocks noChangeAspect="1"/>
          </p:cNvPicPr>
          <p:nvPr/>
        </p:nvPicPr>
        <p:blipFill>
          <a:blip r:embed="rId3"/>
          <a:stretch>
            <a:fillRect/>
          </a:stretch>
        </p:blipFill>
        <p:spPr>
          <a:xfrm>
            <a:off x="4143215" y="235761"/>
            <a:ext cx="3292551" cy="2007062"/>
          </a:xfrm>
          <a:prstGeom prst="rect">
            <a:avLst/>
          </a:prstGeom>
        </p:spPr>
      </p:pic>
      <p:pic>
        <p:nvPicPr>
          <p:cNvPr id="9" name="Picture 8">
            <a:extLst>
              <a:ext uri="{FF2B5EF4-FFF2-40B4-BE49-F238E27FC236}">
                <a16:creationId xmlns:a16="http://schemas.microsoft.com/office/drawing/2014/main" id="{ADE1981B-3CE3-2916-47A4-7F424D032CC1}"/>
              </a:ext>
            </a:extLst>
          </p:cNvPr>
          <p:cNvPicPr>
            <a:picLocks noChangeAspect="1"/>
          </p:cNvPicPr>
          <p:nvPr/>
        </p:nvPicPr>
        <p:blipFill>
          <a:blip r:embed="rId4"/>
          <a:stretch>
            <a:fillRect/>
          </a:stretch>
        </p:blipFill>
        <p:spPr>
          <a:xfrm>
            <a:off x="1219490" y="4001294"/>
            <a:ext cx="2624620" cy="2149650"/>
          </a:xfrm>
          <a:prstGeom prst="rect">
            <a:avLst/>
          </a:prstGeom>
        </p:spPr>
      </p:pic>
      <p:pic>
        <p:nvPicPr>
          <p:cNvPr id="15" name="Picture 14">
            <a:extLst>
              <a:ext uri="{FF2B5EF4-FFF2-40B4-BE49-F238E27FC236}">
                <a16:creationId xmlns:a16="http://schemas.microsoft.com/office/drawing/2014/main" id="{E8A4B764-73D4-963F-03D6-6E4B996EB346}"/>
              </a:ext>
            </a:extLst>
          </p:cNvPr>
          <p:cNvPicPr>
            <a:picLocks noChangeAspect="1"/>
          </p:cNvPicPr>
          <p:nvPr/>
        </p:nvPicPr>
        <p:blipFill>
          <a:blip r:embed="rId5"/>
          <a:stretch>
            <a:fillRect/>
          </a:stretch>
        </p:blipFill>
        <p:spPr>
          <a:xfrm>
            <a:off x="5105523" y="3103163"/>
            <a:ext cx="3071935" cy="2345070"/>
          </a:xfrm>
          <a:prstGeom prst="rect">
            <a:avLst/>
          </a:prstGeom>
        </p:spPr>
      </p:pic>
      <p:pic>
        <p:nvPicPr>
          <p:cNvPr id="18" name="Picture 17">
            <a:extLst>
              <a:ext uri="{FF2B5EF4-FFF2-40B4-BE49-F238E27FC236}">
                <a16:creationId xmlns:a16="http://schemas.microsoft.com/office/drawing/2014/main" id="{267626CE-D317-184B-2146-D831B5C141E0}"/>
              </a:ext>
            </a:extLst>
          </p:cNvPr>
          <p:cNvPicPr>
            <a:picLocks noChangeAspect="1"/>
          </p:cNvPicPr>
          <p:nvPr/>
        </p:nvPicPr>
        <p:blipFill>
          <a:blip r:embed="rId6"/>
          <a:stretch>
            <a:fillRect/>
          </a:stretch>
        </p:blipFill>
        <p:spPr>
          <a:xfrm>
            <a:off x="167268" y="158573"/>
            <a:ext cx="2829320" cy="2429214"/>
          </a:xfrm>
          <a:prstGeom prst="rect">
            <a:avLst/>
          </a:prstGeom>
        </p:spPr>
      </p:pic>
      <p:pic>
        <p:nvPicPr>
          <p:cNvPr id="19" name="Picture 18">
            <a:extLst>
              <a:ext uri="{FF2B5EF4-FFF2-40B4-BE49-F238E27FC236}">
                <a16:creationId xmlns:a16="http://schemas.microsoft.com/office/drawing/2014/main" id="{5CDB75AA-305C-CC01-E1D7-9375F2A39FFD}"/>
              </a:ext>
            </a:extLst>
          </p:cNvPr>
          <p:cNvPicPr>
            <a:picLocks noChangeAspect="1"/>
          </p:cNvPicPr>
          <p:nvPr/>
        </p:nvPicPr>
        <p:blipFill>
          <a:blip r:embed="rId7"/>
          <a:stretch>
            <a:fillRect/>
          </a:stretch>
        </p:blipFill>
        <p:spPr>
          <a:xfrm>
            <a:off x="9551043" y="158573"/>
            <a:ext cx="2419453" cy="3577580"/>
          </a:xfrm>
          <a:prstGeom prst="rect">
            <a:avLst/>
          </a:prstGeom>
        </p:spPr>
      </p:pic>
    </p:spTree>
    <p:extLst>
      <p:ext uri="{BB962C8B-B14F-4D97-AF65-F5344CB8AC3E}">
        <p14:creationId xmlns:p14="http://schemas.microsoft.com/office/powerpoint/2010/main" val="10861794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50E80-6937-3662-DB84-6F9558DB4214}"/>
              </a:ext>
            </a:extLst>
          </p:cNvPr>
          <p:cNvSpPr>
            <a:spLocks noGrp="1"/>
          </p:cNvSpPr>
          <p:nvPr>
            <p:ph type="title"/>
          </p:nvPr>
        </p:nvSpPr>
        <p:spPr>
          <a:xfrm>
            <a:off x="-83308" y="-181235"/>
            <a:ext cx="6836927" cy="1322888"/>
          </a:xfrm>
        </p:spPr>
        <p:txBody>
          <a:bodyPr>
            <a:normAutofit/>
          </a:bodyPr>
          <a:lstStyle/>
          <a:p>
            <a:r>
              <a:rPr lang="en-GB"/>
              <a:t>Our PSHE Curriculum</a:t>
            </a:r>
          </a:p>
        </p:txBody>
      </p:sp>
      <p:sp>
        <p:nvSpPr>
          <p:cNvPr id="3" name="Content Placeholder 2">
            <a:extLst>
              <a:ext uri="{FF2B5EF4-FFF2-40B4-BE49-F238E27FC236}">
                <a16:creationId xmlns:a16="http://schemas.microsoft.com/office/drawing/2014/main" id="{80040648-A0BA-C774-619B-CB06FEE62242}"/>
              </a:ext>
            </a:extLst>
          </p:cNvPr>
          <p:cNvSpPr>
            <a:spLocks noGrp="1"/>
          </p:cNvSpPr>
          <p:nvPr>
            <p:ph idx="1"/>
          </p:nvPr>
        </p:nvSpPr>
        <p:spPr>
          <a:xfrm>
            <a:off x="0" y="922808"/>
            <a:ext cx="8458975" cy="5491639"/>
          </a:xfrm>
        </p:spPr>
        <p:txBody>
          <a:bodyPr>
            <a:normAutofit lnSpcReduction="10000"/>
          </a:bodyPr>
          <a:lstStyle/>
          <a:p>
            <a:r>
              <a:rPr lang="en-GB" sz="2200" dirty="0"/>
              <a:t>Through PSHE, we help children develop the knowledge and skills they need to be </a:t>
            </a:r>
            <a:r>
              <a:rPr lang="en-GB" sz="2200" b="1" dirty="0"/>
              <a:t>happy, healthy, safe and prepared for life</a:t>
            </a:r>
            <a:r>
              <a:rPr lang="en-GB" sz="2200" dirty="0"/>
              <a:t>.</a:t>
            </a:r>
          </a:p>
          <a:p>
            <a:pPr lvl="0"/>
            <a:r>
              <a:rPr lang="en-GB" sz="2200" dirty="0"/>
              <a:t>Learning includes </a:t>
            </a:r>
            <a:r>
              <a:rPr lang="en-GB" sz="2200" b="1" dirty="0"/>
              <a:t>relationships, physical and mental wellbeing, personal safety, online safety, diversity, life changes and financial education</a:t>
            </a:r>
            <a:r>
              <a:rPr lang="en-GB" sz="2200" dirty="0"/>
              <a:t>. </a:t>
            </a:r>
          </a:p>
          <a:p>
            <a:pPr lvl="0"/>
            <a:r>
              <a:rPr lang="en-GB" sz="2200" dirty="0"/>
              <a:t>Lessons are age-appropriate and interactive, with clear ground rules and plenty of discussion. </a:t>
            </a:r>
          </a:p>
          <a:p>
            <a:pPr lvl="0"/>
            <a:r>
              <a:rPr lang="en-GB" sz="2200" dirty="0"/>
              <a:t>Children can ask questions safely through a </a:t>
            </a:r>
            <a:r>
              <a:rPr lang="en-GB" sz="2200" b="1" dirty="0"/>
              <a:t>Worry Box/Ask-it Basket</a:t>
            </a:r>
            <a:r>
              <a:rPr lang="en-GB" sz="2200" dirty="0"/>
              <a:t>. </a:t>
            </a:r>
          </a:p>
          <a:p>
            <a:pPr lvl="0"/>
            <a:r>
              <a:rPr lang="en-GB" sz="2200" dirty="0"/>
              <a:t>Learning is enriched through assemblies and events such as </a:t>
            </a:r>
            <a:r>
              <a:rPr lang="en-GB" sz="2200" b="1" dirty="0"/>
              <a:t>Picture News, Anti-Bullying Week and Children’s Mental Health Week</a:t>
            </a:r>
            <a:r>
              <a:rPr lang="en-GB" sz="2200" dirty="0"/>
              <a:t>. </a:t>
            </a:r>
          </a:p>
          <a:p>
            <a:pPr lvl="0"/>
            <a:r>
              <a:rPr lang="en-GB" sz="2200" dirty="0"/>
              <a:t>Relationships and Health Education is statutory. In Year 6, some additional non-statutory sex education is taught, and information is shared with parents beforehand. </a:t>
            </a:r>
          </a:p>
          <a:p>
            <a:r>
              <a:rPr lang="en-GB" sz="2200" b="1" dirty="0"/>
              <a:t>Our PSHE and RSE policies are available on the school website. Please speak to us if you have any questions or concerns.</a:t>
            </a:r>
            <a:endParaRPr lang="en-GB" sz="2200" dirty="0"/>
          </a:p>
          <a:p>
            <a:pPr marL="0" indent="0">
              <a:buNone/>
            </a:pPr>
            <a:endParaRPr lang="en-GB" sz="1400" dirty="0"/>
          </a:p>
        </p:txBody>
      </p:sp>
      <p:pic>
        <p:nvPicPr>
          <p:cNvPr id="7" name="Picture 6">
            <a:extLst>
              <a:ext uri="{FF2B5EF4-FFF2-40B4-BE49-F238E27FC236}">
                <a16:creationId xmlns:a16="http://schemas.microsoft.com/office/drawing/2014/main" id="{12ECB359-BF0F-97CD-E090-BB020C84DE78}"/>
              </a:ext>
            </a:extLst>
          </p:cNvPr>
          <p:cNvPicPr>
            <a:picLocks noChangeAspect="1"/>
          </p:cNvPicPr>
          <p:nvPr/>
        </p:nvPicPr>
        <p:blipFill rotWithShape="1">
          <a:blip r:embed="rId3"/>
          <a:srcRect t="18868"/>
          <a:stretch/>
        </p:blipFill>
        <p:spPr>
          <a:xfrm>
            <a:off x="9467099" y="826780"/>
            <a:ext cx="1633469" cy="1527685"/>
          </a:xfrm>
          <a:prstGeom prst="rect">
            <a:avLst/>
          </a:prstGeom>
        </p:spPr>
      </p:pic>
      <p:pic>
        <p:nvPicPr>
          <p:cNvPr id="8" name="Picture 7">
            <a:extLst>
              <a:ext uri="{FF2B5EF4-FFF2-40B4-BE49-F238E27FC236}">
                <a16:creationId xmlns:a16="http://schemas.microsoft.com/office/drawing/2014/main" id="{60F88122-BF68-D570-CB5B-2FD4EAEFEEDE}"/>
              </a:ext>
            </a:extLst>
          </p:cNvPr>
          <p:cNvPicPr>
            <a:picLocks noChangeAspect="1"/>
          </p:cNvPicPr>
          <p:nvPr/>
        </p:nvPicPr>
        <p:blipFill>
          <a:blip r:embed="rId4"/>
          <a:stretch>
            <a:fillRect/>
          </a:stretch>
        </p:blipFill>
        <p:spPr>
          <a:xfrm>
            <a:off x="9301400" y="2669970"/>
            <a:ext cx="1964868" cy="1527685"/>
          </a:xfrm>
          <a:prstGeom prst="rect">
            <a:avLst/>
          </a:prstGeom>
        </p:spPr>
      </p:pic>
      <p:pic>
        <p:nvPicPr>
          <p:cNvPr id="6" name="Picture 5" descr="Image result for you me pshe">
            <a:extLst>
              <a:ext uri="{FF2B5EF4-FFF2-40B4-BE49-F238E27FC236}">
                <a16:creationId xmlns:a16="http://schemas.microsoft.com/office/drawing/2014/main" id="{6F13D58A-E9D1-4215-A61C-260AE09FAE2A}"/>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9075103" y="4513160"/>
            <a:ext cx="2417461" cy="135377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B42B3DBE-33D5-48FE-A7E4-FF3834ECC889}"/>
              </a:ext>
            </a:extLst>
          </p:cNvPr>
          <p:cNvPicPr>
            <a:picLocks noChangeAspect="1"/>
          </p:cNvPicPr>
          <p:nvPr/>
        </p:nvPicPr>
        <p:blipFill>
          <a:blip r:embed="rId6"/>
          <a:stretch>
            <a:fillRect/>
          </a:stretch>
        </p:blipFill>
        <p:spPr>
          <a:xfrm>
            <a:off x="9841742" y="70634"/>
            <a:ext cx="2266950" cy="819150"/>
          </a:xfrm>
          <a:prstGeom prst="rect">
            <a:avLst/>
          </a:prstGeom>
        </p:spPr>
      </p:pic>
      <p:pic>
        <p:nvPicPr>
          <p:cNvPr id="5" name="Picture 4">
            <a:extLst>
              <a:ext uri="{FF2B5EF4-FFF2-40B4-BE49-F238E27FC236}">
                <a16:creationId xmlns:a16="http://schemas.microsoft.com/office/drawing/2014/main" id="{F77931D9-28D5-4039-9C93-548BA1E3918B}"/>
              </a:ext>
            </a:extLst>
          </p:cNvPr>
          <p:cNvPicPr>
            <a:picLocks noChangeAspect="1"/>
          </p:cNvPicPr>
          <p:nvPr/>
        </p:nvPicPr>
        <p:blipFill>
          <a:blip r:embed="rId7"/>
          <a:stretch>
            <a:fillRect/>
          </a:stretch>
        </p:blipFill>
        <p:spPr>
          <a:xfrm>
            <a:off x="9841742" y="5784518"/>
            <a:ext cx="2085975" cy="866775"/>
          </a:xfrm>
          <a:prstGeom prst="rect">
            <a:avLst/>
          </a:prstGeom>
        </p:spPr>
      </p:pic>
    </p:spTree>
    <p:extLst>
      <p:ext uri="{BB962C8B-B14F-4D97-AF65-F5344CB8AC3E}">
        <p14:creationId xmlns:p14="http://schemas.microsoft.com/office/powerpoint/2010/main" val="18710490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A85D2BF-F7AC-CA6A-DA26-5A1B05FDF09E}"/>
              </a:ext>
            </a:extLst>
          </p:cNvPr>
          <p:cNvPicPr>
            <a:picLocks noChangeAspect="1"/>
          </p:cNvPicPr>
          <p:nvPr/>
        </p:nvPicPr>
        <p:blipFill>
          <a:blip r:embed="rId3"/>
          <a:stretch>
            <a:fillRect/>
          </a:stretch>
        </p:blipFill>
        <p:spPr>
          <a:xfrm>
            <a:off x="3282700" y="2006352"/>
            <a:ext cx="6705786" cy="3469356"/>
          </a:xfrm>
          <a:prstGeom prst="rect">
            <a:avLst/>
          </a:prstGeom>
        </p:spPr>
      </p:pic>
      <p:sp>
        <p:nvSpPr>
          <p:cNvPr id="5" name="TextBox 4">
            <a:extLst>
              <a:ext uri="{FF2B5EF4-FFF2-40B4-BE49-F238E27FC236}">
                <a16:creationId xmlns:a16="http://schemas.microsoft.com/office/drawing/2014/main" id="{66F60718-9DEA-F324-1A23-A3EDF9C1DF0D}"/>
              </a:ext>
            </a:extLst>
          </p:cNvPr>
          <p:cNvSpPr txBox="1"/>
          <p:nvPr/>
        </p:nvSpPr>
        <p:spPr>
          <a:xfrm>
            <a:off x="693369" y="409486"/>
            <a:ext cx="9612165" cy="923330"/>
          </a:xfrm>
          <a:prstGeom prst="rect">
            <a:avLst/>
          </a:prstGeom>
          <a:noFill/>
        </p:spPr>
        <p:txBody>
          <a:bodyPr wrap="square">
            <a:spAutoFit/>
          </a:bodyPr>
          <a:lstStyle/>
          <a:p>
            <a:r>
              <a:rPr kumimoji="0" lang="en-GB" sz="5400" b="0" i="0" u="none" strike="noStrike" kern="1200" cap="none" spc="-120" normalizeH="0" baseline="0" noProof="0" dirty="0">
                <a:ln>
                  <a:noFill/>
                </a:ln>
                <a:solidFill>
                  <a:srgbClr val="50B4C8"/>
                </a:solidFill>
                <a:effectLst/>
                <a:uLnTx/>
                <a:uFillTx/>
                <a:latin typeface="SassoonPrimaryInfant" pitchFamily="2" charset="0"/>
                <a:ea typeface="+mj-ea"/>
                <a:cs typeface="+mj-cs"/>
              </a:rPr>
              <a:t>PSHE in Y2 – </a:t>
            </a:r>
            <a:r>
              <a:rPr kumimoji="0" lang="en-GB" sz="3600" b="0" i="0" u="none" strike="noStrike" kern="1200" cap="none" spc="-120" normalizeH="0" baseline="0" noProof="0" dirty="0">
                <a:ln>
                  <a:noFill/>
                </a:ln>
                <a:solidFill>
                  <a:srgbClr val="50B4C8"/>
                </a:solidFill>
                <a:effectLst/>
                <a:uLnTx/>
                <a:uFillTx/>
                <a:latin typeface="SassoonPrimaryInfant" pitchFamily="2" charset="0"/>
                <a:ea typeface="+mj-ea"/>
                <a:cs typeface="+mj-cs"/>
              </a:rPr>
              <a:t>some of the lessons we may teach</a:t>
            </a:r>
            <a:r>
              <a:rPr kumimoji="0" lang="en-GB" sz="5400" b="0" i="0" u="none" strike="noStrike" kern="1200" cap="none" spc="-120" normalizeH="0" baseline="0" noProof="0" dirty="0">
                <a:ln>
                  <a:noFill/>
                </a:ln>
                <a:solidFill>
                  <a:srgbClr val="50B4C8"/>
                </a:solidFill>
                <a:effectLst/>
                <a:uLnTx/>
                <a:uFillTx/>
                <a:latin typeface="SassoonPrimaryInfant" pitchFamily="2" charset="0"/>
                <a:ea typeface="+mj-ea"/>
                <a:cs typeface="+mj-cs"/>
              </a:rPr>
              <a:t> </a:t>
            </a:r>
            <a:endParaRPr lang="en-GB" dirty="0"/>
          </a:p>
        </p:txBody>
      </p:sp>
      <p:pic>
        <p:nvPicPr>
          <p:cNvPr id="7" name="Picture 6">
            <a:extLst>
              <a:ext uri="{FF2B5EF4-FFF2-40B4-BE49-F238E27FC236}">
                <a16:creationId xmlns:a16="http://schemas.microsoft.com/office/drawing/2014/main" id="{7F3948CC-56B2-5F17-7D19-D03BFD8033F3}"/>
              </a:ext>
            </a:extLst>
          </p:cNvPr>
          <p:cNvPicPr>
            <a:picLocks noChangeAspect="1"/>
          </p:cNvPicPr>
          <p:nvPr/>
        </p:nvPicPr>
        <p:blipFill>
          <a:blip r:embed="rId4"/>
          <a:stretch>
            <a:fillRect/>
          </a:stretch>
        </p:blipFill>
        <p:spPr>
          <a:xfrm>
            <a:off x="449004" y="2006352"/>
            <a:ext cx="2171888" cy="4130398"/>
          </a:xfrm>
          <a:prstGeom prst="rect">
            <a:avLst/>
          </a:prstGeom>
        </p:spPr>
      </p:pic>
      <p:pic>
        <p:nvPicPr>
          <p:cNvPr id="8" name="Picture 7">
            <a:extLst>
              <a:ext uri="{FF2B5EF4-FFF2-40B4-BE49-F238E27FC236}">
                <a16:creationId xmlns:a16="http://schemas.microsoft.com/office/drawing/2014/main" id="{FBE8DEF0-46EE-36AB-054F-586839A966F1}"/>
              </a:ext>
            </a:extLst>
          </p:cNvPr>
          <p:cNvPicPr>
            <a:picLocks noChangeAspect="1"/>
          </p:cNvPicPr>
          <p:nvPr/>
        </p:nvPicPr>
        <p:blipFill>
          <a:blip r:embed="rId5"/>
          <a:stretch>
            <a:fillRect/>
          </a:stretch>
        </p:blipFill>
        <p:spPr>
          <a:xfrm>
            <a:off x="137533" y="1414989"/>
            <a:ext cx="845893" cy="853514"/>
          </a:xfrm>
          <a:prstGeom prst="rect">
            <a:avLst/>
          </a:prstGeom>
        </p:spPr>
      </p:pic>
    </p:spTree>
    <p:extLst>
      <p:ext uri="{BB962C8B-B14F-4D97-AF65-F5344CB8AC3E}">
        <p14:creationId xmlns:p14="http://schemas.microsoft.com/office/powerpoint/2010/main" val="33129851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1C4FDBE2-32F7-4AC4-A40C-C51C65B1D4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Arc 33">
            <a:extLst>
              <a:ext uri="{FF2B5EF4-FFF2-40B4-BE49-F238E27FC236}">
                <a16:creationId xmlns:a16="http://schemas.microsoft.com/office/drawing/2014/main" id="{E2B33195-5BCA-4BB7-A82D-673952268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604789">
            <a:off x="675639" y="775849"/>
            <a:ext cx="2987899" cy="2987899"/>
          </a:xfrm>
          <a:prstGeom prst="arc">
            <a:avLst>
              <a:gd name="adj1" fmla="val 14455503"/>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EE933C1-9380-EC7A-87B3-11E53E8B0ACC}"/>
              </a:ext>
            </a:extLst>
          </p:cNvPr>
          <p:cNvSpPr>
            <a:spLocks noGrp="1"/>
          </p:cNvSpPr>
          <p:nvPr>
            <p:ph type="title"/>
          </p:nvPr>
        </p:nvSpPr>
        <p:spPr>
          <a:xfrm>
            <a:off x="892817" y="1370171"/>
            <a:ext cx="4425551" cy="2387600"/>
          </a:xfrm>
        </p:spPr>
        <p:txBody>
          <a:bodyPr vert="horz" lIns="91440" tIns="45720" rIns="91440" bIns="45720" rtlCol="0" anchor="b">
            <a:normAutofit/>
          </a:bodyPr>
          <a:lstStyle/>
          <a:p>
            <a:r>
              <a:rPr lang="en-US" sz="5100">
                <a:solidFill>
                  <a:srgbClr val="FFFFFF"/>
                </a:solidFill>
              </a:rPr>
              <a:t>Thank you! </a:t>
            </a:r>
            <a:br>
              <a:rPr lang="en-US" sz="5100">
                <a:solidFill>
                  <a:srgbClr val="FFFFFF"/>
                </a:solidFill>
              </a:rPr>
            </a:br>
            <a:r>
              <a:rPr lang="en-US" sz="5100">
                <a:solidFill>
                  <a:srgbClr val="FFFFFF"/>
                </a:solidFill>
              </a:rPr>
              <a:t>Any questions?</a:t>
            </a:r>
          </a:p>
        </p:txBody>
      </p:sp>
      <p:sp>
        <p:nvSpPr>
          <p:cNvPr id="36" name="Oval 35">
            <a:extLst>
              <a:ext uri="{FF2B5EF4-FFF2-40B4-BE49-F238E27FC236}">
                <a16:creationId xmlns:a16="http://schemas.microsoft.com/office/drawing/2014/main" id="{CF8AD9F3-9AF6-494F-83A3-2F6775639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5976" y="2130090"/>
            <a:ext cx="457824" cy="4454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8" name="Freeform: Shape 37">
            <a:extLst>
              <a:ext uri="{FF2B5EF4-FFF2-40B4-BE49-F238E27FC236}">
                <a16:creationId xmlns:a16="http://schemas.microsoft.com/office/drawing/2014/main" id="{11156773-3FB3-46D9-9F87-8212874048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13872" y="3116072"/>
            <a:ext cx="4378128" cy="3741928"/>
          </a:xfrm>
          <a:custGeom>
            <a:avLst/>
            <a:gdLst>
              <a:gd name="connsiteX0" fmla="*/ 2605183 w 4378128"/>
              <a:gd name="connsiteY0" fmla="*/ 0 h 3741928"/>
              <a:gd name="connsiteX1" fmla="*/ 4262321 w 4378128"/>
              <a:gd name="connsiteY1" fmla="*/ 594897 h 3741928"/>
              <a:gd name="connsiteX2" fmla="*/ 4378128 w 4378128"/>
              <a:gd name="connsiteY2" fmla="*/ 700149 h 3741928"/>
              <a:gd name="connsiteX3" fmla="*/ 4378128 w 4378128"/>
              <a:gd name="connsiteY3" fmla="*/ 3741928 h 3741928"/>
              <a:gd name="connsiteX4" fmla="*/ 263831 w 4378128"/>
              <a:gd name="connsiteY4" fmla="*/ 3741928 h 3741928"/>
              <a:gd name="connsiteX5" fmla="*/ 204729 w 4378128"/>
              <a:gd name="connsiteY5" fmla="*/ 3619238 h 3741928"/>
              <a:gd name="connsiteX6" fmla="*/ 0 w 4378128"/>
              <a:gd name="connsiteY6" fmla="*/ 2605183 h 3741928"/>
              <a:gd name="connsiteX7" fmla="*/ 2605183 w 4378128"/>
              <a:gd name="connsiteY7" fmla="*/ 0 h 3741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78128" h="3741928">
                <a:moveTo>
                  <a:pt x="2605183" y="0"/>
                </a:moveTo>
                <a:cubicBezTo>
                  <a:pt x="3234659" y="0"/>
                  <a:pt x="3811992" y="223253"/>
                  <a:pt x="4262321" y="594897"/>
                </a:cubicBezTo>
                <a:lnTo>
                  <a:pt x="4378128" y="700149"/>
                </a:lnTo>
                <a:lnTo>
                  <a:pt x="4378128" y="3741928"/>
                </a:lnTo>
                <a:lnTo>
                  <a:pt x="263831" y="3741928"/>
                </a:lnTo>
                <a:lnTo>
                  <a:pt x="204729" y="3619238"/>
                </a:lnTo>
                <a:cubicBezTo>
                  <a:pt x="72899" y="3307558"/>
                  <a:pt x="0" y="2964884"/>
                  <a:pt x="0" y="2605183"/>
                </a:cubicBezTo>
                <a:cubicBezTo>
                  <a:pt x="0" y="1166380"/>
                  <a:pt x="1166380" y="0"/>
                  <a:pt x="260518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0" name="Freeform: Shape 39">
            <a:extLst>
              <a:ext uri="{FF2B5EF4-FFF2-40B4-BE49-F238E27FC236}">
                <a16:creationId xmlns:a16="http://schemas.microsoft.com/office/drawing/2014/main" id="{E8EA24D0-C854-4AA8-B8FD-D252660D88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99731" y="1"/>
            <a:ext cx="4208478" cy="3678281"/>
          </a:xfrm>
          <a:custGeom>
            <a:avLst/>
            <a:gdLst>
              <a:gd name="connsiteX0" fmla="*/ 711074 w 4208478"/>
              <a:gd name="connsiteY0" fmla="*/ 0 h 3678281"/>
              <a:gd name="connsiteX1" fmla="*/ 3497404 w 4208478"/>
              <a:gd name="connsiteY1" fmla="*/ 0 h 3678281"/>
              <a:gd name="connsiteX2" fmla="*/ 3592161 w 4208478"/>
              <a:gd name="connsiteY2" fmla="*/ 86120 h 3678281"/>
              <a:gd name="connsiteX3" fmla="*/ 4208478 w 4208478"/>
              <a:gd name="connsiteY3" fmla="*/ 1574042 h 3678281"/>
              <a:gd name="connsiteX4" fmla="*/ 2104239 w 4208478"/>
              <a:gd name="connsiteY4" fmla="*/ 3678281 h 3678281"/>
              <a:gd name="connsiteX5" fmla="*/ 0 w 4208478"/>
              <a:gd name="connsiteY5" fmla="*/ 1574042 h 3678281"/>
              <a:gd name="connsiteX6" fmla="*/ 616318 w 4208478"/>
              <a:gd name="connsiteY6" fmla="*/ 86120 h 3678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08478" h="3678281">
                <a:moveTo>
                  <a:pt x="711074" y="0"/>
                </a:moveTo>
                <a:lnTo>
                  <a:pt x="3497404" y="0"/>
                </a:lnTo>
                <a:lnTo>
                  <a:pt x="3592161" y="86120"/>
                </a:lnTo>
                <a:cubicBezTo>
                  <a:pt x="3972953" y="466913"/>
                  <a:pt x="4208478" y="992973"/>
                  <a:pt x="4208478" y="1574042"/>
                </a:cubicBezTo>
                <a:cubicBezTo>
                  <a:pt x="4208478" y="2736181"/>
                  <a:pt x="3266378" y="3678281"/>
                  <a:pt x="2104239" y="3678281"/>
                </a:cubicBezTo>
                <a:cubicBezTo>
                  <a:pt x="942100" y="3678281"/>
                  <a:pt x="0" y="2736181"/>
                  <a:pt x="0" y="1574042"/>
                </a:cubicBezTo>
                <a:cubicBezTo>
                  <a:pt x="0" y="992973"/>
                  <a:pt x="235525" y="466913"/>
                  <a:pt x="616318" y="8612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Graphic 6" descr="Help">
            <a:extLst>
              <a:ext uri="{FF2B5EF4-FFF2-40B4-BE49-F238E27FC236}">
                <a16:creationId xmlns:a16="http://schemas.microsoft.com/office/drawing/2014/main" id="{1D001D2A-07BC-89D8-B370-4D1B99015AC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249286" y="270180"/>
            <a:ext cx="2709367" cy="2709367"/>
          </a:xfrm>
          <a:custGeom>
            <a:avLst/>
            <a:gdLst/>
            <a:ahLst/>
            <a:cxnLst/>
            <a:rect l="l" t="t" r="r" b="b"/>
            <a:pathLst>
              <a:path w="2833631" h="2677010">
                <a:moveTo>
                  <a:pt x="49418" y="0"/>
                </a:moveTo>
                <a:lnTo>
                  <a:pt x="2784213" y="0"/>
                </a:lnTo>
                <a:cubicBezTo>
                  <a:pt x="2811506" y="0"/>
                  <a:pt x="2833631" y="22125"/>
                  <a:pt x="2833631" y="49418"/>
                </a:cubicBezTo>
                <a:lnTo>
                  <a:pt x="2833631" y="2627592"/>
                </a:lnTo>
                <a:cubicBezTo>
                  <a:pt x="2833631" y="2654885"/>
                  <a:pt x="2811506" y="2677010"/>
                  <a:pt x="2784213" y="2677010"/>
                </a:cubicBezTo>
                <a:lnTo>
                  <a:pt x="49418" y="2677010"/>
                </a:lnTo>
                <a:cubicBezTo>
                  <a:pt x="22125" y="2677010"/>
                  <a:pt x="0" y="2654885"/>
                  <a:pt x="0" y="2627592"/>
                </a:cubicBezTo>
                <a:lnTo>
                  <a:pt x="0" y="49418"/>
                </a:lnTo>
                <a:cubicBezTo>
                  <a:pt x="0" y="22125"/>
                  <a:pt x="22125" y="0"/>
                  <a:pt x="49418" y="0"/>
                </a:cubicBezTo>
                <a:close/>
              </a:path>
            </a:pathLst>
          </a:custGeom>
        </p:spPr>
      </p:pic>
      <p:pic>
        <p:nvPicPr>
          <p:cNvPr id="4" name="Picture 3" descr="A blue circle with yellow text and a white owl&#10;&#10;AI-generated content may be incorrect.">
            <a:extLst>
              <a:ext uri="{FF2B5EF4-FFF2-40B4-BE49-F238E27FC236}">
                <a16:creationId xmlns:a16="http://schemas.microsoft.com/office/drawing/2014/main" id="{FDC24B73-5C52-8C36-E8C4-F3D908A022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79518" y="3757771"/>
            <a:ext cx="3040156" cy="3040156"/>
          </a:xfrm>
          <a:prstGeom prst="rect">
            <a:avLst/>
          </a:prstGeom>
        </p:spPr>
      </p:pic>
    </p:spTree>
    <p:extLst>
      <p:ext uri="{BB962C8B-B14F-4D97-AF65-F5344CB8AC3E}">
        <p14:creationId xmlns:p14="http://schemas.microsoft.com/office/powerpoint/2010/main" val="183751273"/>
      </p:ext>
    </p:extLst>
  </p:cSld>
  <p:clrMapOvr>
    <a:masterClrMapping/>
  </p:clrMapOvr>
</p:sld>
</file>

<file path=ppt/theme/theme1.xml><?xml version="1.0" encoding="utf-8"?>
<a:theme xmlns:a="http://schemas.openxmlformats.org/drawingml/2006/main" name="office theme">
  <a:themeElements>
    <a:clrScheme name="Shadwell Primary School">
      <a:dk1>
        <a:sysClr val="windowText" lastClr="000000"/>
      </a:dk1>
      <a:lt1>
        <a:sysClr val="window" lastClr="FFFFFF"/>
      </a:lt1>
      <a:dk2>
        <a:srgbClr val="0E2841"/>
      </a:dk2>
      <a:lt2>
        <a:srgbClr val="E8E8E8"/>
      </a:lt2>
      <a:accent1>
        <a:srgbClr val="3E68B2"/>
      </a:accent1>
      <a:accent2>
        <a:srgbClr val="3E68B2"/>
      </a:accent2>
      <a:accent3>
        <a:srgbClr val="3E68B2"/>
      </a:accent3>
      <a:accent4>
        <a:srgbClr val="3E68B2"/>
      </a:accent4>
      <a:accent5>
        <a:srgbClr val="3E68B2"/>
      </a:accent5>
      <a:accent6>
        <a:srgbClr val="3E68B2"/>
      </a:accent6>
      <a:hlink>
        <a:srgbClr val="3E68B2"/>
      </a:hlink>
      <a:folHlink>
        <a:srgbClr val="3E68B2"/>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442</TotalTime>
  <Words>1031</Words>
  <Application>Microsoft Office PowerPoint</Application>
  <PresentationFormat>Widescreen</PresentationFormat>
  <Paragraphs>88</Paragraphs>
  <Slides>14</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Aptos</vt:lpstr>
      <vt:lpstr>Aptos Display</vt:lpstr>
      <vt:lpstr>Arial</vt:lpstr>
      <vt:lpstr>Calibri</vt:lpstr>
      <vt:lpstr>Courier New</vt:lpstr>
      <vt:lpstr>SassoonPrimaryInfant</vt:lpstr>
      <vt:lpstr>office theme</vt:lpstr>
      <vt:lpstr>Welcome to Class 2   Parent Information Session</vt:lpstr>
      <vt:lpstr>Everyday information </vt:lpstr>
      <vt:lpstr>A typical week in our class </vt:lpstr>
      <vt:lpstr>PowerPoint Presentation</vt:lpstr>
      <vt:lpstr>PowerPoint Presentation</vt:lpstr>
      <vt:lpstr>PE </vt:lpstr>
      <vt:lpstr>Curriculum Newsletter </vt:lpstr>
      <vt:lpstr>Homework (KS1)</vt:lpstr>
      <vt:lpstr>Reading Books </vt:lpstr>
      <vt:lpstr>Dates for your Diary</vt:lpstr>
      <vt:lpstr>Life in Year 2 </vt:lpstr>
      <vt:lpstr>Our PSHE Curriculum</vt:lpstr>
      <vt:lpstr>PowerPoint Presentation</vt:lpstr>
      <vt:lpstr>Thank you!  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Kirsty Prankard</dc:creator>
  <cp:lastModifiedBy>Vanessa McKittrick</cp:lastModifiedBy>
  <cp:revision>384</cp:revision>
  <cp:lastPrinted>2026-09-17T11:39:48Z</cp:lastPrinted>
  <dcterms:created xsi:type="dcterms:W3CDTF">2025-08-26T13:17:03Z</dcterms:created>
  <dcterms:modified xsi:type="dcterms:W3CDTF">2026-09-17T11:55:31Z</dcterms:modified>
</cp:coreProperties>
</file>