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4"/>
  </p:notesMasterIdLst>
  <p:sldIdLst>
    <p:sldId id="256" r:id="rId2"/>
    <p:sldId id="271" r:id="rId3"/>
    <p:sldId id="257" r:id="rId4"/>
    <p:sldId id="274" r:id="rId5"/>
    <p:sldId id="275" r:id="rId6"/>
    <p:sldId id="258" r:id="rId7"/>
    <p:sldId id="262" r:id="rId8"/>
    <p:sldId id="273" r:id="rId9"/>
    <p:sldId id="259" r:id="rId10"/>
    <p:sldId id="261" r:id="rId11"/>
    <p:sldId id="265" r:id="rId12"/>
    <p:sldId id="270"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9D1E7A1-16F1-48D9-8CA9-A673CC220CB3}" v="2" dt="2026-09-15T09:00:00.70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972" autoAdjust="0"/>
    <p:restoredTop sz="78329" autoAdjust="0"/>
  </p:normalViewPr>
  <p:slideViewPr>
    <p:cSldViewPr snapToGrid="0">
      <p:cViewPr varScale="1">
        <p:scale>
          <a:sx n="64" d="100"/>
          <a:sy n="64" d="100"/>
        </p:scale>
        <p:origin x="1195" y="101"/>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20"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19"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annah Brockway" userId="665ec792-4e3e-4a25-8bb6-371df4e1f528" providerId="ADAL" clId="{A64B0C57-8256-480E-8DB1-B474F05BBFDB}"/>
    <pc:docChg chg="modSld">
      <pc:chgData name="Hannah Brockway" userId="665ec792-4e3e-4a25-8bb6-371df4e1f528" providerId="ADAL" clId="{A64B0C57-8256-480E-8DB1-B474F05BBFDB}" dt="2026-09-15T09:00:00.701" v="1"/>
      <pc:docMkLst>
        <pc:docMk/>
      </pc:docMkLst>
      <pc:sldChg chg="addSp delSp modSp">
        <pc:chgData name="Hannah Brockway" userId="665ec792-4e3e-4a25-8bb6-371df4e1f528" providerId="ADAL" clId="{A64B0C57-8256-480E-8DB1-B474F05BBFDB}" dt="2026-09-15T09:00:00.701" v="1"/>
        <pc:sldMkLst>
          <pc:docMk/>
          <pc:sldMk cId="2299645217" sldId="261"/>
        </pc:sldMkLst>
        <pc:spChg chg="del">
          <ac:chgData name="Hannah Brockway" userId="665ec792-4e3e-4a25-8bb6-371df4e1f528" providerId="ADAL" clId="{A64B0C57-8256-480E-8DB1-B474F05BBFDB}" dt="2026-09-15T09:00:00.701" v="1"/>
          <ac:spMkLst>
            <pc:docMk/>
            <pc:sldMk cId="2299645217" sldId="261"/>
            <ac:spMk id="7" creationId="{CB52CA4D-BDF9-6B18-F832-D07786592A11}"/>
          </ac:spMkLst>
        </pc:spChg>
        <pc:graphicFrameChg chg="mod">
          <ac:chgData name="Hannah Brockway" userId="665ec792-4e3e-4a25-8bb6-371df4e1f528" providerId="ADAL" clId="{A64B0C57-8256-480E-8DB1-B474F05BBFDB}" dt="2026-09-15T08:59:39.448" v="0"/>
          <ac:graphicFrameMkLst>
            <pc:docMk/>
            <pc:sldMk cId="2299645217" sldId="261"/>
            <ac:graphicFrameMk id="5" creationId="{263740AD-3E2A-D740-FF00-5B9CE9854E32}"/>
          </ac:graphicFrameMkLst>
        </pc:graphicFrameChg>
        <pc:graphicFrameChg chg="add mod">
          <ac:chgData name="Hannah Brockway" userId="665ec792-4e3e-4a25-8bb6-371df4e1f528" providerId="ADAL" clId="{A64B0C57-8256-480E-8DB1-B474F05BBFDB}" dt="2026-09-15T09:00:00.701" v="1"/>
          <ac:graphicFrameMkLst>
            <pc:docMk/>
            <pc:sldMk cId="2299645217" sldId="261"/>
            <ac:graphicFrameMk id="8" creationId="{415B42AB-20C2-3DF1-D989-9822AEC2A994}"/>
          </ac:graphicFrameMkLst>
        </pc:graphicFrame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750ECA4-F794-4D39-AB9E-CD0760EE01EA}" type="datetimeFigureOut">
              <a:t>9/15/2026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D87F3E6-8494-40DA-A709-BE0971F54439}" type="slidenum">
              <a:t>‹#›</a:t>
            </a:fld>
            <a:endParaRPr lang="en-US"/>
          </a:p>
        </p:txBody>
      </p:sp>
    </p:spTree>
    <p:extLst>
      <p:ext uri="{BB962C8B-B14F-4D97-AF65-F5344CB8AC3E}">
        <p14:creationId xmlns:p14="http://schemas.microsoft.com/office/powerpoint/2010/main" val="24596107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D87F3E6-8494-40DA-A709-BE0971F54439}" type="slidenum">
              <a:rPr lang="en-GB" smtClean="0"/>
              <a:t>1</a:t>
            </a:fld>
            <a:endParaRPr lang="en-GB"/>
          </a:p>
        </p:txBody>
      </p:sp>
    </p:spTree>
    <p:extLst>
      <p:ext uri="{BB962C8B-B14F-4D97-AF65-F5344CB8AC3E}">
        <p14:creationId xmlns:p14="http://schemas.microsoft.com/office/powerpoint/2010/main" val="4674063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8DD3DCC-C5F5-EE22-5BC5-460BE1C4FA8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5D266A4-B26C-9EF5-1C65-001DD5901093}"/>
              </a:ext>
            </a:extLst>
          </p:cNvPr>
          <p:cNvSpPr txBox="1">
            <a:spLocks noGrp="1"/>
          </p:cNvSpPr>
          <p:nvPr>
            <p:ph type="body" sz="quarter" idx="1"/>
          </p:nvPr>
        </p:nvSpPr>
        <p:spPr/>
        <p:txBody>
          <a:bodyPr/>
          <a:lstStyle/>
          <a:p>
            <a:pPr lvl="0"/>
            <a:r>
              <a:rPr lang="en-GB"/>
              <a:t>Messages to teachers – remind parents that teachers will get back to them in a reasonable amount of time. </a:t>
            </a:r>
          </a:p>
        </p:txBody>
      </p:sp>
      <p:sp>
        <p:nvSpPr>
          <p:cNvPr id="4" name="Slide Number Placeholder 3">
            <a:extLst>
              <a:ext uri="{FF2B5EF4-FFF2-40B4-BE49-F238E27FC236}">
                <a16:creationId xmlns:a16="http://schemas.microsoft.com/office/drawing/2014/main" id="{517D249F-D060-8B96-130C-2100080D51D9}"/>
              </a:ext>
            </a:extLst>
          </p:cNvPr>
          <p:cNvSpPr txBox="1"/>
          <p:nvPr/>
        </p:nvSpPr>
        <p:spPr>
          <a:xfrm>
            <a:off x="3884608" y="8685208"/>
            <a:ext cx="2971800" cy="458791"/>
          </a:xfrm>
          <a:prstGeom prst="rect">
            <a:avLst/>
          </a:prstGeom>
          <a:noFill/>
          <a:ln cap="flat">
            <a:noFill/>
          </a:ln>
        </p:spPr>
        <p:txBody>
          <a:bodyPr vert="horz" wrap="square" lIns="91440" tIns="45720" rIns="91440" bIns="45720" anchor="b"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B92F29EA-DC09-41F9-B69A-D9314ED37BC4}" type="slidenum">
              <a:t>2</a:t>
            </a:fld>
            <a:endParaRPr lang="en-GB" sz="1200" b="0" i="0" u="none" strike="noStrike" kern="1200" cap="none" spc="0" baseline="0">
              <a:solidFill>
                <a:srgbClr val="000000"/>
              </a:solidFill>
              <a:uFillTx/>
              <a:latin typeface="Aptos"/>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D87F3E6-8494-40DA-A709-BE0971F54439}" type="slidenum">
              <a:rPr lang="en-GB" smtClean="0"/>
              <a:t>3</a:t>
            </a:fld>
            <a:endParaRPr lang="en-GB"/>
          </a:p>
        </p:txBody>
      </p:sp>
    </p:spTree>
    <p:extLst>
      <p:ext uri="{BB962C8B-B14F-4D97-AF65-F5344CB8AC3E}">
        <p14:creationId xmlns:p14="http://schemas.microsoft.com/office/powerpoint/2010/main" val="317254502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rgbClr val="595959"/>
                </a:solidFill>
              </a:rPr>
              <a:t>Behaviour in school. We follow the Ask, Tell, Consequence model. </a:t>
            </a:r>
          </a:p>
          <a:p>
            <a:endParaRPr lang="en-GB" dirty="0"/>
          </a:p>
        </p:txBody>
      </p:sp>
      <p:sp>
        <p:nvSpPr>
          <p:cNvPr id="4" name="Slide Number Placeholder 3"/>
          <p:cNvSpPr>
            <a:spLocks noGrp="1"/>
          </p:cNvSpPr>
          <p:nvPr>
            <p:ph type="sldNum" sz="quarter" idx="5"/>
          </p:nvPr>
        </p:nvSpPr>
        <p:spPr/>
        <p:txBody>
          <a:bodyPr/>
          <a:lstStyle/>
          <a:p>
            <a:fld id="{ED87F3E6-8494-40DA-A709-BE0971F54439}" type="slidenum">
              <a:rPr lang="en-GB" smtClean="0"/>
              <a:t>4</a:t>
            </a:fld>
            <a:endParaRPr lang="en-GB"/>
          </a:p>
        </p:txBody>
      </p:sp>
    </p:spTree>
    <p:extLst>
      <p:ext uri="{BB962C8B-B14F-4D97-AF65-F5344CB8AC3E}">
        <p14:creationId xmlns:p14="http://schemas.microsoft.com/office/powerpoint/2010/main" val="345335652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D87F3E6-8494-40DA-A709-BE0971F54439}" type="slidenum">
              <a:rPr lang="en-GB" smtClean="0"/>
              <a:t>5</a:t>
            </a:fld>
            <a:endParaRPr lang="en-GB"/>
          </a:p>
        </p:txBody>
      </p:sp>
    </p:spTree>
    <p:extLst>
      <p:ext uri="{BB962C8B-B14F-4D97-AF65-F5344CB8AC3E}">
        <p14:creationId xmlns:p14="http://schemas.microsoft.com/office/powerpoint/2010/main" val="417929181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Can add in about swimming in here for Yr 3 and 4. </a:t>
            </a:r>
          </a:p>
        </p:txBody>
      </p:sp>
      <p:sp>
        <p:nvSpPr>
          <p:cNvPr id="4" name="Slide Number Placeholder 3"/>
          <p:cNvSpPr>
            <a:spLocks noGrp="1"/>
          </p:cNvSpPr>
          <p:nvPr>
            <p:ph type="sldNum" sz="quarter" idx="5"/>
          </p:nvPr>
        </p:nvSpPr>
        <p:spPr/>
        <p:txBody>
          <a:bodyPr/>
          <a:lstStyle/>
          <a:p>
            <a:fld id="{ED87F3E6-8494-40DA-A709-BE0971F54439}" type="slidenum">
              <a:rPr lang="en-GB" smtClean="0"/>
              <a:t>6</a:t>
            </a:fld>
            <a:endParaRPr lang="en-GB"/>
          </a:p>
        </p:txBody>
      </p:sp>
    </p:spTree>
    <p:extLst>
      <p:ext uri="{BB962C8B-B14F-4D97-AF65-F5344CB8AC3E}">
        <p14:creationId xmlns:p14="http://schemas.microsoft.com/office/powerpoint/2010/main" val="246497290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ea typeface="Calibri"/>
                <a:cs typeface="Calibri"/>
              </a:rPr>
              <a:t>Share with parents the following: </a:t>
            </a:r>
          </a:p>
          <a:p>
            <a:pPr marL="171450" indent="-171450">
              <a:buFont typeface="Calibri"/>
              <a:buChar char="-"/>
            </a:pPr>
            <a:r>
              <a:rPr lang="en-US" dirty="0" err="1">
                <a:ea typeface="Calibri"/>
                <a:cs typeface="Calibri"/>
              </a:rPr>
              <a:t>Maths</a:t>
            </a:r>
            <a:r>
              <a:rPr lang="en-US" dirty="0">
                <a:ea typeface="Calibri"/>
                <a:cs typeface="Calibri"/>
              </a:rPr>
              <a:t> and English will outline explicit objectives for the half term. In KS2, if you child has a tutor, for example, this could be given to the tutor to let them know what we are focusing on. </a:t>
            </a:r>
          </a:p>
          <a:p>
            <a:pPr marL="171450" indent="-171450">
              <a:buFont typeface="Calibri"/>
              <a:buChar char="-"/>
            </a:pPr>
            <a:r>
              <a:rPr lang="en-US" dirty="0">
                <a:ea typeface="Calibri"/>
                <a:cs typeface="Calibri"/>
              </a:rPr>
              <a:t>Curriculum – what we are learning and the key elements of learning. </a:t>
            </a:r>
          </a:p>
          <a:p>
            <a:pPr marL="171450" indent="-171450">
              <a:buFont typeface="Calibri"/>
              <a:buChar char="-"/>
            </a:pPr>
            <a:r>
              <a:rPr lang="en-US" dirty="0">
                <a:ea typeface="Calibri"/>
                <a:cs typeface="Calibri"/>
              </a:rPr>
              <a:t>Vocabulary – this is specialist vocabulary that we want children to be confident with, it would be very helpful if you could use it or talk about it at home to build confidence. </a:t>
            </a:r>
          </a:p>
        </p:txBody>
      </p:sp>
      <p:sp>
        <p:nvSpPr>
          <p:cNvPr id="4" name="Slide Number Placeholder 3"/>
          <p:cNvSpPr>
            <a:spLocks noGrp="1"/>
          </p:cNvSpPr>
          <p:nvPr>
            <p:ph type="sldNum" sz="quarter" idx="5"/>
          </p:nvPr>
        </p:nvSpPr>
        <p:spPr/>
        <p:txBody>
          <a:bodyPr/>
          <a:lstStyle/>
          <a:p>
            <a:fld id="{ED87F3E6-8494-40DA-A709-BE0971F54439}" type="slidenum">
              <a:rPr lang="en-US"/>
              <a:t>7</a:t>
            </a:fld>
            <a:endParaRPr lang="en-US"/>
          </a:p>
        </p:txBody>
      </p:sp>
    </p:spTree>
    <p:extLst>
      <p:ext uri="{BB962C8B-B14F-4D97-AF65-F5344CB8AC3E}">
        <p14:creationId xmlns:p14="http://schemas.microsoft.com/office/powerpoint/2010/main" val="214907235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3156F5-3791-B4D7-AE65-D86EA7FE19B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32D2C0B-0FDF-38C0-66BD-609F2318606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81DEA25-0342-3CE7-400E-0C3276782D1B}"/>
              </a:ext>
            </a:extLst>
          </p:cNvPr>
          <p:cNvSpPr>
            <a:spLocks noGrp="1"/>
          </p:cNvSpPr>
          <p:nvPr>
            <p:ph type="body" idx="1"/>
          </p:nvPr>
        </p:nvSpPr>
        <p:spPr/>
        <p:txBody>
          <a:bodyPr/>
          <a:lstStyle/>
          <a:p>
            <a:r>
              <a:rPr lang="en-US" dirty="0">
                <a:ea typeface="Calibri"/>
                <a:cs typeface="Calibri"/>
              </a:rPr>
              <a:t>Teacher to explain to parents that homework shouldn't take children longer that 30 minutes and shouldn't cause upset and distress at home. </a:t>
            </a:r>
          </a:p>
        </p:txBody>
      </p:sp>
      <p:sp>
        <p:nvSpPr>
          <p:cNvPr id="4" name="Slide Number Placeholder 3">
            <a:extLst>
              <a:ext uri="{FF2B5EF4-FFF2-40B4-BE49-F238E27FC236}">
                <a16:creationId xmlns:a16="http://schemas.microsoft.com/office/drawing/2014/main" id="{0696711F-360F-539D-244D-7097B94EB551}"/>
              </a:ext>
            </a:extLst>
          </p:cNvPr>
          <p:cNvSpPr>
            <a:spLocks noGrp="1"/>
          </p:cNvSpPr>
          <p:nvPr>
            <p:ph type="sldNum" sz="quarter" idx="5"/>
          </p:nvPr>
        </p:nvSpPr>
        <p:spPr/>
        <p:txBody>
          <a:bodyPr/>
          <a:lstStyle/>
          <a:p>
            <a:fld id="{ED87F3E6-8494-40DA-A709-BE0971F54439}" type="slidenum">
              <a:rPr lang="en-US"/>
              <a:t>8</a:t>
            </a:fld>
            <a:endParaRPr lang="en-US"/>
          </a:p>
        </p:txBody>
      </p:sp>
    </p:spTree>
    <p:extLst>
      <p:ext uri="{BB962C8B-B14F-4D97-AF65-F5344CB8AC3E}">
        <p14:creationId xmlns:p14="http://schemas.microsoft.com/office/powerpoint/2010/main" val="324635428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ea typeface="Calibri"/>
                <a:cs typeface="Calibri"/>
              </a:rPr>
              <a:t>Explain to parents that we say typically on this day because for example with RWI book, we only send them home when we are confident they are fluent – so if takes an extra day of </a:t>
            </a:r>
            <a:r>
              <a:rPr lang="en-US" dirty="0" err="1">
                <a:ea typeface="Calibri"/>
                <a:cs typeface="Calibri"/>
              </a:rPr>
              <a:t>of</a:t>
            </a:r>
            <a:r>
              <a:rPr lang="en-US" dirty="0">
                <a:ea typeface="Calibri"/>
                <a:cs typeface="Calibri"/>
              </a:rPr>
              <a:t> reading, we will delay if necessary.</a:t>
            </a:r>
          </a:p>
          <a:p>
            <a:endParaRPr lang="en-US" dirty="0">
              <a:ea typeface="Calibri"/>
              <a:cs typeface="Calibri"/>
            </a:endParaRPr>
          </a:p>
          <a:p>
            <a:r>
              <a:rPr lang="en-US" dirty="0">
                <a:ea typeface="Calibri"/>
                <a:cs typeface="Calibri"/>
              </a:rPr>
              <a:t>In Yr 6 if they have completed the scheme, it is free choice reading so just add this in. </a:t>
            </a:r>
          </a:p>
        </p:txBody>
      </p:sp>
      <p:sp>
        <p:nvSpPr>
          <p:cNvPr id="4" name="Slide Number Placeholder 3"/>
          <p:cNvSpPr>
            <a:spLocks noGrp="1"/>
          </p:cNvSpPr>
          <p:nvPr>
            <p:ph type="sldNum" sz="quarter" idx="5"/>
          </p:nvPr>
        </p:nvSpPr>
        <p:spPr/>
        <p:txBody>
          <a:bodyPr/>
          <a:lstStyle/>
          <a:p>
            <a:fld id="{ED87F3E6-8494-40DA-A709-BE0971F54439}" type="slidenum">
              <a:rPr lang="en-US"/>
              <a:t>9</a:t>
            </a:fld>
            <a:endParaRPr lang="en-US"/>
          </a:p>
        </p:txBody>
      </p:sp>
    </p:spTree>
    <p:extLst>
      <p:ext uri="{BB962C8B-B14F-4D97-AF65-F5344CB8AC3E}">
        <p14:creationId xmlns:p14="http://schemas.microsoft.com/office/powerpoint/2010/main" val="130305966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9/15/2026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3853878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9/15/2026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949138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46CE7D5-CF57-46EF-B807-FDD0502418D4}" type="datetimeFigureOut">
              <a:rPr lang="en-US" smtClean="0"/>
              <a:t>9/15/2026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5915245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46CE7D5-CF57-46EF-B807-FDD0502418D4}" type="datetimeFigureOut">
              <a:rPr lang="en-US" smtClean="0"/>
              <a:t>9/15/2026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2030920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46CE7D5-CF57-46EF-B807-FDD0502418D4}" type="datetimeFigureOut">
              <a:rPr lang="en-US" smtClean="0"/>
              <a:t>9/15/2026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7331723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46CE7D5-CF57-46EF-B807-FDD0502418D4}" type="datetimeFigureOut">
              <a:rPr lang="en-US" smtClean="0"/>
              <a:t>9/15/2026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2103125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6CE7D5-CF57-46EF-B807-FDD0502418D4}" type="datetimeFigureOut">
              <a:rPr lang="en-US" smtClean="0"/>
              <a:t>9/15/2026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463889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9/15/2026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718414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9/15/2026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7189582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9/15/2026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2029054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9/15/2026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4794456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846CE7D5-CF57-46EF-B807-FDD0502418D4}" type="datetimeFigureOut">
              <a:rPr lang="en-US" smtClean="0"/>
              <a:t>9/15/2026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30EA680-D336-4FF7-8B7A-9848BB0A1C32}" type="slidenum">
              <a:rPr lang="en-US" smtClean="0"/>
              <a:t>‹#›</a:t>
            </a:fld>
            <a:endParaRPr lang="en-US"/>
          </a:p>
        </p:txBody>
      </p:sp>
    </p:spTree>
    <p:extLst>
      <p:ext uri="{BB962C8B-B14F-4D97-AF65-F5344CB8AC3E}">
        <p14:creationId xmlns:p14="http://schemas.microsoft.com/office/powerpoint/2010/main" val="246095407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8.sv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0" name="Rectangle 29">
            <a:extLst>
              <a:ext uri="{FF2B5EF4-FFF2-40B4-BE49-F238E27FC236}">
                <a16:creationId xmlns:a16="http://schemas.microsoft.com/office/drawing/2014/main" id="{47942995-B07F-4636-9A06-C6A104B260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289627" y="303544"/>
            <a:ext cx="5302411" cy="3728592"/>
          </a:xfrm>
        </p:spPr>
        <p:txBody>
          <a:bodyPr anchor="t">
            <a:normAutofit/>
          </a:bodyPr>
          <a:lstStyle/>
          <a:p>
            <a:r>
              <a:rPr lang="en-US" sz="5400" dirty="0"/>
              <a:t>Welcome to Class 5 </a:t>
            </a:r>
            <a:br>
              <a:rPr lang="en-US" sz="5400" dirty="0"/>
            </a:br>
            <a:r>
              <a:rPr lang="en-US" sz="4000" dirty="0"/>
              <a:t>Parent Information Session</a:t>
            </a:r>
            <a:endParaRPr lang="en-US" sz="5400" dirty="0"/>
          </a:p>
        </p:txBody>
      </p:sp>
      <p:grpSp>
        <p:nvGrpSpPr>
          <p:cNvPr id="32" name="Group 31">
            <a:extLst>
              <a:ext uri="{FF2B5EF4-FFF2-40B4-BE49-F238E27FC236}">
                <a16:creationId xmlns:a16="http://schemas.microsoft.com/office/drawing/2014/main" id="{032D8612-31EB-44CF-A1D0-14FD4C70542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2984992"/>
            <a:ext cx="731521" cy="673460"/>
            <a:chOff x="3940602" y="308034"/>
            <a:chExt cx="2116791" cy="3428999"/>
          </a:xfrm>
          <a:solidFill>
            <a:schemeClr val="accent4"/>
          </a:solidFill>
        </p:grpSpPr>
        <p:sp>
          <p:nvSpPr>
            <p:cNvPr id="33" name="Rectangle 32">
              <a:extLst>
                <a:ext uri="{FF2B5EF4-FFF2-40B4-BE49-F238E27FC236}">
                  <a16:creationId xmlns:a16="http://schemas.microsoft.com/office/drawing/2014/main" id="{F19A4A0F-1B59-4DB0-9764-D10936E987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7" name="Rectangle 36">
            <a:extLst>
              <a:ext uri="{FF2B5EF4-FFF2-40B4-BE49-F238E27FC236}">
                <a16:creationId xmlns:a16="http://schemas.microsoft.com/office/drawing/2014/main" id="{B81933D1-5615-42C7-9C0B-4EB7105CCE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810" y="391886"/>
            <a:ext cx="6009366" cy="6017078"/>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blue circle with yellow text and a white owl&#10;&#10;AI-generated content may be incorrect.">
            <a:extLst>
              <a:ext uri="{FF2B5EF4-FFF2-40B4-BE49-F238E27FC236}">
                <a16:creationId xmlns:a16="http://schemas.microsoft.com/office/drawing/2014/main" id="{8976F2A5-9960-7D5D-6E17-41F27738983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51361" y="550010"/>
            <a:ext cx="2480758" cy="2480758"/>
          </a:xfrm>
          <a:prstGeom prst="rect">
            <a:avLst/>
          </a:prstGeom>
        </p:spPr>
      </p:pic>
      <p:pic>
        <p:nvPicPr>
          <p:cNvPr id="6" name="Picture 5">
            <a:extLst>
              <a:ext uri="{FF2B5EF4-FFF2-40B4-BE49-F238E27FC236}">
                <a16:creationId xmlns:a16="http://schemas.microsoft.com/office/drawing/2014/main" id="{0C9A329A-1FAC-E8C4-D62E-A81268DAF367}"/>
              </a:ext>
            </a:extLst>
          </p:cNvPr>
          <p:cNvPicPr>
            <a:picLocks noChangeAspect="1"/>
          </p:cNvPicPr>
          <p:nvPr/>
        </p:nvPicPr>
        <p:blipFill>
          <a:blip r:embed="rId4"/>
          <a:stretch>
            <a:fillRect/>
          </a:stretch>
        </p:blipFill>
        <p:spPr>
          <a:xfrm>
            <a:off x="2277310" y="3140435"/>
            <a:ext cx="6396475" cy="3268529"/>
          </a:xfrm>
          <a:prstGeom prst="rect">
            <a:avLst/>
          </a:prstGeom>
        </p:spPr>
      </p:pic>
    </p:spTree>
    <p:extLst>
      <p:ext uri="{BB962C8B-B14F-4D97-AF65-F5344CB8AC3E}">
        <p14:creationId xmlns:p14="http://schemas.microsoft.com/office/powerpoint/2010/main" val="1098572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wd">
                                    <p:tmPct val="15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BF61EA3-B236-439E-9C0B-340980D56B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6337C0C-C225-29EA-8802-EF2D97F1D0C2}"/>
              </a:ext>
            </a:extLst>
          </p:cNvPr>
          <p:cNvSpPr txBox="1">
            <a:spLocks noGrp="1"/>
          </p:cNvSpPr>
          <p:nvPr>
            <p:ph type="title"/>
          </p:nvPr>
        </p:nvSpPr>
        <p:spPr>
          <a:xfrm>
            <a:off x="808638" y="386930"/>
            <a:ext cx="9236700" cy="1188950"/>
          </a:xfrm>
        </p:spPr>
        <p:txBody>
          <a:bodyPr anchor="b">
            <a:normAutofit/>
          </a:bodyPr>
          <a:lstStyle/>
          <a:p>
            <a:pPr lvl="0"/>
            <a:r>
              <a:rPr lang="en-GB" sz="5400"/>
              <a:t>Everyday information </a:t>
            </a:r>
          </a:p>
        </p:txBody>
      </p:sp>
      <p:grpSp>
        <p:nvGrpSpPr>
          <p:cNvPr id="10" name="Group 9">
            <a:extLst>
              <a:ext uri="{FF2B5EF4-FFF2-40B4-BE49-F238E27FC236}">
                <a16:creationId xmlns:a16="http://schemas.microsoft.com/office/drawing/2014/main" id="{28FAF094-D087-493F-8DF9-A486C2D6BBA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 y="1998368"/>
            <a:ext cx="11695083" cy="782176"/>
            <a:chOff x="-2" y="1998368"/>
            <a:chExt cx="11695083" cy="782176"/>
          </a:xfrm>
        </p:grpSpPr>
        <p:sp>
          <p:nvSpPr>
            <p:cNvPr id="11" name="Rectangle 10">
              <a:extLst>
                <a:ext uri="{FF2B5EF4-FFF2-40B4-BE49-F238E27FC236}">
                  <a16:creationId xmlns:a16="http://schemas.microsoft.com/office/drawing/2014/main" id="{8D7C88D8-5509-4514-925A-9CE148E5CB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275593D-F75E-4426-AE3E-2CDEFD228D2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2" y="1998845"/>
              <a:ext cx="11454595" cy="7816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4" name="Rectangle 13">
            <a:extLst>
              <a:ext uri="{FF2B5EF4-FFF2-40B4-BE49-F238E27FC236}">
                <a16:creationId xmlns:a16="http://schemas.microsoft.com/office/drawing/2014/main" id="{E659831F-0D9A-4C63-9EBB-8435B85A44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3079"/>
            <a:ext cx="11383362" cy="4147845"/>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828A577D-6C0F-CC6C-3079-F69DB502C908}"/>
              </a:ext>
            </a:extLst>
          </p:cNvPr>
          <p:cNvSpPr txBox="1">
            <a:spLocks noGrp="1"/>
          </p:cNvSpPr>
          <p:nvPr>
            <p:ph idx="1"/>
          </p:nvPr>
        </p:nvSpPr>
        <p:spPr>
          <a:xfrm>
            <a:off x="793660" y="2599509"/>
            <a:ext cx="10143668" cy="3435531"/>
          </a:xfrm>
        </p:spPr>
        <p:txBody>
          <a:bodyPr anchor="ctr">
            <a:normAutofit/>
          </a:bodyPr>
          <a:lstStyle/>
          <a:p>
            <a:pPr lvl="0"/>
            <a:r>
              <a:rPr lang="en-GB" sz="2400" dirty="0"/>
              <a:t>Doors to school open at 8.50am and close at 9.00am. </a:t>
            </a:r>
          </a:p>
          <a:p>
            <a:r>
              <a:rPr lang="en-GB" sz="2400" dirty="0"/>
              <a:t>School closes at 3.30pm. </a:t>
            </a:r>
          </a:p>
          <a:p>
            <a:r>
              <a:rPr lang="en-GB" sz="2400" dirty="0"/>
              <a:t>Water bottles – named and appropriate size. </a:t>
            </a:r>
          </a:p>
          <a:p>
            <a:pPr lvl="0"/>
            <a:r>
              <a:rPr lang="en-GB" sz="2400" dirty="0"/>
              <a:t>Snacks – All children can bring in a piece of  fresh fruit or vegetables as a snack.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4DA718D0-4865-4629-8134-44F68D41D5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65167ED7-6315-43AB-B1B6-C326D5FD8F8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5400000">
            <a:off x="-2340441" y="2666183"/>
            <a:ext cx="5860051" cy="527712"/>
            <a:chOff x="6081624" y="1998368"/>
            <a:chExt cx="5613457" cy="782175"/>
          </a:xfrm>
          <a:solidFill>
            <a:schemeClr val="accent4"/>
          </a:solidFill>
        </p:grpSpPr>
        <p:sp>
          <p:nvSpPr>
            <p:cNvPr id="11" name="Rectangle 10">
              <a:extLst>
                <a:ext uri="{FF2B5EF4-FFF2-40B4-BE49-F238E27FC236}">
                  <a16:creationId xmlns:a16="http://schemas.microsoft.com/office/drawing/2014/main" id="{EF4D8839-FB03-487D-ACC8-8BFEDD4FEBA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0EF75023-9A3B-42FC-B704-61A8F7BEF41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6081624" y="1998844"/>
              <a:ext cx="5372968" cy="7816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4" name="Rectangle 13">
            <a:extLst>
              <a:ext uri="{FF2B5EF4-FFF2-40B4-BE49-F238E27FC236}">
                <a16:creationId xmlns:a16="http://schemas.microsoft.com/office/drawing/2014/main" id="{CBC4F608-B4B8-48C3-9572-C0F061B1CD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9528" y="922919"/>
            <a:ext cx="11111729" cy="5461252"/>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9430EC9-B5C1-942D-2C57-F0CEAA02E101}"/>
              </a:ext>
            </a:extLst>
          </p:cNvPr>
          <p:cNvSpPr>
            <a:spLocks noGrp="1"/>
          </p:cNvSpPr>
          <p:nvPr>
            <p:ph type="title"/>
          </p:nvPr>
        </p:nvSpPr>
        <p:spPr>
          <a:xfrm>
            <a:off x="853120" y="-426752"/>
            <a:ext cx="9849751" cy="1349671"/>
          </a:xfrm>
        </p:spPr>
        <p:txBody>
          <a:bodyPr anchor="b">
            <a:normAutofit/>
          </a:bodyPr>
          <a:lstStyle/>
          <a:p>
            <a:r>
              <a:rPr lang="en-US" sz="5400" dirty="0"/>
              <a:t>A typical week in our class </a:t>
            </a:r>
          </a:p>
        </p:txBody>
      </p:sp>
      <p:sp>
        <p:nvSpPr>
          <p:cNvPr id="4" name="Content Placeholder 3">
            <a:extLst>
              <a:ext uri="{FF2B5EF4-FFF2-40B4-BE49-F238E27FC236}">
                <a16:creationId xmlns:a16="http://schemas.microsoft.com/office/drawing/2014/main" id="{A48CA292-FC2D-D0CD-BD0D-F56EA516CDBA}"/>
              </a:ext>
            </a:extLst>
          </p:cNvPr>
          <p:cNvSpPr>
            <a:spLocks noGrp="1"/>
          </p:cNvSpPr>
          <p:nvPr>
            <p:ph idx="1"/>
          </p:nvPr>
        </p:nvSpPr>
        <p:spPr/>
        <p:txBody>
          <a:bodyPr/>
          <a:lstStyle/>
          <a:p>
            <a:endParaRPr lang="en-GB"/>
          </a:p>
        </p:txBody>
      </p:sp>
      <p:pic>
        <p:nvPicPr>
          <p:cNvPr id="7" name="Picture 6">
            <a:extLst>
              <a:ext uri="{FF2B5EF4-FFF2-40B4-BE49-F238E27FC236}">
                <a16:creationId xmlns:a16="http://schemas.microsoft.com/office/drawing/2014/main" id="{0310F0C4-2FA1-D3BA-622F-F59A0C64CEB1}"/>
              </a:ext>
            </a:extLst>
          </p:cNvPr>
          <p:cNvPicPr>
            <a:picLocks noChangeAspect="1"/>
          </p:cNvPicPr>
          <p:nvPr/>
        </p:nvPicPr>
        <p:blipFill>
          <a:blip r:embed="rId3"/>
          <a:stretch>
            <a:fillRect/>
          </a:stretch>
        </p:blipFill>
        <p:spPr>
          <a:xfrm>
            <a:off x="1687700" y="965207"/>
            <a:ext cx="8446640" cy="5211756"/>
          </a:xfrm>
          <a:prstGeom prst="rect">
            <a:avLst/>
          </a:prstGeom>
        </p:spPr>
      </p:pic>
    </p:spTree>
    <p:extLst>
      <p:ext uri="{BB962C8B-B14F-4D97-AF65-F5344CB8AC3E}">
        <p14:creationId xmlns:p14="http://schemas.microsoft.com/office/powerpoint/2010/main" val="28719756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id="{F3060C83-F051-4F0E-ABAD-AA0DFC48B2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3" name="Freeform: Shape 72">
            <a:extLst>
              <a:ext uri="{FF2B5EF4-FFF2-40B4-BE49-F238E27FC236}">
                <a16:creationId xmlns:a16="http://schemas.microsoft.com/office/drawing/2014/main" id="{83C98ABE-055B-441F-B07E-44F97F083C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376156" y="-253670"/>
            <a:ext cx="182763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5" name="Rectangle 74">
            <a:extLst>
              <a:ext uri="{FF2B5EF4-FFF2-40B4-BE49-F238E27FC236}">
                <a16:creationId xmlns:a16="http://schemas.microsoft.com/office/drawing/2014/main" id="{29FDB030-9B49-4CED-8CCD-4D99382388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891641" y="422146"/>
            <a:ext cx="645368"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a:extLst>
              <a:ext uri="{FF2B5EF4-FFF2-40B4-BE49-F238E27FC236}">
                <a16:creationId xmlns:a16="http://schemas.microsoft.com/office/drawing/2014/main" id="{3783CA14-24A1-485C-8B30-D6A5D87987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10043482" y="655140"/>
            <a:ext cx="687472"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Freeform: Shape 78">
            <a:extLst>
              <a:ext uri="{FF2B5EF4-FFF2-40B4-BE49-F238E27FC236}">
                <a16:creationId xmlns:a16="http://schemas.microsoft.com/office/drawing/2014/main" id="{9A97C86A-04D6-40F7-AE84-31AB43E6A8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9356643" y="0"/>
            <a:ext cx="2835357"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81" name="Isosceles Triangle 80">
            <a:extLst>
              <a:ext uri="{FF2B5EF4-FFF2-40B4-BE49-F238E27FC236}">
                <a16:creationId xmlns:a16="http://schemas.microsoft.com/office/drawing/2014/main" id="{FF9F2414-84E8-453E-B1F3-389FDE8192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976344" y="6115501"/>
            <a:ext cx="1494513"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Content Placeholder 6">
            <a:extLst>
              <a:ext uri="{FF2B5EF4-FFF2-40B4-BE49-F238E27FC236}">
                <a16:creationId xmlns:a16="http://schemas.microsoft.com/office/drawing/2014/main" id="{5A4C9AE3-1AA0-8C04-C1A6-049EB993B754}"/>
              </a:ext>
            </a:extLst>
          </p:cNvPr>
          <p:cNvPicPr>
            <a:picLocks noGrp="1" noChangeAspect="1"/>
          </p:cNvPicPr>
          <p:nvPr>
            <p:ph idx="1"/>
          </p:nvPr>
        </p:nvPicPr>
        <p:blipFill>
          <a:blip r:embed="rId3"/>
          <a:stretch>
            <a:fillRect/>
          </a:stretch>
        </p:blipFill>
        <p:spPr>
          <a:xfrm>
            <a:off x="3862137" y="271597"/>
            <a:ext cx="4204627" cy="5942936"/>
          </a:xfrm>
          <a:prstGeom prst="rect">
            <a:avLst/>
          </a:prstGeom>
          <a:ln>
            <a:noFill/>
          </a:ln>
        </p:spPr>
      </p:pic>
      <p:sp>
        <p:nvSpPr>
          <p:cNvPr id="83" name="Isosceles Triangle 82">
            <a:extLst>
              <a:ext uri="{FF2B5EF4-FFF2-40B4-BE49-F238E27FC236}">
                <a16:creationId xmlns:a16="http://schemas.microsoft.com/office/drawing/2014/main" id="{3ECA69A1-7536-43AC-85EF-C7106179F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604080" y="6453143"/>
            <a:ext cx="814903"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413794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F3060C83-F051-4F0E-ABAD-AA0DFC48B2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Freeform: Shape 11">
            <a:extLst>
              <a:ext uri="{FF2B5EF4-FFF2-40B4-BE49-F238E27FC236}">
                <a16:creationId xmlns:a16="http://schemas.microsoft.com/office/drawing/2014/main" id="{83C98ABE-055B-441F-B07E-44F97F083C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376156" y="-253670"/>
            <a:ext cx="182763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id="{29FDB030-9B49-4CED-8CCD-4D99382388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891641" y="422146"/>
            <a:ext cx="645368"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3783CA14-24A1-485C-8B30-D6A5D87987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10043482" y="655140"/>
            <a:ext cx="687472"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id="{9A97C86A-04D6-40F7-AE84-31AB43E6A8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9356643" y="0"/>
            <a:ext cx="2835357"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Isosceles Triangle 19">
            <a:extLst>
              <a:ext uri="{FF2B5EF4-FFF2-40B4-BE49-F238E27FC236}">
                <a16:creationId xmlns:a16="http://schemas.microsoft.com/office/drawing/2014/main" id="{FF9F2414-84E8-453E-B1F3-389FDE8192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976344" y="6115501"/>
            <a:ext cx="1494513"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a:extLst>
              <a:ext uri="{FF2B5EF4-FFF2-40B4-BE49-F238E27FC236}">
                <a16:creationId xmlns:a16="http://schemas.microsoft.com/office/drawing/2014/main" id="{EA9D4E9A-3570-F5CB-B255-715091061694}"/>
              </a:ext>
            </a:extLst>
          </p:cNvPr>
          <p:cNvPicPr>
            <a:picLocks noGrp="1" noChangeAspect="1"/>
          </p:cNvPicPr>
          <p:nvPr>
            <p:ph idx="1"/>
          </p:nvPr>
        </p:nvPicPr>
        <p:blipFill>
          <a:blip r:embed="rId3"/>
          <a:stretch>
            <a:fillRect/>
          </a:stretch>
        </p:blipFill>
        <p:spPr>
          <a:xfrm>
            <a:off x="3277628" y="96576"/>
            <a:ext cx="4698716" cy="6664847"/>
          </a:xfrm>
          <a:prstGeom prst="rect">
            <a:avLst/>
          </a:prstGeom>
          <a:ln>
            <a:noFill/>
          </a:ln>
        </p:spPr>
      </p:pic>
      <p:sp>
        <p:nvSpPr>
          <p:cNvPr id="22" name="Isosceles Triangle 21">
            <a:extLst>
              <a:ext uri="{FF2B5EF4-FFF2-40B4-BE49-F238E27FC236}">
                <a16:creationId xmlns:a16="http://schemas.microsoft.com/office/drawing/2014/main" id="{3ECA69A1-7536-43AC-85EF-C7106179F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604080" y="6453143"/>
            <a:ext cx="814903"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184204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BF61EA3-B236-439E-9C0B-340980D56B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BC31EF5-2B4A-7748-CA91-04C25B7AAAF0}"/>
              </a:ext>
            </a:extLst>
          </p:cNvPr>
          <p:cNvSpPr>
            <a:spLocks noGrp="1"/>
          </p:cNvSpPr>
          <p:nvPr>
            <p:ph type="title"/>
          </p:nvPr>
        </p:nvSpPr>
        <p:spPr>
          <a:xfrm>
            <a:off x="808638" y="386930"/>
            <a:ext cx="9236700" cy="1188950"/>
          </a:xfrm>
        </p:spPr>
        <p:txBody>
          <a:bodyPr anchor="b">
            <a:normAutofit/>
          </a:bodyPr>
          <a:lstStyle/>
          <a:p>
            <a:r>
              <a:rPr lang="en-US" sz="5400"/>
              <a:t>PE </a:t>
            </a:r>
          </a:p>
        </p:txBody>
      </p:sp>
      <p:grpSp>
        <p:nvGrpSpPr>
          <p:cNvPr id="10" name="Group 9">
            <a:extLst>
              <a:ext uri="{FF2B5EF4-FFF2-40B4-BE49-F238E27FC236}">
                <a16:creationId xmlns:a16="http://schemas.microsoft.com/office/drawing/2014/main" id="{28FAF094-D087-493F-8DF9-A486C2D6BBA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 y="1998368"/>
            <a:ext cx="11695083" cy="782176"/>
            <a:chOff x="-2" y="1998368"/>
            <a:chExt cx="11695083" cy="782176"/>
          </a:xfrm>
        </p:grpSpPr>
        <p:sp>
          <p:nvSpPr>
            <p:cNvPr id="11" name="Rectangle 10">
              <a:extLst>
                <a:ext uri="{FF2B5EF4-FFF2-40B4-BE49-F238E27FC236}">
                  <a16:creationId xmlns:a16="http://schemas.microsoft.com/office/drawing/2014/main" id="{8D7C88D8-5509-4514-925A-9CE148E5CB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275593D-F75E-4426-AE3E-2CDEFD228D2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2" y="1998845"/>
              <a:ext cx="11454595" cy="7816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4" name="Rectangle 13">
            <a:extLst>
              <a:ext uri="{FF2B5EF4-FFF2-40B4-BE49-F238E27FC236}">
                <a16:creationId xmlns:a16="http://schemas.microsoft.com/office/drawing/2014/main" id="{E659831F-0D9A-4C63-9EBB-8435B85A44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3079"/>
            <a:ext cx="11383362" cy="4147845"/>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F3020071-4D8B-990F-254F-BA855B579BA3}"/>
              </a:ext>
            </a:extLst>
          </p:cNvPr>
          <p:cNvSpPr>
            <a:spLocks noGrp="1"/>
          </p:cNvSpPr>
          <p:nvPr>
            <p:ph idx="1"/>
          </p:nvPr>
        </p:nvSpPr>
        <p:spPr>
          <a:xfrm>
            <a:off x="793660" y="2599509"/>
            <a:ext cx="10143668" cy="3435531"/>
          </a:xfrm>
        </p:spPr>
        <p:txBody>
          <a:bodyPr vert="horz" lIns="91440" tIns="45720" rIns="91440" bIns="45720" rtlCol="0" anchor="ctr">
            <a:normAutofit/>
          </a:bodyPr>
          <a:lstStyle/>
          <a:p>
            <a:r>
              <a:rPr lang="en-US" sz="2400" dirty="0"/>
              <a:t>Our PE days are on Monday and Thursday</a:t>
            </a:r>
          </a:p>
          <a:p>
            <a:r>
              <a:rPr lang="en-US" sz="2400" dirty="0"/>
              <a:t>On PE days, children are to wear PE kit all day. </a:t>
            </a:r>
          </a:p>
          <a:p>
            <a:r>
              <a:rPr lang="en-US" sz="2400" dirty="0"/>
              <a:t>Just a reminder our school PE kit is</a:t>
            </a:r>
          </a:p>
          <a:p>
            <a:pPr lvl="1">
              <a:buFont typeface="Courier New" panose="020B0604020202020204" pitchFamily="34" charset="0"/>
              <a:buChar char="o"/>
            </a:pPr>
            <a:r>
              <a:rPr lang="en-US" dirty="0"/>
              <a:t>House-colour plain t-shirt </a:t>
            </a:r>
          </a:p>
          <a:p>
            <a:pPr lvl="1">
              <a:buFont typeface="Courier New" panose="020B0604020202020204" pitchFamily="34" charset="0"/>
              <a:buChar char="o"/>
            </a:pPr>
            <a:r>
              <a:rPr lang="en-US" dirty="0"/>
              <a:t>Black or navy shorts or tracksuit bottoms. </a:t>
            </a:r>
          </a:p>
          <a:p>
            <a:pPr lvl="1">
              <a:buFont typeface="Courier New" panose="020B0604020202020204" pitchFamily="34" charset="0"/>
              <a:buChar char="o"/>
            </a:pPr>
            <a:r>
              <a:rPr lang="en-US" dirty="0"/>
              <a:t>Trainers </a:t>
            </a:r>
          </a:p>
          <a:p>
            <a:pPr lvl="1">
              <a:buFont typeface="Courier New" panose="020B0604020202020204" pitchFamily="34" charset="0"/>
              <a:buChar char="o"/>
            </a:pPr>
            <a:r>
              <a:rPr lang="en-US" dirty="0"/>
              <a:t>Dark-</a:t>
            </a:r>
            <a:r>
              <a:rPr lang="en-US" dirty="0" err="1"/>
              <a:t>coloured</a:t>
            </a:r>
            <a:r>
              <a:rPr lang="en-US" dirty="0"/>
              <a:t> (navy or black) fleece, jumper or jacket. (No logos)</a:t>
            </a:r>
          </a:p>
          <a:p>
            <a:endParaRPr lang="en-US" sz="2400" dirty="0"/>
          </a:p>
        </p:txBody>
      </p:sp>
    </p:spTree>
    <p:extLst>
      <p:ext uri="{BB962C8B-B14F-4D97-AF65-F5344CB8AC3E}">
        <p14:creationId xmlns:p14="http://schemas.microsoft.com/office/powerpoint/2010/main" val="224872042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BF61EA3-B236-439E-9C0B-340980D56B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AEFB9FA-0942-5605-BE42-160F9D84886C}"/>
              </a:ext>
            </a:extLst>
          </p:cNvPr>
          <p:cNvSpPr>
            <a:spLocks noGrp="1"/>
          </p:cNvSpPr>
          <p:nvPr>
            <p:ph type="title"/>
          </p:nvPr>
        </p:nvSpPr>
        <p:spPr>
          <a:xfrm>
            <a:off x="808638" y="386930"/>
            <a:ext cx="9236700" cy="1188950"/>
          </a:xfrm>
        </p:spPr>
        <p:txBody>
          <a:bodyPr anchor="b">
            <a:normAutofit/>
          </a:bodyPr>
          <a:lstStyle/>
          <a:p>
            <a:r>
              <a:rPr lang="en-US" sz="5400"/>
              <a:t>Curriculum Newsletter </a:t>
            </a:r>
          </a:p>
        </p:txBody>
      </p:sp>
      <p:grpSp>
        <p:nvGrpSpPr>
          <p:cNvPr id="10" name="Group 9">
            <a:extLst>
              <a:ext uri="{FF2B5EF4-FFF2-40B4-BE49-F238E27FC236}">
                <a16:creationId xmlns:a16="http://schemas.microsoft.com/office/drawing/2014/main" id="{28FAF094-D087-493F-8DF9-A486C2D6BBA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 y="1998368"/>
            <a:ext cx="11695083" cy="782176"/>
            <a:chOff x="-2" y="1998368"/>
            <a:chExt cx="11695083" cy="782176"/>
          </a:xfrm>
        </p:grpSpPr>
        <p:sp>
          <p:nvSpPr>
            <p:cNvPr id="11" name="Rectangle 10">
              <a:extLst>
                <a:ext uri="{FF2B5EF4-FFF2-40B4-BE49-F238E27FC236}">
                  <a16:creationId xmlns:a16="http://schemas.microsoft.com/office/drawing/2014/main" id="{8D7C88D8-5509-4514-925A-9CE148E5CB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275593D-F75E-4426-AE3E-2CDEFD228D2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2" y="1998845"/>
              <a:ext cx="11454595" cy="7816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4" name="Rectangle 13">
            <a:extLst>
              <a:ext uri="{FF2B5EF4-FFF2-40B4-BE49-F238E27FC236}">
                <a16:creationId xmlns:a16="http://schemas.microsoft.com/office/drawing/2014/main" id="{E659831F-0D9A-4C63-9EBB-8435B85A44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3079"/>
            <a:ext cx="11383362" cy="4147845"/>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B4D0DE8F-3BBD-7DA3-9D6D-FA10E8AA8514}"/>
              </a:ext>
            </a:extLst>
          </p:cNvPr>
          <p:cNvSpPr>
            <a:spLocks noGrp="1"/>
          </p:cNvSpPr>
          <p:nvPr>
            <p:ph idx="1"/>
          </p:nvPr>
        </p:nvSpPr>
        <p:spPr>
          <a:xfrm>
            <a:off x="793660" y="2599509"/>
            <a:ext cx="10143668" cy="3435531"/>
          </a:xfrm>
        </p:spPr>
        <p:txBody>
          <a:bodyPr vert="horz" lIns="91440" tIns="45720" rIns="91440" bIns="45720" rtlCol="0" anchor="ctr">
            <a:normAutofit/>
          </a:bodyPr>
          <a:lstStyle/>
          <a:p>
            <a:pPr marL="0" indent="0">
              <a:buNone/>
            </a:pPr>
            <a:endParaRPr lang="en-US" sz="2400" dirty="0"/>
          </a:p>
        </p:txBody>
      </p:sp>
      <p:pic>
        <p:nvPicPr>
          <p:cNvPr id="6" name="Picture 5">
            <a:extLst>
              <a:ext uri="{FF2B5EF4-FFF2-40B4-BE49-F238E27FC236}">
                <a16:creationId xmlns:a16="http://schemas.microsoft.com/office/drawing/2014/main" id="{FEAD6D94-6399-051F-C703-12CDC3AC18EB}"/>
              </a:ext>
            </a:extLst>
          </p:cNvPr>
          <p:cNvPicPr>
            <a:picLocks noChangeAspect="1"/>
          </p:cNvPicPr>
          <p:nvPr/>
        </p:nvPicPr>
        <p:blipFill>
          <a:blip r:embed="rId3"/>
          <a:stretch>
            <a:fillRect/>
          </a:stretch>
        </p:blipFill>
        <p:spPr>
          <a:xfrm>
            <a:off x="-2" y="1962810"/>
            <a:ext cx="7333852" cy="4188350"/>
          </a:xfrm>
          <a:prstGeom prst="rect">
            <a:avLst/>
          </a:prstGeom>
        </p:spPr>
      </p:pic>
      <p:pic>
        <p:nvPicPr>
          <p:cNvPr id="15" name="Picture 14">
            <a:extLst>
              <a:ext uri="{FF2B5EF4-FFF2-40B4-BE49-F238E27FC236}">
                <a16:creationId xmlns:a16="http://schemas.microsoft.com/office/drawing/2014/main" id="{4454BE47-9FE7-8976-8452-51DF3EC2F9AD}"/>
              </a:ext>
            </a:extLst>
          </p:cNvPr>
          <p:cNvPicPr>
            <a:picLocks noChangeAspect="1"/>
          </p:cNvPicPr>
          <p:nvPr/>
        </p:nvPicPr>
        <p:blipFill>
          <a:blip r:embed="rId4"/>
          <a:stretch>
            <a:fillRect/>
          </a:stretch>
        </p:blipFill>
        <p:spPr>
          <a:xfrm>
            <a:off x="7146055" y="1962810"/>
            <a:ext cx="5268961" cy="4330547"/>
          </a:xfrm>
          <a:prstGeom prst="rect">
            <a:avLst/>
          </a:prstGeom>
        </p:spPr>
      </p:pic>
    </p:spTree>
    <p:extLst>
      <p:ext uri="{BB962C8B-B14F-4D97-AF65-F5344CB8AC3E}">
        <p14:creationId xmlns:p14="http://schemas.microsoft.com/office/powerpoint/2010/main" val="39667384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264CC9-2F4D-48FF-C56D-DD8E2CCE8A6A}"/>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ED3DE1D5-C7E3-EFCC-8321-3D56F121A92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7FD52740-D027-65FA-1BA8-8F31B436EA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9189" y="1119031"/>
            <a:ext cx="4619938" cy="461993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73E776F-35FF-A78E-5B26-CD932096A9D4}"/>
              </a:ext>
            </a:extLst>
          </p:cNvPr>
          <p:cNvSpPr>
            <a:spLocks noGrp="1"/>
          </p:cNvSpPr>
          <p:nvPr>
            <p:ph type="title"/>
          </p:nvPr>
        </p:nvSpPr>
        <p:spPr>
          <a:xfrm>
            <a:off x="1171074" y="1396686"/>
            <a:ext cx="3240506" cy="4064628"/>
          </a:xfrm>
        </p:spPr>
        <p:txBody>
          <a:bodyPr>
            <a:normAutofit/>
          </a:bodyPr>
          <a:lstStyle/>
          <a:p>
            <a:r>
              <a:rPr lang="en-US" dirty="0">
                <a:solidFill>
                  <a:srgbClr val="FFFFFF"/>
                </a:solidFill>
              </a:rPr>
              <a:t>Homework (KS2)</a:t>
            </a:r>
          </a:p>
        </p:txBody>
      </p:sp>
      <p:sp>
        <p:nvSpPr>
          <p:cNvPr id="12" name="Arc 11">
            <a:extLst>
              <a:ext uri="{FF2B5EF4-FFF2-40B4-BE49-F238E27FC236}">
                <a16:creationId xmlns:a16="http://schemas.microsoft.com/office/drawing/2014/main" id="{7373A19D-221E-1ED2-5346-93DCA73061D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9809111">
            <a:off x="8683720" y="941148"/>
            <a:ext cx="2987899" cy="2987899"/>
          </a:xfrm>
          <a:prstGeom prst="arc">
            <a:avLst>
              <a:gd name="adj1" fmla="val 15817365"/>
              <a:gd name="adj2" fmla="val 178138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14" name="Oval 13">
            <a:extLst>
              <a:ext uri="{FF2B5EF4-FFF2-40B4-BE49-F238E27FC236}">
                <a16:creationId xmlns:a16="http://schemas.microsoft.com/office/drawing/2014/main" id="{58E76C98-8B8E-E300-B4CA-314DA59282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0048" y="4780992"/>
            <a:ext cx="546100" cy="54610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4948635D-3100-B399-AD5A-4E88EB3FC17C}"/>
              </a:ext>
            </a:extLst>
          </p:cNvPr>
          <p:cNvSpPr>
            <a:spLocks noGrp="1"/>
          </p:cNvSpPr>
          <p:nvPr>
            <p:ph idx="1"/>
          </p:nvPr>
        </p:nvSpPr>
        <p:spPr>
          <a:xfrm>
            <a:off x="5370153" y="1526033"/>
            <a:ext cx="5536397" cy="4538865"/>
          </a:xfrm>
        </p:spPr>
        <p:txBody>
          <a:bodyPr vert="horz" lIns="91440" tIns="45720" rIns="91440" bIns="45720" rtlCol="0">
            <a:normAutofit/>
          </a:bodyPr>
          <a:lstStyle/>
          <a:p>
            <a:r>
              <a:rPr lang="en-US" sz="2000" dirty="0"/>
              <a:t>Homework is given out on a Thursday and returned on a Tuesday.</a:t>
            </a:r>
          </a:p>
          <a:p>
            <a:r>
              <a:rPr lang="en-US" sz="2000" dirty="0"/>
              <a:t>Any homework given will be to revise previous learning (for example year previous refresher) or consolidate recent learning.</a:t>
            </a:r>
          </a:p>
          <a:p>
            <a:r>
              <a:rPr lang="en-US" sz="2000" dirty="0"/>
              <a:t>We would encourage children to complete homework independently.</a:t>
            </a:r>
          </a:p>
          <a:p>
            <a:r>
              <a:rPr lang="en-US" sz="2000" dirty="0"/>
              <a:t>Homework presentation should be given the same care as it would be schoolwork. </a:t>
            </a:r>
          </a:p>
          <a:p>
            <a:r>
              <a:rPr lang="en-US" sz="2000" dirty="0"/>
              <a:t>If a child is stuck, encourage them to come and ask for help on either a Friday or a Monday. </a:t>
            </a:r>
          </a:p>
          <a:p>
            <a:r>
              <a:rPr lang="en-US" sz="2000" dirty="0"/>
              <a:t>Each week homework is marked as a class. </a:t>
            </a:r>
          </a:p>
          <a:p>
            <a:endParaRPr lang="en-US" sz="2000" dirty="0"/>
          </a:p>
        </p:txBody>
      </p:sp>
    </p:spTree>
    <p:extLst>
      <p:ext uri="{BB962C8B-B14F-4D97-AF65-F5344CB8AC3E}">
        <p14:creationId xmlns:p14="http://schemas.microsoft.com/office/powerpoint/2010/main" val="171451643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46C327D-EA4F-4BAC-1186-C8A53FC94DB8}"/>
              </a:ext>
            </a:extLst>
          </p:cNvPr>
          <p:cNvSpPr>
            <a:spLocks noGrp="1"/>
          </p:cNvSpPr>
          <p:nvPr>
            <p:ph type="title"/>
          </p:nvPr>
        </p:nvSpPr>
        <p:spPr>
          <a:xfrm>
            <a:off x="686834" y="1153572"/>
            <a:ext cx="3200400" cy="4461163"/>
          </a:xfrm>
        </p:spPr>
        <p:txBody>
          <a:bodyPr>
            <a:normAutofit/>
          </a:bodyPr>
          <a:lstStyle/>
          <a:p>
            <a:r>
              <a:rPr lang="en-US">
                <a:solidFill>
                  <a:srgbClr val="FFFFFF"/>
                </a:solidFill>
              </a:rPr>
              <a:t>Reading Books </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4E04910B-F546-FED1-B1AA-3872FF0F3F78}"/>
              </a:ext>
            </a:extLst>
          </p:cNvPr>
          <p:cNvSpPr>
            <a:spLocks noGrp="1"/>
          </p:cNvSpPr>
          <p:nvPr>
            <p:ph idx="1"/>
          </p:nvPr>
        </p:nvSpPr>
        <p:spPr>
          <a:xfrm>
            <a:off x="4447308" y="591344"/>
            <a:ext cx="6906491" cy="5585619"/>
          </a:xfrm>
        </p:spPr>
        <p:txBody>
          <a:bodyPr vert="horz" lIns="91440" tIns="45720" rIns="91440" bIns="45720" rtlCol="0" anchor="ctr">
            <a:normAutofit lnSpcReduction="10000"/>
          </a:bodyPr>
          <a:lstStyle/>
          <a:p>
            <a:pPr marL="0" indent="0" algn="ctr">
              <a:buNone/>
            </a:pPr>
            <a:r>
              <a:rPr lang="en-US" dirty="0"/>
              <a:t>Two types of reading books coming home: </a:t>
            </a:r>
          </a:p>
          <a:p>
            <a:pPr>
              <a:buFont typeface="Calibri" panose="020B0604020202020204" pitchFamily="34" charset="0"/>
              <a:buChar char="-"/>
            </a:pPr>
            <a:endParaRPr lang="en-US" sz="2000" dirty="0"/>
          </a:p>
          <a:p>
            <a:pPr marL="0" indent="0">
              <a:buNone/>
            </a:pPr>
            <a:r>
              <a:rPr lang="en-US" sz="2000" b="1" dirty="0"/>
              <a:t>Scheme Books: Learning to Read – typically sent home on a</a:t>
            </a:r>
            <a:r>
              <a:rPr lang="en-US" sz="2000" b="1" dirty="0">
                <a:solidFill>
                  <a:srgbClr val="EE0000"/>
                </a:solidFill>
              </a:rPr>
              <a:t> </a:t>
            </a:r>
            <a:r>
              <a:rPr lang="en-US" sz="2000" b="1" dirty="0"/>
              <a:t>Friday</a:t>
            </a:r>
          </a:p>
          <a:p>
            <a:pPr>
              <a:buFont typeface="Calibri" panose="020B0604020202020204" pitchFamily="34" charset="0"/>
              <a:buChar char="-"/>
            </a:pPr>
            <a:r>
              <a:rPr lang="en-US" sz="2000" dirty="0"/>
              <a:t>Levelled books targeted at current reading level. </a:t>
            </a:r>
          </a:p>
          <a:p>
            <a:pPr>
              <a:buFont typeface="Calibri" panose="020B0604020202020204" pitchFamily="34" charset="0"/>
              <a:buChar char="-"/>
            </a:pPr>
            <a:r>
              <a:rPr lang="en-US" sz="2000" dirty="0"/>
              <a:t>Please listen to your child read to you and support. </a:t>
            </a:r>
          </a:p>
          <a:p>
            <a:pPr>
              <a:buFont typeface="Calibri" panose="020B0604020202020204" pitchFamily="34" charset="0"/>
              <a:buChar char="-"/>
            </a:pPr>
            <a:r>
              <a:rPr lang="en-US" sz="2000" dirty="0"/>
              <a:t>Ideally, read the same book more than once to build fluency.</a:t>
            </a:r>
          </a:p>
          <a:p>
            <a:pPr>
              <a:buFont typeface="Calibri" panose="020B0604020202020204" pitchFamily="34" charset="0"/>
              <a:buChar char="-"/>
            </a:pPr>
            <a:r>
              <a:rPr lang="en-US" sz="2000" dirty="0"/>
              <a:t>Keep in bag daily for regular return</a:t>
            </a:r>
          </a:p>
          <a:p>
            <a:pPr marL="0" indent="0">
              <a:buNone/>
            </a:pPr>
            <a:endParaRPr lang="en-US" sz="2000" dirty="0"/>
          </a:p>
          <a:p>
            <a:pPr marL="0" indent="0">
              <a:buNone/>
            </a:pPr>
            <a:r>
              <a:rPr lang="en-US" sz="2000" b="1" dirty="0"/>
              <a:t>Joy Books: Learning to LOVE reading </a:t>
            </a:r>
          </a:p>
          <a:p>
            <a:pPr>
              <a:buFont typeface="Calibri" panose="020B0604020202020204" pitchFamily="34" charset="0"/>
              <a:buChar char="-"/>
            </a:pPr>
            <a:r>
              <a:rPr lang="en-US" sz="2000" dirty="0"/>
              <a:t>Free choice from the reading corner/ library every Friday (or home if children prefer). </a:t>
            </a:r>
          </a:p>
          <a:p>
            <a:pPr>
              <a:buFont typeface="Calibri" panose="020B0604020202020204" pitchFamily="34" charset="0"/>
              <a:buChar char="-"/>
            </a:pPr>
            <a:r>
              <a:rPr lang="en-US" sz="2000" dirty="0"/>
              <a:t>Might be trickier to read, may need help or could read together. </a:t>
            </a:r>
          </a:p>
        </p:txBody>
      </p:sp>
    </p:spTree>
    <p:extLst>
      <p:ext uri="{BB962C8B-B14F-4D97-AF65-F5344CB8AC3E}">
        <p14:creationId xmlns:p14="http://schemas.microsoft.com/office/powerpoint/2010/main" val="334242052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52B004-C4B3-1E5C-3D91-3C06A0D3D721}"/>
              </a:ext>
            </a:extLst>
          </p:cNvPr>
          <p:cNvSpPr>
            <a:spLocks noGrp="1"/>
          </p:cNvSpPr>
          <p:nvPr>
            <p:ph type="title"/>
          </p:nvPr>
        </p:nvSpPr>
        <p:spPr/>
        <p:txBody>
          <a:bodyPr/>
          <a:lstStyle/>
          <a:p>
            <a:r>
              <a:rPr lang="en-US" dirty="0"/>
              <a:t>Dates for your Diary</a:t>
            </a:r>
            <a:endParaRPr lang="en-US" dirty="0">
              <a:solidFill>
                <a:srgbClr val="EE0000"/>
              </a:solidFill>
            </a:endParaRPr>
          </a:p>
        </p:txBody>
      </p:sp>
      <p:graphicFrame>
        <p:nvGraphicFramePr>
          <p:cNvPr id="8" name="Content Placeholder 7">
            <a:extLst>
              <a:ext uri="{FF2B5EF4-FFF2-40B4-BE49-F238E27FC236}">
                <a16:creationId xmlns:a16="http://schemas.microsoft.com/office/drawing/2014/main" id="{415B42AB-20C2-3DF1-D989-9822AEC2A994}"/>
              </a:ext>
            </a:extLst>
          </p:cNvPr>
          <p:cNvGraphicFramePr>
            <a:graphicFrameLocks noGrp="1"/>
          </p:cNvGraphicFramePr>
          <p:nvPr>
            <p:ph idx="1"/>
            <p:extLst>
              <p:ext uri="{D42A27DB-BD31-4B8C-83A1-F6EECF244321}">
                <p14:modId xmlns:p14="http://schemas.microsoft.com/office/powerpoint/2010/main" val="4172584794"/>
              </p:ext>
            </p:extLst>
          </p:nvPr>
        </p:nvGraphicFramePr>
        <p:xfrm>
          <a:off x="753979" y="1843373"/>
          <a:ext cx="10515600" cy="3784854"/>
        </p:xfrm>
        <a:graphic>
          <a:graphicData uri="http://schemas.openxmlformats.org/drawingml/2006/table">
            <a:tbl>
              <a:tblPr>
                <a:tableStyleId>{5C22544A-7EE6-4342-B048-85BDC9FD1C3A}</a:tableStyleId>
              </a:tblPr>
              <a:tblGrid>
                <a:gridCol w="10515600">
                  <a:extLst>
                    <a:ext uri="{9D8B030D-6E8A-4147-A177-3AD203B41FA5}">
                      <a16:colId xmlns:a16="http://schemas.microsoft.com/office/drawing/2014/main" val="2820372959"/>
                    </a:ext>
                  </a:extLst>
                </a:gridCol>
              </a:tblGrid>
              <a:tr h="0">
                <a:tc>
                  <a:txBody>
                    <a:bodyPr/>
                    <a:lstStyle/>
                    <a:p>
                      <a:pPr algn="just" fontAlgn="base">
                        <a:lnSpc>
                          <a:spcPct val="150000"/>
                        </a:lnSpc>
                        <a:buNone/>
                      </a:pPr>
                      <a:r>
                        <a:rPr lang="en-GB" sz="2400" dirty="0">
                          <a:effectLst/>
                        </a:rPr>
                        <a:t>Friday 25</a:t>
                      </a:r>
                      <a:r>
                        <a:rPr lang="en-GB" sz="2400" baseline="30000" dirty="0">
                          <a:effectLst/>
                        </a:rPr>
                        <a:t>th</a:t>
                      </a:r>
                      <a:r>
                        <a:rPr lang="en-GB" sz="2400" dirty="0">
                          <a:effectLst/>
                        </a:rPr>
                        <a:t> September- Flu Immunisations</a:t>
                      </a:r>
                      <a:endParaRPr lang="en-GB" sz="3600" dirty="0">
                        <a:effectLst/>
                      </a:endParaRPr>
                    </a:p>
                    <a:p>
                      <a:pPr algn="just" fontAlgn="base">
                        <a:lnSpc>
                          <a:spcPct val="150000"/>
                        </a:lnSpc>
                        <a:buNone/>
                      </a:pPr>
                      <a:r>
                        <a:rPr lang="en-GB" sz="2400" dirty="0">
                          <a:effectLst/>
                        </a:rPr>
                        <a:t>Tuesday 29</a:t>
                      </a:r>
                      <a:r>
                        <a:rPr lang="en-GB" sz="2400" baseline="30000" dirty="0">
                          <a:effectLst/>
                        </a:rPr>
                        <a:t>th</a:t>
                      </a:r>
                      <a:r>
                        <a:rPr lang="en-GB" sz="2400" dirty="0">
                          <a:effectLst/>
                        </a:rPr>
                        <a:t> September- Individual school photos </a:t>
                      </a:r>
                      <a:endParaRPr lang="en-GB" sz="3600" dirty="0">
                        <a:effectLst/>
                      </a:endParaRPr>
                    </a:p>
                    <a:p>
                      <a:pPr algn="just" fontAlgn="base">
                        <a:lnSpc>
                          <a:spcPct val="150000"/>
                        </a:lnSpc>
                        <a:buNone/>
                      </a:pPr>
                      <a:r>
                        <a:rPr lang="en-GB" sz="2400" dirty="0">
                          <a:effectLst/>
                        </a:rPr>
                        <a:t>Wednesday 21</a:t>
                      </a:r>
                      <a:r>
                        <a:rPr lang="en-GB" sz="2400" baseline="30000" dirty="0">
                          <a:effectLst/>
                        </a:rPr>
                        <a:t>st</a:t>
                      </a:r>
                      <a:r>
                        <a:rPr lang="en-GB" sz="2400" dirty="0">
                          <a:effectLst/>
                        </a:rPr>
                        <a:t> October – Flu Vaccines </a:t>
                      </a:r>
                      <a:endParaRPr lang="en-GB" sz="3600" dirty="0">
                        <a:effectLst/>
                      </a:endParaRPr>
                    </a:p>
                    <a:p>
                      <a:pPr algn="just" fontAlgn="base">
                        <a:lnSpc>
                          <a:spcPct val="150000"/>
                        </a:lnSpc>
                        <a:buNone/>
                      </a:pPr>
                      <a:r>
                        <a:rPr lang="en-GB" sz="2400" dirty="0">
                          <a:effectLst/>
                        </a:rPr>
                        <a:t>Tuesday 20</a:t>
                      </a:r>
                      <a:r>
                        <a:rPr lang="en-GB" sz="2400" baseline="30000" dirty="0">
                          <a:effectLst/>
                        </a:rPr>
                        <a:t>th</a:t>
                      </a:r>
                      <a:r>
                        <a:rPr lang="en-GB" sz="2400" dirty="0">
                          <a:effectLst/>
                        </a:rPr>
                        <a:t> October/Thursday 22</a:t>
                      </a:r>
                      <a:r>
                        <a:rPr lang="en-GB" sz="2400" baseline="30000" dirty="0">
                          <a:effectLst/>
                        </a:rPr>
                        <a:t>nd</a:t>
                      </a:r>
                      <a:r>
                        <a:rPr lang="en-GB" sz="2400" dirty="0">
                          <a:effectLst/>
                        </a:rPr>
                        <a:t> October - Parents Evening</a:t>
                      </a:r>
                      <a:endParaRPr lang="en-GB" sz="3600" dirty="0">
                        <a:effectLst/>
                      </a:endParaRPr>
                    </a:p>
                    <a:p>
                      <a:pPr algn="just" fontAlgn="base">
                        <a:lnSpc>
                          <a:spcPct val="150000"/>
                        </a:lnSpc>
                        <a:buNone/>
                      </a:pPr>
                      <a:r>
                        <a:rPr lang="en-GB" sz="2400" dirty="0">
                          <a:effectLst/>
                        </a:rPr>
                        <a:t>Wednesday 4</a:t>
                      </a:r>
                      <a:r>
                        <a:rPr lang="en-GB" sz="2400" baseline="30000" dirty="0">
                          <a:effectLst/>
                        </a:rPr>
                        <a:t>th</a:t>
                      </a:r>
                      <a:r>
                        <a:rPr lang="en-GB" sz="2400" dirty="0">
                          <a:effectLst/>
                        </a:rPr>
                        <a:t> November – Y5/6 RSE parent information session (virtual) </a:t>
                      </a:r>
                      <a:endParaRPr lang="en-GB" sz="3600" dirty="0">
                        <a:effectLst/>
                      </a:endParaRPr>
                    </a:p>
                    <a:p>
                      <a:pPr algn="just" fontAlgn="base">
                        <a:lnSpc>
                          <a:spcPct val="150000"/>
                        </a:lnSpc>
                        <a:buNone/>
                      </a:pPr>
                      <a:r>
                        <a:rPr lang="en-GB" sz="2400" dirty="0">
                          <a:effectLst/>
                        </a:rPr>
                        <a:t>Thursday 26</a:t>
                      </a:r>
                      <a:r>
                        <a:rPr lang="en-GB" sz="2400" baseline="30000" dirty="0">
                          <a:effectLst/>
                        </a:rPr>
                        <a:t>th</a:t>
                      </a:r>
                      <a:r>
                        <a:rPr lang="en-GB" sz="2400" dirty="0">
                          <a:effectLst/>
                        </a:rPr>
                        <a:t> November – Progress Café year 4/5/6</a:t>
                      </a:r>
                      <a:endParaRPr lang="en-GB" sz="3600" dirty="0">
                        <a:effectLst/>
                      </a:endParaRPr>
                    </a:p>
                    <a:p>
                      <a:pPr algn="just" fontAlgn="base">
                        <a:lnSpc>
                          <a:spcPct val="150000"/>
                        </a:lnSpc>
                        <a:buNone/>
                      </a:pPr>
                      <a:r>
                        <a:rPr lang="en-GB" sz="2400" dirty="0">
                          <a:effectLst/>
                        </a:rPr>
                        <a:t>Friday 27</a:t>
                      </a:r>
                      <a:r>
                        <a:rPr lang="en-GB" sz="2400" baseline="30000" dirty="0">
                          <a:effectLst/>
                        </a:rPr>
                        <a:t>th</a:t>
                      </a:r>
                      <a:r>
                        <a:rPr lang="en-GB" sz="2400" dirty="0">
                          <a:effectLst/>
                        </a:rPr>
                        <a:t> November – INSET DAY</a:t>
                      </a:r>
                      <a:endParaRPr lang="en-GB" sz="3600" dirty="0">
                        <a:effectLst/>
                        <a:latin typeface="Times New Roman" panose="02020603050405020304" pitchFamily="18" charset="0"/>
                        <a:ea typeface="Times New Roman" panose="02020603050405020304" pitchFamily="18" charset="0"/>
                      </a:endParaRPr>
                    </a:p>
                  </a:txBody>
                  <a:tcPr marL="114300" marR="114300" marT="0" marB="0"/>
                </a:tc>
                <a:extLst>
                  <a:ext uri="{0D108BD9-81ED-4DB2-BD59-A6C34878D82A}">
                    <a16:rowId xmlns:a16="http://schemas.microsoft.com/office/drawing/2014/main" val="4174893347"/>
                  </a:ext>
                </a:extLst>
              </a:tr>
            </a:tbl>
          </a:graphicData>
        </a:graphic>
      </p:graphicFrame>
    </p:spTree>
    <p:extLst>
      <p:ext uri="{BB962C8B-B14F-4D97-AF65-F5344CB8AC3E}">
        <p14:creationId xmlns:p14="http://schemas.microsoft.com/office/powerpoint/2010/main" val="229964521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B9AA7C6-5E5A-498E-A6DF-A943376E09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83EAB11A-76F7-48F4-9B4F-5BFDF4BF967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4300" y="2385102"/>
            <a:ext cx="574091" cy="2087796"/>
            <a:chOff x="209668" y="2857422"/>
            <a:chExt cx="463662" cy="2087796"/>
          </a:xfrm>
        </p:grpSpPr>
        <p:sp>
          <p:nvSpPr>
            <p:cNvPr id="11" name="Rectangle 10">
              <a:extLst>
                <a:ext uri="{FF2B5EF4-FFF2-40B4-BE49-F238E27FC236}">
                  <a16:creationId xmlns:a16="http://schemas.microsoft.com/office/drawing/2014/main" id="{74D4C416-D5F4-4F6F-A6F1-87A21CD4FC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423947" y="2857422"/>
              <a:ext cx="249383" cy="208779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 name="Straight Connector 11">
              <a:extLst>
                <a:ext uri="{FF2B5EF4-FFF2-40B4-BE49-F238E27FC236}">
                  <a16:creationId xmlns:a16="http://schemas.microsoft.com/office/drawing/2014/main" id="{C6AC1C30-21C6-4BF6-93EE-B211D7A8501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flipH="1">
              <a:off x="209668" y="2857423"/>
              <a:ext cx="1" cy="2087795"/>
            </a:xfrm>
            <a:prstGeom prst="line">
              <a:avLst/>
            </a:prstGeom>
            <a:ln w="177800">
              <a:solidFill>
                <a:schemeClr val="accent4"/>
              </a:solidFill>
            </a:ln>
          </p:spPr>
          <p:style>
            <a:lnRef idx="1">
              <a:schemeClr val="accent1"/>
            </a:lnRef>
            <a:fillRef idx="0">
              <a:schemeClr val="accent1"/>
            </a:fillRef>
            <a:effectRef idx="0">
              <a:schemeClr val="accent1"/>
            </a:effectRef>
            <a:fontRef idx="minor">
              <a:schemeClr val="tx1"/>
            </a:fontRef>
          </p:style>
        </p:cxnSp>
      </p:grpSp>
      <p:sp>
        <p:nvSpPr>
          <p:cNvPr id="14" name="Rectangle 13">
            <a:extLst>
              <a:ext uri="{FF2B5EF4-FFF2-40B4-BE49-F238E27FC236}">
                <a16:creationId xmlns:a16="http://schemas.microsoft.com/office/drawing/2014/main" id="{81E140AE-0ABF-47C8-BF32-7D2F0CF2BA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CBC4F608-B4B8-48C3-9572-C0F061B1CD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9528" y="631767"/>
            <a:ext cx="11111729" cy="5752404"/>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637FFBA-5DF7-712C-85C0-19914F9DD94D}"/>
              </a:ext>
            </a:extLst>
          </p:cNvPr>
          <p:cNvSpPr>
            <a:spLocks noGrp="1"/>
          </p:cNvSpPr>
          <p:nvPr>
            <p:ph type="title"/>
          </p:nvPr>
        </p:nvSpPr>
        <p:spPr>
          <a:xfrm>
            <a:off x="1153618" y="1239927"/>
            <a:ext cx="4008586" cy="4680583"/>
          </a:xfrm>
        </p:spPr>
        <p:txBody>
          <a:bodyPr anchor="ctr">
            <a:normAutofit/>
          </a:bodyPr>
          <a:lstStyle/>
          <a:p>
            <a:r>
              <a:rPr lang="en-US" sz="5200" dirty="0"/>
              <a:t>Life in Year 5 </a:t>
            </a:r>
          </a:p>
        </p:txBody>
      </p:sp>
      <p:sp>
        <p:nvSpPr>
          <p:cNvPr id="3" name="Content Placeholder 2">
            <a:extLst>
              <a:ext uri="{FF2B5EF4-FFF2-40B4-BE49-F238E27FC236}">
                <a16:creationId xmlns:a16="http://schemas.microsoft.com/office/drawing/2014/main" id="{E5710B3C-A410-0F4E-F9AA-C7F161A53EE0}"/>
              </a:ext>
            </a:extLst>
          </p:cNvPr>
          <p:cNvSpPr>
            <a:spLocks noGrp="1"/>
          </p:cNvSpPr>
          <p:nvPr>
            <p:ph idx="1"/>
          </p:nvPr>
        </p:nvSpPr>
        <p:spPr>
          <a:xfrm>
            <a:off x="6291923" y="1239927"/>
            <a:ext cx="4971824" cy="4680583"/>
          </a:xfrm>
        </p:spPr>
        <p:txBody>
          <a:bodyPr vert="horz" lIns="91440" tIns="45720" rIns="91440" bIns="45720" rtlCol="0" anchor="ctr">
            <a:normAutofit/>
          </a:bodyPr>
          <a:lstStyle/>
          <a:p>
            <a:r>
              <a:rPr lang="en-US" sz="2000" dirty="0"/>
              <a:t>Lots of interesting history topics such as the Ancient Greeks and Mayans</a:t>
            </a:r>
          </a:p>
          <a:p>
            <a:r>
              <a:rPr lang="en-US" sz="2000" dirty="0"/>
              <a:t>Learning about space</a:t>
            </a:r>
          </a:p>
          <a:p>
            <a:r>
              <a:rPr lang="en-US" sz="2000" dirty="0"/>
              <a:t>Buddying with Year 1</a:t>
            </a:r>
          </a:p>
          <a:p>
            <a:r>
              <a:rPr lang="en-US" sz="2000" dirty="0"/>
              <a:t>New responsibilities around school such as counting house points</a:t>
            </a:r>
          </a:p>
          <a:p>
            <a:r>
              <a:rPr lang="en-US" sz="2000" dirty="0"/>
              <a:t>Trips to secondary schools including Boston Spa in the Spring term</a:t>
            </a:r>
          </a:p>
          <a:p>
            <a:r>
              <a:rPr lang="en-US" sz="2000" dirty="0"/>
              <a:t>Different clubs throughout the year</a:t>
            </a:r>
          </a:p>
        </p:txBody>
      </p:sp>
    </p:spTree>
    <p:extLst>
      <p:ext uri="{BB962C8B-B14F-4D97-AF65-F5344CB8AC3E}">
        <p14:creationId xmlns:p14="http://schemas.microsoft.com/office/powerpoint/2010/main" val="108617941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Rectangle 31">
            <a:extLst>
              <a:ext uri="{FF2B5EF4-FFF2-40B4-BE49-F238E27FC236}">
                <a16:creationId xmlns:a16="http://schemas.microsoft.com/office/drawing/2014/main" id="{1C4FDBE2-32F7-4AC4-A40C-C51C65B1D4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4" name="Arc 33">
            <a:extLst>
              <a:ext uri="{FF2B5EF4-FFF2-40B4-BE49-F238E27FC236}">
                <a16:creationId xmlns:a16="http://schemas.microsoft.com/office/drawing/2014/main" id="{E2B33195-5BCA-4BB7-A82D-6739522687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604789">
            <a:off x="675639" y="775849"/>
            <a:ext cx="2987899" cy="2987899"/>
          </a:xfrm>
          <a:prstGeom prst="arc">
            <a:avLst>
              <a:gd name="adj1" fmla="val 14455503"/>
              <a:gd name="adj2" fmla="val 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9EE933C1-9380-EC7A-87B3-11E53E8B0ACC}"/>
              </a:ext>
            </a:extLst>
          </p:cNvPr>
          <p:cNvSpPr>
            <a:spLocks noGrp="1"/>
          </p:cNvSpPr>
          <p:nvPr>
            <p:ph type="title"/>
          </p:nvPr>
        </p:nvSpPr>
        <p:spPr>
          <a:xfrm>
            <a:off x="892817" y="1370171"/>
            <a:ext cx="4425551" cy="2387600"/>
          </a:xfrm>
        </p:spPr>
        <p:txBody>
          <a:bodyPr vert="horz" lIns="91440" tIns="45720" rIns="91440" bIns="45720" rtlCol="0" anchor="b">
            <a:normAutofit/>
          </a:bodyPr>
          <a:lstStyle/>
          <a:p>
            <a:r>
              <a:rPr lang="en-US" sz="5100">
                <a:solidFill>
                  <a:srgbClr val="FFFFFF"/>
                </a:solidFill>
              </a:rPr>
              <a:t>Thank you! </a:t>
            </a:r>
            <a:br>
              <a:rPr lang="en-US" sz="5100">
                <a:solidFill>
                  <a:srgbClr val="FFFFFF"/>
                </a:solidFill>
              </a:rPr>
            </a:br>
            <a:r>
              <a:rPr lang="en-US" sz="5100">
                <a:solidFill>
                  <a:srgbClr val="FFFFFF"/>
                </a:solidFill>
              </a:rPr>
              <a:t>Any questions?</a:t>
            </a:r>
          </a:p>
        </p:txBody>
      </p:sp>
      <p:sp>
        <p:nvSpPr>
          <p:cNvPr id="36" name="Oval 35">
            <a:extLst>
              <a:ext uri="{FF2B5EF4-FFF2-40B4-BE49-F238E27FC236}">
                <a16:creationId xmlns:a16="http://schemas.microsoft.com/office/drawing/2014/main" id="{CF8AD9F3-9AF6-494F-83A3-2F677563935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895976" y="2130090"/>
            <a:ext cx="457824" cy="445404"/>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8" name="Freeform: Shape 37">
            <a:extLst>
              <a:ext uri="{FF2B5EF4-FFF2-40B4-BE49-F238E27FC236}">
                <a16:creationId xmlns:a16="http://schemas.microsoft.com/office/drawing/2014/main" id="{11156773-3FB3-46D9-9F87-8212874048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13872" y="3116072"/>
            <a:ext cx="4378128" cy="3741928"/>
          </a:xfrm>
          <a:custGeom>
            <a:avLst/>
            <a:gdLst>
              <a:gd name="connsiteX0" fmla="*/ 2605183 w 4378128"/>
              <a:gd name="connsiteY0" fmla="*/ 0 h 3741928"/>
              <a:gd name="connsiteX1" fmla="*/ 4262321 w 4378128"/>
              <a:gd name="connsiteY1" fmla="*/ 594897 h 3741928"/>
              <a:gd name="connsiteX2" fmla="*/ 4378128 w 4378128"/>
              <a:gd name="connsiteY2" fmla="*/ 700149 h 3741928"/>
              <a:gd name="connsiteX3" fmla="*/ 4378128 w 4378128"/>
              <a:gd name="connsiteY3" fmla="*/ 3741928 h 3741928"/>
              <a:gd name="connsiteX4" fmla="*/ 263831 w 4378128"/>
              <a:gd name="connsiteY4" fmla="*/ 3741928 h 3741928"/>
              <a:gd name="connsiteX5" fmla="*/ 204729 w 4378128"/>
              <a:gd name="connsiteY5" fmla="*/ 3619238 h 3741928"/>
              <a:gd name="connsiteX6" fmla="*/ 0 w 4378128"/>
              <a:gd name="connsiteY6" fmla="*/ 2605183 h 3741928"/>
              <a:gd name="connsiteX7" fmla="*/ 2605183 w 4378128"/>
              <a:gd name="connsiteY7" fmla="*/ 0 h 37419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378128" h="3741928">
                <a:moveTo>
                  <a:pt x="2605183" y="0"/>
                </a:moveTo>
                <a:cubicBezTo>
                  <a:pt x="3234659" y="0"/>
                  <a:pt x="3811992" y="223253"/>
                  <a:pt x="4262321" y="594897"/>
                </a:cubicBezTo>
                <a:lnTo>
                  <a:pt x="4378128" y="700149"/>
                </a:lnTo>
                <a:lnTo>
                  <a:pt x="4378128" y="3741928"/>
                </a:lnTo>
                <a:lnTo>
                  <a:pt x="263831" y="3741928"/>
                </a:lnTo>
                <a:lnTo>
                  <a:pt x="204729" y="3619238"/>
                </a:lnTo>
                <a:cubicBezTo>
                  <a:pt x="72899" y="3307558"/>
                  <a:pt x="0" y="2964884"/>
                  <a:pt x="0" y="2605183"/>
                </a:cubicBezTo>
                <a:cubicBezTo>
                  <a:pt x="0" y="1166380"/>
                  <a:pt x="1166380" y="0"/>
                  <a:pt x="2605183"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0" name="Freeform: Shape 39">
            <a:extLst>
              <a:ext uri="{FF2B5EF4-FFF2-40B4-BE49-F238E27FC236}">
                <a16:creationId xmlns:a16="http://schemas.microsoft.com/office/drawing/2014/main" id="{E8EA24D0-C854-4AA8-B8FD-D252660D88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99731" y="1"/>
            <a:ext cx="4208478" cy="3678281"/>
          </a:xfrm>
          <a:custGeom>
            <a:avLst/>
            <a:gdLst>
              <a:gd name="connsiteX0" fmla="*/ 711074 w 4208478"/>
              <a:gd name="connsiteY0" fmla="*/ 0 h 3678281"/>
              <a:gd name="connsiteX1" fmla="*/ 3497404 w 4208478"/>
              <a:gd name="connsiteY1" fmla="*/ 0 h 3678281"/>
              <a:gd name="connsiteX2" fmla="*/ 3592161 w 4208478"/>
              <a:gd name="connsiteY2" fmla="*/ 86120 h 3678281"/>
              <a:gd name="connsiteX3" fmla="*/ 4208478 w 4208478"/>
              <a:gd name="connsiteY3" fmla="*/ 1574042 h 3678281"/>
              <a:gd name="connsiteX4" fmla="*/ 2104239 w 4208478"/>
              <a:gd name="connsiteY4" fmla="*/ 3678281 h 3678281"/>
              <a:gd name="connsiteX5" fmla="*/ 0 w 4208478"/>
              <a:gd name="connsiteY5" fmla="*/ 1574042 h 3678281"/>
              <a:gd name="connsiteX6" fmla="*/ 616318 w 4208478"/>
              <a:gd name="connsiteY6" fmla="*/ 86120 h 36782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208478" h="3678281">
                <a:moveTo>
                  <a:pt x="711074" y="0"/>
                </a:moveTo>
                <a:lnTo>
                  <a:pt x="3497404" y="0"/>
                </a:lnTo>
                <a:lnTo>
                  <a:pt x="3592161" y="86120"/>
                </a:lnTo>
                <a:cubicBezTo>
                  <a:pt x="3972953" y="466913"/>
                  <a:pt x="4208478" y="992973"/>
                  <a:pt x="4208478" y="1574042"/>
                </a:cubicBezTo>
                <a:cubicBezTo>
                  <a:pt x="4208478" y="2736181"/>
                  <a:pt x="3266378" y="3678281"/>
                  <a:pt x="2104239" y="3678281"/>
                </a:cubicBezTo>
                <a:cubicBezTo>
                  <a:pt x="942100" y="3678281"/>
                  <a:pt x="0" y="2736181"/>
                  <a:pt x="0" y="1574042"/>
                </a:cubicBezTo>
                <a:cubicBezTo>
                  <a:pt x="0" y="992973"/>
                  <a:pt x="235525" y="466913"/>
                  <a:pt x="616318" y="8612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7" name="Graphic 6" descr="Help">
            <a:extLst>
              <a:ext uri="{FF2B5EF4-FFF2-40B4-BE49-F238E27FC236}">
                <a16:creationId xmlns:a16="http://schemas.microsoft.com/office/drawing/2014/main" id="{1D001D2A-07BC-89D8-B370-4D1B99015ACC}"/>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6249286" y="270180"/>
            <a:ext cx="2709367" cy="2709367"/>
          </a:xfrm>
          <a:custGeom>
            <a:avLst/>
            <a:gdLst/>
            <a:ahLst/>
            <a:cxnLst/>
            <a:rect l="l" t="t" r="r" b="b"/>
            <a:pathLst>
              <a:path w="2833631" h="2677010">
                <a:moveTo>
                  <a:pt x="49418" y="0"/>
                </a:moveTo>
                <a:lnTo>
                  <a:pt x="2784213" y="0"/>
                </a:lnTo>
                <a:cubicBezTo>
                  <a:pt x="2811506" y="0"/>
                  <a:pt x="2833631" y="22125"/>
                  <a:pt x="2833631" y="49418"/>
                </a:cubicBezTo>
                <a:lnTo>
                  <a:pt x="2833631" y="2627592"/>
                </a:lnTo>
                <a:cubicBezTo>
                  <a:pt x="2833631" y="2654885"/>
                  <a:pt x="2811506" y="2677010"/>
                  <a:pt x="2784213" y="2677010"/>
                </a:cubicBezTo>
                <a:lnTo>
                  <a:pt x="49418" y="2677010"/>
                </a:lnTo>
                <a:cubicBezTo>
                  <a:pt x="22125" y="2677010"/>
                  <a:pt x="0" y="2654885"/>
                  <a:pt x="0" y="2627592"/>
                </a:cubicBezTo>
                <a:lnTo>
                  <a:pt x="0" y="49418"/>
                </a:lnTo>
                <a:cubicBezTo>
                  <a:pt x="0" y="22125"/>
                  <a:pt x="22125" y="0"/>
                  <a:pt x="49418" y="0"/>
                </a:cubicBezTo>
                <a:close/>
              </a:path>
            </a:pathLst>
          </a:custGeom>
        </p:spPr>
      </p:pic>
      <p:pic>
        <p:nvPicPr>
          <p:cNvPr id="4" name="Picture 3" descr="A blue circle with yellow text and a white owl&#10;&#10;AI-generated content may be incorrect.">
            <a:extLst>
              <a:ext uri="{FF2B5EF4-FFF2-40B4-BE49-F238E27FC236}">
                <a16:creationId xmlns:a16="http://schemas.microsoft.com/office/drawing/2014/main" id="{FDC24B73-5C52-8C36-E8C4-F3D908A022F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879518" y="3757771"/>
            <a:ext cx="3040156" cy="3040156"/>
          </a:xfrm>
          <a:prstGeom prst="rect">
            <a:avLst/>
          </a:prstGeom>
        </p:spPr>
      </p:pic>
    </p:spTree>
    <p:extLst>
      <p:ext uri="{BB962C8B-B14F-4D97-AF65-F5344CB8AC3E}">
        <p14:creationId xmlns:p14="http://schemas.microsoft.com/office/powerpoint/2010/main" val="183751273"/>
      </p:ext>
    </p:extLst>
  </p:cSld>
  <p:clrMapOvr>
    <a:masterClrMapping/>
  </p:clrMapOvr>
</p:sld>
</file>

<file path=ppt/theme/theme1.xml><?xml version="1.0" encoding="utf-8"?>
<a:theme xmlns:a="http://schemas.openxmlformats.org/drawingml/2006/main" name="office theme">
  <a:themeElements>
    <a:clrScheme name="Shadwell Primary School">
      <a:dk1>
        <a:sysClr val="windowText" lastClr="000000"/>
      </a:dk1>
      <a:lt1>
        <a:sysClr val="window" lastClr="FFFFFF"/>
      </a:lt1>
      <a:dk2>
        <a:srgbClr val="0E2841"/>
      </a:dk2>
      <a:lt2>
        <a:srgbClr val="E8E8E8"/>
      </a:lt2>
      <a:accent1>
        <a:srgbClr val="3E68B2"/>
      </a:accent1>
      <a:accent2>
        <a:srgbClr val="3E68B2"/>
      </a:accent2>
      <a:accent3>
        <a:srgbClr val="3E68B2"/>
      </a:accent3>
      <a:accent4>
        <a:srgbClr val="3E68B2"/>
      </a:accent4>
      <a:accent5>
        <a:srgbClr val="3E68B2"/>
      </a:accent5>
      <a:accent6>
        <a:srgbClr val="3E68B2"/>
      </a:accent6>
      <a:hlink>
        <a:srgbClr val="3E68B2"/>
      </a:hlink>
      <a:folHlink>
        <a:srgbClr val="3E68B2"/>
      </a:folHlink>
    </a:clrScheme>
    <a:fontScheme name="Office Theme">
      <a:majorFont>
        <a:latin typeface="Aptos Display"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ptos" panose="020B0004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1303</TotalTime>
  <Words>664</Words>
  <Application>Microsoft Office PowerPoint</Application>
  <PresentationFormat>Widescreen</PresentationFormat>
  <Paragraphs>71</Paragraphs>
  <Slides>12</Slides>
  <Notes>9</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12</vt:i4>
      </vt:variant>
    </vt:vector>
  </HeadingPairs>
  <TitlesOfParts>
    <vt:vector size="19" baseType="lpstr">
      <vt:lpstr>Aptos</vt:lpstr>
      <vt:lpstr>Aptos Display</vt:lpstr>
      <vt:lpstr>Arial</vt:lpstr>
      <vt:lpstr>Calibri</vt:lpstr>
      <vt:lpstr>Courier New</vt:lpstr>
      <vt:lpstr>Times New Roman</vt:lpstr>
      <vt:lpstr>office theme</vt:lpstr>
      <vt:lpstr>Welcome to Class 5  Parent Information Session</vt:lpstr>
      <vt:lpstr>Everyday information </vt:lpstr>
      <vt:lpstr>A typical week in our class </vt:lpstr>
      <vt:lpstr>PowerPoint Presentation</vt:lpstr>
      <vt:lpstr>PowerPoint Presentation</vt:lpstr>
      <vt:lpstr>PE </vt:lpstr>
      <vt:lpstr>Curriculum Newsletter </vt:lpstr>
      <vt:lpstr>Homework (KS2)</vt:lpstr>
      <vt:lpstr>Reading Books </vt:lpstr>
      <vt:lpstr>Dates for your Diary</vt:lpstr>
      <vt:lpstr>Life in Year 5 </vt:lpstr>
      <vt:lpstr>Thank you!  Any 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Kirsty Prankard</dc:creator>
  <cp:lastModifiedBy>Hannah Brockway</cp:lastModifiedBy>
  <cp:revision>384</cp:revision>
  <dcterms:created xsi:type="dcterms:W3CDTF">2025-08-26T13:17:03Z</dcterms:created>
  <dcterms:modified xsi:type="dcterms:W3CDTF">2026-09-15T09:18:12Z</dcterms:modified>
</cp:coreProperties>
</file>