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71" r:id="rId6"/>
    <p:sldId id="257" r:id="rId7"/>
    <p:sldId id="274" r:id="rId8"/>
    <p:sldId id="275" r:id="rId9"/>
    <p:sldId id="258" r:id="rId10"/>
    <p:sldId id="262" r:id="rId11"/>
    <p:sldId id="273" r:id="rId12"/>
    <p:sldId id="259" r:id="rId13"/>
    <p:sldId id="261" r:id="rId14"/>
    <p:sldId id="265"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8329" autoAdjust="0"/>
  </p:normalViewPr>
  <p:slideViewPr>
    <p:cSldViewPr snapToGrid="0">
      <p:cViewPr varScale="1">
        <p:scale>
          <a:sx n="67" d="100"/>
          <a:sy n="67" d="100"/>
        </p:scale>
        <p:origin x="10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a  Hill" userId="e74037eb-384d-4b3a-afd4-3cc4ddb6b9a2" providerId="ADAL" clId="{A832264B-4E84-4835-AC2D-86D450E069FD}"/>
    <pc:docChg chg="custSel modSld">
      <pc:chgData name="Isabella  Hill" userId="e74037eb-384d-4b3a-afd4-3cc4ddb6b9a2" providerId="ADAL" clId="{A832264B-4E84-4835-AC2D-86D450E069FD}" dt="2025-09-16T13:53:54.502" v="303" actId="20577"/>
      <pc:docMkLst>
        <pc:docMk/>
      </pc:docMkLst>
      <pc:sldChg chg="modSp">
        <pc:chgData name="Isabella  Hill" userId="e74037eb-384d-4b3a-afd4-3cc4ddb6b9a2" providerId="ADAL" clId="{A832264B-4E84-4835-AC2D-86D450E069FD}" dt="2025-09-16T13:53:54.502" v="303" actId="20577"/>
        <pc:sldMkLst>
          <pc:docMk/>
          <pc:sldMk cId="1086179415" sldId="265"/>
        </pc:sldMkLst>
        <pc:spChg chg="mod">
          <ac:chgData name="Isabella  Hill" userId="e74037eb-384d-4b3a-afd4-3cc4ddb6b9a2" providerId="ADAL" clId="{A832264B-4E84-4835-AC2D-86D450E069FD}" dt="2025-09-16T13:53:54.502" v="303" actId="20577"/>
          <ac:spMkLst>
            <pc:docMk/>
            <pc:sldMk cId="1086179415" sldId="265"/>
            <ac:spMk id="3" creationId="{E5710B3C-A410-0F4E-F9AA-C7F161A53EE0}"/>
          </ac:spMkLst>
        </pc:spChg>
      </pc:sldChg>
      <pc:sldChg chg="modSp modNotesTx">
        <pc:chgData name="Isabella  Hill" userId="e74037eb-384d-4b3a-afd4-3cc4ddb6b9a2" providerId="ADAL" clId="{A832264B-4E84-4835-AC2D-86D450E069FD}" dt="2025-09-16T13:46:50.757" v="106" actId="20577"/>
        <pc:sldMkLst>
          <pc:docMk/>
          <pc:sldMk cId="0" sldId="271"/>
        </pc:sldMkLst>
        <pc:spChg chg="mod">
          <ac:chgData name="Isabella  Hill" userId="e74037eb-384d-4b3a-afd4-3cc4ddb6b9a2" providerId="ADAL" clId="{A832264B-4E84-4835-AC2D-86D450E069FD}" dt="2025-09-16T13:46:50.757" v="106" actId="20577"/>
          <ac:spMkLst>
            <pc:docMk/>
            <pc:sldMk cId="0" sldId="271"/>
            <ac:spMk id="3" creationId="{828A577D-6C0F-CC6C-3079-F69DB502C90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74CC4-A474-4BE0-85F5-8A41D420A7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BF37DB-6598-40DD-81DE-3006141E8D87}">
      <dgm:prSet/>
      <dgm:spPr/>
      <dgm:t>
        <a:bodyPr/>
        <a:lstStyle/>
        <a:p>
          <a:r>
            <a:rPr lang="en-US" dirty="0"/>
            <a:t>Flu </a:t>
          </a:r>
          <a:r>
            <a:rPr lang="en-US" dirty="0" err="1"/>
            <a:t>immunisations</a:t>
          </a:r>
          <a:r>
            <a:rPr lang="en-US" dirty="0"/>
            <a:t>- 22</a:t>
          </a:r>
          <a:r>
            <a:rPr lang="en-US" baseline="30000" dirty="0"/>
            <a:t>nd</a:t>
          </a:r>
          <a:r>
            <a:rPr lang="en-US" dirty="0"/>
            <a:t> September </a:t>
          </a:r>
        </a:p>
      </dgm:t>
    </dgm:pt>
    <dgm:pt modelId="{B810A24D-9273-4607-AD23-9A2794321DC6}" type="parTrans" cxnId="{423AB236-22E2-4E7F-93D8-B5AC22E4DF67}">
      <dgm:prSet/>
      <dgm:spPr/>
      <dgm:t>
        <a:bodyPr/>
        <a:lstStyle/>
        <a:p>
          <a:endParaRPr lang="en-US"/>
        </a:p>
      </dgm:t>
    </dgm:pt>
    <dgm:pt modelId="{FCFF0A06-2DE2-4DD0-B875-C15D8C627A3A}" type="sibTrans" cxnId="{423AB236-22E2-4E7F-93D8-B5AC22E4DF67}">
      <dgm:prSet/>
      <dgm:spPr/>
      <dgm:t>
        <a:bodyPr/>
        <a:lstStyle/>
        <a:p>
          <a:endParaRPr lang="en-US"/>
        </a:p>
      </dgm:t>
    </dgm:pt>
    <dgm:pt modelId="{D12FB481-C864-4BD0-A63B-DA1BBF552DDF}">
      <dgm:prSet/>
      <dgm:spPr/>
      <dgm:t>
        <a:bodyPr/>
        <a:lstStyle/>
        <a:p>
          <a:r>
            <a:rPr lang="en-US" dirty="0"/>
            <a:t>Individual photos- 30</a:t>
          </a:r>
          <a:r>
            <a:rPr lang="en-US" baseline="30000" dirty="0"/>
            <a:t>th</a:t>
          </a:r>
          <a:r>
            <a:rPr lang="en-US" dirty="0"/>
            <a:t> September</a:t>
          </a:r>
        </a:p>
      </dgm:t>
    </dgm:pt>
    <dgm:pt modelId="{A3D0BC28-E9CD-498C-8E2F-432493DF405B}" type="parTrans" cxnId="{988D2483-0AC7-4AE3-8BE0-C3C0F207A460}">
      <dgm:prSet/>
      <dgm:spPr/>
      <dgm:t>
        <a:bodyPr/>
        <a:lstStyle/>
        <a:p>
          <a:endParaRPr lang="en-US"/>
        </a:p>
      </dgm:t>
    </dgm:pt>
    <dgm:pt modelId="{9F7930A5-0450-4135-851A-033CAEF57D49}" type="sibTrans" cxnId="{988D2483-0AC7-4AE3-8BE0-C3C0F207A460}">
      <dgm:prSet/>
      <dgm:spPr/>
      <dgm:t>
        <a:bodyPr/>
        <a:lstStyle/>
        <a:p>
          <a:endParaRPr lang="en-US"/>
        </a:p>
      </dgm:t>
    </dgm:pt>
    <dgm:pt modelId="{546151F0-AB85-45BF-AF59-80DEEDE83AAD}">
      <dgm:prSet/>
      <dgm:spPr/>
      <dgm:t>
        <a:bodyPr/>
        <a:lstStyle/>
        <a:p>
          <a:r>
            <a:rPr lang="en-US" dirty="0"/>
            <a:t>Parent consultation meetings- 20</a:t>
          </a:r>
          <a:r>
            <a:rPr lang="en-US" baseline="30000" dirty="0"/>
            <a:t>th</a:t>
          </a:r>
          <a:r>
            <a:rPr lang="en-US" dirty="0"/>
            <a:t> and 23</a:t>
          </a:r>
          <a:r>
            <a:rPr lang="en-US" baseline="30000" dirty="0"/>
            <a:t>rd</a:t>
          </a:r>
          <a:r>
            <a:rPr lang="en-US" dirty="0"/>
            <a:t> October</a:t>
          </a:r>
        </a:p>
      </dgm:t>
    </dgm:pt>
    <dgm:pt modelId="{B60AB121-A35D-4CC6-841F-B8297E996943}" type="parTrans" cxnId="{33CCD0E6-BE7D-4AB1-A7D0-B0EBA25A7211}">
      <dgm:prSet/>
      <dgm:spPr/>
      <dgm:t>
        <a:bodyPr/>
        <a:lstStyle/>
        <a:p>
          <a:endParaRPr lang="en-US"/>
        </a:p>
      </dgm:t>
    </dgm:pt>
    <dgm:pt modelId="{4B418D07-316A-4B81-A868-B458DDE7F62E}" type="sibTrans" cxnId="{33CCD0E6-BE7D-4AB1-A7D0-B0EBA25A7211}">
      <dgm:prSet/>
      <dgm:spPr/>
      <dgm:t>
        <a:bodyPr/>
        <a:lstStyle/>
        <a:p>
          <a:endParaRPr lang="en-US"/>
        </a:p>
      </dgm:t>
    </dgm:pt>
    <dgm:pt modelId="{5B0D2FD6-19BE-4C05-94F4-57362C71FFB6}">
      <dgm:prSet/>
      <dgm:spPr/>
      <dgm:t>
        <a:bodyPr/>
        <a:lstStyle/>
        <a:p>
          <a:r>
            <a:rPr lang="en-US" dirty="0"/>
            <a:t>Inset day (School closed for children)- 28</a:t>
          </a:r>
          <a:r>
            <a:rPr lang="en-US" baseline="30000" dirty="0"/>
            <a:t>th</a:t>
          </a:r>
          <a:r>
            <a:rPr lang="en-US" dirty="0"/>
            <a:t> November </a:t>
          </a:r>
        </a:p>
      </dgm:t>
    </dgm:pt>
    <dgm:pt modelId="{EA85324F-46B5-4B3A-8CB3-5205F1EB8B4C}" type="parTrans" cxnId="{BD18DABA-51D8-43E2-809D-4820DBD357F8}">
      <dgm:prSet/>
      <dgm:spPr/>
      <dgm:t>
        <a:bodyPr/>
        <a:lstStyle/>
        <a:p>
          <a:endParaRPr lang="en-US"/>
        </a:p>
      </dgm:t>
    </dgm:pt>
    <dgm:pt modelId="{235BAB15-2F37-457B-929B-08FB76529D3A}" type="sibTrans" cxnId="{BD18DABA-51D8-43E2-809D-4820DBD357F8}">
      <dgm:prSet/>
      <dgm:spPr/>
      <dgm:t>
        <a:bodyPr/>
        <a:lstStyle/>
        <a:p>
          <a:endParaRPr lang="en-US"/>
        </a:p>
      </dgm:t>
    </dgm:pt>
    <dgm:pt modelId="{55D845C8-4D10-45F8-B1F9-CD96001EA2E1}" type="pres">
      <dgm:prSet presAssocID="{03D74CC4-A474-4BE0-85F5-8A41D420A79E}" presName="vert0" presStyleCnt="0">
        <dgm:presLayoutVars>
          <dgm:dir/>
          <dgm:animOne val="branch"/>
          <dgm:animLvl val="lvl"/>
        </dgm:presLayoutVars>
      </dgm:prSet>
      <dgm:spPr/>
    </dgm:pt>
    <dgm:pt modelId="{AF14875A-2C6A-4E21-9CBC-0B4188B2289E}" type="pres">
      <dgm:prSet presAssocID="{ADBF37DB-6598-40DD-81DE-3006141E8D87}" presName="thickLine" presStyleLbl="alignNode1" presStyleIdx="0" presStyleCnt="4"/>
      <dgm:spPr/>
    </dgm:pt>
    <dgm:pt modelId="{5A40AB1F-2624-4741-86C4-0C38874BC200}" type="pres">
      <dgm:prSet presAssocID="{ADBF37DB-6598-40DD-81DE-3006141E8D87}" presName="horz1" presStyleCnt="0"/>
      <dgm:spPr/>
    </dgm:pt>
    <dgm:pt modelId="{11BEDB96-1430-4909-BD5D-AA1CFE4F9019}" type="pres">
      <dgm:prSet presAssocID="{ADBF37DB-6598-40DD-81DE-3006141E8D87}" presName="tx1" presStyleLbl="revTx" presStyleIdx="0" presStyleCnt="4"/>
      <dgm:spPr/>
    </dgm:pt>
    <dgm:pt modelId="{99EF0AA0-CF94-40DE-B8BC-9CBC822C5EE7}" type="pres">
      <dgm:prSet presAssocID="{ADBF37DB-6598-40DD-81DE-3006141E8D87}" presName="vert1" presStyleCnt="0"/>
      <dgm:spPr/>
    </dgm:pt>
    <dgm:pt modelId="{3D065391-3778-4943-9833-360615E5C4AD}" type="pres">
      <dgm:prSet presAssocID="{D12FB481-C864-4BD0-A63B-DA1BBF552DDF}" presName="thickLine" presStyleLbl="alignNode1" presStyleIdx="1" presStyleCnt="4"/>
      <dgm:spPr/>
    </dgm:pt>
    <dgm:pt modelId="{6E11AC9F-AF51-4DC1-A506-AB46E1402A68}" type="pres">
      <dgm:prSet presAssocID="{D12FB481-C864-4BD0-A63B-DA1BBF552DDF}" presName="horz1" presStyleCnt="0"/>
      <dgm:spPr/>
    </dgm:pt>
    <dgm:pt modelId="{CFD5B40B-D42C-403C-8CBD-2726FBFC10B9}" type="pres">
      <dgm:prSet presAssocID="{D12FB481-C864-4BD0-A63B-DA1BBF552DDF}" presName="tx1" presStyleLbl="revTx" presStyleIdx="1" presStyleCnt="4"/>
      <dgm:spPr/>
    </dgm:pt>
    <dgm:pt modelId="{8F938798-96A9-439A-A86A-69EFDF053150}" type="pres">
      <dgm:prSet presAssocID="{D12FB481-C864-4BD0-A63B-DA1BBF552DDF}" presName="vert1" presStyleCnt="0"/>
      <dgm:spPr/>
    </dgm:pt>
    <dgm:pt modelId="{67FC410C-A611-4824-8B0F-F2A07BD2DF0C}" type="pres">
      <dgm:prSet presAssocID="{546151F0-AB85-45BF-AF59-80DEEDE83AAD}" presName="thickLine" presStyleLbl="alignNode1" presStyleIdx="2" presStyleCnt="4"/>
      <dgm:spPr/>
    </dgm:pt>
    <dgm:pt modelId="{3A0385B1-F25D-41B6-9C59-80EBE8B81B9D}" type="pres">
      <dgm:prSet presAssocID="{546151F0-AB85-45BF-AF59-80DEEDE83AAD}" presName="horz1" presStyleCnt="0"/>
      <dgm:spPr/>
    </dgm:pt>
    <dgm:pt modelId="{01204E4C-06F3-45FB-ABB8-1484A217FEA7}" type="pres">
      <dgm:prSet presAssocID="{546151F0-AB85-45BF-AF59-80DEEDE83AAD}" presName="tx1" presStyleLbl="revTx" presStyleIdx="2" presStyleCnt="4"/>
      <dgm:spPr/>
    </dgm:pt>
    <dgm:pt modelId="{47903286-DAE8-43B8-B83C-CFDF204E7C08}" type="pres">
      <dgm:prSet presAssocID="{546151F0-AB85-45BF-AF59-80DEEDE83AAD}" presName="vert1" presStyleCnt="0"/>
      <dgm:spPr/>
    </dgm:pt>
    <dgm:pt modelId="{57D3CA04-D310-4E7D-BF76-2F9E8E47AF3F}" type="pres">
      <dgm:prSet presAssocID="{5B0D2FD6-19BE-4C05-94F4-57362C71FFB6}" presName="thickLine" presStyleLbl="alignNode1" presStyleIdx="3" presStyleCnt="4"/>
      <dgm:spPr/>
    </dgm:pt>
    <dgm:pt modelId="{B715A9C4-1AAF-4692-A25E-2F8EE018C919}" type="pres">
      <dgm:prSet presAssocID="{5B0D2FD6-19BE-4C05-94F4-57362C71FFB6}" presName="horz1" presStyleCnt="0"/>
      <dgm:spPr/>
    </dgm:pt>
    <dgm:pt modelId="{19136298-E150-42A5-A3BD-0FCCF949AEC7}" type="pres">
      <dgm:prSet presAssocID="{5B0D2FD6-19BE-4C05-94F4-57362C71FFB6}" presName="tx1" presStyleLbl="revTx" presStyleIdx="3" presStyleCnt="4"/>
      <dgm:spPr/>
    </dgm:pt>
    <dgm:pt modelId="{4E027969-7E61-4E2D-A698-4BD99AF332DA}" type="pres">
      <dgm:prSet presAssocID="{5B0D2FD6-19BE-4C05-94F4-57362C71FFB6}" presName="vert1" presStyleCnt="0"/>
      <dgm:spPr/>
    </dgm:pt>
  </dgm:ptLst>
  <dgm:cxnLst>
    <dgm:cxn modelId="{1BBAAC25-59A9-4968-B16A-A4D3983570AA}" type="presOf" srcId="{546151F0-AB85-45BF-AF59-80DEEDE83AAD}" destId="{01204E4C-06F3-45FB-ABB8-1484A217FEA7}" srcOrd="0" destOrd="0" presId="urn:microsoft.com/office/officeart/2008/layout/LinedList"/>
    <dgm:cxn modelId="{423AB236-22E2-4E7F-93D8-B5AC22E4DF67}" srcId="{03D74CC4-A474-4BE0-85F5-8A41D420A79E}" destId="{ADBF37DB-6598-40DD-81DE-3006141E8D87}" srcOrd="0" destOrd="0" parTransId="{B810A24D-9273-4607-AD23-9A2794321DC6}" sibTransId="{FCFF0A06-2DE2-4DD0-B875-C15D8C627A3A}"/>
    <dgm:cxn modelId="{89E3086E-AD5B-434B-A8E9-2D531CFF86A9}" type="presOf" srcId="{03D74CC4-A474-4BE0-85F5-8A41D420A79E}" destId="{55D845C8-4D10-45F8-B1F9-CD96001EA2E1}" srcOrd="0" destOrd="0" presId="urn:microsoft.com/office/officeart/2008/layout/LinedList"/>
    <dgm:cxn modelId="{D2C82F72-9A28-492F-BA01-DD84A84B1543}" type="presOf" srcId="{5B0D2FD6-19BE-4C05-94F4-57362C71FFB6}" destId="{19136298-E150-42A5-A3BD-0FCCF949AEC7}" srcOrd="0" destOrd="0" presId="urn:microsoft.com/office/officeart/2008/layout/LinedList"/>
    <dgm:cxn modelId="{988D2483-0AC7-4AE3-8BE0-C3C0F207A460}" srcId="{03D74CC4-A474-4BE0-85F5-8A41D420A79E}" destId="{D12FB481-C864-4BD0-A63B-DA1BBF552DDF}" srcOrd="1" destOrd="0" parTransId="{A3D0BC28-E9CD-498C-8E2F-432493DF405B}" sibTransId="{9F7930A5-0450-4135-851A-033CAEF57D49}"/>
    <dgm:cxn modelId="{BD18DABA-51D8-43E2-809D-4820DBD357F8}" srcId="{03D74CC4-A474-4BE0-85F5-8A41D420A79E}" destId="{5B0D2FD6-19BE-4C05-94F4-57362C71FFB6}" srcOrd="3" destOrd="0" parTransId="{EA85324F-46B5-4B3A-8CB3-5205F1EB8B4C}" sibTransId="{235BAB15-2F37-457B-929B-08FB76529D3A}"/>
    <dgm:cxn modelId="{33CCD0E6-BE7D-4AB1-A7D0-B0EBA25A7211}" srcId="{03D74CC4-A474-4BE0-85F5-8A41D420A79E}" destId="{546151F0-AB85-45BF-AF59-80DEEDE83AAD}" srcOrd="2" destOrd="0" parTransId="{B60AB121-A35D-4CC6-841F-B8297E996943}" sibTransId="{4B418D07-316A-4B81-A868-B458DDE7F62E}"/>
    <dgm:cxn modelId="{5A765EE9-66EC-4E80-B2E7-1F43D51FDE28}" type="presOf" srcId="{D12FB481-C864-4BD0-A63B-DA1BBF552DDF}" destId="{CFD5B40B-D42C-403C-8CBD-2726FBFC10B9}" srcOrd="0" destOrd="0" presId="urn:microsoft.com/office/officeart/2008/layout/LinedList"/>
    <dgm:cxn modelId="{FCD471EF-7124-4210-9B4E-3B2651FDDA8A}" type="presOf" srcId="{ADBF37DB-6598-40DD-81DE-3006141E8D87}" destId="{11BEDB96-1430-4909-BD5D-AA1CFE4F9019}" srcOrd="0" destOrd="0" presId="urn:microsoft.com/office/officeart/2008/layout/LinedList"/>
    <dgm:cxn modelId="{299B62EA-E950-4676-852E-A2CC995D58BF}" type="presParOf" srcId="{55D845C8-4D10-45F8-B1F9-CD96001EA2E1}" destId="{AF14875A-2C6A-4E21-9CBC-0B4188B2289E}" srcOrd="0" destOrd="0" presId="urn:microsoft.com/office/officeart/2008/layout/LinedList"/>
    <dgm:cxn modelId="{F7E358A3-0482-4318-8B5F-EA6FE4619FBB}" type="presParOf" srcId="{55D845C8-4D10-45F8-B1F9-CD96001EA2E1}" destId="{5A40AB1F-2624-4741-86C4-0C38874BC200}" srcOrd="1" destOrd="0" presId="urn:microsoft.com/office/officeart/2008/layout/LinedList"/>
    <dgm:cxn modelId="{99D500B5-3398-4A12-BF35-6ED4EB6CFFB8}" type="presParOf" srcId="{5A40AB1F-2624-4741-86C4-0C38874BC200}" destId="{11BEDB96-1430-4909-BD5D-AA1CFE4F9019}" srcOrd="0" destOrd="0" presId="urn:microsoft.com/office/officeart/2008/layout/LinedList"/>
    <dgm:cxn modelId="{1CAD3E0B-5F64-4989-827B-792B6BDE7B21}" type="presParOf" srcId="{5A40AB1F-2624-4741-86C4-0C38874BC200}" destId="{99EF0AA0-CF94-40DE-B8BC-9CBC822C5EE7}" srcOrd="1" destOrd="0" presId="urn:microsoft.com/office/officeart/2008/layout/LinedList"/>
    <dgm:cxn modelId="{17D718D8-69AB-4F54-8C04-CFCBB8334984}" type="presParOf" srcId="{55D845C8-4D10-45F8-B1F9-CD96001EA2E1}" destId="{3D065391-3778-4943-9833-360615E5C4AD}" srcOrd="2" destOrd="0" presId="urn:microsoft.com/office/officeart/2008/layout/LinedList"/>
    <dgm:cxn modelId="{D1DFA5CB-8E7E-4074-B3C7-9D1C8C09E163}" type="presParOf" srcId="{55D845C8-4D10-45F8-B1F9-CD96001EA2E1}" destId="{6E11AC9F-AF51-4DC1-A506-AB46E1402A68}" srcOrd="3" destOrd="0" presId="urn:microsoft.com/office/officeart/2008/layout/LinedList"/>
    <dgm:cxn modelId="{33125673-83BC-41E2-84F0-67486D1A0E12}" type="presParOf" srcId="{6E11AC9F-AF51-4DC1-A506-AB46E1402A68}" destId="{CFD5B40B-D42C-403C-8CBD-2726FBFC10B9}" srcOrd="0" destOrd="0" presId="urn:microsoft.com/office/officeart/2008/layout/LinedList"/>
    <dgm:cxn modelId="{CCAA90A8-9F61-4B80-BDB2-F2388DD1CC9A}" type="presParOf" srcId="{6E11AC9F-AF51-4DC1-A506-AB46E1402A68}" destId="{8F938798-96A9-439A-A86A-69EFDF053150}" srcOrd="1" destOrd="0" presId="urn:microsoft.com/office/officeart/2008/layout/LinedList"/>
    <dgm:cxn modelId="{FAB3D09E-8766-4A49-8DE7-E0744998D5DF}" type="presParOf" srcId="{55D845C8-4D10-45F8-B1F9-CD96001EA2E1}" destId="{67FC410C-A611-4824-8B0F-F2A07BD2DF0C}" srcOrd="4" destOrd="0" presId="urn:microsoft.com/office/officeart/2008/layout/LinedList"/>
    <dgm:cxn modelId="{AD3A139D-C885-49E2-A7DA-1FA58F426C35}" type="presParOf" srcId="{55D845C8-4D10-45F8-B1F9-CD96001EA2E1}" destId="{3A0385B1-F25D-41B6-9C59-80EBE8B81B9D}" srcOrd="5" destOrd="0" presId="urn:microsoft.com/office/officeart/2008/layout/LinedList"/>
    <dgm:cxn modelId="{BB1C26A0-CA4C-46A5-A15B-11590E7B558C}" type="presParOf" srcId="{3A0385B1-F25D-41B6-9C59-80EBE8B81B9D}" destId="{01204E4C-06F3-45FB-ABB8-1484A217FEA7}" srcOrd="0" destOrd="0" presId="urn:microsoft.com/office/officeart/2008/layout/LinedList"/>
    <dgm:cxn modelId="{499F5AD8-1A92-4768-9045-ACBEB80C26D4}" type="presParOf" srcId="{3A0385B1-F25D-41B6-9C59-80EBE8B81B9D}" destId="{47903286-DAE8-43B8-B83C-CFDF204E7C08}" srcOrd="1" destOrd="0" presId="urn:microsoft.com/office/officeart/2008/layout/LinedList"/>
    <dgm:cxn modelId="{EE795A24-93B5-49EE-BE90-41C7400DFEFC}" type="presParOf" srcId="{55D845C8-4D10-45F8-B1F9-CD96001EA2E1}" destId="{57D3CA04-D310-4E7D-BF76-2F9E8E47AF3F}" srcOrd="6" destOrd="0" presId="urn:microsoft.com/office/officeart/2008/layout/LinedList"/>
    <dgm:cxn modelId="{E097367B-C3A8-4C4E-8063-1458AF2D4FAE}" type="presParOf" srcId="{55D845C8-4D10-45F8-B1F9-CD96001EA2E1}" destId="{B715A9C4-1AAF-4692-A25E-2F8EE018C919}" srcOrd="7" destOrd="0" presId="urn:microsoft.com/office/officeart/2008/layout/LinedList"/>
    <dgm:cxn modelId="{27897A4A-9D2C-4CBE-9D0E-B111EBF0BD2C}" type="presParOf" srcId="{B715A9C4-1AAF-4692-A25E-2F8EE018C919}" destId="{19136298-E150-42A5-A3BD-0FCCF949AEC7}" srcOrd="0" destOrd="0" presId="urn:microsoft.com/office/officeart/2008/layout/LinedList"/>
    <dgm:cxn modelId="{5A7F4BF5-4301-4113-AB66-00C817146B1B}" type="presParOf" srcId="{B715A9C4-1AAF-4692-A25E-2F8EE018C919}" destId="{4E027969-7E61-4E2D-A698-4BD99AF332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4875A-2C6A-4E21-9CBC-0B4188B2289E}">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DB96-1430-4909-BD5D-AA1CFE4F9019}">
      <dsp:nvSpPr>
        <dsp:cNvPr id="0" name=""/>
        <dsp:cNvSpPr/>
      </dsp:nvSpPr>
      <dsp:spPr>
        <a:xfrm>
          <a:off x="0" y="0"/>
          <a:ext cx="10515600" cy="1094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Flu </a:t>
          </a:r>
          <a:r>
            <a:rPr lang="en-US" sz="3700" kern="1200" dirty="0" err="1"/>
            <a:t>immunisations</a:t>
          </a:r>
          <a:r>
            <a:rPr lang="en-US" sz="3700" kern="1200" dirty="0"/>
            <a:t>- 22</a:t>
          </a:r>
          <a:r>
            <a:rPr lang="en-US" sz="3700" kern="1200" baseline="30000" dirty="0"/>
            <a:t>nd</a:t>
          </a:r>
          <a:r>
            <a:rPr lang="en-US" sz="3700" kern="1200" dirty="0"/>
            <a:t> September </a:t>
          </a:r>
        </a:p>
      </dsp:txBody>
      <dsp:txXfrm>
        <a:off x="0" y="0"/>
        <a:ext cx="10515600" cy="1094166"/>
      </dsp:txXfrm>
    </dsp:sp>
    <dsp:sp modelId="{3D065391-3778-4943-9833-360615E5C4AD}">
      <dsp:nvSpPr>
        <dsp:cNvPr id="0" name=""/>
        <dsp:cNvSpPr/>
      </dsp:nvSpPr>
      <dsp:spPr>
        <a:xfrm>
          <a:off x="0" y="109416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5B40B-D42C-403C-8CBD-2726FBFC10B9}">
      <dsp:nvSpPr>
        <dsp:cNvPr id="0" name=""/>
        <dsp:cNvSpPr/>
      </dsp:nvSpPr>
      <dsp:spPr>
        <a:xfrm>
          <a:off x="0" y="1094166"/>
          <a:ext cx="10515600" cy="1094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Individual photos- 30</a:t>
          </a:r>
          <a:r>
            <a:rPr lang="en-US" sz="3700" kern="1200" baseline="30000" dirty="0"/>
            <a:t>th</a:t>
          </a:r>
          <a:r>
            <a:rPr lang="en-US" sz="3700" kern="1200" dirty="0"/>
            <a:t> September</a:t>
          </a:r>
        </a:p>
      </dsp:txBody>
      <dsp:txXfrm>
        <a:off x="0" y="1094166"/>
        <a:ext cx="10515600" cy="1094166"/>
      </dsp:txXfrm>
    </dsp:sp>
    <dsp:sp modelId="{67FC410C-A611-4824-8B0F-F2A07BD2DF0C}">
      <dsp:nvSpPr>
        <dsp:cNvPr id="0" name=""/>
        <dsp:cNvSpPr/>
      </dsp:nvSpPr>
      <dsp:spPr>
        <a:xfrm>
          <a:off x="0" y="218833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04E4C-06F3-45FB-ABB8-1484A217FEA7}">
      <dsp:nvSpPr>
        <dsp:cNvPr id="0" name=""/>
        <dsp:cNvSpPr/>
      </dsp:nvSpPr>
      <dsp:spPr>
        <a:xfrm>
          <a:off x="0" y="2188333"/>
          <a:ext cx="10515600" cy="1094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Parent consultation meetings- 20</a:t>
          </a:r>
          <a:r>
            <a:rPr lang="en-US" sz="3700" kern="1200" baseline="30000" dirty="0"/>
            <a:t>th</a:t>
          </a:r>
          <a:r>
            <a:rPr lang="en-US" sz="3700" kern="1200" dirty="0"/>
            <a:t> and 23</a:t>
          </a:r>
          <a:r>
            <a:rPr lang="en-US" sz="3700" kern="1200" baseline="30000" dirty="0"/>
            <a:t>rd</a:t>
          </a:r>
          <a:r>
            <a:rPr lang="en-US" sz="3700" kern="1200" dirty="0"/>
            <a:t> October</a:t>
          </a:r>
        </a:p>
      </dsp:txBody>
      <dsp:txXfrm>
        <a:off x="0" y="2188333"/>
        <a:ext cx="10515600" cy="1094166"/>
      </dsp:txXfrm>
    </dsp:sp>
    <dsp:sp modelId="{57D3CA04-D310-4E7D-BF76-2F9E8E47AF3F}">
      <dsp:nvSpPr>
        <dsp:cNvPr id="0" name=""/>
        <dsp:cNvSpPr/>
      </dsp:nvSpPr>
      <dsp:spPr>
        <a:xfrm>
          <a:off x="0" y="328249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36298-E150-42A5-A3BD-0FCCF949AEC7}">
      <dsp:nvSpPr>
        <dsp:cNvPr id="0" name=""/>
        <dsp:cNvSpPr/>
      </dsp:nvSpPr>
      <dsp:spPr>
        <a:xfrm>
          <a:off x="0" y="3282499"/>
          <a:ext cx="10515600" cy="1094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Inset day (School closed for children)- 28</a:t>
          </a:r>
          <a:r>
            <a:rPr lang="en-US" sz="3700" kern="1200" baseline="30000" dirty="0"/>
            <a:t>th</a:t>
          </a:r>
          <a:r>
            <a:rPr lang="en-US" sz="3700" kern="1200" dirty="0"/>
            <a:t> November </a:t>
          </a:r>
        </a:p>
      </dsp:txBody>
      <dsp:txXfrm>
        <a:off x="0" y="3282499"/>
        <a:ext cx="10515600" cy="10941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0ECA4-F794-4D39-AB9E-CD0760EE01EA}" type="datetimeFigureOut">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1</a:t>
            </a:fld>
            <a:endParaRPr lang="en-GB"/>
          </a:p>
        </p:txBody>
      </p:sp>
    </p:spTree>
    <p:extLst>
      <p:ext uri="{BB962C8B-B14F-4D97-AF65-F5344CB8AC3E}">
        <p14:creationId xmlns:p14="http://schemas.microsoft.com/office/powerpoint/2010/main" val="46740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D3DCC-C5F5-EE22-5BC5-460BE1C4F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266A4-B26C-9EF5-1C65-001DD5901093}"/>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517D249F-D060-8B96-130C-2100080D51D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2F29EA-DC09-41F9-B69A-D9314ED37BC4}" type="slidenum">
              <a:t>2</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rPr>
              <a:t>Behaviour in school. We follow the Ask, Tell, Consequence model. </a:t>
            </a:r>
          </a:p>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4</a:t>
            </a:fld>
            <a:endParaRPr lang="en-GB"/>
          </a:p>
        </p:txBody>
      </p:sp>
    </p:spTree>
    <p:extLst>
      <p:ext uri="{BB962C8B-B14F-4D97-AF65-F5344CB8AC3E}">
        <p14:creationId xmlns:p14="http://schemas.microsoft.com/office/powerpoint/2010/main" val="345335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5</a:t>
            </a:fld>
            <a:endParaRPr lang="en-GB"/>
          </a:p>
        </p:txBody>
      </p:sp>
    </p:spTree>
    <p:extLst>
      <p:ext uri="{BB962C8B-B14F-4D97-AF65-F5344CB8AC3E}">
        <p14:creationId xmlns:p14="http://schemas.microsoft.com/office/powerpoint/2010/main" val="417929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add in about swimming in here for Yr 3 and 4. </a:t>
            </a:r>
          </a:p>
        </p:txBody>
      </p:sp>
      <p:sp>
        <p:nvSpPr>
          <p:cNvPr id="4" name="Slide Number Placeholder 3"/>
          <p:cNvSpPr>
            <a:spLocks noGrp="1"/>
          </p:cNvSpPr>
          <p:nvPr>
            <p:ph type="sldNum" sz="quarter" idx="5"/>
          </p:nvPr>
        </p:nvSpPr>
        <p:spPr/>
        <p:txBody>
          <a:bodyPr/>
          <a:lstStyle/>
          <a:p>
            <a:fld id="{ED87F3E6-8494-40DA-A709-BE0971F54439}" type="slidenum">
              <a:rPr lang="en-GB" smtClean="0"/>
              <a:t>6</a:t>
            </a:fld>
            <a:endParaRPr lang="en-GB"/>
          </a:p>
        </p:txBody>
      </p:sp>
    </p:spTree>
    <p:extLst>
      <p:ext uri="{BB962C8B-B14F-4D97-AF65-F5344CB8AC3E}">
        <p14:creationId xmlns:p14="http://schemas.microsoft.com/office/powerpoint/2010/main" val="246497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7</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156F5-3791-B4D7-AE65-D86EA7FE1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D2C0B-0FDF-38C0-66BD-609F23186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DEA25-0342-3CE7-400E-0C3276782D1B}"/>
              </a:ext>
            </a:extLst>
          </p:cNvPr>
          <p:cNvSpPr>
            <a:spLocks noGrp="1"/>
          </p:cNvSpPr>
          <p:nvPr>
            <p:ph type="body" idx="1"/>
          </p:nvPr>
        </p:nvSpPr>
        <p:spPr/>
        <p:txBody>
          <a:bodyPr/>
          <a:lstStyle/>
          <a:p>
            <a:r>
              <a:rPr lang="en-US" dirty="0">
                <a:ea typeface="Calibri"/>
                <a:cs typeface="Calibri"/>
              </a:rPr>
              <a:t>Teacher to explain to parents that homework shouldn't take children longer that 30 minutes and shouldn't cause upset and distress at home. </a:t>
            </a:r>
          </a:p>
        </p:txBody>
      </p:sp>
      <p:sp>
        <p:nvSpPr>
          <p:cNvPr id="4" name="Slide Number Placeholder 3">
            <a:extLst>
              <a:ext uri="{FF2B5EF4-FFF2-40B4-BE49-F238E27FC236}">
                <a16:creationId xmlns:a16="http://schemas.microsoft.com/office/drawing/2014/main" id="{0696711F-360F-539D-244D-7097B94EB551}"/>
              </a:ext>
            </a:extLst>
          </p:cNvPr>
          <p:cNvSpPr>
            <a:spLocks noGrp="1"/>
          </p:cNvSpPr>
          <p:nvPr>
            <p:ph type="sldNum" sz="quarter" idx="5"/>
          </p:nvPr>
        </p:nvSpPr>
        <p:spPr/>
        <p:txBody>
          <a:bodyPr/>
          <a:lstStyle/>
          <a:p>
            <a:fld id="{ED87F3E6-8494-40DA-A709-BE0971F54439}" type="slidenum">
              <a:rPr lang="en-US"/>
              <a:t>8</a:t>
            </a:fld>
            <a:endParaRPr lang="en-US"/>
          </a:p>
        </p:txBody>
      </p:sp>
    </p:spTree>
    <p:extLst>
      <p:ext uri="{BB962C8B-B14F-4D97-AF65-F5344CB8AC3E}">
        <p14:creationId xmlns:p14="http://schemas.microsoft.com/office/powerpoint/2010/main" val="324635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to parents that we say typically on this day because for example with RWI book, we only send them home when we are confident they are fluent – so if takes an extra day of </a:t>
            </a:r>
            <a:r>
              <a:rPr lang="en-US" dirty="0" err="1">
                <a:ea typeface="Calibri"/>
                <a:cs typeface="Calibri"/>
              </a:rPr>
              <a:t>of</a:t>
            </a:r>
            <a:r>
              <a:rPr lang="en-US" dirty="0">
                <a:ea typeface="Calibri"/>
                <a:cs typeface="Calibri"/>
              </a:rPr>
              <a:t> reading, we will delay if necessary.</a:t>
            </a:r>
          </a:p>
          <a:p>
            <a:endParaRPr lang="en-US" dirty="0">
              <a:ea typeface="Calibri"/>
              <a:cs typeface="Calibri"/>
            </a:endParaRPr>
          </a:p>
          <a:p>
            <a:r>
              <a:rPr lang="en-US" dirty="0">
                <a:ea typeface="Calibri"/>
                <a:cs typeface="Calibri"/>
              </a:rPr>
              <a:t>In Yr 6 if they have completed the scheme, it is free choice reading so just add this in. </a:t>
            </a:r>
          </a:p>
        </p:txBody>
      </p:sp>
      <p:sp>
        <p:nvSpPr>
          <p:cNvPr id="4" name="Slide Number Placeholder 3"/>
          <p:cNvSpPr>
            <a:spLocks noGrp="1"/>
          </p:cNvSpPr>
          <p:nvPr>
            <p:ph type="sldNum" sz="quarter" idx="5"/>
          </p:nvPr>
        </p:nvSpPr>
        <p:spPr/>
        <p:txBody>
          <a:bodyPr/>
          <a:lstStyle/>
          <a:p>
            <a:fld id="{ED87F3E6-8494-40DA-A709-BE0971F54439}" type="slidenum">
              <a:rPr lang="en-US"/>
              <a:t>9</a:t>
            </a:fld>
            <a:endParaRPr lang="en-US"/>
          </a:p>
        </p:txBody>
      </p:sp>
    </p:spTree>
    <p:extLst>
      <p:ext uri="{BB962C8B-B14F-4D97-AF65-F5344CB8AC3E}">
        <p14:creationId xmlns:p14="http://schemas.microsoft.com/office/powerpoint/2010/main" val="130305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topic provides lots of opportunities for creativity and cross curricular links. </a:t>
            </a:r>
          </a:p>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11</a:t>
            </a:fld>
            <a:endParaRPr lang="en-GB"/>
          </a:p>
        </p:txBody>
      </p:sp>
    </p:spTree>
    <p:extLst>
      <p:ext uri="{BB962C8B-B14F-4D97-AF65-F5344CB8AC3E}">
        <p14:creationId xmlns:p14="http://schemas.microsoft.com/office/powerpoint/2010/main" val="80700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9627" y="303544"/>
            <a:ext cx="5302411" cy="3728592"/>
          </a:xfrm>
        </p:spPr>
        <p:txBody>
          <a:bodyPr anchor="t">
            <a:normAutofit/>
          </a:bodyPr>
          <a:lstStyle/>
          <a:p>
            <a:r>
              <a:rPr lang="en-US" sz="5400" dirty="0"/>
              <a:t>Welcome to Class 4 </a:t>
            </a:r>
            <a:br>
              <a:rPr lang="en-US" sz="5400" dirty="0"/>
            </a:b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circle with yellow text and a white owl&#10;&#10;AI-generated content may be incorrect.">
            <a:extLst>
              <a:ext uri="{FF2B5EF4-FFF2-40B4-BE49-F238E27FC236}">
                <a16:creationId xmlns:a16="http://schemas.microsoft.com/office/drawing/2014/main" id="{8976F2A5-9960-7D5D-6E17-41F277389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32" y="3928206"/>
            <a:ext cx="2480758" cy="2480758"/>
          </a:xfrm>
          <a:prstGeom prst="rect">
            <a:avLst/>
          </a:prstGeom>
        </p:spPr>
      </p:pic>
      <p:pic>
        <p:nvPicPr>
          <p:cNvPr id="5" name="Picture 4">
            <a:extLst>
              <a:ext uri="{FF2B5EF4-FFF2-40B4-BE49-F238E27FC236}">
                <a16:creationId xmlns:a16="http://schemas.microsoft.com/office/drawing/2014/main" id="{43B6B7EB-5715-4E30-979C-D09EA97ED9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7974" y="651510"/>
            <a:ext cx="6009365" cy="549783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p:txBody>
          <a:bodyPr/>
          <a:lstStyle/>
          <a:p>
            <a:r>
              <a:rPr lang="en-US" dirty="0"/>
              <a:t>Dates for your Diary</a:t>
            </a:r>
            <a:endParaRPr lang="en-US" dirty="0">
              <a:solidFill>
                <a:srgbClr val="EE0000"/>
              </a:solidFill>
            </a:endParaRPr>
          </a:p>
        </p:txBody>
      </p:sp>
      <p:graphicFrame>
        <p:nvGraphicFramePr>
          <p:cNvPr id="5" name="Content Placeholder 2">
            <a:extLst>
              <a:ext uri="{FF2B5EF4-FFF2-40B4-BE49-F238E27FC236}">
                <a16:creationId xmlns:a16="http://schemas.microsoft.com/office/drawing/2014/main" id="{263740AD-3E2A-D740-FF00-5B9CE9854E32}"/>
              </a:ext>
            </a:extLst>
          </p:cNvPr>
          <p:cNvGraphicFramePr>
            <a:graphicFrameLocks noGrp="1"/>
          </p:cNvGraphicFramePr>
          <p:nvPr>
            <p:ph idx="1"/>
            <p:extLst>
              <p:ext uri="{D42A27DB-BD31-4B8C-83A1-F6EECF244321}">
                <p14:modId xmlns:p14="http://schemas.microsoft.com/office/powerpoint/2010/main" val="903483262"/>
              </p:ext>
            </p:extLst>
          </p:nvPr>
        </p:nvGraphicFramePr>
        <p:xfrm>
          <a:off x="838200" y="1806964"/>
          <a:ext cx="10515600" cy="4376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64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1153618" y="1239927"/>
            <a:ext cx="4008586" cy="4680583"/>
          </a:xfrm>
        </p:spPr>
        <p:txBody>
          <a:bodyPr anchor="ctr">
            <a:normAutofit/>
          </a:bodyPr>
          <a:lstStyle/>
          <a:p>
            <a:r>
              <a:rPr lang="en-US" sz="5200" dirty="0"/>
              <a:t>Life in Year</a:t>
            </a:r>
            <a:r>
              <a:rPr lang="en-US" sz="5200" dirty="0">
                <a:solidFill>
                  <a:srgbClr val="EE0000"/>
                </a:solidFill>
              </a:rPr>
              <a:t> </a:t>
            </a:r>
            <a:r>
              <a:rPr lang="en-US" sz="5200" dirty="0"/>
              <a:t>4</a:t>
            </a:r>
            <a:r>
              <a:rPr lang="en-US" sz="5200" dirty="0">
                <a:solidFill>
                  <a:srgbClr val="EE0000"/>
                </a:solidFill>
              </a:rPr>
              <a:t> </a:t>
            </a:r>
          </a:p>
        </p:txBody>
      </p:sp>
      <p:sp>
        <p:nvSpPr>
          <p:cNvPr id="3" name="Content Placeholder 2">
            <a:extLst>
              <a:ext uri="{FF2B5EF4-FFF2-40B4-BE49-F238E27FC236}">
                <a16:creationId xmlns:a16="http://schemas.microsoft.com/office/drawing/2014/main" id="{E5710B3C-A410-0F4E-F9AA-C7F161A53EE0}"/>
              </a:ext>
            </a:extLst>
          </p:cNvPr>
          <p:cNvSpPr>
            <a:spLocks noGrp="1"/>
          </p:cNvSpPr>
          <p:nvPr>
            <p:ph idx="1"/>
          </p:nvPr>
        </p:nvSpPr>
        <p:spPr>
          <a:xfrm>
            <a:off x="6291923" y="1239927"/>
            <a:ext cx="4971824" cy="4680583"/>
          </a:xfrm>
        </p:spPr>
        <p:txBody>
          <a:bodyPr vert="horz" lIns="91440" tIns="45720" rIns="91440" bIns="45720" rtlCol="0" anchor="ctr">
            <a:normAutofit/>
          </a:bodyPr>
          <a:lstStyle/>
          <a:p>
            <a:r>
              <a:rPr lang="en-US" sz="2000" dirty="0"/>
              <a:t>In year 4, children will learn about Anglo- Saxons in history. </a:t>
            </a:r>
          </a:p>
          <a:p>
            <a:r>
              <a:rPr lang="en-US" sz="2000" dirty="0"/>
              <a:t>Swimming</a:t>
            </a:r>
          </a:p>
          <a:p>
            <a:r>
              <a:rPr lang="en-US" sz="2000" dirty="0"/>
              <a:t>Lots of practical science opportunities </a:t>
            </a:r>
          </a:p>
          <a:p>
            <a:r>
              <a:rPr lang="en-US" sz="2000" dirty="0"/>
              <a:t>An out of school trip </a:t>
            </a:r>
          </a:p>
          <a:p>
            <a:r>
              <a:rPr lang="en-US" sz="2000" dirty="0"/>
              <a:t>A village based activity </a:t>
            </a:r>
          </a:p>
          <a:p>
            <a:r>
              <a:rPr lang="en-US" sz="2000" dirty="0"/>
              <a:t>BSL </a:t>
            </a:r>
          </a:p>
          <a:p>
            <a:r>
              <a:rPr lang="en-US" sz="2000" dirty="0"/>
              <a:t>Timetables club </a:t>
            </a:r>
          </a:p>
          <a:p>
            <a:r>
              <a:rPr lang="en-US" sz="2000" dirty="0" err="1"/>
              <a:t>MindMate</a:t>
            </a:r>
            <a:r>
              <a:rPr lang="en-US" sz="2000" dirty="0"/>
              <a:t> Ambassadors </a:t>
            </a:r>
          </a:p>
          <a:p>
            <a:endParaRPr lang="en-US" sz="2000" dirty="0"/>
          </a:p>
        </p:txBody>
      </p:sp>
    </p:spTree>
    <p:extLst>
      <p:ext uri="{BB962C8B-B14F-4D97-AF65-F5344CB8AC3E}">
        <p14:creationId xmlns:p14="http://schemas.microsoft.com/office/powerpoint/2010/main" val="108617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4" name="Picture 3" descr="A blue circle with yellow text and a white owl&#10;&#10;AI-generated content may be incorrect.">
            <a:extLst>
              <a:ext uri="{FF2B5EF4-FFF2-40B4-BE49-F238E27FC236}">
                <a16:creationId xmlns:a16="http://schemas.microsoft.com/office/drawing/2014/main" id="{FDC24B73-5C52-8C36-E8C4-F3D908A02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9518" y="3757771"/>
            <a:ext cx="3040156" cy="3040156"/>
          </a:xfrm>
          <a:prstGeom prst="rect">
            <a:avLst/>
          </a:pr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37C0C-C225-29EA-8802-EF2D97F1D0C2}"/>
              </a:ext>
            </a:extLst>
          </p:cNvPr>
          <p:cNvSpPr txBox="1">
            <a:spLocks noGrp="1"/>
          </p:cNvSpPr>
          <p:nvPr>
            <p:ph type="title"/>
          </p:nvPr>
        </p:nvSpPr>
        <p:spPr>
          <a:xfrm>
            <a:off x="808638" y="386930"/>
            <a:ext cx="9236700" cy="1188950"/>
          </a:xfrm>
        </p:spPr>
        <p:txBody>
          <a:bodyPr anchor="b">
            <a:normAutofit/>
          </a:bodyPr>
          <a:lstStyle/>
          <a:p>
            <a:pPr lvl="0"/>
            <a:r>
              <a:rPr lang="en-GB" sz="5400"/>
              <a:t>Everyday information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8A577D-6C0F-CC6C-3079-F69DB502C908}"/>
              </a:ext>
            </a:extLst>
          </p:cNvPr>
          <p:cNvSpPr txBox="1">
            <a:spLocks noGrp="1"/>
          </p:cNvSpPr>
          <p:nvPr>
            <p:ph idx="1"/>
          </p:nvPr>
        </p:nvSpPr>
        <p:spPr>
          <a:xfrm>
            <a:off x="793660" y="2599509"/>
            <a:ext cx="10143668" cy="3435531"/>
          </a:xfrm>
        </p:spPr>
        <p:txBody>
          <a:bodyPr anchor="ctr">
            <a:normAutofit/>
          </a:bodyPr>
          <a:lstStyle/>
          <a:p>
            <a:pPr lvl="0"/>
            <a:r>
              <a:rPr lang="en-GB" sz="2400" dirty="0"/>
              <a:t>Doors to school open at 8.50am and close at 9.00am. </a:t>
            </a:r>
          </a:p>
          <a:p>
            <a:r>
              <a:rPr lang="en-GB" sz="2400" dirty="0"/>
              <a:t>School closes at 3.30pm. </a:t>
            </a:r>
          </a:p>
          <a:p>
            <a:r>
              <a:rPr lang="en-GB" sz="2400" dirty="0"/>
              <a:t>Water bottles – named and appropriate size. </a:t>
            </a:r>
          </a:p>
          <a:p>
            <a:pPr lvl="0"/>
            <a:r>
              <a:rPr lang="en-GB" sz="2400" dirty="0"/>
              <a:t>Snacks – All children can bring in a piece of  fresh fruit or vegetables as a snack. Children in KS2 will need to bring a snack if they would like one.</a:t>
            </a:r>
          </a:p>
          <a:p>
            <a:pPr lvl="0"/>
            <a:r>
              <a:rPr lang="en-GB" sz="2400" dirty="0"/>
              <a:t>Messages to the teacher – Email via the office.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853120" y="-426752"/>
            <a:ext cx="9849751" cy="1349671"/>
          </a:xfrm>
        </p:spPr>
        <p:txBody>
          <a:bodyPr anchor="b">
            <a:normAutofit/>
          </a:bodyPr>
          <a:lstStyle/>
          <a:p>
            <a:r>
              <a:rPr lang="en-US" sz="5400" dirty="0"/>
              <a:t>A typical week in our class </a:t>
            </a:r>
          </a:p>
        </p:txBody>
      </p:sp>
      <p:pic>
        <p:nvPicPr>
          <p:cNvPr id="7" name="Content Placeholder 6">
            <a:extLst>
              <a:ext uri="{FF2B5EF4-FFF2-40B4-BE49-F238E27FC236}">
                <a16:creationId xmlns:a16="http://schemas.microsoft.com/office/drawing/2014/main" id="{28EC1B54-E588-43BA-A834-0F488A88A3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4289" y="1062423"/>
            <a:ext cx="9218521" cy="5103110"/>
          </a:xfrm>
        </p:spPr>
      </p:pic>
    </p:spTree>
    <p:extLst>
      <p:ext uri="{BB962C8B-B14F-4D97-AF65-F5344CB8AC3E}">
        <p14:creationId xmlns:p14="http://schemas.microsoft.com/office/powerpoint/2010/main" val="287197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5A4C9AE3-1AA0-8C04-C1A6-049EB993B754}"/>
              </a:ext>
            </a:extLst>
          </p:cNvPr>
          <p:cNvPicPr>
            <a:picLocks noGrp="1" noChangeAspect="1"/>
          </p:cNvPicPr>
          <p:nvPr>
            <p:ph idx="1"/>
          </p:nvPr>
        </p:nvPicPr>
        <p:blipFill>
          <a:blip r:embed="rId3"/>
          <a:stretch>
            <a:fillRect/>
          </a:stretch>
        </p:blipFill>
        <p:spPr>
          <a:xfrm>
            <a:off x="3862137" y="271597"/>
            <a:ext cx="4204627" cy="5942936"/>
          </a:xfrm>
          <a:prstGeom prst="rect">
            <a:avLst/>
          </a:prstGeom>
          <a:ln>
            <a:noFill/>
          </a:ln>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37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9D4E9A-3570-F5CB-B255-715091061694}"/>
              </a:ext>
            </a:extLst>
          </p:cNvPr>
          <p:cNvPicPr>
            <a:picLocks noGrp="1" noChangeAspect="1"/>
          </p:cNvPicPr>
          <p:nvPr>
            <p:ph idx="1"/>
          </p:nvPr>
        </p:nvPicPr>
        <p:blipFill>
          <a:blip r:embed="rId3"/>
          <a:stretch>
            <a:fillRect/>
          </a:stretch>
        </p:blipFill>
        <p:spPr>
          <a:xfrm>
            <a:off x="4132200" y="643467"/>
            <a:ext cx="392760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42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a:bodyPr>
          <a:lstStyle/>
          <a:p>
            <a:r>
              <a:rPr lang="en-US" sz="5400" dirty="0"/>
              <a:t>PE and Swimming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93660" y="2599509"/>
            <a:ext cx="10143668" cy="3435531"/>
          </a:xfrm>
        </p:spPr>
        <p:txBody>
          <a:bodyPr vert="horz" lIns="91440" tIns="45720" rIns="91440" bIns="45720" rtlCol="0" anchor="ctr">
            <a:normAutofit fontScale="85000" lnSpcReduction="10000"/>
          </a:bodyPr>
          <a:lstStyle/>
          <a:p>
            <a:r>
              <a:rPr lang="en-US" sz="2400" dirty="0"/>
              <a:t>Our PE days are on Wednesday and Friday</a:t>
            </a:r>
          </a:p>
          <a:p>
            <a:r>
              <a:rPr lang="en-US" sz="2400" dirty="0"/>
              <a:t>On PE days, children are to wear PE kit all day. </a:t>
            </a:r>
          </a:p>
          <a:p>
            <a:r>
              <a:rPr lang="en-US" sz="2400" dirty="0"/>
              <a:t>Just a reminder our school PE kit is</a:t>
            </a:r>
          </a:p>
          <a:p>
            <a:pPr lvl="1">
              <a:buFont typeface="Courier New" panose="020B0604020202020204" pitchFamily="34" charset="0"/>
              <a:buChar char="o"/>
            </a:pPr>
            <a:r>
              <a:rPr lang="en-US" dirty="0"/>
              <a:t>House-colour plain t-shirt (no logos) - these can be purchased via the school office?</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US" dirty="0" err="1"/>
              <a:t>coloured</a:t>
            </a:r>
            <a:r>
              <a:rPr lang="en-US" dirty="0"/>
              <a:t> (navy or black) fleece, jumper or jacket. </a:t>
            </a:r>
          </a:p>
          <a:p>
            <a:pPr marL="457200" lvl="1" indent="0">
              <a:buNone/>
            </a:pPr>
            <a:endParaRPr lang="en-US" dirty="0"/>
          </a:p>
          <a:p>
            <a:r>
              <a:rPr lang="en-US" sz="2400" dirty="0"/>
              <a:t>Swimming is on a Monday afternoon. Children are to bring their swimming kit with them. </a:t>
            </a:r>
          </a:p>
          <a:p>
            <a:r>
              <a:rPr lang="en-US" sz="2400" dirty="0"/>
              <a:t>Swimming for year 4 is from the 8</a:t>
            </a:r>
            <a:r>
              <a:rPr lang="en-US" sz="2400" baseline="30000" dirty="0"/>
              <a:t>th</a:t>
            </a:r>
            <a:r>
              <a:rPr lang="en-US" sz="2400" dirty="0"/>
              <a:t> September to the 24</a:t>
            </a:r>
            <a:r>
              <a:rPr lang="en-US" sz="2400" baseline="30000" dirty="0"/>
              <a:t>th</a:t>
            </a:r>
            <a:r>
              <a:rPr lang="en-US" sz="2400" dirty="0"/>
              <a:t> November.  </a:t>
            </a:r>
          </a:p>
        </p:txBody>
      </p:sp>
    </p:spTree>
    <p:extLst>
      <p:ext uri="{BB962C8B-B14F-4D97-AF65-F5344CB8AC3E}">
        <p14:creationId xmlns:p14="http://schemas.microsoft.com/office/powerpoint/2010/main" val="224872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808638" y="386930"/>
            <a:ext cx="9236700" cy="1188950"/>
          </a:xfrm>
        </p:spPr>
        <p:txBody>
          <a:bodyPr anchor="b">
            <a:normAutofit/>
          </a:bodyPr>
          <a:lstStyle/>
          <a:p>
            <a:r>
              <a:rPr lang="en-US" sz="540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C0AD2A2-EF06-4C8C-83EB-74DB6EE5AB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453" y="1595603"/>
            <a:ext cx="11188368" cy="4755321"/>
          </a:xfr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64CC9-2F4D-48FF-C56D-DD8E2CCE8A6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3DE1D5-C7E3-EFCC-8321-3D56F121A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FD52740-D027-65FA-1BA8-8F31B43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E776F-35FF-A78E-5B26-CD932096A9D4}"/>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Homework </a:t>
            </a:r>
          </a:p>
        </p:txBody>
      </p:sp>
      <p:sp>
        <p:nvSpPr>
          <p:cNvPr id="12" name="Arc 11">
            <a:extLst>
              <a:ext uri="{FF2B5EF4-FFF2-40B4-BE49-F238E27FC236}">
                <a16:creationId xmlns:a16="http://schemas.microsoft.com/office/drawing/2014/main" id="{7373A19D-221E-1ED2-5346-93DCA7306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8E76C98-8B8E-E300-B4CA-314DA592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948635D-3100-B399-AD5A-4E88EB3FC17C}"/>
              </a:ext>
            </a:extLst>
          </p:cNvPr>
          <p:cNvSpPr>
            <a:spLocks noGrp="1"/>
          </p:cNvSpPr>
          <p:nvPr>
            <p:ph idx="1"/>
          </p:nvPr>
        </p:nvSpPr>
        <p:spPr>
          <a:xfrm>
            <a:off x="5370153" y="1526033"/>
            <a:ext cx="5536397" cy="4538865"/>
          </a:xfrm>
        </p:spPr>
        <p:txBody>
          <a:bodyPr vert="horz" lIns="91440" tIns="45720" rIns="91440" bIns="45720" rtlCol="0">
            <a:normAutofit/>
          </a:bodyPr>
          <a:lstStyle/>
          <a:p>
            <a:r>
              <a:rPr lang="en-US" sz="2000" dirty="0"/>
              <a:t>Homework is given out on a Thursday and returned on a Tuesday.</a:t>
            </a:r>
          </a:p>
          <a:p>
            <a:r>
              <a:rPr lang="en-US" sz="2000" dirty="0"/>
              <a:t>Any homework given will be to revise previous learning (for example year previous refresher) or consolidate recent learning.</a:t>
            </a:r>
          </a:p>
          <a:p>
            <a:r>
              <a:rPr lang="en-US" sz="2000" dirty="0"/>
              <a:t>We would encourage children to complete homework independently.</a:t>
            </a:r>
          </a:p>
          <a:p>
            <a:r>
              <a:rPr lang="en-US" sz="2000" dirty="0"/>
              <a:t>Homework presentation should be given the same care as it would be schoolwork. </a:t>
            </a:r>
          </a:p>
          <a:p>
            <a:r>
              <a:rPr lang="en-US" sz="2000" dirty="0"/>
              <a:t>If a child is stuck, encourage them to come and ask for help on either a Friday or a Monday. </a:t>
            </a:r>
          </a:p>
          <a:p>
            <a:r>
              <a:rPr lang="en-US" sz="2000" dirty="0"/>
              <a:t>Each week homework is marked as a class. </a:t>
            </a:r>
          </a:p>
          <a:p>
            <a:endParaRPr lang="en-US" sz="2000" dirty="0"/>
          </a:p>
        </p:txBody>
      </p:sp>
    </p:spTree>
    <p:extLst>
      <p:ext uri="{BB962C8B-B14F-4D97-AF65-F5344CB8AC3E}">
        <p14:creationId xmlns:p14="http://schemas.microsoft.com/office/powerpoint/2010/main" val="171451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686834" y="1153572"/>
            <a:ext cx="3200400" cy="4461163"/>
          </a:xfrm>
        </p:spPr>
        <p:txBody>
          <a:bodyPr>
            <a:normAutofit/>
          </a:bodyPr>
          <a:lstStyle/>
          <a:p>
            <a:r>
              <a:rPr lang="en-US">
                <a:solidFill>
                  <a:srgbClr val="FFFFFF"/>
                </a:solidFill>
              </a:rPr>
              <a:t>Reading Books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lgn="ctr">
              <a:buNone/>
            </a:pPr>
            <a:r>
              <a:rPr lang="en-US" dirty="0"/>
              <a:t>Two types of reading books coming home: </a:t>
            </a:r>
          </a:p>
          <a:p>
            <a:pPr>
              <a:buFont typeface="Calibri" panose="020B0604020202020204" pitchFamily="34" charset="0"/>
              <a:buChar char="-"/>
            </a:pPr>
            <a:endParaRPr lang="en-US" sz="2000" dirty="0"/>
          </a:p>
          <a:p>
            <a:pPr marL="0" indent="0">
              <a:buNone/>
            </a:pPr>
            <a:r>
              <a:rPr lang="en-US" sz="2000" b="1" dirty="0"/>
              <a:t>Scheme Books: Learning to Read – typically sent home on a</a:t>
            </a:r>
            <a:r>
              <a:rPr lang="en-US" sz="2000" b="1" dirty="0">
                <a:solidFill>
                  <a:srgbClr val="EE0000"/>
                </a:solidFill>
              </a:rPr>
              <a:t> </a:t>
            </a:r>
            <a:r>
              <a:rPr lang="en-US" sz="2000" b="1" dirty="0"/>
              <a:t>Friday</a:t>
            </a:r>
          </a:p>
          <a:p>
            <a:pPr>
              <a:buFont typeface="Calibri" panose="020B0604020202020204" pitchFamily="34" charset="0"/>
              <a:buChar char="-"/>
            </a:pPr>
            <a:r>
              <a:rPr lang="en-US" sz="2000" dirty="0"/>
              <a:t>Levelled books targeted at current reading level. </a:t>
            </a:r>
          </a:p>
          <a:p>
            <a:pPr>
              <a:buFont typeface="Calibri" panose="020B0604020202020204" pitchFamily="34" charset="0"/>
              <a:buChar char="-"/>
            </a:pPr>
            <a:r>
              <a:rPr lang="en-US" sz="2000" dirty="0"/>
              <a:t>Please listen to your child read to you and support. </a:t>
            </a:r>
          </a:p>
          <a:p>
            <a:pPr>
              <a:buFont typeface="Calibri" panose="020B0604020202020204" pitchFamily="34" charset="0"/>
              <a:buChar char="-"/>
            </a:pPr>
            <a:r>
              <a:rPr lang="en-US" sz="2000" dirty="0"/>
              <a:t>Ideally, read the same book more than once to build fluency.</a:t>
            </a:r>
          </a:p>
          <a:p>
            <a:pPr>
              <a:buFont typeface="Calibri" panose="020B0604020202020204" pitchFamily="34" charset="0"/>
              <a:buChar char="-"/>
            </a:pPr>
            <a:r>
              <a:rPr lang="en-US" sz="2000" dirty="0"/>
              <a:t>Keep in bag daily for regular return</a:t>
            </a:r>
          </a:p>
          <a:p>
            <a:pPr marL="0" indent="0">
              <a:buNone/>
            </a:pPr>
            <a:endParaRPr lang="en-US" sz="2000" dirty="0"/>
          </a:p>
          <a:p>
            <a:pPr marL="0" indent="0">
              <a:buNone/>
            </a:pPr>
            <a:r>
              <a:rPr lang="en-US" sz="2000" b="1" dirty="0"/>
              <a:t>Joy Books: Learning to LOVE reading </a:t>
            </a:r>
          </a:p>
          <a:p>
            <a:pPr>
              <a:buFont typeface="Calibri" panose="020B0604020202020204" pitchFamily="34" charset="0"/>
              <a:buChar char="-"/>
            </a:pPr>
            <a:r>
              <a:rPr lang="en-US" sz="2000" dirty="0"/>
              <a:t>Free choice from the reading corner/ library every Friday (or home if children prefer). </a:t>
            </a:r>
          </a:p>
          <a:p>
            <a:pPr>
              <a:buFont typeface="Calibri" panose="020B0604020202020204" pitchFamily="34" charset="0"/>
              <a:buChar char="-"/>
            </a:pPr>
            <a:r>
              <a:rPr lang="en-US" sz="2000" dirty="0"/>
              <a:t>Might be trickier to read, may need help or could read together. </a:t>
            </a:r>
          </a:p>
        </p:txBody>
      </p:sp>
    </p:spTree>
    <p:extLst>
      <p:ext uri="{BB962C8B-B14F-4D97-AF65-F5344CB8AC3E}">
        <p14:creationId xmlns:p14="http://schemas.microsoft.com/office/powerpoint/2010/main" val="3342420522"/>
      </p:ext>
    </p:extLst>
  </p:cSld>
  <p:clrMapOvr>
    <a:masterClrMapping/>
  </p:clrMapOvr>
</p:sld>
</file>

<file path=ppt/theme/theme1.xml><?xml version="1.0" encoding="utf-8"?>
<a:theme xmlns:a="http://schemas.openxmlformats.org/drawingml/2006/main" name="office theme">
  <a:themeElements>
    <a:clrScheme name="Shadwell Primary School">
      <a:dk1>
        <a:sysClr val="windowText" lastClr="000000"/>
      </a:dk1>
      <a:lt1>
        <a:sysClr val="window" lastClr="FFFFFF"/>
      </a:lt1>
      <a:dk2>
        <a:srgbClr val="0E2841"/>
      </a:dk2>
      <a:lt2>
        <a:srgbClr val="E8E8E8"/>
      </a:lt2>
      <a:accent1>
        <a:srgbClr val="3E68B2"/>
      </a:accent1>
      <a:accent2>
        <a:srgbClr val="3E68B2"/>
      </a:accent2>
      <a:accent3>
        <a:srgbClr val="3E68B2"/>
      </a:accent3>
      <a:accent4>
        <a:srgbClr val="3E68B2"/>
      </a:accent4>
      <a:accent5>
        <a:srgbClr val="3E68B2"/>
      </a:accent5>
      <a:accent6>
        <a:srgbClr val="3E68B2"/>
      </a:accent6>
      <a:hlink>
        <a:srgbClr val="3E68B2"/>
      </a:hlink>
      <a:folHlink>
        <a:srgbClr val="3E68B2"/>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7B39C293F1524BB5DF61716BE57848" ma:contentTypeVersion="5" ma:contentTypeDescription="Create a new document." ma:contentTypeScope="" ma:versionID="674fe57cf8049d9aea4d37636b020ee9">
  <xsd:schema xmlns:xsd="http://www.w3.org/2001/XMLSchema" xmlns:xs="http://www.w3.org/2001/XMLSchema" xmlns:p="http://schemas.microsoft.com/office/2006/metadata/properties" xmlns:ns3="0e08a24a-40df-4b12-b5cb-0870ca0d159c" targetNamespace="http://schemas.microsoft.com/office/2006/metadata/properties" ma:root="true" ma:fieldsID="13b2ed3cba9cd38666d9e450decf879b" ns3:_="">
    <xsd:import namespace="0e08a24a-40df-4b12-b5cb-0870ca0d159c"/>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8a24a-40df-4b12-b5cb-0870ca0d159c"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e08a24a-40df-4b12-b5cb-0870ca0d15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2572D8-B72A-49DE-8A57-DA1C891DDE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8a24a-40df-4b12-b5cb-0870ca0d1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D557CD-02C1-4ADB-B782-2912477B14EB}">
  <ds:schemaRefs>
    <ds:schemaRef ds:uri="http://schemas.openxmlformats.org/package/2006/metadata/core-properties"/>
    <ds:schemaRef ds:uri="http://purl.org/dc/dcmitype/"/>
    <ds:schemaRef ds:uri="0e08a24a-40df-4b12-b5cb-0870ca0d159c"/>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A58F363-66B1-4C6B-9D0A-79195B8D10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207</TotalTime>
  <Words>700</Words>
  <Application>Microsoft Office PowerPoint</Application>
  <PresentationFormat>Widescreen</PresentationFormat>
  <Paragraphs>74</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Courier New</vt:lpstr>
      <vt:lpstr>office theme</vt:lpstr>
      <vt:lpstr>Welcome to Class 4   Parent Information Session</vt:lpstr>
      <vt:lpstr>Everyday information </vt:lpstr>
      <vt:lpstr>A typical week in our class </vt:lpstr>
      <vt:lpstr>PowerPoint Presentation</vt:lpstr>
      <vt:lpstr>PowerPoint Presentation</vt:lpstr>
      <vt:lpstr>PE and Swimming </vt:lpstr>
      <vt:lpstr>Curriculum Newsletter </vt:lpstr>
      <vt:lpstr>Homework </vt:lpstr>
      <vt:lpstr>Reading Books </vt:lpstr>
      <vt:lpstr>Dates for your Diary</vt:lpstr>
      <vt:lpstr>Life in Year 4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4   Parent Information Session</dc:title>
  <dc:creator>Kirsty Prankard</dc:creator>
  <cp:lastModifiedBy>Isabella  Hill</cp:lastModifiedBy>
  <cp:revision>388</cp:revision>
  <dcterms:created xsi:type="dcterms:W3CDTF">2025-08-26T13:17:03Z</dcterms:created>
  <dcterms:modified xsi:type="dcterms:W3CDTF">2025-09-16T13:54:48Z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0x010100BF7B39C293F1524BB5DF61716BE57848</vt:lpwstr>
  </property>
</Properties>
</file>