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59" r:id="rId5"/>
    <p:sldId id="265" r:id="rId6"/>
    <p:sldId id="268" r:id="rId7"/>
    <p:sldId id="280" r:id="rId8"/>
    <p:sldId id="289" r:id="rId9"/>
    <p:sldId id="296" r:id="rId10"/>
    <p:sldId id="299" r:id="rId11"/>
    <p:sldId id="300" r:id="rId12"/>
    <p:sldId id="302" r:id="rId13"/>
    <p:sldId id="281" r:id="rId14"/>
    <p:sldId id="285" r:id="rId15"/>
    <p:sldId id="287" r:id="rId16"/>
    <p:sldId id="270" r:id="rId17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7"/>
    <p:restoredTop sz="94720"/>
  </p:normalViewPr>
  <p:slideViewPr>
    <p:cSldViewPr>
      <p:cViewPr varScale="1">
        <p:scale>
          <a:sx n="74" d="100"/>
          <a:sy n="74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1888-DFB4-4614-AAC9-60FFE761022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21A0E-B5AB-4CA0-92AA-0A20C1C0D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5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D418591-4BA2-4EEA-AB4E-2449231BD801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9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Previously we have taught Letter and Sounds</a:t>
            </a:r>
            <a:r>
              <a:rPr lang="en-GB" baseline="0" dirty="0"/>
              <a:t> along side Jolly phonics. Content is very similar but the delivery is different.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should be able to decode/</a:t>
            </a:r>
            <a:r>
              <a:rPr lang="en-GB" baseline="0" dirty="0"/>
              <a:t> sound out each word. If they are finding it difficult please let us know.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43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 learning – will write in their records to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Letters and Sounds Links</a:t>
            </a:r>
            <a:r>
              <a:rPr lang="en-GB" baseline="0" dirty="0"/>
              <a:t> placed on website.</a:t>
            </a:r>
          </a:p>
          <a:p>
            <a:r>
              <a:rPr lang="en-GB" baseline="0" dirty="0"/>
              <a:t>Oxford Owls – class2021v Bram21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3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r>
              <a:rPr lang="en-GB" sz="1300" dirty="0">
                <a:latin typeface="NTPreCursive" panose="03000400000000000000" pitchFamily="66" charset="0"/>
              </a:rPr>
              <a:t> We teach the children three sounds a week in Reception. These are reinforced through the use of storybooks, word cards for the children to practice their Fred Talk and little rhymes for each sound. </a:t>
            </a:r>
          </a:p>
          <a:p>
            <a:r>
              <a:rPr lang="en-US" baseline="0" dirty="0"/>
              <a:t> Teach, </a:t>
            </a:r>
            <a:r>
              <a:rPr lang="en-US" baseline="0" dirty="0" err="1"/>
              <a:t>Practise</a:t>
            </a:r>
            <a:r>
              <a:rPr lang="en-US" baseline="0" dirty="0"/>
              <a:t> and Apply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Fred only uses the pure</a:t>
            </a:r>
            <a:r>
              <a:rPr lang="en-GB" baseline="0" dirty="0"/>
              <a:t> sounds. E.g. Fred wouldn’t say mat he would say m-a-t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4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Finger</a:t>
            </a:r>
            <a:r>
              <a:rPr lang="en-GB" baseline="0" dirty="0"/>
              <a:t> pinch for each sound.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7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do teach the letter names but not within</a:t>
            </a:r>
            <a:r>
              <a:rPr lang="en-GB" baseline="0" dirty="0"/>
              <a:t> the phonics sessions. Apart from tricky words.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9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2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reason behind</a:t>
            </a:r>
            <a:r>
              <a:rPr lang="en-US" baseline="0" dirty="0"/>
              <a:t> books with no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4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Tips: Write the sounds you can</a:t>
            </a:r>
            <a:r>
              <a:rPr lang="en-US" baseline="0" dirty="0"/>
              <a:t> hear.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5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reason behind</a:t>
            </a:r>
            <a:r>
              <a:rPr lang="en-US" baseline="0" dirty="0"/>
              <a:t> books with no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0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rwi+sounds+FOR+PARENTS&amp;&amp;view=detail&amp;mid=FDA8F6943CD9A21B2FEBFDA8F6943CD9A21B2FEB&amp;&amp;FORM=VRDGAR&amp;ru=%2Fvideos%2Fsearch%3Fq%3Drwi%2520sounds%2520FOR%2520PARENTS%26qs%3Dn%26form%3DQBVR%26sp%3D-1%26pq%3Drwi%2520sounds%2520for%2520parents%26sc%3D1-22%26sk%3D%26cvid%3D1FF7943B0E534DDEA7009323A9A9D1F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qhXUW_v-1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TCursive" panose="02000400000000000000" pitchFamily="2" charset="0"/>
              </a:rPr>
              <a:t>Phonics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5507221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NTPreCursive" panose="03000400000000000000" pitchFamily="66" charset="0"/>
              </a:rPr>
              <a:t>Tuesday 4</a:t>
            </a:r>
            <a:r>
              <a:rPr lang="en-GB" sz="4400" baseline="30000" dirty="0" smtClean="0">
                <a:latin typeface="NTPreCursive" panose="03000400000000000000" pitchFamily="66" charset="0"/>
              </a:rPr>
              <a:t>th</a:t>
            </a:r>
            <a:r>
              <a:rPr lang="en-GB" sz="4400" dirty="0" smtClean="0">
                <a:latin typeface="NTPreCursive" panose="03000400000000000000" pitchFamily="66" charset="0"/>
              </a:rPr>
              <a:t> October 2022</a:t>
            </a:r>
            <a:endParaRPr lang="en-GB" sz="4400" dirty="0">
              <a:latin typeface="NTPreCursive" panose="03000400000000000000" pitchFamily="66" charset="0"/>
            </a:endParaRPr>
          </a:p>
        </p:txBody>
      </p:sp>
      <p:pic>
        <p:nvPicPr>
          <p:cNvPr id="1030" name="Picture 6" descr="http://apps.fellowes.com/micrositeEU/IdeaCentre/projects/en-au/school/Classroom%20Environment/alphabet-bunting-precursive/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70290"/>
            <a:ext cx="2865426" cy="211136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816" y="3501008"/>
            <a:ext cx="40481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6" y="-30297"/>
            <a:ext cx="7467600" cy="1143000"/>
          </a:xfrm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NTPreCursive" panose="03000400000000000000" pitchFamily="66" charset="0"/>
              </a:rPr>
              <a:t>Guided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676" y="1134376"/>
            <a:ext cx="7467600" cy="531896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>
                <a:latin typeface="NTPreCursive" panose="03000400000000000000" pitchFamily="66" charset="0"/>
              </a:rPr>
              <a:t>Speed sounds </a:t>
            </a:r>
          </a:p>
          <a:p>
            <a:r>
              <a:rPr lang="en-GB" sz="3000" dirty="0">
                <a:solidFill>
                  <a:srgbClr val="00B050"/>
                </a:solidFill>
                <a:latin typeface="NTPreCursive" panose="03000400000000000000" pitchFamily="66" charset="0"/>
              </a:rPr>
              <a:t>Green words </a:t>
            </a:r>
          </a:p>
          <a:p>
            <a:r>
              <a:rPr lang="en-GB" sz="3000" dirty="0">
                <a:latin typeface="NTPreCursive" panose="03000400000000000000" pitchFamily="66" charset="0"/>
              </a:rPr>
              <a:t>Blending, segmenting and recall skills are then put into practise when reading. </a:t>
            </a:r>
          </a:p>
          <a:p>
            <a:endParaRPr lang="en-GB" sz="3000" dirty="0">
              <a:latin typeface="NTPreCursive" panose="03000400000000000000" pitchFamily="66" charset="0"/>
            </a:endParaRPr>
          </a:p>
          <a:p>
            <a:pPr marL="0" indent="0">
              <a:buNone/>
            </a:pPr>
            <a:r>
              <a:rPr lang="en-GB" sz="3000" b="1" u="sng" dirty="0">
                <a:latin typeface="NTPreCursive" panose="03000400000000000000" pitchFamily="66" charset="0"/>
              </a:rPr>
              <a:t>1-1 Reading and Storytime  </a:t>
            </a:r>
          </a:p>
          <a:p>
            <a:r>
              <a:rPr lang="en-GB" sz="3000" dirty="0">
                <a:latin typeface="NTPreCursive" panose="03000400000000000000" pitchFamily="66" charset="0"/>
              </a:rPr>
              <a:t>During reading we have a strong focus on </a:t>
            </a:r>
            <a:r>
              <a:rPr lang="en-GB" sz="3000" b="1" dirty="0">
                <a:latin typeface="NTPreCursive" panose="03000400000000000000" pitchFamily="66" charset="0"/>
              </a:rPr>
              <a:t>COMPREHENSION</a:t>
            </a:r>
          </a:p>
          <a:p>
            <a:r>
              <a:rPr lang="en-GB" sz="3000" dirty="0">
                <a:latin typeface="NTPreCursive" panose="03000400000000000000" pitchFamily="66" charset="0"/>
              </a:rPr>
              <a:t> - </a:t>
            </a:r>
            <a:r>
              <a:rPr lang="en-GB" sz="3000" i="1" dirty="0">
                <a:latin typeface="NTPreCursive" panose="03000400000000000000" pitchFamily="66" charset="0"/>
              </a:rPr>
              <a:t>What are the character’s feeling?</a:t>
            </a:r>
            <a:endParaRPr lang="en-GB" sz="3000" dirty="0">
              <a:latin typeface="NTPreCursive" panose="03000400000000000000" pitchFamily="66" charset="0"/>
            </a:endParaRPr>
          </a:p>
          <a:p>
            <a:r>
              <a:rPr lang="en-GB" sz="3000" i="1" dirty="0">
                <a:latin typeface="NTPreCursive" panose="03000400000000000000" pitchFamily="66" charset="0"/>
              </a:rPr>
              <a:t> - What has just happened?</a:t>
            </a:r>
            <a:endParaRPr lang="en-GB" sz="3000" dirty="0">
              <a:latin typeface="NTPreCursive" panose="03000400000000000000" pitchFamily="66" charset="0"/>
            </a:endParaRPr>
          </a:p>
          <a:p>
            <a:r>
              <a:rPr lang="en-GB" sz="3000" i="1" dirty="0">
                <a:latin typeface="NTPreCursive" panose="03000400000000000000" pitchFamily="66" charset="0"/>
              </a:rPr>
              <a:t> - Predicting what might happen next</a:t>
            </a:r>
            <a:endParaRPr lang="en-GB" sz="3000" dirty="0">
              <a:effectLst/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5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See the source 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5" y="286323"/>
            <a:ext cx="8416689" cy="63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8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48" y="692696"/>
            <a:ext cx="5050904" cy="54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9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Reading Books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114800" y="3960812"/>
            <a:ext cx="1524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060848"/>
            <a:ext cx="4514850" cy="2771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3808" y="5229200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0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40174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NTPreCursivef" panose="03000400000000000000" pitchFamily="66" charset="0"/>
              </a:rPr>
              <a:t>Decodable Books</a:t>
            </a:r>
          </a:p>
        </p:txBody>
      </p:sp>
      <p:pic>
        <p:nvPicPr>
          <p:cNvPr id="4" name="Picture 6" descr="http://www.stories.net.au/shop_image/product/14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623" y="1600200"/>
            <a:ext cx="4608754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2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Sounds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6493"/>
            <a:ext cx="7158968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>
                <a:latin typeface="NTPreCursive" panose="03000400000000000000" pitchFamily="66" charset="0"/>
              </a:rPr>
              <a:t>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NTPreCursive" panose="03000400000000000000" pitchFamily="66" charset="0"/>
              </a:rPr>
              <a:t>http://www.phonicsplay.co.uk</a:t>
            </a:r>
            <a:endParaRPr lang="en-GB" dirty="0">
              <a:latin typeface="NTPreCursive" panose="03000400000000000000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27944" t="18329" r="18926" b="13750"/>
          <a:stretch>
            <a:fillRect/>
          </a:stretch>
        </p:blipFill>
        <p:spPr bwMode="auto">
          <a:xfrm>
            <a:off x="323527" y="2825804"/>
            <a:ext cx="3312369" cy="238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 l="27863" t="12594" r="18454" b="17516"/>
          <a:stretch>
            <a:fillRect/>
          </a:stretch>
        </p:blipFill>
        <p:spPr bwMode="auto">
          <a:xfrm>
            <a:off x="4716016" y="2708921"/>
            <a:ext cx="32464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NTPreCursive" panose="03000400000000000000" pitchFamily="66" charset="0"/>
              </a:rPr>
              <a:t>In school, we follow the Read Write </a:t>
            </a:r>
            <a:r>
              <a:rPr lang="en-GB" sz="3200" dirty="0" err="1">
                <a:latin typeface="NTPreCursive" panose="03000400000000000000" pitchFamily="66" charset="0"/>
              </a:rPr>
              <a:t>Inc</a:t>
            </a:r>
            <a:r>
              <a:rPr lang="en-GB" sz="3200" dirty="0">
                <a:latin typeface="NTPreCursive" panose="03000400000000000000" pitchFamily="66" charset="0"/>
              </a:rPr>
              <a:t> programme. Read, Write </a:t>
            </a:r>
            <a:r>
              <a:rPr lang="en-GB" sz="3200" dirty="0" err="1">
                <a:latin typeface="NTPreCursive" panose="03000400000000000000" pitchFamily="66" charset="0"/>
              </a:rPr>
              <a:t>Inc</a:t>
            </a:r>
            <a:r>
              <a:rPr lang="en-GB" sz="3200" dirty="0">
                <a:latin typeface="NTPreCursive" panose="03000400000000000000" pitchFamily="66" charset="0"/>
              </a:rPr>
              <a:t> is a fun and fast-paced programme which ensures your child is engaged in reading, so that they make good progress from their starting points.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NTPreCursive" panose="03000400000000000000" pitchFamily="66" charset="0"/>
              </a:rPr>
              <a:t>.</a:t>
            </a:r>
          </a:p>
        </p:txBody>
      </p:sp>
      <p:sp>
        <p:nvSpPr>
          <p:cNvPr id="3" name="AutoShape 4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085184"/>
            <a:ext cx="53721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412776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NTPreCursive" panose="03000400000000000000" pitchFamily="66" charset="0"/>
              </a:rPr>
              <a:t>Phoneme - sound</a:t>
            </a:r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 </a:t>
            </a:r>
          </a:p>
          <a:p>
            <a:r>
              <a:rPr lang="en-US" sz="2400" b="1" dirty="0">
                <a:latin typeface="NTPreCursive" panose="03000400000000000000" pitchFamily="66" charset="0"/>
              </a:rPr>
              <a:t>Graphemes – written symbol </a:t>
            </a:r>
            <a:endParaRPr lang="en-GB" sz="2400" b="1" dirty="0">
              <a:latin typeface="NTPreCursive" panose="03000400000000000000" pitchFamily="66" charset="0"/>
            </a:endParaRPr>
          </a:p>
          <a:p>
            <a:r>
              <a:rPr lang="en-US" sz="2400" dirty="0">
                <a:latin typeface="NTPreCursive" panose="03000400000000000000" pitchFamily="66" charset="0"/>
              </a:rPr>
              <a:t> </a:t>
            </a:r>
            <a:endParaRPr lang="en-GB" sz="2400" dirty="0">
              <a:latin typeface="NTPreCursive" panose="03000400000000000000" pitchFamily="66" charset="0"/>
            </a:endParaRPr>
          </a:p>
          <a:p>
            <a:r>
              <a:rPr lang="en-US" sz="2400" b="1" dirty="0" smtClean="0">
                <a:latin typeface="NTPreCursive" panose="03000400000000000000" pitchFamily="66" charset="0"/>
              </a:rPr>
              <a:t>Segmenting (Fred Talk) </a:t>
            </a:r>
            <a:r>
              <a:rPr lang="en-US" sz="2400" b="1" dirty="0">
                <a:latin typeface="NTPreCursive" panose="03000400000000000000" pitchFamily="66" charset="0"/>
              </a:rPr>
              <a:t>– is when we split up a word into individual sounds</a:t>
            </a:r>
          </a:p>
          <a:p>
            <a:endParaRPr lang="en-US" sz="2400" b="1" dirty="0">
              <a:latin typeface="NTPreCursive" panose="03000400000000000000" pitchFamily="66" charset="0"/>
            </a:endParaRPr>
          </a:p>
          <a:p>
            <a:r>
              <a:rPr lang="en-US" sz="2400" b="1" dirty="0">
                <a:latin typeface="NTPreCursive" panose="03000400000000000000" pitchFamily="66" charset="0"/>
              </a:rPr>
              <a:t>Blending – is bringing together the sounds to read the word </a:t>
            </a:r>
            <a:r>
              <a:rPr lang="en-US" sz="2400" dirty="0">
                <a:latin typeface="NTPreCursive" panose="03000400000000000000" pitchFamily="66" charset="0"/>
              </a:rPr>
              <a:t> </a:t>
            </a:r>
            <a:endParaRPr lang="en-GB" sz="2400" dirty="0">
              <a:latin typeface="NTPreCursive" panose="03000400000000000000" pitchFamily="66" charset="0"/>
            </a:endParaRPr>
          </a:p>
          <a:p>
            <a:r>
              <a:rPr lang="en-US" sz="2400" dirty="0">
                <a:latin typeface="NTPreCursive" panose="03000400000000000000" pitchFamily="66" charset="0"/>
              </a:rPr>
              <a:t> </a:t>
            </a:r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b="1" dirty="0">
                <a:latin typeface="NTPreCursive" panose="03000400000000000000" pitchFamily="66" charset="0"/>
              </a:rPr>
              <a:t>Digraph -ai</a:t>
            </a:r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 </a:t>
            </a:r>
          </a:p>
          <a:p>
            <a:r>
              <a:rPr lang="en-GB" sz="2400" b="1" dirty="0">
                <a:latin typeface="NTPreCursive" panose="03000400000000000000" pitchFamily="66" charset="0"/>
              </a:rPr>
              <a:t>Trigraph – </a:t>
            </a:r>
            <a:r>
              <a:rPr lang="en-GB" sz="2400" b="1" dirty="0" err="1">
                <a:latin typeface="NTPreCursive" panose="03000400000000000000" pitchFamily="66" charset="0"/>
              </a:rPr>
              <a:t>igh</a:t>
            </a:r>
            <a:r>
              <a:rPr lang="en-GB" sz="2400" b="1" dirty="0">
                <a:latin typeface="NTPreCursive" panose="03000400000000000000" pitchFamily="66" charset="0"/>
              </a:rPr>
              <a:t> </a:t>
            </a:r>
            <a:endParaRPr lang="en-GB" sz="2400" dirty="0">
              <a:latin typeface="NTPreCursive" panose="03000400000000000000" pitchFamily="66" charset="0"/>
            </a:endParaRPr>
          </a:p>
          <a:p>
            <a:r>
              <a:rPr lang="en-GB" sz="2400" dirty="0">
                <a:latin typeface="NTPreCursive" panose="03000400000000000000" pitchFamily="66" charset="0"/>
              </a:rPr>
              <a:t> </a:t>
            </a:r>
          </a:p>
          <a:p>
            <a:r>
              <a:rPr lang="en-GB" sz="2400" dirty="0">
                <a:latin typeface="Comic Sans MS" pitchFamily="66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NTPreCursive" panose="03000400000000000000" pitchFamily="66" charset="0"/>
              </a:rPr>
              <a:t>Terminology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496944" cy="5881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NTPreCursive" panose="03000400000000000000" pitchFamily="66" charset="0"/>
              </a:rPr>
              <a:t>The sounds below are in the order they are taught from Reception until the end of Year 1. </a:t>
            </a:r>
          </a:p>
          <a:p>
            <a:pPr marL="0" indent="0">
              <a:buNone/>
            </a:pPr>
            <a:endParaRPr lang="en-GB" sz="3200" b="1" u="sng" dirty="0">
              <a:latin typeface="NTPreCursive" panose="03000400000000000000" pitchFamily="66" charset="0"/>
            </a:endParaRPr>
          </a:p>
          <a:p>
            <a:pPr marL="0" indent="0">
              <a:buNone/>
            </a:pPr>
            <a:r>
              <a:rPr lang="en-GB" sz="3200" b="1" u="sng" dirty="0">
                <a:latin typeface="NTPreCursive" panose="03000400000000000000" pitchFamily="66" charset="0"/>
              </a:rPr>
              <a:t>Set 1 (Reception)</a:t>
            </a:r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3200" dirty="0">
                <a:latin typeface="NTPreCursive" panose="03000400000000000000" pitchFamily="66" charset="0"/>
              </a:rPr>
              <a:t>m, a, s, d, t, </a:t>
            </a:r>
            <a:r>
              <a:rPr lang="en-GB" sz="3200" dirty="0" err="1">
                <a:latin typeface="NTPreCursive" panose="03000400000000000000" pitchFamily="66" charset="0"/>
              </a:rPr>
              <a:t>i</a:t>
            </a:r>
            <a:r>
              <a:rPr lang="en-GB" sz="3200" dirty="0">
                <a:latin typeface="NTPreCursive" panose="03000400000000000000" pitchFamily="66" charset="0"/>
              </a:rPr>
              <a:t>, n, p, g, o, c, k, u, b, f, e, l, h, </a:t>
            </a:r>
            <a:r>
              <a:rPr lang="en-GB" sz="3200" dirty="0" err="1">
                <a:latin typeface="NTPreCursive" panose="03000400000000000000" pitchFamily="66" charset="0"/>
              </a:rPr>
              <a:t>sh</a:t>
            </a:r>
            <a:r>
              <a:rPr lang="en-GB" sz="3200" dirty="0">
                <a:latin typeface="NTPreCursive" panose="03000400000000000000" pitchFamily="66" charset="0"/>
              </a:rPr>
              <a:t>, r, j, v, y, w, </a:t>
            </a:r>
            <a:r>
              <a:rPr lang="en-GB" sz="3200" dirty="0" err="1">
                <a:latin typeface="NTPreCursive" panose="03000400000000000000" pitchFamily="66" charset="0"/>
              </a:rPr>
              <a:t>th</a:t>
            </a:r>
            <a:r>
              <a:rPr lang="en-GB" sz="3200" dirty="0">
                <a:latin typeface="NTPreCursive" panose="03000400000000000000" pitchFamily="66" charset="0"/>
              </a:rPr>
              <a:t>, z, </a:t>
            </a:r>
            <a:r>
              <a:rPr lang="en-GB" sz="3200" dirty="0" err="1">
                <a:latin typeface="NTPreCursive" panose="03000400000000000000" pitchFamily="66" charset="0"/>
              </a:rPr>
              <a:t>ch</a:t>
            </a:r>
            <a:r>
              <a:rPr lang="en-GB" sz="3200" dirty="0">
                <a:latin typeface="NTPreCursive" panose="03000400000000000000" pitchFamily="66" charset="0"/>
              </a:rPr>
              <a:t>, </a:t>
            </a:r>
            <a:r>
              <a:rPr lang="en-GB" sz="3200" dirty="0" err="1">
                <a:latin typeface="NTPreCursive" panose="03000400000000000000" pitchFamily="66" charset="0"/>
              </a:rPr>
              <a:t>qu</a:t>
            </a:r>
            <a:r>
              <a:rPr lang="en-GB" sz="3200" dirty="0">
                <a:latin typeface="NTPreCursive" panose="03000400000000000000" pitchFamily="66" charset="0"/>
              </a:rPr>
              <a:t>, x, ng, </a:t>
            </a:r>
            <a:r>
              <a:rPr lang="en-GB" sz="3200" dirty="0" err="1">
                <a:latin typeface="NTPreCursive" panose="03000400000000000000" pitchFamily="66" charset="0"/>
              </a:rPr>
              <a:t>nk</a:t>
            </a:r>
            <a:endParaRPr lang="en-GB" sz="3200" dirty="0">
              <a:latin typeface="NTPreCursive" panose="03000400000000000000" pitchFamily="66" charset="0"/>
            </a:endParaRPr>
          </a:p>
          <a:p>
            <a:pPr marL="0" indent="0">
              <a:buNone/>
            </a:pPr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3200" b="1" u="sng" dirty="0">
                <a:latin typeface="NTPreCursive" panose="03000400000000000000" pitchFamily="66" charset="0"/>
              </a:rPr>
              <a:t>Set 2 (Reception and Revised in Year 1)</a:t>
            </a:r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3200" dirty="0">
                <a:latin typeface="NTPreCursive" panose="03000400000000000000" pitchFamily="66" charset="0"/>
              </a:rPr>
              <a:t>ay, </a:t>
            </a:r>
            <a:r>
              <a:rPr lang="en-GB" sz="3200" dirty="0" err="1">
                <a:latin typeface="NTPreCursive" panose="03000400000000000000" pitchFamily="66" charset="0"/>
              </a:rPr>
              <a:t>ee</a:t>
            </a:r>
            <a:r>
              <a:rPr lang="en-GB" sz="3200" dirty="0">
                <a:latin typeface="NTPreCursive" panose="03000400000000000000" pitchFamily="66" charset="0"/>
              </a:rPr>
              <a:t>, </a:t>
            </a:r>
            <a:r>
              <a:rPr lang="en-GB" sz="3200" dirty="0" err="1">
                <a:latin typeface="NTPreCursive" panose="03000400000000000000" pitchFamily="66" charset="0"/>
              </a:rPr>
              <a:t>igh</a:t>
            </a:r>
            <a:r>
              <a:rPr lang="en-GB" sz="3200" dirty="0">
                <a:latin typeface="NTPreCursive" panose="03000400000000000000" pitchFamily="66" charset="0"/>
              </a:rPr>
              <a:t>, ow, </a:t>
            </a:r>
            <a:r>
              <a:rPr lang="en-GB" sz="3200" dirty="0" err="1">
                <a:latin typeface="NTPreCursive" panose="03000400000000000000" pitchFamily="66" charset="0"/>
              </a:rPr>
              <a:t>oo</a:t>
            </a:r>
            <a:r>
              <a:rPr lang="en-GB" sz="3200" dirty="0">
                <a:latin typeface="NTPreCursive" panose="03000400000000000000" pitchFamily="66" charset="0"/>
              </a:rPr>
              <a:t>, </a:t>
            </a:r>
            <a:r>
              <a:rPr lang="en-GB" sz="3200" dirty="0" err="1">
                <a:latin typeface="NTPreCursive" panose="03000400000000000000" pitchFamily="66" charset="0"/>
              </a:rPr>
              <a:t>oo</a:t>
            </a:r>
            <a:r>
              <a:rPr lang="en-GB" sz="3200" dirty="0">
                <a:latin typeface="NTPreCursive" panose="03000400000000000000" pitchFamily="66" charset="0"/>
              </a:rPr>
              <a:t>, </a:t>
            </a:r>
            <a:r>
              <a:rPr lang="en-GB" sz="3200" dirty="0" err="1">
                <a:latin typeface="NTPreCursive" panose="03000400000000000000" pitchFamily="66" charset="0"/>
              </a:rPr>
              <a:t>ar</a:t>
            </a:r>
            <a:r>
              <a:rPr lang="en-GB" sz="3200" dirty="0">
                <a:latin typeface="NTPreCursive" panose="03000400000000000000" pitchFamily="66" charset="0"/>
              </a:rPr>
              <a:t>, or, air, </a:t>
            </a:r>
            <a:r>
              <a:rPr lang="en-GB" sz="3200" dirty="0" err="1">
                <a:latin typeface="NTPreCursive" panose="03000400000000000000" pitchFamily="66" charset="0"/>
              </a:rPr>
              <a:t>ir</a:t>
            </a:r>
            <a:r>
              <a:rPr lang="en-GB" sz="3200" dirty="0">
                <a:latin typeface="NTPreCursive" panose="03000400000000000000" pitchFamily="66" charset="0"/>
              </a:rPr>
              <a:t>, </a:t>
            </a:r>
            <a:r>
              <a:rPr lang="en-GB" sz="3200" dirty="0" err="1">
                <a:latin typeface="NTPreCursive" panose="03000400000000000000" pitchFamily="66" charset="0"/>
              </a:rPr>
              <a:t>ou</a:t>
            </a:r>
            <a:r>
              <a:rPr lang="en-GB" sz="3200" dirty="0">
                <a:latin typeface="NTPreCursive" panose="03000400000000000000" pitchFamily="66" charset="0"/>
              </a:rPr>
              <a:t>, oy. </a:t>
            </a:r>
          </a:p>
          <a:p>
            <a:r>
              <a:rPr lang="en-GB" sz="1200" dirty="0">
                <a:hlinkClick r:id="rId3"/>
              </a:rPr>
              <a:t>Parent video: How to say the sounds - Bing video</a:t>
            </a:r>
            <a:endParaRPr lang="en-GB" sz="1200" dirty="0"/>
          </a:p>
          <a:p>
            <a:r>
              <a:rPr lang="en-GB" sz="1200" dirty="0">
                <a:hlinkClick r:id="rId4"/>
              </a:rPr>
              <a:t>https://www.youtube.com/watch?v=BqhXUW_v-1s</a:t>
            </a:r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dirty="0">
              <a:latin typeface="NTPreCursive" panose="03000400000000000000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NTPreCursive" panose="03000400000000000000" pitchFamily="66" charset="0"/>
              </a:rPr>
              <a:t> Fred Talk - 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2139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GB" sz="4000" dirty="0" smtClean="0">
              <a:latin typeface="NTPreCursive" panose="03000400000000000000" pitchFamily="66" charset="0"/>
            </a:endParaRPr>
          </a:p>
          <a:p>
            <a:pPr algn="ctr">
              <a:buNone/>
            </a:pPr>
            <a:r>
              <a:rPr lang="en-GB" sz="13000" dirty="0" smtClean="0">
                <a:latin typeface="NTPreCursive" panose="03000400000000000000" pitchFamily="66" charset="0"/>
              </a:rPr>
              <a:t>p  a  n</a:t>
            </a:r>
          </a:p>
          <a:p>
            <a:pPr algn="ctr">
              <a:buNone/>
            </a:pPr>
            <a:r>
              <a:rPr lang="en-GB" sz="13000" dirty="0" smtClean="0">
                <a:latin typeface="NTPreCursive" panose="03000400000000000000" pitchFamily="66" charset="0"/>
              </a:rPr>
              <a:t> </a:t>
            </a:r>
            <a:endParaRPr lang="en-GB" sz="13000" dirty="0">
              <a:latin typeface="NTPreCursive" panose="03000400000000000000" pitchFamily="66" charset="0"/>
            </a:endParaRP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15816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084168" y="38889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88" y="5086428"/>
            <a:ext cx="2034576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617" y="2348880"/>
            <a:ext cx="4476750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NTPreCursive" panose="03000400000000000000" pitchFamily="66" charset="0"/>
              </a:rPr>
              <a:t>Fred Talk  - Segmenting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Breaking down words for spelling</a:t>
            </a:r>
            <a:r>
              <a:rPr lang="en-GB" sz="3600" dirty="0">
                <a:latin typeface="NTPreCursive" panose="03000400000000000000" pitchFamily="66" charset="0"/>
              </a:rPr>
              <a:t>.</a:t>
            </a:r>
          </a:p>
          <a:p>
            <a:pPr algn="ctr">
              <a:buNone/>
            </a:pPr>
            <a:endParaRPr lang="en-GB" sz="13000" dirty="0">
              <a:latin typeface="NTPreCursive" panose="03000400000000000000" pitchFamily="66" charset="0"/>
            </a:endParaRP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06" y="1196752"/>
            <a:ext cx="2034576" cy="1296144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75454"/>
            <a:ext cx="58150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>
                <a:latin typeface="NTPreCursive" panose="03000400000000000000" pitchFamily="66" charset="0"/>
              </a:rPr>
              <a:t>What does a Phonics lesson look like?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72816"/>
            <a:ext cx="4286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NTPreCursive" panose="03000400000000000000" pitchFamily="66" charset="0"/>
              </a:rPr>
              <a:t>Tricky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These are </a:t>
            </a:r>
            <a:r>
              <a:rPr lang="en-GB" sz="4000" b="1" dirty="0">
                <a:latin typeface="NTPreCursive" panose="03000400000000000000" pitchFamily="66" charset="0"/>
              </a:rPr>
              <a:t>TRICKY (red words) 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Go against all rules that children are learning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No other way to read/write them other   than memorising. </a:t>
            </a:r>
            <a:endParaRPr lang="en-GB" sz="4000" dirty="0">
              <a:effectLst/>
              <a:latin typeface="NTPreCursive" panose="030004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347100"/>
            <a:ext cx="3600400" cy="25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Reading- school </a:t>
            </a:r>
            <a:endParaRPr lang="en-US" sz="6600" dirty="0">
              <a:latin typeface="Niagara Engraved" panose="04020502070703030202" pitchFamily="82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114800" y="3960812"/>
            <a:ext cx="1524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504775" cy="3379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8" y="2276872"/>
            <a:ext cx="27363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Whole class</a:t>
            </a:r>
          </a:p>
          <a:p>
            <a:endParaRPr lang="en-US" sz="3000" dirty="0"/>
          </a:p>
          <a:p>
            <a:r>
              <a:rPr lang="en-US" sz="3000" dirty="0"/>
              <a:t>Guided </a:t>
            </a:r>
          </a:p>
          <a:p>
            <a:endParaRPr lang="en-US" sz="3000" dirty="0"/>
          </a:p>
          <a:p>
            <a:r>
              <a:rPr lang="en-US" sz="3000" dirty="0"/>
              <a:t>Individual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9203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1282</TotalTime>
  <Words>590</Words>
  <Application>Microsoft Office PowerPoint</Application>
  <PresentationFormat>On-screen Show (4:3)</PresentationFormat>
  <Paragraphs>86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Schoolbook</vt:lpstr>
      <vt:lpstr>Comic Sans MS</vt:lpstr>
      <vt:lpstr>Niagara Engraved</vt:lpstr>
      <vt:lpstr>NTCursive</vt:lpstr>
      <vt:lpstr>NTPreCursive</vt:lpstr>
      <vt:lpstr>NTPreCursivef</vt:lpstr>
      <vt:lpstr>Wingdings</vt:lpstr>
      <vt:lpstr>Wingdings 2</vt:lpstr>
      <vt:lpstr>Oriel</vt:lpstr>
      <vt:lpstr>PowerPoint Presentation</vt:lpstr>
      <vt:lpstr>PowerPoint Presentation</vt:lpstr>
      <vt:lpstr>Terminology</vt:lpstr>
      <vt:lpstr>PowerPoint Presentation</vt:lpstr>
      <vt:lpstr> Fred Talk - blending</vt:lpstr>
      <vt:lpstr>Fred Talk  - Segmenting</vt:lpstr>
      <vt:lpstr>What does a Phonics lesson look like?</vt:lpstr>
      <vt:lpstr>Tricky Words</vt:lpstr>
      <vt:lpstr>Reading- school </vt:lpstr>
      <vt:lpstr>Guided Reading</vt:lpstr>
      <vt:lpstr>PowerPoint Presentation</vt:lpstr>
      <vt:lpstr>PowerPoint Presentation</vt:lpstr>
      <vt:lpstr>Reading Books</vt:lpstr>
      <vt:lpstr>Decodable Books</vt:lpstr>
      <vt:lpstr>Initial Sounds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Stacey Eggleston</cp:lastModifiedBy>
  <cp:revision>52</cp:revision>
  <dcterms:created xsi:type="dcterms:W3CDTF">2013-03-24T18:14:49Z</dcterms:created>
  <dcterms:modified xsi:type="dcterms:W3CDTF">2022-11-22T09:08:46Z</dcterms:modified>
</cp:coreProperties>
</file>