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handoutMasterIdLst>
    <p:handoutMasterId r:id="rId19"/>
  </p:handoutMasterIdLst>
  <p:sldIdLst>
    <p:sldId id="256" r:id="rId2"/>
    <p:sldId id="278" r:id="rId3"/>
    <p:sldId id="279" r:id="rId4"/>
    <p:sldId id="280" r:id="rId5"/>
    <p:sldId id="276" r:id="rId6"/>
    <p:sldId id="277" r:id="rId7"/>
    <p:sldId id="259" r:id="rId8"/>
    <p:sldId id="271" r:id="rId9"/>
    <p:sldId id="272" r:id="rId10"/>
    <p:sldId id="270" r:id="rId11"/>
    <p:sldId id="268" r:id="rId12"/>
    <p:sldId id="260" r:id="rId13"/>
    <p:sldId id="273" r:id="rId14"/>
    <p:sldId id="261" r:id="rId15"/>
    <p:sldId id="282" r:id="rId16"/>
    <p:sldId id="265" r:id="rId17"/>
    <p:sldId id="281" r:id="rId18"/>
  </p:sldIdLst>
  <p:sldSz cx="12192000" cy="6858000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10800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510800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r">
              <a:defRPr sz="1300"/>
            </a:lvl1pPr>
          </a:lstStyle>
          <a:p>
            <a:fld id="{90BDEEC8-72DE-41B2-B312-98BDC1CCC4D2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669840"/>
            <a:ext cx="3056414" cy="510799"/>
          </a:xfrm>
          <a:prstGeom prst="rect">
            <a:avLst/>
          </a:prstGeom>
        </p:spPr>
        <p:txBody>
          <a:bodyPr vert="horz" lIns="98472" tIns="49236" rIns="98472" bIns="4923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9669840"/>
            <a:ext cx="3056414" cy="510799"/>
          </a:xfrm>
          <a:prstGeom prst="rect">
            <a:avLst/>
          </a:prstGeom>
        </p:spPr>
        <p:txBody>
          <a:bodyPr vert="horz" lIns="98472" tIns="49236" rIns="98472" bIns="49236" rtlCol="0" anchor="b"/>
          <a:lstStyle>
            <a:lvl1pPr algn="r">
              <a:defRPr sz="1300"/>
            </a:lvl1pPr>
          </a:lstStyle>
          <a:p>
            <a:fld id="{3DEFB0B7-F054-497B-AD66-DFF7795B6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218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9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3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5096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43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7829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85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79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5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8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2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0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2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1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4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9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6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-414104"/>
            <a:ext cx="8001000" cy="2971801"/>
          </a:xfrm>
        </p:spPr>
        <p:txBody>
          <a:bodyPr/>
          <a:lstStyle/>
          <a:p>
            <a:pPr algn="ctr"/>
            <a:r>
              <a:rPr lang="en-GB" dirty="0" smtClean="0"/>
              <a:t>Year 5</a:t>
            </a:r>
            <a:br>
              <a:rPr lang="en-GB" dirty="0" smtClean="0"/>
            </a:br>
            <a:r>
              <a:rPr lang="en-GB" dirty="0" smtClean="0"/>
              <a:t> Parent Information Evening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2557697"/>
            <a:ext cx="4467337" cy="2415265"/>
          </a:xfrm>
        </p:spPr>
        <p:txBody>
          <a:bodyPr>
            <a:noAutofit/>
          </a:bodyPr>
          <a:lstStyle/>
          <a:p>
            <a:pPr algn="l"/>
            <a:r>
              <a:rPr lang="en-US" sz="28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Elder Class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Teachers</a:t>
            </a: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Mrs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KayWilkie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(M/T/W)</a:t>
            </a: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Mrs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Amy Gale (W/T/F)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TAs- 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Mrs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Ali Goddard and 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Mrs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Penny Ponting</a:t>
            </a:r>
          </a:p>
          <a:p>
            <a:pPr algn="l"/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315629" y="2710096"/>
            <a:ext cx="4467337" cy="2415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7789" y="2799836"/>
            <a:ext cx="50348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latin typeface="Comic Sans MS" panose="030F0702030302020204" pitchFamily="66" charset="0"/>
              </a:rPr>
              <a:t>Birch </a:t>
            </a:r>
            <a:r>
              <a:rPr lang="en-US" sz="2800" u="sng" dirty="0" smtClean="0">
                <a:latin typeface="Comic Sans MS" panose="030F0702030302020204" pitchFamily="66" charset="0"/>
              </a:rPr>
              <a:t>Class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Teachers</a:t>
            </a:r>
          </a:p>
          <a:p>
            <a:r>
              <a:rPr lang="en-US" sz="2800" dirty="0" err="1" smtClean="0">
                <a:latin typeface="Comic Sans MS" panose="030F0702030302020204" pitchFamily="66" charset="0"/>
              </a:rPr>
              <a:t>Mrs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Lucy </a:t>
            </a:r>
            <a:r>
              <a:rPr lang="en-US" sz="2800" dirty="0" smtClean="0">
                <a:latin typeface="Comic Sans MS" panose="030F0702030302020204" pitchFamily="66" charset="0"/>
              </a:rPr>
              <a:t>Bailey(M/T/W/</a:t>
            </a:r>
            <a:r>
              <a:rPr lang="en-US" sz="2800" dirty="0" err="1" smtClean="0">
                <a:latin typeface="Comic Sans MS" panose="030F0702030302020204" pitchFamily="66" charset="0"/>
              </a:rPr>
              <a:t>Th</a:t>
            </a:r>
            <a:r>
              <a:rPr lang="en-US" sz="28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2800" dirty="0" err="1" smtClean="0">
                <a:latin typeface="Comic Sans MS" panose="030F0702030302020204" pitchFamily="66" charset="0"/>
              </a:rPr>
              <a:t>Mr</a:t>
            </a:r>
            <a:r>
              <a:rPr lang="en-US" sz="2800" dirty="0" smtClean="0">
                <a:latin typeface="Comic Sans MS" panose="030F0702030302020204" pitchFamily="66" charset="0"/>
              </a:rPr>
              <a:t> Joe Lee(Wed pm/Friday)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TA- </a:t>
            </a:r>
            <a:r>
              <a:rPr lang="en-US" sz="2800" dirty="0" err="1">
                <a:latin typeface="Comic Sans MS" panose="030F0702030302020204" pitchFamily="66" charset="0"/>
              </a:rPr>
              <a:t>Mrs</a:t>
            </a:r>
            <a:r>
              <a:rPr lang="en-US" sz="2800" dirty="0">
                <a:latin typeface="Comic Sans MS" panose="030F0702030302020204" pitchFamily="66" charset="0"/>
              </a:rPr>
              <a:t> Charmaine Baker</a:t>
            </a:r>
          </a:p>
        </p:txBody>
      </p:sp>
    </p:spTree>
    <p:extLst>
      <p:ext uri="{BB962C8B-B14F-4D97-AF65-F5344CB8AC3E}">
        <p14:creationId xmlns:p14="http://schemas.microsoft.com/office/powerpoint/2010/main" val="92078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60" y="294402"/>
            <a:ext cx="8534400" cy="124402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English (Spelling)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916412"/>
            <a:ext cx="117871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Spelling will be taught in class groups with a differentiated activity provided to be completed at home each week.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We will also continue to use Grammar Hammer, this is a program of study much like Assertive mentoring where the children have the opportunity to practise the Grammar Skills that they are taught in lessons.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</a:rPr>
              <a:t>Specific spelling lessons on Friday.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</a:rPr>
              <a:t>Test and new spellings issued on Friday.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</a:rPr>
              <a:t>Year 5 and 6 Common Exception words to also be learnt.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1616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729" y="927463"/>
            <a:ext cx="111653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Shorts bursts or extended writing weekly.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Models of age related writing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Use of magpie books to increase vocabulary.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Units often based around books or our topic.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Grammar taught through all English lessons.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Different genres each term. </a:t>
            </a:r>
            <a:r>
              <a:rPr lang="en-GB" sz="2400" dirty="0"/>
              <a:t>	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6755" y="176837"/>
            <a:ext cx="8534400" cy="750626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English (Writing)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92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9955" y="134458"/>
            <a:ext cx="8534400" cy="14369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cap="none" dirty="0">
                <a:solidFill>
                  <a:schemeClr val="accent1"/>
                </a:solidFill>
                <a:latin typeface="Comic Sans MS" panose="030F0702030302020204" pitchFamily="66" charset="0"/>
              </a:rPr>
              <a:t>M</a:t>
            </a:r>
            <a:r>
              <a:rPr lang="en-GB" cap="none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aths</a:t>
            </a:r>
            <a:endParaRPr lang="en-GB" cap="none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2913" y="1228565"/>
            <a:ext cx="1086813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Number and Place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Calculations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Geometry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Statistics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Taught daily in mixed ability groups.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Assertive mentoring </a:t>
            </a:r>
            <a:r>
              <a:rPr lang="en-US" sz="3200" smtClean="0">
                <a:latin typeface="Comic Sans MS" panose="030F0702030302020204" pitchFamily="66" charset="0"/>
              </a:rPr>
              <a:t>or Arithmetic every </a:t>
            </a:r>
            <a:r>
              <a:rPr lang="en-US" sz="3200" dirty="0" smtClean="0">
                <a:latin typeface="Comic Sans MS" panose="030F0702030302020204" pitchFamily="66" charset="0"/>
              </a:rPr>
              <a:t>Friday.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Elicitation and end of unit assessments used to inform planning, arrange grouping and to measure progress.  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98492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9955" y="134458"/>
            <a:ext cx="8534400" cy="14369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cap="none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Maths at home: </a:t>
            </a:r>
            <a:endParaRPr lang="en-GB" cap="none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8817" y="1571408"/>
            <a:ext cx="94997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smtClean="0">
                <a:latin typeface="Comic Sans MS" panose="030F0702030302020204" pitchFamily="66" charset="0"/>
              </a:rPr>
              <a:t>Telling the time both digital and analogue 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Comic Sans MS" panose="030F0702030302020204" pitchFamily="66" charset="0"/>
              </a:rPr>
              <a:t>Calculating problems involving time 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Comic Sans MS" panose="030F0702030302020204" pitchFamily="66" charset="0"/>
              </a:rPr>
              <a:t>Recognising and using money 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Comic Sans MS" panose="030F0702030302020204" pitchFamily="66" charset="0"/>
              </a:rPr>
              <a:t>Calculating change 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Comic Sans MS" panose="030F0702030302020204" pitchFamily="66" charset="0"/>
              </a:rPr>
              <a:t>Real life use of measuring equipment 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Comic Sans MS" panose="030F0702030302020204" pitchFamily="66" charset="0"/>
              </a:rPr>
              <a:t>Times table rockstars </a:t>
            </a:r>
          </a:p>
        </p:txBody>
      </p:sp>
    </p:spTree>
    <p:extLst>
      <p:ext uri="{BB962C8B-B14F-4D97-AF65-F5344CB8AC3E}">
        <p14:creationId xmlns:p14="http://schemas.microsoft.com/office/powerpoint/2010/main" val="2945467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57" y="123128"/>
            <a:ext cx="8534400" cy="14369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cap="none" dirty="0">
                <a:solidFill>
                  <a:schemeClr val="accent1"/>
                </a:solidFill>
                <a:latin typeface="Comic Sans MS" panose="030F0702030302020204" pitchFamily="66" charset="0"/>
              </a:rPr>
              <a:t>S</a:t>
            </a:r>
            <a:r>
              <a:rPr lang="en-GB" cap="none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chool values</a:t>
            </a:r>
            <a:endParaRPr lang="en-GB" cap="none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291" y="655878"/>
            <a:ext cx="115947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We have a value for each month of the school year: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Children are rewarded for demonstrating these values through the awards of house points and personal classroom Dojo rewards.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Children are also rewarded with a DOJO reward at the end of each term. This is decided by the children and based on Dojo points 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30404" y="1837524"/>
            <a:ext cx="40970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Independence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531" y="1837524"/>
            <a:ext cx="40970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Aspiration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0673" y="1837524"/>
            <a:ext cx="40970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Resilience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0404" y="2553380"/>
            <a:ext cx="40970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Respect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5557" y="2553380"/>
            <a:ext cx="40970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Cooperation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9185" y="2556743"/>
            <a:ext cx="40970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Friendship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51492" y="3282115"/>
            <a:ext cx="40970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Courage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3822" y="3276208"/>
            <a:ext cx="40970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Tolerance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0673" y="3283180"/>
            <a:ext cx="40970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Honesty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9982" y="3995673"/>
            <a:ext cx="40970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/>
              </a:rPr>
              <a:t>Curiosity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0636" y="3920235"/>
            <a:ext cx="40970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Pride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0907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57" y="123128"/>
            <a:ext cx="8534400" cy="14369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cap="none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PTA</a:t>
            </a:r>
            <a:endParaRPr lang="en-GB" cap="none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57" y="1392865"/>
            <a:ext cx="101761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We are very lucky at Shaw Ridge to have a very active and enthusiastic PTA group. They are always looking for volunteers and committee members.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They can be contacted through the </a:t>
            </a:r>
            <a:r>
              <a:rPr lang="en-US" sz="2800" dirty="0" err="1">
                <a:latin typeface="Comic Sans MS" panose="030F0702030302020204" pitchFamily="66" charset="0"/>
              </a:rPr>
              <a:t>W</a:t>
            </a:r>
            <a:r>
              <a:rPr lang="en-US" sz="2800" dirty="0" err="1" smtClean="0">
                <a:latin typeface="Comic Sans MS" panose="030F0702030302020204" pitchFamily="66" charset="0"/>
              </a:rPr>
              <a:t>hatsapp</a:t>
            </a:r>
            <a:r>
              <a:rPr lang="en-US" sz="2800" dirty="0" smtClean="0">
                <a:latin typeface="Comic Sans MS" panose="030F0702030302020204" pitchFamily="66" charset="0"/>
              </a:rPr>
              <a:t> groups or </a:t>
            </a:r>
            <a:r>
              <a:rPr lang="en-US" sz="2800" dirty="0">
                <a:latin typeface="Comic Sans MS" panose="030F0702030302020204" pitchFamily="66" charset="0"/>
              </a:rPr>
              <a:t>F</a:t>
            </a:r>
            <a:r>
              <a:rPr lang="en-US" sz="2800" dirty="0" smtClean="0">
                <a:latin typeface="Comic Sans MS" panose="030F0702030302020204" pitchFamily="66" charset="0"/>
              </a:rPr>
              <a:t>acebook page. 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86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9394" y="132639"/>
            <a:ext cx="8534400" cy="14369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cap="none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Reminders: </a:t>
            </a:r>
            <a:endParaRPr lang="en-GB" cap="none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394" y="991237"/>
            <a:ext cx="11643121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Water bottles need to be refreshed each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Children may bring a healthy snack to eat at break time. (Fruit, fruit based, cereal bars).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Reading records daily and spelling homework on a Friday.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No nuts in school.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Reports absences and illnesses to the office.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Uniform and PE kit labelled.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All medication to come through the school office.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Inhalers to be kept in the classroom cupboards. Please ensure that they are in date and clearly labelled.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Children are not required to bring a phone to school but if they do they should be kept in the office. </a:t>
            </a: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5893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9394" y="132639"/>
            <a:ext cx="8534400" cy="14369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cap="none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Key Dates </a:t>
            </a:r>
            <a:endParaRPr lang="en-GB" cap="none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393" y="746689"/>
            <a:ext cx="1164312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TD Day: Friday 30</a:t>
            </a:r>
            <a:r>
              <a:rPr lang="en-US" sz="3200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3200" dirty="0" smtClean="0">
                <a:latin typeface="Comic Sans MS" panose="030F0702030302020204" pitchFamily="66" charset="0"/>
              </a:rPr>
              <a:t> September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School council election: Tuesday 4</a:t>
            </a:r>
            <a:r>
              <a:rPr lang="en-US" sz="3200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3200" dirty="0" smtClean="0">
                <a:latin typeface="Comic Sans MS" panose="030F0702030302020204" pitchFamily="66" charset="0"/>
              </a:rPr>
              <a:t> 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H5 </a:t>
            </a:r>
            <a:r>
              <a:rPr lang="en-US" sz="3200" dirty="0">
                <a:latin typeface="Comic Sans MS" panose="030F0702030302020204" pitchFamily="66" charset="0"/>
              </a:rPr>
              <a:t>Day: Wednesday 6</a:t>
            </a:r>
            <a:r>
              <a:rPr lang="en-US" sz="3200" baseline="30000" dirty="0">
                <a:latin typeface="Comic Sans MS" panose="030F0702030302020204" pitchFamily="66" charset="0"/>
              </a:rPr>
              <a:t>th</a:t>
            </a:r>
            <a:r>
              <a:rPr lang="en-US" sz="3200" dirty="0">
                <a:latin typeface="Comic Sans MS" panose="030F0702030302020204" pitchFamily="66" charset="0"/>
              </a:rPr>
              <a:t> October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Parents Evenings: 11</a:t>
            </a:r>
            <a:r>
              <a:rPr lang="en-US" sz="3200" baseline="30000" dirty="0">
                <a:latin typeface="Comic Sans MS" panose="030F0702030302020204" pitchFamily="66" charset="0"/>
              </a:rPr>
              <a:t>th</a:t>
            </a:r>
            <a:r>
              <a:rPr lang="en-US" sz="3200" dirty="0">
                <a:latin typeface="Comic Sans MS" panose="030F0702030302020204" pitchFamily="66" charset="0"/>
              </a:rPr>
              <a:t> and 13</a:t>
            </a:r>
            <a:r>
              <a:rPr lang="en-US" sz="3200" baseline="30000" dirty="0">
                <a:latin typeface="Comic Sans MS" panose="030F0702030302020204" pitchFamily="66" charset="0"/>
              </a:rPr>
              <a:t>th</a:t>
            </a:r>
            <a:r>
              <a:rPr lang="en-US" sz="3200" dirty="0">
                <a:latin typeface="Comic Sans MS" panose="030F0702030302020204" pitchFamily="66" charset="0"/>
              </a:rPr>
              <a:t> October. More  details to follow 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Disco- Monday </a:t>
            </a:r>
            <a:r>
              <a:rPr lang="en-US" sz="3200" smtClean="0">
                <a:latin typeface="Comic Sans MS" panose="030F0702030302020204" pitchFamily="66" charset="0"/>
              </a:rPr>
              <a:t>17</a:t>
            </a:r>
            <a:r>
              <a:rPr lang="en-US" sz="3200" baseline="30000" smtClean="0">
                <a:latin typeface="Comic Sans MS" panose="030F0702030302020204" pitchFamily="66" charset="0"/>
              </a:rPr>
              <a:t>th</a:t>
            </a:r>
            <a:r>
              <a:rPr lang="en-US" sz="3200" smtClean="0">
                <a:latin typeface="Comic Sans MS" panose="030F0702030302020204" pitchFamily="66" charset="0"/>
              </a:rPr>
              <a:t> October 6-7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TD Day: Wednesday 19</a:t>
            </a:r>
            <a:r>
              <a:rPr lang="en-US" sz="3200" baseline="30000" dirty="0" smtClean="0">
                <a:latin typeface="Comic Sans MS" panose="030F0702030302020204" pitchFamily="66" charset="0"/>
              </a:rPr>
              <a:t>th</a:t>
            </a:r>
            <a:r>
              <a:rPr lang="en-US" sz="3200" dirty="0" smtClean="0">
                <a:latin typeface="Comic Sans MS" panose="030F0702030302020204" pitchFamily="66" charset="0"/>
              </a:rPr>
              <a:t> October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2984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Organisation of the day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37415"/>
            <a:ext cx="10082815" cy="44039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8.45 Doors open with an Early Morning Task being given.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8.55 Register closes and a late mark will be given after this time.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9am Gates close.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3pm Gates open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3.15 Pick up from classrooms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Please inform the office if you are running late on the odd occasion. If you are collecting after 3.25, children will be waiting in the office.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Big A is an on-site before and after school provision which can be booked through their website.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68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36" y="109869"/>
            <a:ext cx="8596668" cy="1320800"/>
          </a:xfrm>
        </p:spPr>
        <p:txBody>
          <a:bodyPr/>
          <a:lstStyle/>
          <a:p>
            <a:r>
              <a:rPr lang="en-US" dirty="0" smtClean="0"/>
              <a:t>Uniform and PE Kit expectations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36" y="770269"/>
            <a:ext cx="11922248" cy="4733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Children need to be in a full school uniform every day. This consists of: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White polo shirt (not necessarily with the school logo)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Navy sweatshirt or cardigan (not necessarily with the school logo)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Grey/Black school trousers or skirt.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Black shoes (not trainers)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PE Kit should be in school every week. Our PE days are Wednesday and Friday but spontaneous sessions may take place requiring a PE kit. PE kit will come home for washing on a Friday.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PE Kit consists of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-White plain </a:t>
            </a:r>
            <a:r>
              <a:rPr lang="en-US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tshirt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-Black/Navy shorts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-Plain joggers/leggings and a sweatshirt for outdoor PE during the winter.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-Trainers 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Hair should be tied up for PE and earrings removed/covered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Nail varnish is not permitted.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81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36" y="109869"/>
            <a:ext cx="8596668" cy="1320800"/>
          </a:xfrm>
        </p:spPr>
        <p:txBody>
          <a:bodyPr/>
          <a:lstStyle/>
          <a:p>
            <a:r>
              <a:rPr lang="en-US" dirty="0" smtClean="0"/>
              <a:t>Class Dojo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36" y="770269"/>
            <a:ext cx="11922248" cy="285543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 use this online platform on a daily basis for many reasons: 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Awarding positive dojo points 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Removing points as a consequence for negative behaviour 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Communicating with parents through direct messaging on 1:1 basis 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Communicating class and year group messages on the class story.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53143" y="3903345"/>
            <a:ext cx="1042851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If you are not connected please let us know and we can send home the details. 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Contact the office for urgent messages throughout the day. 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We all set quiet hours outside of our working day so if you message during this time, we may not reply until the following working day.</a:t>
            </a:r>
          </a:p>
          <a:p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84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690" y="372217"/>
            <a:ext cx="8596312" cy="3116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5" y="3488583"/>
            <a:ext cx="8596668" cy="205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7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535403"/>
              </p:ext>
            </p:extLst>
          </p:nvPr>
        </p:nvGraphicFramePr>
        <p:xfrm>
          <a:off x="575470" y="309210"/>
          <a:ext cx="9065241" cy="6405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3" imgW="8020012" imgH="5667195" progId="AcroExch.Document.DC">
                  <p:embed/>
                </p:oleObj>
              </mc:Choice>
              <mc:Fallback>
                <p:oleObj name="Acrobat Document" r:id="rId3" imgW="8020012" imgH="566719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5470" y="309210"/>
                        <a:ext cx="9065241" cy="6405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2990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60" y="294402"/>
            <a:ext cx="8534400" cy="124402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English (Reading)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513" y="1308298"/>
            <a:ext cx="117871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Children are encouraged to read a range of texts making inferences and predictions.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We will discuss the word choice and different structures and how they help to convey meaning within a 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Children will have opportunities to read aloud and with expression.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Reading is taught through whole class activities, guided reading sessions and 1:1 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Some children will also be part of reading interventions looking at both decoding and comprehension skills (Project X and Reciprocal Reading)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</a:rPr>
              <a:t>Children on </a:t>
            </a:r>
            <a:r>
              <a:rPr lang="en-US" sz="2800" dirty="0" err="1" smtClean="0">
                <a:latin typeface="Comic Sans MS" panose="030F0702030302020204" pitchFamily="66" charset="0"/>
              </a:rPr>
              <a:t>coloured</a:t>
            </a:r>
            <a:r>
              <a:rPr lang="en-US" sz="2800" dirty="0" smtClean="0">
                <a:latin typeface="Comic Sans MS" panose="030F0702030302020204" pitchFamily="66" charset="0"/>
              </a:rPr>
              <a:t> book bands will continue to be assessed regularly to progress through the colours. 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2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4" y="165463"/>
            <a:ext cx="8596668" cy="1320800"/>
          </a:xfrm>
        </p:spPr>
        <p:txBody>
          <a:bodyPr/>
          <a:lstStyle/>
          <a:p>
            <a:r>
              <a:rPr lang="en-US" dirty="0" smtClean="0"/>
              <a:t>Year 5 Reading Mission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5576" y="2146663"/>
            <a:ext cx="113908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Aims: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Comic Sans MS" panose="030F0702030302020204" pitchFamily="66" charset="0"/>
              </a:rPr>
              <a:t>To promote a love of reading. 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Comic Sans MS" panose="030F0702030302020204" pitchFamily="66" charset="0"/>
              </a:rPr>
              <a:t>To remove the stigma that reading is a chore. 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Comic Sans MS" panose="030F0702030302020204" pitchFamily="66" charset="0"/>
              </a:rPr>
              <a:t>To engage children within a range of genres and authors. 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Comic Sans MS" panose="030F0702030302020204" pitchFamily="66" charset="0"/>
              </a:rPr>
              <a:t>To cater for all reading abilities whilst encouraging challenge (take children out of their comfort zone).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Comic Sans MS" panose="030F0702030302020204" pitchFamily="66" charset="0"/>
              </a:rPr>
              <a:t>To encourage children to read at home </a:t>
            </a:r>
            <a:r>
              <a:rPr lang="en-US" sz="2800" b="1" dirty="0" smtClean="0">
                <a:latin typeface="Comic Sans MS" panose="030F0702030302020204" pitchFamily="66" charset="0"/>
              </a:rPr>
              <a:t>regularly.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Comic Sans MS" panose="030F0702030302020204" pitchFamily="66" charset="0"/>
              </a:rPr>
              <a:t>To encourage parents to be actively involved in their child’s reading at home.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199" y="825863"/>
            <a:ext cx="11547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Comic Sans MS" panose="030F0702030302020204" pitchFamily="66" charset="0"/>
              </a:rPr>
              <a:t>A reading challenge to be completed at home with parent support used alongside all reading carried out in </a:t>
            </a:r>
            <a:r>
              <a:rPr lang="en-US" sz="2800" i="1" dirty="0" smtClean="0">
                <a:latin typeface="Comic Sans MS" panose="030F0702030302020204" pitchFamily="66" charset="0"/>
              </a:rPr>
              <a:t>school.</a:t>
            </a:r>
            <a:endParaRPr lang="en-GB" sz="28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36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yellow reading record 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35" y="277710"/>
            <a:ext cx="4599304" cy="459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22575" y="5145955"/>
            <a:ext cx="583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These should be in school daily so we can record 1:1 reading and the reading mission will be checked weekly.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3283127" y="4492084"/>
            <a:ext cx="6613525" cy="634486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262917"/>
            <a:ext cx="4865511" cy="666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958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1005</TotalTime>
  <Words>1065</Words>
  <Application>Microsoft Office PowerPoint</Application>
  <PresentationFormat>Widescreen</PresentationFormat>
  <Paragraphs>147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Trebuchet MS</vt:lpstr>
      <vt:lpstr>Wingdings 3</vt:lpstr>
      <vt:lpstr>Facet</vt:lpstr>
      <vt:lpstr>Acrobat Document</vt:lpstr>
      <vt:lpstr>Year 5  Parent Information Evening</vt:lpstr>
      <vt:lpstr>Organisation of the day </vt:lpstr>
      <vt:lpstr>Uniform and PE Kit expectations</vt:lpstr>
      <vt:lpstr>Class Dojo</vt:lpstr>
      <vt:lpstr>PowerPoint Presentation</vt:lpstr>
      <vt:lpstr>PowerPoint Presentation</vt:lpstr>
      <vt:lpstr>English (Reading)</vt:lpstr>
      <vt:lpstr>Year 5 Reading Mission </vt:lpstr>
      <vt:lpstr>PowerPoint Presentation</vt:lpstr>
      <vt:lpstr>English (Spelling)</vt:lpstr>
      <vt:lpstr>English (Writing)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/ 4 Parent Information Evening</dc:title>
  <dc:creator>Joe Lee</dc:creator>
  <cp:lastModifiedBy>Lucy Bailey</cp:lastModifiedBy>
  <cp:revision>68</cp:revision>
  <cp:lastPrinted>2018-09-12T13:48:42Z</cp:lastPrinted>
  <dcterms:created xsi:type="dcterms:W3CDTF">2016-09-15T13:40:48Z</dcterms:created>
  <dcterms:modified xsi:type="dcterms:W3CDTF">2022-09-21T13:17:54Z</dcterms:modified>
</cp:coreProperties>
</file>