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7559675" cy="10691813"/>
  <p:notesSz cx="6669088" cy="9926638"/>
  <p:defaultTex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333" autoAdjust="0"/>
  </p:normalViewPr>
  <p:slideViewPr>
    <p:cSldViewPr snapToGrid="0">
      <p:cViewPr varScale="1">
        <p:scale>
          <a:sx n="68" d="100"/>
          <a:sy n="68" d="100"/>
        </p:scale>
        <p:origin x="25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ABE1ED-0F25-4505-96EA-305589C87ED4}"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187412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ABE1ED-0F25-4505-96EA-305589C87ED4}"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1884491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ABE1ED-0F25-4505-96EA-305589C87ED4}"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170171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ABE1ED-0F25-4505-96EA-305589C87ED4}"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425866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BE1ED-0F25-4505-96EA-305589C87ED4}"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204751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ABE1ED-0F25-4505-96EA-305589C87ED4}" type="datetimeFigureOut">
              <a:rPr lang="en-GB" smtClean="0"/>
              <a:t>29/04/2021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1473994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ABE1ED-0F25-4505-96EA-305589C87ED4}" type="datetimeFigureOut">
              <a:rPr lang="en-GB" smtClean="0"/>
              <a:t>29/04/2021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230482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ABE1ED-0F25-4505-96EA-305589C87ED4}" type="datetimeFigureOut">
              <a:rPr lang="en-GB" smtClean="0"/>
              <a:t>29/04/2021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2824318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E1ED-0F25-4505-96EA-305589C87ED4}" type="datetimeFigureOut">
              <a:rPr lang="en-GB" smtClean="0"/>
              <a:t>29/04/2021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158647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81ABE1ED-0F25-4505-96EA-305589C87ED4}" type="datetimeFigureOut">
              <a:rPr lang="en-GB" smtClean="0"/>
              <a:t>29/04/2021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340384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81ABE1ED-0F25-4505-96EA-305589C87ED4}" type="datetimeFigureOut">
              <a:rPr lang="en-GB" smtClean="0"/>
              <a:t>29/04/2021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179827-CBED-42A7-AA2B-98A7753C2583}" type="slidenum">
              <a:rPr lang="en-GB" smtClean="0"/>
              <a:t>‹#›</a:t>
            </a:fld>
            <a:endParaRPr lang="en-GB"/>
          </a:p>
        </p:txBody>
      </p:sp>
    </p:spTree>
    <p:extLst>
      <p:ext uri="{BB962C8B-B14F-4D97-AF65-F5344CB8AC3E}">
        <p14:creationId xmlns:p14="http://schemas.microsoft.com/office/powerpoint/2010/main" val="328994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1ABE1ED-0F25-4505-96EA-305589C87ED4}" type="datetimeFigureOut">
              <a:rPr lang="en-GB" smtClean="0"/>
              <a:t>29/04/2021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F179827-CBED-42A7-AA2B-98A7753C2583}" type="slidenum">
              <a:rPr lang="en-GB" smtClean="0"/>
              <a:t>‹#›</a:t>
            </a:fld>
            <a:endParaRPr lang="en-GB"/>
          </a:p>
        </p:txBody>
      </p:sp>
    </p:spTree>
    <p:extLst>
      <p:ext uri="{BB962C8B-B14F-4D97-AF65-F5344CB8AC3E}">
        <p14:creationId xmlns:p14="http://schemas.microsoft.com/office/powerpoint/2010/main" val="85576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hildcarechoices.gov.uk/"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shawridgeprimary.org.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2818" y="484102"/>
            <a:ext cx="4065044" cy="324652"/>
          </a:xfrm>
        </p:spPr>
        <p:txBody>
          <a:bodyPr>
            <a:normAutofit fontScale="90000"/>
          </a:bodyPr>
          <a:lstStyle/>
          <a:p>
            <a:r>
              <a:rPr lang="en-GB" sz="1736" b="1" u="sng" dirty="0">
                <a:latin typeface="Comic Sans MS" panose="030F0702030302020204" pitchFamily="66" charset="0"/>
              </a:rPr>
              <a:t>Registration for Shaw Ridge Nursery</a:t>
            </a:r>
          </a:p>
        </p:txBody>
      </p:sp>
      <p:sp>
        <p:nvSpPr>
          <p:cNvPr id="3" name="Subtitle 2"/>
          <p:cNvSpPr>
            <a:spLocks noGrp="1"/>
          </p:cNvSpPr>
          <p:nvPr>
            <p:ph type="subTitle" idx="1"/>
          </p:nvPr>
        </p:nvSpPr>
        <p:spPr>
          <a:xfrm>
            <a:off x="4446587" y="1772582"/>
            <a:ext cx="2797219" cy="1956753"/>
          </a:xfrm>
          <a:ln>
            <a:solidFill>
              <a:schemeClr val="tx1"/>
            </a:solidFill>
          </a:ln>
        </p:spPr>
        <p:txBody>
          <a:bodyPr>
            <a:noAutofit/>
          </a:bodyPr>
          <a:lstStyle/>
          <a:p>
            <a:pPr algn="l"/>
            <a:r>
              <a:rPr lang="en-GB" sz="1157" dirty="0">
                <a:latin typeface="Comic Sans MS" panose="030F0702030302020204" pitchFamily="66" charset="0"/>
              </a:rPr>
              <a:t>Parent’s Name:</a:t>
            </a:r>
          </a:p>
          <a:p>
            <a:pPr algn="l"/>
            <a:r>
              <a:rPr lang="en-GB" sz="1157" dirty="0">
                <a:latin typeface="Comic Sans MS" panose="030F0702030302020204" pitchFamily="66" charset="0"/>
              </a:rPr>
              <a:t>Address:</a:t>
            </a:r>
          </a:p>
          <a:p>
            <a:pPr algn="l"/>
            <a:endParaRPr lang="en-GB" sz="1157" dirty="0">
              <a:latin typeface="Comic Sans MS" panose="030F0702030302020204" pitchFamily="66" charset="0"/>
            </a:endParaRPr>
          </a:p>
          <a:p>
            <a:pPr algn="l"/>
            <a:endParaRPr lang="en-GB" sz="1157" dirty="0">
              <a:latin typeface="Comic Sans MS" panose="030F0702030302020204" pitchFamily="66" charset="0"/>
            </a:endParaRPr>
          </a:p>
          <a:p>
            <a:pPr algn="l"/>
            <a:endParaRPr lang="en-GB" sz="1157" dirty="0">
              <a:latin typeface="Comic Sans MS" panose="030F0702030302020204" pitchFamily="66" charset="0"/>
            </a:endParaRPr>
          </a:p>
          <a:p>
            <a:pPr algn="l"/>
            <a:r>
              <a:rPr lang="en-GB" sz="1157" dirty="0">
                <a:latin typeface="Comic Sans MS" panose="030F0702030302020204" pitchFamily="66" charset="0"/>
              </a:rPr>
              <a:t>Telephone Number:</a:t>
            </a:r>
          </a:p>
          <a:p>
            <a:pPr algn="l"/>
            <a:r>
              <a:rPr lang="en-GB" sz="1157" dirty="0">
                <a:latin typeface="Comic Sans MS" panose="030F0702030302020204" pitchFamily="66" charset="0"/>
              </a:rPr>
              <a:t>Email Address: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942" y="361617"/>
            <a:ext cx="928695" cy="981461"/>
          </a:xfrm>
          <a:prstGeom prst="rect">
            <a:avLst/>
          </a:prstGeom>
        </p:spPr>
      </p:pic>
      <p:sp>
        <p:nvSpPr>
          <p:cNvPr id="8" name="TextBox 7"/>
          <p:cNvSpPr txBox="1"/>
          <p:nvPr/>
        </p:nvSpPr>
        <p:spPr>
          <a:xfrm>
            <a:off x="1602466" y="888864"/>
            <a:ext cx="4216620" cy="601127"/>
          </a:xfrm>
          <a:prstGeom prst="rect">
            <a:avLst/>
          </a:prstGeom>
          <a:noFill/>
        </p:spPr>
        <p:txBody>
          <a:bodyPr wrap="square" rtlCol="0">
            <a:spAutoFit/>
          </a:bodyPr>
          <a:lstStyle/>
          <a:p>
            <a:pPr algn="ctr"/>
            <a:r>
              <a:rPr lang="en-GB" sz="1102" dirty="0">
                <a:latin typeface="Comic Sans MS" panose="030F0702030302020204" pitchFamily="66" charset="0"/>
              </a:rPr>
              <a:t>Please use this form to express interest in your child joining us in Shaw Ridge Nursery.</a:t>
            </a:r>
          </a:p>
          <a:p>
            <a:pPr algn="ctr"/>
            <a:r>
              <a:rPr lang="en-GB" sz="1102" dirty="0">
                <a:latin typeface="Comic Sans MS" panose="030F0702030302020204" pitchFamily="66" charset="0"/>
              </a:rPr>
              <a:t>The form should be returned to the school office.</a:t>
            </a:r>
          </a:p>
        </p:txBody>
      </p:sp>
      <p:sp>
        <p:nvSpPr>
          <p:cNvPr id="10" name="TextBox 9"/>
          <p:cNvSpPr txBox="1"/>
          <p:nvPr/>
        </p:nvSpPr>
        <p:spPr>
          <a:xfrm>
            <a:off x="366219" y="1726160"/>
            <a:ext cx="4221354" cy="2051011"/>
          </a:xfrm>
          <a:prstGeom prst="rect">
            <a:avLst/>
          </a:prstGeom>
          <a:noFill/>
        </p:spPr>
        <p:txBody>
          <a:bodyPr wrap="square" rtlCol="0">
            <a:spAutoFit/>
          </a:bodyPr>
          <a:lstStyle/>
          <a:p>
            <a:r>
              <a:rPr lang="en-GB" sz="1157" b="1" u="sng" dirty="0">
                <a:latin typeface="Comic Sans MS" panose="030F0702030302020204" pitchFamily="66" charset="0"/>
              </a:rPr>
              <a:t>Sessions on Offer</a:t>
            </a:r>
          </a:p>
          <a:p>
            <a:endParaRPr lang="en-GB" sz="1157" b="1" u="sng" dirty="0">
              <a:latin typeface="Comic Sans MS" panose="030F0702030302020204" pitchFamily="66" charset="0"/>
            </a:endParaRPr>
          </a:p>
          <a:p>
            <a:r>
              <a:rPr lang="en-GB" sz="1157" dirty="0">
                <a:latin typeface="Comic Sans MS" panose="030F0702030302020204" pitchFamily="66" charset="0"/>
              </a:rPr>
              <a:t>We offer 5 morning sessions a week:</a:t>
            </a:r>
            <a:br>
              <a:rPr lang="en-GB" sz="1157" dirty="0">
                <a:latin typeface="Comic Sans MS" panose="030F0702030302020204" pitchFamily="66" charset="0"/>
              </a:rPr>
            </a:br>
            <a:r>
              <a:rPr lang="en-GB" sz="1157" dirty="0">
                <a:latin typeface="Comic Sans MS" panose="030F0702030302020204" pitchFamily="66" charset="0"/>
              </a:rPr>
              <a:t>Mon – Fri 8.45am – 11.45am</a:t>
            </a:r>
          </a:p>
          <a:p>
            <a:r>
              <a:rPr lang="en-GB" sz="1157" b="1" u="sng" dirty="0">
                <a:latin typeface="Comic Sans MS" panose="030F0702030302020204" pitchFamily="66" charset="0"/>
              </a:rPr>
              <a:t>OR</a:t>
            </a:r>
            <a:r>
              <a:rPr lang="en-GB" sz="1157" dirty="0">
                <a:latin typeface="Comic Sans MS" panose="030F0702030302020204" pitchFamily="66" charset="0"/>
              </a:rPr>
              <a:t> 5 afternoon sessions a week:</a:t>
            </a:r>
            <a:br>
              <a:rPr lang="en-GB" sz="1157" dirty="0">
                <a:latin typeface="Comic Sans MS" panose="030F0702030302020204" pitchFamily="66" charset="0"/>
              </a:rPr>
            </a:br>
            <a:r>
              <a:rPr lang="en-GB" sz="1157" dirty="0">
                <a:latin typeface="Comic Sans MS" panose="030F0702030302020204" pitchFamily="66" charset="0"/>
              </a:rPr>
              <a:t>Mon – Fri 12.15pm – 3.15pm</a:t>
            </a:r>
          </a:p>
          <a:p>
            <a:r>
              <a:rPr lang="en-GB" sz="1157" b="1" dirty="0">
                <a:latin typeface="Comic Sans MS" panose="030F0702030302020204" pitchFamily="66" charset="0"/>
              </a:rPr>
              <a:t>Additional sessions available as add-ons at extra cost:</a:t>
            </a:r>
          </a:p>
          <a:p>
            <a:r>
              <a:rPr lang="en-GB" sz="1157" dirty="0">
                <a:latin typeface="Comic Sans MS" panose="030F0702030302020204" pitchFamily="66" charset="0"/>
              </a:rPr>
              <a:t>Breakfast Club 7.45am – 8.45am</a:t>
            </a:r>
          </a:p>
          <a:p>
            <a:r>
              <a:rPr lang="en-GB" sz="1157" dirty="0">
                <a:latin typeface="Comic Sans MS" panose="030F0702030302020204" pitchFamily="66" charset="0"/>
              </a:rPr>
              <a:t>Lunch Club 11.45am – 12.15pm</a:t>
            </a:r>
          </a:p>
          <a:p>
            <a:r>
              <a:rPr lang="en-GB" sz="1157" dirty="0">
                <a:latin typeface="Comic Sans MS" panose="030F0702030302020204" pitchFamily="66" charset="0"/>
              </a:rPr>
              <a:t>After-School Club 3.15pm – 6.00pm</a:t>
            </a:r>
          </a:p>
          <a:p>
            <a:r>
              <a:rPr lang="en-GB" sz="1157" dirty="0">
                <a:latin typeface="Comic Sans MS" panose="030F0702030302020204" pitchFamily="66" charset="0"/>
              </a:rPr>
              <a:t>Additional am or pm sessions, depending on availability</a:t>
            </a:r>
          </a:p>
        </p:txBody>
      </p:sp>
      <p:sp>
        <p:nvSpPr>
          <p:cNvPr id="11" name="TextBox 10"/>
          <p:cNvSpPr txBox="1"/>
          <p:nvPr/>
        </p:nvSpPr>
        <p:spPr>
          <a:xfrm>
            <a:off x="366219" y="3901797"/>
            <a:ext cx="6877587" cy="914994"/>
          </a:xfrm>
          <a:prstGeom prst="rect">
            <a:avLst/>
          </a:prstGeom>
          <a:noFill/>
        </p:spPr>
        <p:txBody>
          <a:bodyPr wrap="square" rtlCol="0">
            <a:spAutoFit/>
          </a:bodyPr>
          <a:lstStyle/>
          <a:p>
            <a:r>
              <a:rPr lang="en-GB" sz="1543" b="1" dirty="0">
                <a:latin typeface="Comic Sans MS" panose="030F0702030302020204" pitchFamily="66" charset="0"/>
              </a:rPr>
              <a:t>Child’s Name</a:t>
            </a:r>
            <a:r>
              <a:rPr lang="en-GB" sz="1323" b="1">
                <a:latin typeface="Comic Sans MS" panose="030F0702030302020204" pitchFamily="66" charset="0"/>
              </a:rPr>
              <a:t>: ……………………………………………………………………………………………………………………</a:t>
            </a:r>
            <a:r>
              <a:rPr lang="en-GB" sz="1323" b="1" dirty="0">
                <a:latin typeface="Comic Sans MS" panose="030F0702030302020204" pitchFamily="66" charset="0"/>
              </a:rPr>
              <a:t/>
            </a:r>
            <a:br>
              <a:rPr lang="en-GB" sz="1323" b="1" dirty="0">
                <a:latin typeface="Comic Sans MS" panose="030F0702030302020204" pitchFamily="66" charset="0"/>
              </a:rPr>
            </a:br>
            <a:r>
              <a:rPr lang="en-GB" sz="1323" b="1" dirty="0">
                <a:latin typeface="Comic Sans MS" panose="030F0702030302020204" pitchFamily="66" charset="0"/>
              </a:rPr>
              <a:t/>
            </a:r>
            <a:br>
              <a:rPr lang="en-GB" sz="1323" b="1" dirty="0">
                <a:latin typeface="Comic Sans MS" panose="030F0702030302020204" pitchFamily="66" charset="0"/>
              </a:rPr>
            </a:br>
            <a:r>
              <a:rPr lang="en-GB" sz="1323" b="1" dirty="0">
                <a:latin typeface="Comic Sans MS" panose="030F0702030302020204" pitchFamily="66" charset="0"/>
              </a:rPr>
              <a:t>Gender</a:t>
            </a:r>
            <a:r>
              <a:rPr lang="en-GB" sz="1323" b="1">
                <a:latin typeface="Comic Sans MS" panose="030F0702030302020204" pitchFamily="66" charset="0"/>
              </a:rPr>
              <a:t>: …………………………     </a:t>
            </a:r>
            <a:r>
              <a:rPr lang="en-GB" sz="1323" b="1" dirty="0">
                <a:latin typeface="Comic Sans MS" panose="030F0702030302020204" pitchFamily="66" charset="0"/>
              </a:rPr>
              <a:t>Child’s Date of Birth</a:t>
            </a:r>
            <a:r>
              <a:rPr lang="en-GB" sz="1323" b="1">
                <a:latin typeface="Comic Sans MS" panose="030F0702030302020204" pitchFamily="66" charset="0"/>
              </a:rPr>
              <a:t>: ……………………………………………………</a:t>
            </a:r>
            <a:endParaRPr lang="en-GB" sz="1323" b="1" dirty="0">
              <a:latin typeface="Comic Sans MS" panose="030F0702030302020204" pitchFamily="66" charset="0"/>
            </a:endParaRPr>
          </a:p>
          <a:p>
            <a:endParaRPr lang="en-GB" sz="1157" b="1" dirty="0">
              <a:latin typeface="Comic Sans MS" panose="030F0702030302020204" pitchFamily="66" charset="0"/>
            </a:endParaRPr>
          </a:p>
        </p:txBody>
      </p:sp>
      <p:sp>
        <p:nvSpPr>
          <p:cNvPr id="12" name="TextBox 11"/>
          <p:cNvSpPr txBox="1"/>
          <p:nvPr/>
        </p:nvSpPr>
        <p:spPr>
          <a:xfrm>
            <a:off x="366219" y="4692907"/>
            <a:ext cx="6999618" cy="3680238"/>
          </a:xfrm>
          <a:prstGeom prst="rect">
            <a:avLst/>
          </a:prstGeom>
          <a:noFill/>
        </p:spPr>
        <p:txBody>
          <a:bodyPr wrap="square" rtlCol="0">
            <a:spAutoFit/>
          </a:bodyPr>
          <a:lstStyle/>
          <a:p>
            <a:r>
              <a:rPr lang="en-GB" sz="1323" b="1" dirty="0">
                <a:latin typeface="Comic Sans MS" panose="030F0702030302020204" pitchFamily="66" charset="0"/>
              </a:rPr>
              <a:t>Please tick the sessions you would like your child to attend:</a:t>
            </a:r>
          </a:p>
          <a:p>
            <a:endParaRPr lang="en-GB" sz="1323" b="1" dirty="0">
              <a:latin typeface="Comic Sans MS" panose="030F0702030302020204" pitchFamily="66" charset="0"/>
            </a:endParaRPr>
          </a:p>
          <a:p>
            <a:r>
              <a:rPr lang="en-GB" sz="1323" b="1" dirty="0">
                <a:latin typeface="Comic Sans MS" panose="030F0702030302020204" pitchFamily="66" charset="0"/>
              </a:rPr>
              <a:t>Monday      Tuesday      Wednesday       Thursday       Friday      </a:t>
            </a:r>
          </a:p>
          <a:p>
            <a:r>
              <a:rPr lang="en-GB" sz="1323" b="1" dirty="0">
                <a:latin typeface="Comic Sans MS" panose="030F0702030302020204" pitchFamily="66" charset="0"/>
              </a:rPr>
              <a:t>Would you prefer AM sessions?        Or PM sessions?</a:t>
            </a:r>
          </a:p>
          <a:p>
            <a:r>
              <a:rPr lang="en-GB" sz="1323" dirty="0">
                <a:latin typeface="Comic Sans MS" panose="030F0702030302020204" pitchFamily="66" charset="0"/>
              </a:rPr>
              <a:t>(We cannot guarantee availability, however we will try to meet your preference)</a:t>
            </a:r>
          </a:p>
          <a:p>
            <a:endParaRPr lang="en-GB" sz="1323" dirty="0">
              <a:latin typeface="Comic Sans MS" panose="030F0702030302020204" pitchFamily="66" charset="0"/>
            </a:endParaRPr>
          </a:p>
          <a:p>
            <a:r>
              <a:rPr lang="en-GB" sz="1323" b="1" dirty="0">
                <a:latin typeface="Comic Sans MS" panose="030F0702030302020204" pitchFamily="66" charset="0"/>
              </a:rPr>
              <a:t>I would be interested in the following add-on sessions, at additional costs:</a:t>
            </a:r>
          </a:p>
          <a:p>
            <a:r>
              <a:rPr lang="en-GB" sz="1323" b="1" dirty="0">
                <a:latin typeface="Comic Sans MS" panose="030F0702030302020204" pitchFamily="66" charset="0"/>
              </a:rPr>
              <a:t>Breakfast Club       Lunch Club       After-School Club       </a:t>
            </a:r>
          </a:p>
          <a:p>
            <a:endParaRPr lang="en-GB" sz="1323" b="1" dirty="0">
              <a:latin typeface="Comic Sans MS" panose="030F0702030302020204" pitchFamily="66" charset="0"/>
            </a:endParaRPr>
          </a:p>
          <a:p>
            <a:r>
              <a:rPr lang="en-GB" sz="1323" b="1" dirty="0">
                <a:latin typeface="Comic Sans MS" panose="030F0702030302020204" pitchFamily="66" charset="0"/>
              </a:rPr>
              <a:t>Do you have a child already attending Shaw Ridge Nursery or Primary School? </a:t>
            </a:r>
            <a:r>
              <a:rPr lang="en-GB" sz="1323" b="1" dirty="0" smtClean="0">
                <a:latin typeface="Comic Sans MS" panose="030F0702030302020204" pitchFamily="66" charset="0"/>
              </a:rPr>
              <a:t/>
            </a:r>
            <a:br>
              <a:rPr lang="en-GB" sz="1323" b="1" dirty="0" smtClean="0">
                <a:latin typeface="Comic Sans MS" panose="030F0702030302020204" pitchFamily="66" charset="0"/>
              </a:rPr>
            </a:br>
            <a:r>
              <a:rPr lang="en-GB" sz="1323" b="1" dirty="0" smtClean="0">
                <a:latin typeface="Comic Sans MS" panose="030F0702030302020204" pitchFamily="66" charset="0"/>
              </a:rPr>
              <a:t>Yes     </a:t>
            </a:r>
            <a:r>
              <a:rPr lang="en-GB" sz="1323" b="1" dirty="0">
                <a:latin typeface="Comic Sans MS" panose="030F0702030302020204" pitchFamily="66" charset="0"/>
              </a:rPr>
              <a:t>No</a:t>
            </a:r>
          </a:p>
          <a:p>
            <a:r>
              <a:rPr lang="en-GB" sz="1323" b="1" dirty="0">
                <a:latin typeface="Comic Sans MS" panose="030F0702030302020204" pitchFamily="66" charset="0"/>
              </a:rPr>
              <a:t/>
            </a:r>
            <a:br>
              <a:rPr lang="en-GB" sz="1323" b="1" dirty="0">
                <a:latin typeface="Comic Sans MS" panose="030F0702030302020204" pitchFamily="66" charset="0"/>
              </a:rPr>
            </a:br>
            <a:r>
              <a:rPr lang="en-GB" sz="1323" b="1" dirty="0">
                <a:latin typeface="Comic Sans MS" panose="030F0702030302020204" pitchFamily="66" charset="0"/>
              </a:rPr>
              <a:t>If Yes – Name:  …………………………………………………………… Class:  ………………………………………………</a:t>
            </a:r>
          </a:p>
          <a:p>
            <a:endParaRPr lang="en-GB" sz="1323" b="1" dirty="0">
              <a:latin typeface="Comic Sans MS" panose="030F0702030302020204" pitchFamily="66" charset="0"/>
            </a:endParaRPr>
          </a:p>
          <a:p>
            <a:r>
              <a:rPr lang="en-GB" sz="1323" b="1" dirty="0">
                <a:latin typeface="Comic Sans MS" panose="030F0702030302020204" pitchFamily="66" charset="0"/>
              </a:rPr>
              <a:t>Is this the only pre-school setting your child will be attending:  Yes     No</a:t>
            </a:r>
          </a:p>
          <a:p>
            <a:endParaRPr lang="en-GB" sz="1157" b="1" dirty="0">
              <a:latin typeface="Comic Sans MS" panose="030F0702030302020204" pitchFamily="66" charset="0"/>
            </a:endParaRPr>
          </a:p>
          <a:p>
            <a:endParaRPr lang="en-GB" sz="1157" b="1" dirty="0">
              <a:latin typeface="Comic Sans MS" panose="030F0702030302020204" pitchFamily="66" charset="0"/>
            </a:endParaRPr>
          </a:p>
          <a:p>
            <a:r>
              <a:rPr lang="en-GB" sz="1157" b="1" dirty="0">
                <a:latin typeface="Comic Sans MS" panose="030F0702030302020204" pitchFamily="66" charset="0"/>
              </a:rPr>
              <a:t> </a:t>
            </a:r>
          </a:p>
        </p:txBody>
      </p:sp>
      <p:sp>
        <p:nvSpPr>
          <p:cNvPr id="13" name="Rectangle 12"/>
          <p:cNvSpPr/>
          <p:nvPr/>
        </p:nvSpPr>
        <p:spPr>
          <a:xfrm>
            <a:off x="1136538" y="5122793"/>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14" name="Rectangle 13"/>
          <p:cNvSpPr/>
          <p:nvPr/>
        </p:nvSpPr>
        <p:spPr>
          <a:xfrm>
            <a:off x="2297617" y="5122794"/>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15" name="Rectangle 14"/>
          <p:cNvSpPr/>
          <p:nvPr/>
        </p:nvSpPr>
        <p:spPr>
          <a:xfrm>
            <a:off x="3612784" y="5122794"/>
            <a:ext cx="222250"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17" name="Rectangle 16"/>
          <p:cNvSpPr/>
          <p:nvPr/>
        </p:nvSpPr>
        <p:spPr>
          <a:xfrm>
            <a:off x="4928545" y="5124849"/>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18" name="Rectangle 17"/>
          <p:cNvSpPr/>
          <p:nvPr/>
        </p:nvSpPr>
        <p:spPr>
          <a:xfrm>
            <a:off x="3208543" y="5354262"/>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0" name="Rectangle 19"/>
          <p:cNvSpPr/>
          <p:nvPr/>
        </p:nvSpPr>
        <p:spPr>
          <a:xfrm>
            <a:off x="1835038" y="6153084"/>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1" name="Rectangle 20"/>
          <p:cNvSpPr/>
          <p:nvPr/>
        </p:nvSpPr>
        <p:spPr>
          <a:xfrm>
            <a:off x="3166300" y="6153084"/>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2" name="Rectangle 21"/>
          <p:cNvSpPr/>
          <p:nvPr/>
        </p:nvSpPr>
        <p:spPr>
          <a:xfrm>
            <a:off x="5159546" y="6154092"/>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9916" y="361616"/>
            <a:ext cx="928695" cy="981461"/>
          </a:xfrm>
          <a:prstGeom prst="rect">
            <a:avLst/>
          </a:prstGeom>
        </p:spPr>
      </p:pic>
      <p:sp>
        <p:nvSpPr>
          <p:cNvPr id="24" name="Rectangle 23"/>
          <p:cNvSpPr/>
          <p:nvPr/>
        </p:nvSpPr>
        <p:spPr>
          <a:xfrm>
            <a:off x="5944148" y="5124848"/>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5" name="Rectangle 24"/>
          <p:cNvSpPr/>
          <p:nvPr/>
        </p:nvSpPr>
        <p:spPr>
          <a:xfrm>
            <a:off x="813515" y="6746210"/>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6" name="Rectangle 25"/>
          <p:cNvSpPr/>
          <p:nvPr/>
        </p:nvSpPr>
        <p:spPr>
          <a:xfrm>
            <a:off x="1439773" y="6746209"/>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7" name="Rectangle 26"/>
          <p:cNvSpPr/>
          <p:nvPr/>
        </p:nvSpPr>
        <p:spPr>
          <a:xfrm>
            <a:off x="6176592" y="7556052"/>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8" name="Rectangle 27"/>
          <p:cNvSpPr/>
          <p:nvPr/>
        </p:nvSpPr>
        <p:spPr>
          <a:xfrm>
            <a:off x="6771215" y="7556052"/>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29" name="TextBox 28"/>
          <p:cNvSpPr txBox="1"/>
          <p:nvPr/>
        </p:nvSpPr>
        <p:spPr>
          <a:xfrm>
            <a:off x="376719" y="7953410"/>
            <a:ext cx="6877587" cy="1160702"/>
          </a:xfrm>
          <a:prstGeom prst="rect">
            <a:avLst/>
          </a:prstGeom>
          <a:noFill/>
        </p:spPr>
        <p:txBody>
          <a:bodyPr wrap="square" rtlCol="0">
            <a:spAutoFit/>
          </a:bodyPr>
          <a:lstStyle/>
          <a:p>
            <a:r>
              <a:rPr lang="en-GB" sz="1157" dirty="0">
                <a:latin typeface="Comic Sans MS" panose="030F0702030302020204" pitchFamily="66" charset="0"/>
              </a:rPr>
              <a:t>From September 2017, the government introduced additional funding for up to a total of 30 hours a week, depending on your circumstances.  You can check your eligibility on the following website:  </a:t>
            </a:r>
            <a:r>
              <a:rPr lang="en-GB" sz="1157" dirty="0">
                <a:latin typeface="Comic Sans MS" panose="030F0702030302020204" pitchFamily="66" charset="0"/>
                <a:hlinkClick r:id="rId3"/>
              </a:rPr>
              <a:t>https://www.childcarechoices.gov.uk/</a:t>
            </a:r>
            <a:endParaRPr lang="en-GB" sz="1157" dirty="0">
              <a:latin typeface="Comic Sans MS" panose="030F0702030302020204" pitchFamily="66" charset="0"/>
            </a:endParaRPr>
          </a:p>
          <a:p>
            <a:endParaRPr lang="en-GB" sz="1157" dirty="0">
              <a:latin typeface="Comic Sans MS" panose="030F0702030302020204" pitchFamily="66" charset="0"/>
            </a:endParaRPr>
          </a:p>
          <a:p>
            <a:r>
              <a:rPr lang="en-GB" sz="1157" dirty="0">
                <a:latin typeface="Comic Sans MS" panose="030F0702030302020204" pitchFamily="66" charset="0"/>
              </a:rPr>
              <a:t>      I may be interested in claiming the additional funding subject to eligibility and availability of</a:t>
            </a:r>
            <a:br>
              <a:rPr lang="en-GB" sz="1157" dirty="0">
                <a:latin typeface="Comic Sans MS" panose="030F0702030302020204" pitchFamily="66" charset="0"/>
              </a:rPr>
            </a:br>
            <a:r>
              <a:rPr lang="en-GB" sz="1157" dirty="0">
                <a:latin typeface="Comic Sans MS" panose="030F0702030302020204" pitchFamily="66" charset="0"/>
              </a:rPr>
              <a:t>      places.</a:t>
            </a:r>
          </a:p>
        </p:txBody>
      </p:sp>
      <p:sp>
        <p:nvSpPr>
          <p:cNvPr id="30" name="Rectangle 29"/>
          <p:cNvSpPr/>
          <p:nvPr/>
        </p:nvSpPr>
        <p:spPr>
          <a:xfrm>
            <a:off x="485050" y="8779707"/>
            <a:ext cx="213045"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
        <p:nvSpPr>
          <p:cNvPr id="31" name="TextBox 30"/>
          <p:cNvSpPr txBox="1"/>
          <p:nvPr/>
        </p:nvSpPr>
        <p:spPr>
          <a:xfrm>
            <a:off x="376719" y="9286574"/>
            <a:ext cx="6877587" cy="1008353"/>
          </a:xfrm>
          <a:prstGeom prst="rect">
            <a:avLst/>
          </a:prstGeom>
          <a:noFill/>
        </p:spPr>
        <p:txBody>
          <a:bodyPr wrap="square" rtlCol="0">
            <a:spAutoFit/>
          </a:bodyPr>
          <a:lstStyle/>
          <a:p>
            <a:r>
              <a:rPr lang="en-GB" sz="992" b="1" dirty="0">
                <a:latin typeface="Comic Sans MS" panose="030F0702030302020204" pitchFamily="66" charset="0"/>
              </a:rPr>
              <a:t>GDPR</a:t>
            </a:r>
          </a:p>
          <a:p>
            <a:r>
              <a:rPr lang="en-GB" sz="992" dirty="0">
                <a:latin typeface="Comic Sans MS" panose="030F0702030302020204" pitchFamily="66" charset="0"/>
              </a:rPr>
              <a:t>Shaw Ridge primary School is registered as a Data Controller with the Information Commissioners Office.</a:t>
            </a:r>
          </a:p>
          <a:p>
            <a:r>
              <a:rPr lang="en-GB" sz="992" dirty="0">
                <a:latin typeface="Comic Sans MS" panose="030F0702030302020204" pitchFamily="66" charset="0"/>
              </a:rPr>
              <a:t>Your personal data will be used solely for the purpose of your application for a place in Shaw Ridge Nursery.</a:t>
            </a:r>
          </a:p>
          <a:p>
            <a:r>
              <a:rPr lang="en-GB" sz="992" dirty="0">
                <a:latin typeface="Comic Sans MS" panose="030F0702030302020204" pitchFamily="66" charset="0"/>
              </a:rPr>
              <a:t>Our Privacy Notice can be found at </a:t>
            </a:r>
            <a:r>
              <a:rPr lang="en-GB" sz="992" dirty="0" smtClean="0">
                <a:latin typeface="Comic Sans MS" panose="030F0702030302020204" pitchFamily="66" charset="0"/>
                <a:hlinkClick r:id="rId4"/>
              </a:rPr>
              <a:t>www.shawridgeprimary.org.uk</a:t>
            </a:r>
            <a:endParaRPr lang="en-GB" sz="992" dirty="0" smtClean="0">
              <a:latin typeface="Comic Sans MS" panose="030F0702030302020204" pitchFamily="66" charset="0"/>
            </a:endParaRPr>
          </a:p>
          <a:p>
            <a:endParaRPr lang="en-GB" sz="992" dirty="0">
              <a:latin typeface="Comic Sans MS" panose="030F0702030302020204" pitchFamily="66" charset="0"/>
            </a:endParaRPr>
          </a:p>
          <a:p>
            <a:r>
              <a:rPr lang="en-GB" sz="992" dirty="0" smtClean="0">
                <a:latin typeface="Comic Sans MS" panose="030F0702030302020204" pitchFamily="66" charset="0"/>
              </a:rPr>
              <a:t>Signed………………………………………………………………………………………                Date ……………………………………………………………………..</a:t>
            </a:r>
            <a:endParaRPr lang="en-GB" sz="992" dirty="0">
              <a:latin typeface="Comic Sans MS" panose="030F0702030302020204" pitchFamily="66" charset="0"/>
            </a:endParaRPr>
          </a:p>
        </p:txBody>
      </p:sp>
      <p:sp>
        <p:nvSpPr>
          <p:cNvPr id="32" name="Rectangle 31"/>
          <p:cNvSpPr/>
          <p:nvPr/>
        </p:nvSpPr>
        <p:spPr>
          <a:xfrm>
            <a:off x="5035066" y="5350084"/>
            <a:ext cx="222250" cy="16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8"/>
          </a:p>
        </p:txBody>
      </p:sp>
    </p:spTree>
    <p:extLst>
      <p:ext uri="{BB962C8B-B14F-4D97-AF65-F5344CB8AC3E}">
        <p14:creationId xmlns:p14="http://schemas.microsoft.com/office/powerpoint/2010/main" val="326854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19728" y="550360"/>
            <a:ext cx="6520220" cy="783140"/>
          </a:xfrm>
        </p:spPr>
        <p:txBody>
          <a:bodyPr>
            <a:normAutofit/>
          </a:bodyPr>
          <a:lstStyle/>
          <a:p>
            <a:pPr algn="ctr"/>
            <a:r>
              <a:rPr lang="en-GB" sz="1736" b="1" u="sng" dirty="0">
                <a:latin typeface="Comic Sans MS" panose="030F0702030302020204" pitchFamily="66" charset="0"/>
              </a:rPr>
              <a:t>Fees for Shaw Ridge Nursery</a:t>
            </a:r>
          </a:p>
        </p:txBody>
      </p:sp>
      <p:sp>
        <p:nvSpPr>
          <p:cNvPr id="3" name="Content Placeholder 2"/>
          <p:cNvSpPr>
            <a:spLocks noGrp="1"/>
          </p:cNvSpPr>
          <p:nvPr>
            <p:ph idx="1"/>
          </p:nvPr>
        </p:nvSpPr>
        <p:spPr>
          <a:xfrm>
            <a:off x="519728" y="1453206"/>
            <a:ext cx="6520220" cy="8858412"/>
          </a:xfrm>
        </p:spPr>
        <p:txBody>
          <a:bodyPr>
            <a:noAutofit/>
          </a:bodyPr>
          <a:lstStyle/>
          <a:p>
            <a:pPr marL="0" indent="0">
              <a:lnSpc>
                <a:spcPct val="100000"/>
              </a:lnSpc>
              <a:spcBef>
                <a:spcPts val="0"/>
              </a:spcBef>
              <a:buNone/>
            </a:pPr>
            <a:r>
              <a:rPr lang="en-GB" sz="1157" b="1" dirty="0">
                <a:latin typeface="Comic Sans MS" panose="030F0702030302020204" pitchFamily="66" charset="0"/>
              </a:rPr>
              <a:t>Session Rates:</a:t>
            </a:r>
          </a:p>
          <a:p>
            <a:pPr marL="0" indent="0">
              <a:lnSpc>
                <a:spcPct val="100000"/>
              </a:lnSpc>
              <a:spcBef>
                <a:spcPts val="0"/>
              </a:spcBef>
              <a:buNone/>
            </a:pPr>
            <a:r>
              <a:rPr lang="en-GB" sz="1157" dirty="0">
                <a:latin typeface="Comic Sans MS" panose="030F0702030302020204" pitchFamily="66" charset="0"/>
              </a:rPr>
              <a:t>Each session lasts for 3 hours, 8.45am – 11.45am OR 12.15pm – 3.15pm</a:t>
            </a: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dirty="0">
                <a:latin typeface="Comic Sans MS" panose="030F0702030302020204" pitchFamily="66" charset="0"/>
              </a:rPr>
              <a:t>Children aged 3 and above are entitled to 15 hours funded childcare and sessions are available as 5 morning sessions or 5 afternoon sessions.  Additional sessions can be purchased in blocks of 15 hours (guaranteed sessions) or as emergency additional sessions on a daily basis (if space is available).</a:t>
            </a: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dirty="0">
                <a:latin typeface="Comic Sans MS" panose="030F0702030302020204" pitchFamily="66" charset="0"/>
              </a:rPr>
              <a:t>The cost of additional sessions above funded hours is £12.00 per session</a:t>
            </a:r>
            <a:r>
              <a:rPr lang="en-GB" sz="1157" dirty="0" smtClean="0">
                <a:latin typeface="Comic Sans MS" panose="030F0702030302020204" pitchFamily="66" charset="0"/>
              </a:rPr>
              <a:t>.</a:t>
            </a:r>
            <a:endParaRPr lang="en-GB" sz="1157" dirty="0">
              <a:latin typeface="Comic Sans MS" panose="030F0702030302020204" pitchFamily="66" charset="0"/>
            </a:endParaRPr>
          </a:p>
          <a:p>
            <a:pPr marL="0" indent="0">
              <a:lnSpc>
                <a:spcPct val="100000"/>
              </a:lnSpc>
              <a:spcBef>
                <a:spcPts val="0"/>
              </a:spcBef>
              <a:buNone/>
            </a:pPr>
            <a:r>
              <a:rPr lang="en-GB" sz="1157" b="1" dirty="0">
                <a:latin typeface="Comic Sans MS" panose="030F0702030302020204" pitchFamily="66" charset="0"/>
              </a:rPr>
              <a:t>Daily Add-On Sessions (to be booked termly in advance):</a:t>
            </a:r>
          </a:p>
          <a:p>
            <a:pPr marL="0" indent="0">
              <a:lnSpc>
                <a:spcPct val="100000"/>
              </a:lnSpc>
              <a:spcBef>
                <a:spcPts val="0"/>
              </a:spcBef>
              <a:buNone/>
            </a:pPr>
            <a:r>
              <a:rPr lang="en-GB" sz="1157" dirty="0">
                <a:latin typeface="Comic Sans MS" panose="030F0702030302020204" pitchFamily="66" charset="0"/>
              </a:rPr>
              <a:t>Breakfast Club, 7.45am – 8.45am:     (currently run by Big A Club)</a:t>
            </a:r>
          </a:p>
          <a:p>
            <a:pPr marL="0" indent="0">
              <a:lnSpc>
                <a:spcPct val="100000"/>
              </a:lnSpc>
              <a:spcBef>
                <a:spcPts val="0"/>
              </a:spcBef>
              <a:buNone/>
            </a:pPr>
            <a:r>
              <a:rPr lang="en-GB" sz="1157" dirty="0">
                <a:latin typeface="Comic Sans MS" panose="030F0702030302020204" pitchFamily="66" charset="0"/>
              </a:rPr>
              <a:t>Lunch Club, 11.45am – 12.15pm:     £2.80 (lunch not included) or £5.00 (includes hot lunch)</a:t>
            </a:r>
          </a:p>
          <a:p>
            <a:pPr marL="0" indent="0">
              <a:lnSpc>
                <a:spcPct val="100000"/>
              </a:lnSpc>
              <a:spcBef>
                <a:spcPts val="0"/>
              </a:spcBef>
              <a:buNone/>
            </a:pPr>
            <a:r>
              <a:rPr lang="en-GB" sz="1157" dirty="0">
                <a:latin typeface="Comic Sans MS" panose="030F0702030302020204" pitchFamily="66" charset="0"/>
              </a:rPr>
              <a:t>After-School Club, 3.15pm – 6.00pm:     (currently run by Big A Club</a:t>
            </a:r>
            <a:r>
              <a:rPr lang="en-GB" sz="1157" dirty="0" smtClean="0">
                <a:latin typeface="Comic Sans MS" panose="030F0702030302020204" pitchFamily="66" charset="0"/>
              </a:rPr>
              <a:t>)</a:t>
            </a: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b="1" dirty="0" smtClean="0">
                <a:latin typeface="Comic Sans MS" panose="030F0702030302020204" pitchFamily="66" charset="0"/>
              </a:rPr>
              <a:t>Fees for Breakfast Club and After-School Club </a:t>
            </a:r>
            <a:r>
              <a:rPr lang="en-GB" sz="1157" dirty="0" smtClean="0">
                <a:latin typeface="Comic Sans MS" panose="030F0702030302020204" pitchFamily="66" charset="0"/>
              </a:rPr>
              <a:t>are payable directly to Big A Club</a:t>
            </a:r>
            <a:endParaRPr lang="en-GB" sz="1157" dirty="0">
              <a:latin typeface="Comic Sans MS" panose="030F0702030302020204" pitchFamily="66" charset="0"/>
            </a:endParaRP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b="1" dirty="0">
                <a:latin typeface="Comic Sans MS" panose="030F0702030302020204" pitchFamily="66" charset="0"/>
              </a:rPr>
              <a:t>Late Collection Fee:</a:t>
            </a:r>
            <a:r>
              <a:rPr lang="en-GB" sz="1157" dirty="0">
                <a:latin typeface="Comic Sans MS" panose="030F0702030302020204" pitchFamily="66" charset="0"/>
              </a:rPr>
              <a:t>  £5.00 per additional 15 minutes</a:t>
            </a:r>
          </a:p>
          <a:p>
            <a:pPr marL="0" indent="0">
              <a:lnSpc>
                <a:spcPct val="100000"/>
              </a:lnSpc>
              <a:spcBef>
                <a:spcPts val="0"/>
              </a:spcBef>
              <a:buNone/>
            </a:pPr>
            <a:endParaRPr lang="en-GB" sz="1157" b="1" dirty="0" smtClean="0">
              <a:latin typeface="Comic Sans MS" panose="030F0702030302020204" pitchFamily="66" charset="0"/>
            </a:endParaRPr>
          </a:p>
          <a:p>
            <a:pPr marL="0" indent="0">
              <a:lnSpc>
                <a:spcPct val="100000"/>
              </a:lnSpc>
              <a:spcBef>
                <a:spcPts val="0"/>
              </a:spcBef>
              <a:buNone/>
            </a:pPr>
            <a:r>
              <a:rPr lang="en-GB" sz="1157" b="1" dirty="0" smtClean="0">
                <a:latin typeface="Comic Sans MS" panose="030F0702030302020204" pitchFamily="66" charset="0"/>
              </a:rPr>
              <a:t>Snack Fees: </a:t>
            </a:r>
            <a:r>
              <a:rPr lang="en-GB" sz="1157" dirty="0" smtClean="0">
                <a:latin typeface="Comic Sans MS" panose="030F0702030302020204" pitchFamily="66" charset="0"/>
              </a:rPr>
              <a:t>20p per session. Please note if you child is with us for 2 sessions a day the snack fee charge will be 40p per day.</a:t>
            </a:r>
          </a:p>
          <a:p>
            <a:pPr marL="0" indent="0">
              <a:lnSpc>
                <a:spcPct val="100000"/>
              </a:lnSpc>
              <a:spcBef>
                <a:spcPts val="0"/>
              </a:spcBef>
              <a:buNone/>
            </a:pPr>
            <a:endParaRPr lang="en-GB" sz="1157" b="1" dirty="0">
              <a:latin typeface="Comic Sans MS" panose="030F0702030302020204" pitchFamily="66" charset="0"/>
            </a:endParaRPr>
          </a:p>
          <a:p>
            <a:pPr marL="0" indent="0">
              <a:lnSpc>
                <a:spcPct val="100000"/>
              </a:lnSpc>
              <a:spcBef>
                <a:spcPts val="0"/>
              </a:spcBef>
              <a:buNone/>
            </a:pPr>
            <a:r>
              <a:rPr lang="en-GB" sz="1157" dirty="0">
                <a:latin typeface="Comic Sans MS" panose="030F0702030302020204" pitchFamily="66" charset="0"/>
              </a:rPr>
              <a:t>For your child to keep his/her place at the nursery, you must pay your fees.  If we are in receipt of nursery education funding for your child (15 hours or 30 hours), where funding is not received, then the above fees apply.  The nursery is totally dependent upon fees for regular income to pay for staff wages, insurances and the day-to-day play materials.  It is essential that fees are paid within the first week of each half term, and any fees not settled promptly will incur late payment charges of 10% of the outstanding amount (minimum £5.00) to cover additional administration costs.  If you have difficulty paying your child’s fees, please speak confidentially to the School Business Manager as special arrangements may be possible.</a:t>
            </a: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dirty="0">
                <a:latin typeface="Comic Sans MS" panose="030F0702030302020204" pitchFamily="66" charset="0"/>
              </a:rPr>
              <a:t>Fees, where applicable, are currently in line with government funding.  Fees must still be paid if children are absent for a short period of time, i.e. off sick or on holiday.  If your child has to be absent over a long period of time, please talk to the school office to make special arrangements.  Nursery fees are reviewed annually and are therefore subject to change. </a:t>
            </a: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dirty="0">
                <a:latin typeface="Comic Sans MS" panose="030F0702030302020204" pitchFamily="66" charset="0"/>
              </a:rPr>
              <a:t>Children are eligible for funding the term following their third birthday, as follows:</a:t>
            </a:r>
          </a:p>
          <a:p>
            <a:pPr marL="0" indent="0">
              <a:lnSpc>
                <a:spcPct val="100000"/>
              </a:lnSpc>
              <a:spcBef>
                <a:spcPts val="0"/>
              </a:spcBef>
              <a:buNone/>
            </a:pPr>
            <a:r>
              <a:rPr lang="en-GB" sz="1157" b="1" dirty="0">
                <a:latin typeface="Comic Sans MS" panose="030F0702030302020204" pitchFamily="66" charset="0"/>
              </a:rPr>
              <a:t>Birthdays between			Funding starts</a:t>
            </a:r>
          </a:p>
          <a:p>
            <a:pPr marL="0" indent="0">
              <a:lnSpc>
                <a:spcPct val="100000"/>
              </a:lnSpc>
              <a:spcBef>
                <a:spcPts val="0"/>
              </a:spcBef>
              <a:buNone/>
            </a:pPr>
            <a:r>
              <a:rPr lang="en-GB" sz="1157" dirty="0">
                <a:latin typeface="Comic Sans MS" panose="030F0702030302020204" pitchFamily="66" charset="0"/>
              </a:rPr>
              <a:t>1</a:t>
            </a:r>
            <a:r>
              <a:rPr lang="en-GB" sz="1157" baseline="30000" dirty="0">
                <a:latin typeface="Comic Sans MS" panose="030F0702030302020204" pitchFamily="66" charset="0"/>
              </a:rPr>
              <a:t>st</a:t>
            </a:r>
            <a:r>
              <a:rPr lang="en-GB" sz="1157" dirty="0">
                <a:latin typeface="Comic Sans MS" panose="030F0702030302020204" pitchFamily="66" charset="0"/>
              </a:rPr>
              <a:t> April and 31</a:t>
            </a:r>
            <a:r>
              <a:rPr lang="en-GB" sz="1157" baseline="30000" dirty="0">
                <a:latin typeface="Comic Sans MS" panose="030F0702030302020204" pitchFamily="66" charset="0"/>
              </a:rPr>
              <a:t>st</a:t>
            </a:r>
            <a:r>
              <a:rPr lang="en-GB" sz="1157" dirty="0">
                <a:latin typeface="Comic Sans MS" panose="030F0702030302020204" pitchFamily="66" charset="0"/>
              </a:rPr>
              <a:t> August		September</a:t>
            </a:r>
          </a:p>
          <a:p>
            <a:pPr marL="0" indent="0">
              <a:lnSpc>
                <a:spcPct val="100000"/>
              </a:lnSpc>
              <a:spcBef>
                <a:spcPts val="0"/>
              </a:spcBef>
              <a:buNone/>
            </a:pPr>
            <a:r>
              <a:rPr lang="en-GB" sz="1157" dirty="0">
                <a:latin typeface="Comic Sans MS" panose="030F0702030302020204" pitchFamily="66" charset="0"/>
              </a:rPr>
              <a:t>1</a:t>
            </a:r>
            <a:r>
              <a:rPr lang="en-GB" sz="1157" baseline="30000" dirty="0">
                <a:latin typeface="Comic Sans MS" panose="030F0702030302020204" pitchFamily="66" charset="0"/>
              </a:rPr>
              <a:t>st</a:t>
            </a:r>
            <a:r>
              <a:rPr lang="en-GB" sz="1157" dirty="0">
                <a:latin typeface="Comic Sans MS" panose="030F0702030302020204" pitchFamily="66" charset="0"/>
              </a:rPr>
              <a:t> September and 31</a:t>
            </a:r>
            <a:r>
              <a:rPr lang="en-GB" sz="1157" baseline="30000" dirty="0">
                <a:latin typeface="Comic Sans MS" panose="030F0702030302020204" pitchFamily="66" charset="0"/>
              </a:rPr>
              <a:t>st</a:t>
            </a:r>
            <a:r>
              <a:rPr lang="en-GB" sz="1157" dirty="0">
                <a:latin typeface="Comic Sans MS" panose="030F0702030302020204" pitchFamily="66" charset="0"/>
              </a:rPr>
              <a:t> December	January</a:t>
            </a:r>
          </a:p>
          <a:p>
            <a:pPr marL="0" indent="0">
              <a:lnSpc>
                <a:spcPct val="100000"/>
              </a:lnSpc>
              <a:spcBef>
                <a:spcPts val="0"/>
              </a:spcBef>
              <a:buNone/>
            </a:pPr>
            <a:r>
              <a:rPr lang="en-GB" sz="1157" dirty="0">
                <a:latin typeface="Comic Sans MS" panose="030F0702030302020204" pitchFamily="66" charset="0"/>
              </a:rPr>
              <a:t>1</a:t>
            </a:r>
            <a:r>
              <a:rPr lang="en-GB" sz="1157" baseline="30000" dirty="0">
                <a:latin typeface="Comic Sans MS" panose="030F0702030302020204" pitchFamily="66" charset="0"/>
              </a:rPr>
              <a:t>st</a:t>
            </a:r>
            <a:r>
              <a:rPr lang="en-GB" sz="1157" dirty="0">
                <a:latin typeface="Comic Sans MS" panose="030F0702030302020204" pitchFamily="66" charset="0"/>
              </a:rPr>
              <a:t> January and 31</a:t>
            </a:r>
            <a:r>
              <a:rPr lang="en-GB" sz="1157" baseline="30000" dirty="0">
                <a:latin typeface="Comic Sans MS" panose="030F0702030302020204" pitchFamily="66" charset="0"/>
              </a:rPr>
              <a:t>st</a:t>
            </a:r>
            <a:r>
              <a:rPr lang="en-GB" sz="1157" dirty="0">
                <a:latin typeface="Comic Sans MS" panose="030F0702030302020204" pitchFamily="66" charset="0"/>
              </a:rPr>
              <a:t> March		April</a:t>
            </a: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dirty="0">
                <a:latin typeface="Comic Sans MS" panose="030F0702030302020204" pitchFamily="66" charset="0"/>
              </a:rPr>
              <a:t>Your child may be offered a place prior to their funding starting, however please note you would be responsible for all fees up to the date their funding begins.</a:t>
            </a:r>
          </a:p>
          <a:p>
            <a:pPr marL="0" indent="0">
              <a:lnSpc>
                <a:spcPct val="100000"/>
              </a:lnSpc>
              <a:spcBef>
                <a:spcPts val="0"/>
              </a:spcBef>
              <a:buNone/>
            </a:pPr>
            <a:endParaRPr lang="en-GB" sz="1157" dirty="0">
              <a:latin typeface="Comic Sans MS" panose="030F0702030302020204" pitchFamily="66" charset="0"/>
            </a:endParaRPr>
          </a:p>
          <a:p>
            <a:pPr marL="0" indent="0">
              <a:lnSpc>
                <a:spcPct val="100000"/>
              </a:lnSpc>
              <a:spcBef>
                <a:spcPts val="0"/>
              </a:spcBef>
              <a:buNone/>
            </a:pPr>
            <a:r>
              <a:rPr lang="en-GB" sz="1157" dirty="0">
                <a:latin typeface="Comic Sans MS" panose="030F0702030302020204" pitchFamily="66" charset="0"/>
              </a:rPr>
              <a:t>To enable the nursery to apply for funding for your child, it is imperative that you complete the Parent Declaration Form that will be sent home to you in the relevant term.  If this is not completed and returned, with a copy of your child’s birth certificate, we have the right to charge you for your child’s sessions as we are unable to claim the funding for them.</a:t>
            </a:r>
          </a:p>
          <a:p>
            <a:pPr marL="0" indent="0">
              <a:lnSpc>
                <a:spcPct val="100000"/>
              </a:lnSpc>
              <a:spcBef>
                <a:spcPts val="0"/>
              </a:spcBef>
              <a:buNone/>
            </a:pPr>
            <a:r>
              <a:rPr lang="en-GB" sz="1157" b="1" dirty="0">
                <a:latin typeface="Comic Sans MS" panose="030F0702030302020204" pitchFamily="66" charset="0"/>
              </a:rPr>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728" y="352039"/>
            <a:ext cx="928695" cy="981461"/>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1253" y="352039"/>
            <a:ext cx="928695" cy="981461"/>
          </a:xfrm>
          <a:prstGeom prst="rect">
            <a:avLst/>
          </a:prstGeom>
        </p:spPr>
      </p:pic>
    </p:spTree>
    <p:extLst>
      <p:ext uri="{BB962C8B-B14F-4D97-AF65-F5344CB8AC3E}">
        <p14:creationId xmlns:p14="http://schemas.microsoft.com/office/powerpoint/2010/main" val="33417212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907</Words>
  <Application>Microsoft Office PowerPoint</Application>
  <PresentationFormat>Custom</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Registration for Shaw Ridge Nursery</vt:lpstr>
      <vt:lpstr>Fees for Shaw Ridge Nursery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Shaw Ridge Nursery</dc:title>
  <dc:creator>Pam</dc:creator>
  <cp:lastModifiedBy>Lindsay Westlake</cp:lastModifiedBy>
  <cp:revision>21</cp:revision>
  <cp:lastPrinted>2020-02-13T10:35:11Z</cp:lastPrinted>
  <dcterms:created xsi:type="dcterms:W3CDTF">2019-11-05T11:53:46Z</dcterms:created>
  <dcterms:modified xsi:type="dcterms:W3CDTF">2021-04-29T11:17:56Z</dcterms:modified>
</cp:coreProperties>
</file>