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7559675" cy="10691813"/>
  <p:notesSz cx="6669088" cy="9926638"/>
  <p:defaultTextStyle>
    <a:defPPr>
      <a:defRPr lang="en-US"/>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333" autoAdjust="0"/>
  </p:normalViewPr>
  <p:slideViewPr>
    <p:cSldViewPr snapToGrid="0">
      <p:cViewPr varScale="1">
        <p:scale>
          <a:sx n="66" d="100"/>
          <a:sy n="66" d="100"/>
        </p:scale>
        <p:origin x="26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ABE1ED-0F25-4505-96EA-305589C87ED4}"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187412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BE1ED-0F25-4505-96EA-305589C87ED4}"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1884491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BE1ED-0F25-4505-96EA-305589C87ED4}"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1701710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BE1ED-0F25-4505-96EA-305589C87ED4}"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425866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ABE1ED-0F25-4505-96EA-305589C87ED4}"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204751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ABE1ED-0F25-4505-96EA-305589C87ED4}"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1473994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ABE1ED-0F25-4505-96EA-305589C87ED4}" type="datetimeFigureOut">
              <a:rPr lang="en-GB" smtClean="0"/>
              <a:t>07/11/2024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230482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ABE1ED-0F25-4505-96EA-305589C87ED4}"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282431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BE1ED-0F25-4505-96EA-305589C87ED4}"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158647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81ABE1ED-0F25-4505-96EA-305589C87ED4}"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3403847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81ABE1ED-0F25-4505-96EA-305589C87ED4}"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179827-CBED-42A7-AA2B-98A7753C2583}" type="slidenum">
              <a:rPr lang="en-GB" smtClean="0"/>
              <a:t>‹#›</a:t>
            </a:fld>
            <a:endParaRPr lang="en-GB"/>
          </a:p>
        </p:txBody>
      </p:sp>
    </p:spTree>
    <p:extLst>
      <p:ext uri="{BB962C8B-B14F-4D97-AF65-F5344CB8AC3E}">
        <p14:creationId xmlns:p14="http://schemas.microsoft.com/office/powerpoint/2010/main" val="328994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1ABE1ED-0F25-4505-96EA-305589C87ED4}" type="datetimeFigureOut">
              <a:rPr lang="en-GB" smtClean="0"/>
              <a:t>07/11/2024</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F179827-CBED-42A7-AA2B-98A7753C2583}" type="slidenum">
              <a:rPr lang="en-GB" smtClean="0"/>
              <a:t>‹#›</a:t>
            </a:fld>
            <a:endParaRPr lang="en-GB"/>
          </a:p>
        </p:txBody>
      </p:sp>
    </p:spTree>
    <p:extLst>
      <p:ext uri="{BB962C8B-B14F-4D97-AF65-F5344CB8AC3E}">
        <p14:creationId xmlns:p14="http://schemas.microsoft.com/office/powerpoint/2010/main" val="85576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hildcarechoices.gov.uk/"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shawridgeprimary.org.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2818" y="484102"/>
            <a:ext cx="4065044" cy="324652"/>
          </a:xfrm>
        </p:spPr>
        <p:txBody>
          <a:bodyPr>
            <a:normAutofit fontScale="90000"/>
          </a:bodyPr>
          <a:lstStyle/>
          <a:p>
            <a:r>
              <a:rPr lang="en-GB" sz="1736" b="1" u="sng" dirty="0">
                <a:latin typeface="Century Gothic" panose="020B0502020202020204" pitchFamily="34" charset="0"/>
              </a:rPr>
              <a:t>Registration for Shaw Ridge Nursery</a:t>
            </a:r>
          </a:p>
        </p:txBody>
      </p:sp>
      <p:sp>
        <p:nvSpPr>
          <p:cNvPr id="3" name="Subtitle 2"/>
          <p:cNvSpPr>
            <a:spLocks noGrp="1"/>
          </p:cNvSpPr>
          <p:nvPr>
            <p:ph type="subTitle" idx="1"/>
          </p:nvPr>
        </p:nvSpPr>
        <p:spPr>
          <a:xfrm>
            <a:off x="4446587" y="1772582"/>
            <a:ext cx="2797219" cy="1956753"/>
          </a:xfrm>
          <a:ln>
            <a:solidFill>
              <a:schemeClr val="tx1"/>
            </a:solidFill>
          </a:ln>
        </p:spPr>
        <p:txBody>
          <a:bodyPr>
            <a:noAutofit/>
          </a:bodyPr>
          <a:lstStyle/>
          <a:p>
            <a:pPr algn="l"/>
            <a:r>
              <a:rPr lang="en-GB" sz="1157" dirty="0">
                <a:latin typeface="Century Gothic" panose="020B0502020202020204" pitchFamily="34" charset="0"/>
              </a:rPr>
              <a:t>Parent’s Name:</a:t>
            </a:r>
          </a:p>
          <a:p>
            <a:pPr algn="l"/>
            <a:r>
              <a:rPr lang="en-GB" sz="1157" dirty="0">
                <a:latin typeface="Century Gothic" panose="020B0502020202020204" pitchFamily="34" charset="0"/>
              </a:rPr>
              <a:t>Address:</a:t>
            </a:r>
          </a:p>
          <a:p>
            <a:pPr algn="l"/>
            <a:endParaRPr lang="en-GB" sz="1157" dirty="0">
              <a:latin typeface="Century Gothic" panose="020B0502020202020204" pitchFamily="34" charset="0"/>
            </a:endParaRPr>
          </a:p>
          <a:p>
            <a:pPr algn="l"/>
            <a:endParaRPr lang="en-GB" sz="1157" dirty="0">
              <a:latin typeface="Century Gothic" panose="020B0502020202020204" pitchFamily="34" charset="0"/>
            </a:endParaRPr>
          </a:p>
          <a:p>
            <a:pPr algn="l"/>
            <a:endParaRPr lang="en-GB" sz="1157" dirty="0">
              <a:latin typeface="Century Gothic" panose="020B0502020202020204" pitchFamily="34" charset="0"/>
            </a:endParaRPr>
          </a:p>
          <a:p>
            <a:pPr algn="l"/>
            <a:r>
              <a:rPr lang="en-GB" sz="1157" dirty="0">
                <a:latin typeface="Century Gothic" panose="020B0502020202020204" pitchFamily="34" charset="0"/>
              </a:rPr>
              <a:t>Telephone Number:</a:t>
            </a:r>
          </a:p>
          <a:p>
            <a:pPr algn="l"/>
            <a:r>
              <a:rPr lang="en-GB" sz="1157" dirty="0">
                <a:latin typeface="Century Gothic" panose="020B0502020202020204" pitchFamily="34" charset="0"/>
              </a:rPr>
              <a:t>Email Address: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42" y="361617"/>
            <a:ext cx="928695" cy="981461"/>
          </a:xfrm>
          <a:prstGeom prst="rect">
            <a:avLst/>
          </a:prstGeom>
        </p:spPr>
      </p:pic>
      <p:sp>
        <p:nvSpPr>
          <p:cNvPr id="8" name="TextBox 7"/>
          <p:cNvSpPr txBox="1"/>
          <p:nvPr/>
        </p:nvSpPr>
        <p:spPr>
          <a:xfrm>
            <a:off x="1602466" y="888864"/>
            <a:ext cx="4216620" cy="601127"/>
          </a:xfrm>
          <a:prstGeom prst="rect">
            <a:avLst/>
          </a:prstGeom>
          <a:noFill/>
        </p:spPr>
        <p:txBody>
          <a:bodyPr wrap="square" rtlCol="0">
            <a:spAutoFit/>
          </a:bodyPr>
          <a:lstStyle/>
          <a:p>
            <a:pPr algn="ctr"/>
            <a:r>
              <a:rPr lang="en-GB" sz="1102" dirty="0">
                <a:latin typeface="Century Gothic" panose="020B0502020202020204" pitchFamily="34" charset="0"/>
              </a:rPr>
              <a:t>Please use this form to express interest in your child joining us in Shaw Ridge Nursery.</a:t>
            </a:r>
          </a:p>
          <a:p>
            <a:pPr algn="ctr"/>
            <a:r>
              <a:rPr lang="en-GB" sz="1102" dirty="0">
                <a:latin typeface="Century Gothic" panose="020B0502020202020204" pitchFamily="34" charset="0"/>
              </a:rPr>
              <a:t>The form should be returned to the school office.</a:t>
            </a:r>
          </a:p>
        </p:txBody>
      </p:sp>
      <p:sp>
        <p:nvSpPr>
          <p:cNvPr id="10" name="TextBox 9"/>
          <p:cNvSpPr txBox="1"/>
          <p:nvPr/>
        </p:nvSpPr>
        <p:spPr>
          <a:xfrm>
            <a:off x="366219" y="1726160"/>
            <a:ext cx="4221354" cy="2051011"/>
          </a:xfrm>
          <a:prstGeom prst="rect">
            <a:avLst/>
          </a:prstGeom>
          <a:noFill/>
        </p:spPr>
        <p:txBody>
          <a:bodyPr wrap="square" rtlCol="0">
            <a:spAutoFit/>
          </a:bodyPr>
          <a:lstStyle/>
          <a:p>
            <a:r>
              <a:rPr lang="en-GB" sz="1157" b="1" u="sng" dirty="0">
                <a:latin typeface="Century Gothic" panose="020B0502020202020204" pitchFamily="34" charset="0"/>
              </a:rPr>
              <a:t>Sessions on Offer</a:t>
            </a:r>
          </a:p>
          <a:p>
            <a:endParaRPr lang="en-GB" sz="1157" b="1" u="sng" dirty="0">
              <a:latin typeface="Century Gothic" panose="020B0502020202020204" pitchFamily="34" charset="0"/>
            </a:endParaRPr>
          </a:p>
          <a:p>
            <a:r>
              <a:rPr lang="en-GB" sz="1157" dirty="0">
                <a:latin typeface="Century Gothic" panose="020B0502020202020204" pitchFamily="34" charset="0"/>
              </a:rPr>
              <a:t>We offer 5 morning sessions a week:</a:t>
            </a:r>
            <a:br>
              <a:rPr lang="en-GB" sz="1157" dirty="0">
                <a:latin typeface="Century Gothic" panose="020B0502020202020204" pitchFamily="34" charset="0"/>
              </a:rPr>
            </a:br>
            <a:r>
              <a:rPr lang="en-GB" sz="1157" dirty="0">
                <a:latin typeface="Century Gothic" panose="020B0502020202020204" pitchFamily="34" charset="0"/>
              </a:rPr>
              <a:t>Mon – Fri 8.45am – 11.45am</a:t>
            </a:r>
          </a:p>
          <a:p>
            <a:r>
              <a:rPr lang="en-GB" sz="1157" b="1" u="sng" dirty="0">
                <a:latin typeface="Century Gothic" panose="020B0502020202020204" pitchFamily="34" charset="0"/>
              </a:rPr>
              <a:t>OR</a:t>
            </a:r>
            <a:r>
              <a:rPr lang="en-GB" sz="1157" dirty="0">
                <a:latin typeface="Century Gothic" panose="020B0502020202020204" pitchFamily="34" charset="0"/>
              </a:rPr>
              <a:t> 5 afternoon sessions a week:</a:t>
            </a:r>
            <a:br>
              <a:rPr lang="en-GB" sz="1157" dirty="0">
                <a:latin typeface="Century Gothic" panose="020B0502020202020204" pitchFamily="34" charset="0"/>
              </a:rPr>
            </a:br>
            <a:r>
              <a:rPr lang="en-GB" sz="1157" dirty="0">
                <a:latin typeface="Century Gothic" panose="020B0502020202020204" pitchFamily="34" charset="0"/>
              </a:rPr>
              <a:t>Mon – Fri 12.15pm – 3.15pm</a:t>
            </a:r>
          </a:p>
          <a:p>
            <a:r>
              <a:rPr lang="en-GB" sz="1157" b="1" dirty="0">
                <a:latin typeface="Century Gothic" panose="020B0502020202020204" pitchFamily="34" charset="0"/>
              </a:rPr>
              <a:t>Additional sessions available as add-ons at extra cost:</a:t>
            </a:r>
          </a:p>
          <a:p>
            <a:r>
              <a:rPr lang="en-GB" sz="1157" dirty="0">
                <a:latin typeface="Century Gothic" panose="020B0502020202020204" pitchFamily="34" charset="0"/>
              </a:rPr>
              <a:t>Breakfast Club 7.45am – 8.45am</a:t>
            </a:r>
          </a:p>
          <a:p>
            <a:r>
              <a:rPr lang="en-GB" sz="1157" dirty="0">
                <a:latin typeface="Century Gothic" panose="020B0502020202020204" pitchFamily="34" charset="0"/>
              </a:rPr>
              <a:t>Lunch Club 11.45am – 12.15pm</a:t>
            </a:r>
          </a:p>
          <a:p>
            <a:r>
              <a:rPr lang="en-GB" sz="1157" dirty="0">
                <a:latin typeface="Century Gothic" panose="020B0502020202020204" pitchFamily="34" charset="0"/>
              </a:rPr>
              <a:t>After-School Club 3.15pm – 6.00pm</a:t>
            </a:r>
          </a:p>
          <a:p>
            <a:r>
              <a:rPr lang="en-GB" sz="1157" dirty="0">
                <a:latin typeface="Century Gothic" panose="020B0502020202020204" pitchFamily="34" charset="0"/>
              </a:rPr>
              <a:t>Additional am or pm sessions, depending on availability</a:t>
            </a:r>
          </a:p>
        </p:txBody>
      </p:sp>
      <p:sp>
        <p:nvSpPr>
          <p:cNvPr id="11" name="TextBox 10"/>
          <p:cNvSpPr txBox="1"/>
          <p:nvPr/>
        </p:nvSpPr>
        <p:spPr>
          <a:xfrm>
            <a:off x="366219" y="3901797"/>
            <a:ext cx="6877587" cy="947503"/>
          </a:xfrm>
          <a:prstGeom prst="rect">
            <a:avLst/>
          </a:prstGeom>
          <a:noFill/>
        </p:spPr>
        <p:txBody>
          <a:bodyPr wrap="square" rtlCol="0">
            <a:spAutoFit/>
          </a:bodyPr>
          <a:lstStyle/>
          <a:p>
            <a:r>
              <a:rPr lang="en-GB" sz="1100" b="1" dirty="0">
                <a:latin typeface="Century Gothic" panose="020B0502020202020204" pitchFamily="34" charset="0"/>
              </a:rPr>
              <a:t>Child’s Name: ……………………………………………………………………………………………………………………</a:t>
            </a:r>
            <a:br>
              <a:rPr lang="en-GB" sz="1100" b="1" dirty="0">
                <a:latin typeface="Century Gothic" panose="020B0502020202020204" pitchFamily="34" charset="0"/>
              </a:rPr>
            </a:br>
            <a:br>
              <a:rPr lang="en-GB" sz="1100" b="1" dirty="0">
                <a:latin typeface="Century Gothic" panose="020B0502020202020204" pitchFamily="34" charset="0"/>
              </a:rPr>
            </a:br>
            <a:r>
              <a:rPr lang="en-GB" sz="1100" b="1" dirty="0">
                <a:latin typeface="Century Gothic" panose="020B0502020202020204" pitchFamily="34" charset="0"/>
              </a:rPr>
              <a:t>Gender: …………………………     Child’s Date of Birth: ……………………………………………………</a:t>
            </a:r>
          </a:p>
          <a:p>
            <a:endParaRPr lang="en-GB" sz="1157" b="1" dirty="0">
              <a:latin typeface="Comic Sans MS" panose="030F0702030302020204" pitchFamily="66" charset="0"/>
            </a:endParaRPr>
          </a:p>
        </p:txBody>
      </p:sp>
      <p:sp>
        <p:nvSpPr>
          <p:cNvPr id="12" name="TextBox 11"/>
          <p:cNvSpPr txBox="1"/>
          <p:nvPr/>
        </p:nvSpPr>
        <p:spPr>
          <a:xfrm>
            <a:off x="376719" y="4805113"/>
            <a:ext cx="6999618" cy="3572388"/>
          </a:xfrm>
          <a:prstGeom prst="rect">
            <a:avLst/>
          </a:prstGeom>
          <a:noFill/>
        </p:spPr>
        <p:txBody>
          <a:bodyPr wrap="square" rtlCol="0">
            <a:spAutoFit/>
          </a:bodyPr>
          <a:lstStyle/>
          <a:p>
            <a:r>
              <a:rPr lang="en-GB" sz="1100" b="1" dirty="0">
                <a:latin typeface="Comic Sans MS" panose="030F0702030302020204" pitchFamily="66" charset="0"/>
              </a:rPr>
              <a:t>Please tick the sessions you would like your child to attend:</a:t>
            </a:r>
          </a:p>
          <a:p>
            <a:endParaRPr lang="en-GB" sz="1100" b="1" dirty="0">
              <a:latin typeface="Comic Sans MS" panose="030F0702030302020204" pitchFamily="66" charset="0"/>
            </a:endParaRPr>
          </a:p>
          <a:p>
            <a:r>
              <a:rPr lang="en-GB" sz="1100" b="1" dirty="0">
                <a:latin typeface="Comic Sans MS" panose="030F0702030302020204" pitchFamily="66" charset="0"/>
              </a:rPr>
              <a:t>Monday        Tuesday         Wednesday          Thursday            Friday      </a:t>
            </a:r>
          </a:p>
          <a:p>
            <a:endParaRPr lang="en-GB" sz="1100" b="1" dirty="0">
              <a:latin typeface="Comic Sans MS" panose="030F0702030302020204" pitchFamily="66" charset="0"/>
            </a:endParaRPr>
          </a:p>
          <a:p>
            <a:r>
              <a:rPr lang="en-GB" sz="1100" b="1" dirty="0">
                <a:latin typeface="Comic Sans MS" panose="030F0702030302020204" pitchFamily="66" charset="0"/>
              </a:rPr>
              <a:t>Would you prefer AM sessions?                  Or PM sessions?</a:t>
            </a:r>
          </a:p>
          <a:p>
            <a:r>
              <a:rPr lang="en-GB" sz="1100" dirty="0">
                <a:latin typeface="Comic Sans MS" panose="030F0702030302020204" pitchFamily="66" charset="0"/>
              </a:rPr>
              <a:t>(We cannot guarantee availability, however we will try to meet your preference)</a:t>
            </a:r>
          </a:p>
          <a:p>
            <a:endParaRPr lang="en-GB" sz="1100" dirty="0">
              <a:latin typeface="Comic Sans MS" panose="030F0702030302020204" pitchFamily="66" charset="0"/>
            </a:endParaRPr>
          </a:p>
          <a:p>
            <a:r>
              <a:rPr lang="en-GB" sz="1100" b="1" dirty="0">
                <a:latin typeface="Comic Sans MS" panose="030F0702030302020204" pitchFamily="66" charset="0"/>
              </a:rPr>
              <a:t>I would be interested in the following add-on sessions, at additional costs:</a:t>
            </a:r>
          </a:p>
          <a:p>
            <a:r>
              <a:rPr lang="en-GB" sz="1100" b="1" dirty="0">
                <a:latin typeface="Comic Sans MS" panose="030F0702030302020204" pitchFamily="66" charset="0"/>
              </a:rPr>
              <a:t>Breakfast Club            Lunch Club           After-School Club       </a:t>
            </a:r>
          </a:p>
          <a:p>
            <a:endParaRPr lang="en-GB" sz="1100" b="1" dirty="0">
              <a:latin typeface="Comic Sans MS" panose="030F0702030302020204" pitchFamily="66" charset="0"/>
            </a:endParaRPr>
          </a:p>
          <a:p>
            <a:r>
              <a:rPr lang="en-GB" sz="1100" b="1" dirty="0">
                <a:latin typeface="Comic Sans MS" panose="030F0702030302020204" pitchFamily="66" charset="0"/>
              </a:rPr>
              <a:t>Do you have a child already attending Shaw Ridge Nursery or Primary School? </a:t>
            </a:r>
            <a:br>
              <a:rPr lang="en-GB" sz="1100" b="1" dirty="0">
                <a:latin typeface="Comic Sans MS" panose="030F0702030302020204" pitchFamily="66" charset="0"/>
              </a:rPr>
            </a:br>
            <a:endParaRPr lang="en-GB" sz="1100" b="1" dirty="0">
              <a:latin typeface="Comic Sans MS" panose="030F0702030302020204" pitchFamily="66" charset="0"/>
            </a:endParaRPr>
          </a:p>
          <a:p>
            <a:r>
              <a:rPr lang="en-GB" sz="1100" b="1" dirty="0">
                <a:latin typeface="Comic Sans MS" panose="030F0702030302020204" pitchFamily="66" charset="0"/>
              </a:rPr>
              <a:t>Yes        No</a:t>
            </a:r>
          </a:p>
          <a:p>
            <a:br>
              <a:rPr lang="en-GB" sz="1100" b="1" dirty="0">
                <a:latin typeface="Comic Sans MS" panose="030F0702030302020204" pitchFamily="66" charset="0"/>
              </a:rPr>
            </a:br>
            <a:r>
              <a:rPr lang="en-GB" sz="1100" b="1" dirty="0">
                <a:latin typeface="Comic Sans MS" panose="030F0702030302020204" pitchFamily="66" charset="0"/>
              </a:rPr>
              <a:t>If Yes – Name:  …………………………………………………………… Class:  ………………………………………………</a:t>
            </a:r>
          </a:p>
          <a:p>
            <a:endParaRPr lang="en-GB" sz="1100" b="1" dirty="0">
              <a:latin typeface="Comic Sans MS" panose="030F0702030302020204" pitchFamily="66" charset="0"/>
            </a:endParaRPr>
          </a:p>
          <a:p>
            <a:r>
              <a:rPr lang="en-GB" sz="1100" b="1" dirty="0">
                <a:latin typeface="Comic Sans MS" panose="030F0702030302020204" pitchFamily="66" charset="0"/>
              </a:rPr>
              <a:t>Is this the only pre-school setting your child will be attending:  Yes       No</a:t>
            </a:r>
          </a:p>
          <a:p>
            <a:endParaRPr lang="en-GB" sz="1600" b="1" dirty="0">
              <a:latin typeface="Comic Sans MS" panose="030F0702030302020204" pitchFamily="66" charset="0"/>
            </a:endParaRPr>
          </a:p>
          <a:p>
            <a:endParaRPr lang="en-GB" sz="1157" b="1" dirty="0">
              <a:latin typeface="Comic Sans MS" panose="030F0702030302020204" pitchFamily="66" charset="0"/>
            </a:endParaRPr>
          </a:p>
          <a:p>
            <a:r>
              <a:rPr lang="en-GB" sz="1157" b="1" dirty="0">
                <a:latin typeface="Comic Sans MS" panose="030F0702030302020204" pitchFamily="66" charset="0"/>
              </a:rPr>
              <a:t> </a:t>
            </a:r>
          </a:p>
        </p:txBody>
      </p:sp>
      <p:sp>
        <p:nvSpPr>
          <p:cNvPr id="13" name="Rectangle 12"/>
          <p:cNvSpPr/>
          <p:nvPr/>
        </p:nvSpPr>
        <p:spPr>
          <a:xfrm>
            <a:off x="1136538" y="5059420"/>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14" name="Rectangle 13"/>
          <p:cNvSpPr/>
          <p:nvPr/>
        </p:nvSpPr>
        <p:spPr>
          <a:xfrm>
            <a:off x="2191095" y="5059420"/>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latin typeface="Comic Sans MS" panose="030F0702030302020204" pitchFamily="66" charset="0"/>
              </a:rPr>
              <a:t> </a:t>
            </a:r>
            <a:endParaRPr lang="en-GB" sz="1488" dirty="0"/>
          </a:p>
        </p:txBody>
      </p:sp>
      <p:sp>
        <p:nvSpPr>
          <p:cNvPr id="15" name="Rectangle 14"/>
          <p:cNvSpPr/>
          <p:nvPr/>
        </p:nvSpPr>
        <p:spPr>
          <a:xfrm>
            <a:off x="3599651" y="5066291"/>
            <a:ext cx="222250"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17" name="Rectangle 16"/>
          <p:cNvSpPr/>
          <p:nvPr/>
        </p:nvSpPr>
        <p:spPr>
          <a:xfrm>
            <a:off x="4804367" y="5083129"/>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18" name="Rectangle 17"/>
          <p:cNvSpPr/>
          <p:nvPr/>
        </p:nvSpPr>
        <p:spPr>
          <a:xfrm>
            <a:off x="3208543" y="5354262"/>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0" name="Rectangle 19"/>
          <p:cNvSpPr/>
          <p:nvPr/>
        </p:nvSpPr>
        <p:spPr>
          <a:xfrm>
            <a:off x="1835038" y="6153084"/>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1" name="Rectangle 20"/>
          <p:cNvSpPr/>
          <p:nvPr/>
        </p:nvSpPr>
        <p:spPr>
          <a:xfrm>
            <a:off x="3166300" y="6153084"/>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2" name="Rectangle 21"/>
          <p:cNvSpPr/>
          <p:nvPr/>
        </p:nvSpPr>
        <p:spPr>
          <a:xfrm>
            <a:off x="5159546" y="6154092"/>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9916" y="361616"/>
            <a:ext cx="928695" cy="981461"/>
          </a:xfrm>
          <a:prstGeom prst="rect">
            <a:avLst/>
          </a:prstGeom>
        </p:spPr>
      </p:pic>
      <p:sp>
        <p:nvSpPr>
          <p:cNvPr id="24" name="Rectangle 23"/>
          <p:cNvSpPr/>
          <p:nvPr/>
        </p:nvSpPr>
        <p:spPr>
          <a:xfrm>
            <a:off x="5945073" y="5076874"/>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5" name="Rectangle 24"/>
          <p:cNvSpPr/>
          <p:nvPr/>
        </p:nvSpPr>
        <p:spPr>
          <a:xfrm>
            <a:off x="850766" y="6796389"/>
            <a:ext cx="254834" cy="1513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6" name="Rectangle 25"/>
          <p:cNvSpPr/>
          <p:nvPr/>
        </p:nvSpPr>
        <p:spPr>
          <a:xfrm>
            <a:off x="1490964" y="6777926"/>
            <a:ext cx="254834"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7" name="Rectangle 26"/>
          <p:cNvSpPr/>
          <p:nvPr/>
        </p:nvSpPr>
        <p:spPr>
          <a:xfrm>
            <a:off x="6176592" y="7556052"/>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8" name="Rectangle 27"/>
          <p:cNvSpPr/>
          <p:nvPr/>
        </p:nvSpPr>
        <p:spPr>
          <a:xfrm flipH="1">
            <a:off x="5257312" y="7549797"/>
            <a:ext cx="213046" cy="1760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29" name="TextBox 28"/>
          <p:cNvSpPr txBox="1"/>
          <p:nvPr/>
        </p:nvSpPr>
        <p:spPr>
          <a:xfrm>
            <a:off x="376719" y="7953410"/>
            <a:ext cx="6877587" cy="1160702"/>
          </a:xfrm>
          <a:prstGeom prst="rect">
            <a:avLst/>
          </a:prstGeom>
          <a:noFill/>
        </p:spPr>
        <p:txBody>
          <a:bodyPr wrap="square" rtlCol="0">
            <a:spAutoFit/>
          </a:bodyPr>
          <a:lstStyle/>
          <a:p>
            <a:r>
              <a:rPr lang="en-GB" sz="1157" dirty="0">
                <a:latin typeface="Comic Sans MS" panose="030F0702030302020204" pitchFamily="66" charset="0"/>
              </a:rPr>
              <a:t>From September 2017, the government introduced additional funding for up to a total of 30 hours a week, depending on your circumstances.  You can check your eligibility on the following website:  </a:t>
            </a:r>
            <a:r>
              <a:rPr lang="en-GB" sz="1157" dirty="0">
                <a:latin typeface="Comic Sans MS" panose="030F0702030302020204" pitchFamily="66" charset="0"/>
                <a:hlinkClick r:id="rId3"/>
              </a:rPr>
              <a:t>https://www.childcarechoices.gov.uk/</a:t>
            </a:r>
            <a:endParaRPr lang="en-GB" sz="1157" dirty="0">
              <a:latin typeface="Comic Sans MS" panose="030F0702030302020204" pitchFamily="66" charset="0"/>
            </a:endParaRPr>
          </a:p>
          <a:p>
            <a:endParaRPr lang="en-GB" sz="1157" dirty="0">
              <a:latin typeface="Comic Sans MS" panose="030F0702030302020204" pitchFamily="66" charset="0"/>
            </a:endParaRPr>
          </a:p>
          <a:p>
            <a:r>
              <a:rPr lang="en-GB" sz="1157" dirty="0">
                <a:latin typeface="Comic Sans MS" panose="030F0702030302020204" pitchFamily="66" charset="0"/>
              </a:rPr>
              <a:t>      I may be interested in claiming the additional funding subject to eligibility and availability of</a:t>
            </a:r>
            <a:br>
              <a:rPr lang="en-GB" sz="1157" dirty="0">
                <a:latin typeface="Comic Sans MS" panose="030F0702030302020204" pitchFamily="66" charset="0"/>
              </a:rPr>
            </a:br>
            <a:r>
              <a:rPr lang="en-GB" sz="1157" dirty="0">
                <a:latin typeface="Comic Sans MS" panose="030F0702030302020204" pitchFamily="66" charset="0"/>
              </a:rPr>
              <a:t>      places.</a:t>
            </a:r>
          </a:p>
        </p:txBody>
      </p:sp>
      <p:sp>
        <p:nvSpPr>
          <p:cNvPr id="30" name="Rectangle 29"/>
          <p:cNvSpPr/>
          <p:nvPr/>
        </p:nvSpPr>
        <p:spPr>
          <a:xfrm>
            <a:off x="485050" y="8779707"/>
            <a:ext cx="213045"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
        <p:nvSpPr>
          <p:cNvPr id="31" name="TextBox 30"/>
          <p:cNvSpPr txBox="1"/>
          <p:nvPr/>
        </p:nvSpPr>
        <p:spPr>
          <a:xfrm>
            <a:off x="401326" y="9287757"/>
            <a:ext cx="6877587" cy="1008353"/>
          </a:xfrm>
          <a:prstGeom prst="rect">
            <a:avLst/>
          </a:prstGeom>
          <a:noFill/>
        </p:spPr>
        <p:txBody>
          <a:bodyPr wrap="square" rtlCol="0">
            <a:spAutoFit/>
          </a:bodyPr>
          <a:lstStyle/>
          <a:p>
            <a:r>
              <a:rPr lang="en-GB" sz="992" b="1" dirty="0">
                <a:latin typeface="Century Gothic" panose="020B0502020202020204" pitchFamily="34" charset="0"/>
              </a:rPr>
              <a:t>GDPR</a:t>
            </a:r>
          </a:p>
          <a:p>
            <a:r>
              <a:rPr lang="en-GB" sz="992" dirty="0">
                <a:latin typeface="Century Gothic" panose="020B0502020202020204" pitchFamily="34" charset="0"/>
              </a:rPr>
              <a:t>Shaw Ridge primary School is registered as a Data Controller with the Information Commissioners Office.</a:t>
            </a:r>
          </a:p>
          <a:p>
            <a:r>
              <a:rPr lang="en-GB" sz="992" dirty="0">
                <a:latin typeface="Century Gothic" panose="020B0502020202020204" pitchFamily="34" charset="0"/>
              </a:rPr>
              <a:t>Your personal data will be used solely for the purpose of your application for a place in Shaw Ridge Nursery.</a:t>
            </a:r>
          </a:p>
          <a:p>
            <a:r>
              <a:rPr lang="en-GB" sz="992" dirty="0">
                <a:latin typeface="Century Gothic" panose="020B0502020202020204" pitchFamily="34" charset="0"/>
              </a:rPr>
              <a:t>Our Privacy Notice can be found at </a:t>
            </a:r>
            <a:r>
              <a:rPr lang="en-GB" sz="992" dirty="0">
                <a:latin typeface="Century Gothic" panose="020B0502020202020204" pitchFamily="34" charset="0"/>
                <a:hlinkClick r:id="rId4"/>
              </a:rPr>
              <a:t>www.shawridgeprimary.org.uk</a:t>
            </a:r>
            <a:endParaRPr lang="en-GB" sz="992" dirty="0">
              <a:latin typeface="Century Gothic" panose="020B0502020202020204" pitchFamily="34" charset="0"/>
            </a:endParaRPr>
          </a:p>
          <a:p>
            <a:endParaRPr lang="en-GB" sz="992" dirty="0">
              <a:latin typeface="Century Gothic" panose="020B0502020202020204" pitchFamily="34" charset="0"/>
            </a:endParaRPr>
          </a:p>
          <a:p>
            <a:r>
              <a:rPr lang="en-GB" sz="992" dirty="0">
                <a:latin typeface="Century Gothic" panose="020B0502020202020204" pitchFamily="34" charset="0"/>
              </a:rPr>
              <a:t>Signed………………………………………………………………………………………      Date ……………………………</a:t>
            </a:r>
          </a:p>
        </p:txBody>
      </p:sp>
      <p:sp>
        <p:nvSpPr>
          <p:cNvPr id="32" name="Rectangle 31"/>
          <p:cNvSpPr/>
          <p:nvPr/>
        </p:nvSpPr>
        <p:spPr>
          <a:xfrm>
            <a:off x="5035066" y="5350084"/>
            <a:ext cx="222250" cy="1697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88"/>
          </a:p>
        </p:txBody>
      </p:sp>
    </p:spTree>
    <p:extLst>
      <p:ext uri="{BB962C8B-B14F-4D97-AF65-F5344CB8AC3E}">
        <p14:creationId xmlns:p14="http://schemas.microsoft.com/office/powerpoint/2010/main" val="326854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19728" y="550360"/>
            <a:ext cx="6520220" cy="783140"/>
          </a:xfrm>
        </p:spPr>
        <p:txBody>
          <a:bodyPr>
            <a:normAutofit/>
          </a:bodyPr>
          <a:lstStyle/>
          <a:p>
            <a:pPr algn="ctr"/>
            <a:r>
              <a:rPr lang="en-GB" sz="1736" b="1" u="sng" dirty="0">
                <a:latin typeface="Century Gothic" panose="020B0502020202020204" pitchFamily="34" charset="0"/>
              </a:rPr>
              <a:t>Fees for Shaw Ridge Nursery</a:t>
            </a:r>
          </a:p>
        </p:txBody>
      </p:sp>
      <p:sp>
        <p:nvSpPr>
          <p:cNvPr id="3" name="Content Placeholder 2"/>
          <p:cNvSpPr>
            <a:spLocks noGrp="1"/>
          </p:cNvSpPr>
          <p:nvPr>
            <p:ph idx="1"/>
          </p:nvPr>
        </p:nvSpPr>
        <p:spPr>
          <a:xfrm>
            <a:off x="519728" y="1453206"/>
            <a:ext cx="6520220" cy="8858412"/>
          </a:xfrm>
        </p:spPr>
        <p:txBody>
          <a:bodyPr>
            <a:noAutofit/>
          </a:bodyPr>
          <a:lstStyle/>
          <a:p>
            <a:pPr marL="0" indent="0">
              <a:lnSpc>
                <a:spcPct val="100000"/>
              </a:lnSpc>
              <a:spcBef>
                <a:spcPts val="0"/>
              </a:spcBef>
              <a:buNone/>
            </a:pPr>
            <a:r>
              <a:rPr lang="en-GB" sz="1157" b="1" dirty="0">
                <a:latin typeface="Century Gothic" panose="020B0502020202020204" pitchFamily="34" charset="0"/>
              </a:rPr>
              <a:t>Session Rates:</a:t>
            </a:r>
          </a:p>
          <a:p>
            <a:pPr marL="0" indent="0">
              <a:lnSpc>
                <a:spcPct val="100000"/>
              </a:lnSpc>
              <a:spcBef>
                <a:spcPts val="0"/>
              </a:spcBef>
              <a:buNone/>
            </a:pPr>
            <a:r>
              <a:rPr lang="en-GB" sz="1157" dirty="0">
                <a:latin typeface="Century Gothic" panose="020B0502020202020204" pitchFamily="34" charset="0"/>
              </a:rPr>
              <a:t>Each session lasts for 3 hours, 8.45am – 11.45am OR 12.15pm – 3.15pm</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Children aged 3 and above are entitled to 15 hours funded childcare and sessions are available as 5 morning sessions or 5 afternoon sessions.  Additional sessions can be purchased in blocks of 15 hours (guaranteed sessions) or as emergency additional sessions on a daily basis (if space is available).</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The cost of additional sessions above funded hours is £15.00 per session.</a:t>
            </a:r>
          </a:p>
          <a:p>
            <a:pPr marL="0" indent="0">
              <a:lnSpc>
                <a:spcPct val="100000"/>
              </a:lnSpc>
              <a:spcBef>
                <a:spcPts val="0"/>
              </a:spcBef>
              <a:buNone/>
            </a:pPr>
            <a:r>
              <a:rPr lang="en-GB" sz="1157" b="1" dirty="0">
                <a:latin typeface="Century Gothic" panose="020B0502020202020204" pitchFamily="34" charset="0"/>
              </a:rPr>
              <a:t>Daily Add-On Sessions (to be booked termly in advance):</a:t>
            </a:r>
          </a:p>
          <a:p>
            <a:pPr marL="0" indent="0">
              <a:lnSpc>
                <a:spcPct val="100000"/>
              </a:lnSpc>
              <a:spcBef>
                <a:spcPts val="0"/>
              </a:spcBef>
              <a:buNone/>
            </a:pPr>
            <a:r>
              <a:rPr lang="en-GB" sz="1157" dirty="0">
                <a:latin typeface="Century Gothic" panose="020B0502020202020204" pitchFamily="34" charset="0"/>
              </a:rPr>
              <a:t>Breakfast Club, 7.45am – 8.45am:     (currently run by Big A Club)</a:t>
            </a:r>
          </a:p>
          <a:p>
            <a:pPr marL="0" indent="0">
              <a:lnSpc>
                <a:spcPct val="100000"/>
              </a:lnSpc>
              <a:spcBef>
                <a:spcPts val="0"/>
              </a:spcBef>
              <a:buNone/>
            </a:pPr>
            <a:r>
              <a:rPr lang="en-GB" sz="1157" dirty="0">
                <a:latin typeface="Century Gothic" panose="020B0502020202020204" pitchFamily="34" charset="0"/>
              </a:rPr>
              <a:t>Lunch Club, 11.45am – 12.15pm:     £3.00 (lunch not included) or £5.70 (includes hot lunch)</a:t>
            </a:r>
          </a:p>
          <a:p>
            <a:pPr marL="0" indent="0">
              <a:lnSpc>
                <a:spcPct val="100000"/>
              </a:lnSpc>
              <a:spcBef>
                <a:spcPts val="0"/>
              </a:spcBef>
              <a:buNone/>
            </a:pPr>
            <a:r>
              <a:rPr lang="en-GB" sz="1157" dirty="0">
                <a:latin typeface="Century Gothic" panose="020B0502020202020204" pitchFamily="34" charset="0"/>
              </a:rPr>
              <a:t>After-School Club, 3.15pm – 6.00pm:     (currently run by Big A Club)</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b="1" dirty="0">
                <a:latin typeface="Century Gothic" panose="020B0502020202020204" pitchFamily="34" charset="0"/>
              </a:rPr>
              <a:t>Fees for Breakfast Club and After-School Club </a:t>
            </a:r>
            <a:r>
              <a:rPr lang="en-GB" sz="1157" dirty="0">
                <a:latin typeface="Century Gothic" panose="020B0502020202020204" pitchFamily="34" charset="0"/>
              </a:rPr>
              <a:t>are payable directly to Big A Club</a:t>
            </a:r>
          </a:p>
          <a:p>
            <a:pPr marL="0" indent="0">
              <a:lnSpc>
                <a:spcPct val="100000"/>
              </a:lnSpc>
              <a:spcBef>
                <a:spcPts val="0"/>
              </a:spcBef>
              <a:buNone/>
            </a:pPr>
            <a:r>
              <a:rPr lang="en-GB" sz="1157" b="1" dirty="0">
                <a:latin typeface="Century Gothic" panose="020B0502020202020204" pitchFamily="34" charset="0"/>
              </a:rPr>
              <a:t>Late Collection Fee:</a:t>
            </a:r>
            <a:r>
              <a:rPr lang="en-GB" sz="1157" dirty="0">
                <a:latin typeface="Century Gothic" panose="020B0502020202020204" pitchFamily="34" charset="0"/>
              </a:rPr>
              <a:t>  £5.00 per additional 15 minutes</a:t>
            </a:r>
          </a:p>
          <a:p>
            <a:pPr marL="0" indent="0">
              <a:lnSpc>
                <a:spcPct val="100000"/>
              </a:lnSpc>
              <a:spcBef>
                <a:spcPts val="0"/>
              </a:spcBef>
              <a:buNone/>
            </a:pPr>
            <a:r>
              <a:rPr lang="en-GB" sz="1157" b="1" dirty="0">
                <a:latin typeface="Century Gothic" panose="020B0502020202020204" pitchFamily="34" charset="0"/>
              </a:rPr>
              <a:t>Snack Fees: </a:t>
            </a:r>
            <a:r>
              <a:rPr lang="en-GB" sz="1157" dirty="0">
                <a:latin typeface="Century Gothic" panose="020B0502020202020204" pitchFamily="34" charset="0"/>
              </a:rPr>
              <a:t>20p per session. Please note if you child is with us for 2 sessions a day the snack fee charge will be 40p per day.</a:t>
            </a:r>
          </a:p>
          <a:p>
            <a:pPr marL="0" indent="0">
              <a:lnSpc>
                <a:spcPct val="100000"/>
              </a:lnSpc>
              <a:spcBef>
                <a:spcPts val="0"/>
              </a:spcBef>
              <a:buNone/>
            </a:pPr>
            <a:endParaRPr lang="en-GB" sz="1157" b="1"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For your child to keep his/her place at the nursery, you must pay your fees.  If we are in receipt of nursery education funding for your child (15 hours or 30 hours), where funding is not received, then the above fees apply.  The nursery is totally dependent upon fees for regular income to pay for staff wages, insurances and the day-to-day play materials.  It is essential that fees are paid within the first week of each half term, and any fees not settled promptly will incur late payment charges of 10% of the outstanding amount (minimum £5.00) to cover additional administration costs.  If you have difficulty paying your child’s fees, please speak confidentially to the School Business Manager as special arrangements may be possible.</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Fees, where applicable, are currently in line with government funding.  Fees must still be paid if children are absent for a short period of time, i.e. off sick or on holiday.  If your child has to be absent over a long period of time, please talk to the school office to make special arrangements.  Nursery fees are reviewed annually and are therefore subject to change. </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Children are eligible for funding the term following their third birthday, as follows:</a:t>
            </a:r>
          </a:p>
          <a:p>
            <a:pPr marL="0" indent="0">
              <a:lnSpc>
                <a:spcPct val="100000"/>
              </a:lnSpc>
              <a:spcBef>
                <a:spcPts val="0"/>
              </a:spcBef>
              <a:buNone/>
            </a:pPr>
            <a:r>
              <a:rPr lang="en-GB" sz="1157" b="1" dirty="0">
                <a:latin typeface="Century Gothic" panose="020B0502020202020204" pitchFamily="34" charset="0"/>
              </a:rPr>
              <a:t>Birthdays between			Funding starts</a:t>
            </a:r>
          </a:p>
          <a:p>
            <a:pPr marL="0" indent="0">
              <a:lnSpc>
                <a:spcPct val="100000"/>
              </a:lnSpc>
              <a:spcBef>
                <a:spcPts val="0"/>
              </a:spcBef>
              <a:buNone/>
            </a:pPr>
            <a:r>
              <a:rPr lang="en-GB" sz="1157" dirty="0">
                <a:latin typeface="Century Gothic" panose="020B0502020202020204" pitchFamily="34" charset="0"/>
              </a:rPr>
              <a:t>1</a:t>
            </a:r>
            <a:r>
              <a:rPr lang="en-GB" sz="1157" baseline="30000" dirty="0">
                <a:latin typeface="Century Gothic" panose="020B0502020202020204" pitchFamily="34" charset="0"/>
              </a:rPr>
              <a:t>st</a:t>
            </a:r>
            <a:r>
              <a:rPr lang="en-GB" sz="1157" dirty="0">
                <a:latin typeface="Century Gothic" panose="020B0502020202020204" pitchFamily="34" charset="0"/>
              </a:rPr>
              <a:t> April and 31</a:t>
            </a:r>
            <a:r>
              <a:rPr lang="en-GB" sz="1157" baseline="30000" dirty="0">
                <a:latin typeface="Century Gothic" panose="020B0502020202020204" pitchFamily="34" charset="0"/>
              </a:rPr>
              <a:t>st</a:t>
            </a:r>
            <a:r>
              <a:rPr lang="en-GB" sz="1157" dirty="0">
                <a:latin typeface="Century Gothic" panose="020B0502020202020204" pitchFamily="34" charset="0"/>
              </a:rPr>
              <a:t> August		September</a:t>
            </a:r>
          </a:p>
          <a:p>
            <a:pPr marL="0" indent="0">
              <a:lnSpc>
                <a:spcPct val="100000"/>
              </a:lnSpc>
              <a:spcBef>
                <a:spcPts val="0"/>
              </a:spcBef>
              <a:buNone/>
            </a:pPr>
            <a:r>
              <a:rPr lang="en-GB" sz="1157" dirty="0">
                <a:latin typeface="Century Gothic" panose="020B0502020202020204" pitchFamily="34" charset="0"/>
              </a:rPr>
              <a:t>1</a:t>
            </a:r>
            <a:r>
              <a:rPr lang="en-GB" sz="1157" baseline="30000" dirty="0">
                <a:latin typeface="Century Gothic" panose="020B0502020202020204" pitchFamily="34" charset="0"/>
              </a:rPr>
              <a:t>st</a:t>
            </a:r>
            <a:r>
              <a:rPr lang="en-GB" sz="1157" dirty="0">
                <a:latin typeface="Century Gothic" panose="020B0502020202020204" pitchFamily="34" charset="0"/>
              </a:rPr>
              <a:t> September and 31</a:t>
            </a:r>
            <a:r>
              <a:rPr lang="en-GB" sz="1157" baseline="30000" dirty="0">
                <a:latin typeface="Century Gothic" panose="020B0502020202020204" pitchFamily="34" charset="0"/>
              </a:rPr>
              <a:t>st</a:t>
            </a:r>
            <a:r>
              <a:rPr lang="en-GB" sz="1157" dirty="0">
                <a:latin typeface="Century Gothic" panose="020B0502020202020204" pitchFamily="34" charset="0"/>
              </a:rPr>
              <a:t> December	January</a:t>
            </a:r>
          </a:p>
          <a:p>
            <a:pPr marL="0" indent="0">
              <a:lnSpc>
                <a:spcPct val="100000"/>
              </a:lnSpc>
              <a:spcBef>
                <a:spcPts val="0"/>
              </a:spcBef>
              <a:buNone/>
            </a:pPr>
            <a:r>
              <a:rPr lang="en-GB" sz="1157" dirty="0">
                <a:latin typeface="Century Gothic" panose="020B0502020202020204" pitchFamily="34" charset="0"/>
              </a:rPr>
              <a:t>1</a:t>
            </a:r>
            <a:r>
              <a:rPr lang="en-GB" sz="1157" baseline="30000" dirty="0">
                <a:latin typeface="Century Gothic" panose="020B0502020202020204" pitchFamily="34" charset="0"/>
              </a:rPr>
              <a:t>st</a:t>
            </a:r>
            <a:r>
              <a:rPr lang="en-GB" sz="1157" dirty="0">
                <a:latin typeface="Century Gothic" panose="020B0502020202020204" pitchFamily="34" charset="0"/>
              </a:rPr>
              <a:t> January and 31</a:t>
            </a:r>
            <a:r>
              <a:rPr lang="en-GB" sz="1157" baseline="30000" dirty="0">
                <a:latin typeface="Century Gothic" panose="020B0502020202020204" pitchFamily="34" charset="0"/>
              </a:rPr>
              <a:t>st</a:t>
            </a:r>
            <a:r>
              <a:rPr lang="en-GB" sz="1157" dirty="0">
                <a:latin typeface="Century Gothic" panose="020B0502020202020204" pitchFamily="34" charset="0"/>
              </a:rPr>
              <a:t> March		April</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Your child may be offered a place prior to their funding starting, however please note you would be responsible for all fees up to the date their funding begins.</a:t>
            </a:r>
          </a:p>
          <a:p>
            <a:pPr marL="0" indent="0">
              <a:lnSpc>
                <a:spcPct val="100000"/>
              </a:lnSpc>
              <a:spcBef>
                <a:spcPts val="0"/>
              </a:spcBef>
              <a:buNone/>
            </a:pPr>
            <a:endParaRPr lang="en-GB" sz="1157" dirty="0">
              <a:latin typeface="Century Gothic" panose="020B0502020202020204" pitchFamily="34" charset="0"/>
            </a:endParaRPr>
          </a:p>
          <a:p>
            <a:pPr marL="0" indent="0">
              <a:lnSpc>
                <a:spcPct val="100000"/>
              </a:lnSpc>
              <a:spcBef>
                <a:spcPts val="0"/>
              </a:spcBef>
              <a:buNone/>
            </a:pPr>
            <a:r>
              <a:rPr lang="en-GB" sz="1157" dirty="0">
                <a:latin typeface="Century Gothic" panose="020B0502020202020204" pitchFamily="34" charset="0"/>
              </a:rPr>
              <a:t>To enable the nursery to apply for funding for your child, it is imperative that you complete the Parent Declaration Form that will be sent home to you in the relevant term.  If this is not completed and returned, with a copy of your child’s birth certificate, we have the right to charge you for your child’s sessions as we are unable to claim the funding for them.</a:t>
            </a:r>
          </a:p>
          <a:p>
            <a:pPr marL="0" indent="0">
              <a:lnSpc>
                <a:spcPct val="100000"/>
              </a:lnSpc>
              <a:spcBef>
                <a:spcPts val="0"/>
              </a:spcBef>
              <a:buNone/>
            </a:pPr>
            <a:r>
              <a:rPr lang="en-GB" sz="1157" b="1" dirty="0">
                <a:latin typeface="Century Gothic" panose="020B0502020202020204" pitchFamily="34" charset="0"/>
              </a:rPr>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728" y="352039"/>
            <a:ext cx="928695" cy="981461"/>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1253" y="352039"/>
            <a:ext cx="928695" cy="981461"/>
          </a:xfrm>
          <a:prstGeom prst="rect">
            <a:avLst/>
          </a:prstGeom>
        </p:spPr>
      </p:pic>
    </p:spTree>
    <p:extLst>
      <p:ext uri="{BB962C8B-B14F-4D97-AF65-F5344CB8AC3E}">
        <p14:creationId xmlns:p14="http://schemas.microsoft.com/office/powerpoint/2010/main" val="33417212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924</Words>
  <Application>Microsoft Office PowerPoint</Application>
  <PresentationFormat>Custom</PresentationFormat>
  <Paragraphs>78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Comic Sans MS</vt:lpstr>
      <vt:lpstr>Office Theme</vt:lpstr>
      <vt:lpstr>Registration for Shaw Ridge Nursery</vt:lpstr>
      <vt:lpstr>Fees for Shaw Ridge Nursery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Registration for Shaw Ridge Nursery</dc:title>
  <dc:creator>Pam</dc:creator>
  <cp:lastModifiedBy>Lindsay Westlake</cp:lastModifiedBy>
  <cp:revision>24</cp:revision>
  <cp:lastPrinted>2020-02-13T10:35:11Z</cp:lastPrinted>
  <dcterms:created xsi:type="dcterms:W3CDTF">2019-11-05T11:53:46Z</dcterms:created>
  <dcterms:modified xsi:type="dcterms:W3CDTF">2024-11-07T15:27:52Z</dcterms:modified>
</cp:coreProperties>
</file>