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9/12/2021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9/12/2021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9/12/2021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9/12/2021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9/12/2021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9/12/2021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9/12/2021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9/12/2021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9/12/2021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Ref idx="1001">
        <a:schemeClr val="bg2"/>
      </p:bgRef>
    </p:bg>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9/12/2021</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tx1">
              <a:lumMod val="8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9/12/2021</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chemeClr val="bg2">
              <a:lumMod val="60000"/>
              <a:lumOff val="40000"/>
              <a:alpha val="15000"/>
            </a:schemeClr>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9/12/2021</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54F81-97BB-48D0-A6CB-300166DCB20F}"/>
              </a:ext>
            </a:extLst>
          </p:cNvPr>
          <p:cNvSpPr>
            <a:spLocks noGrp="1"/>
          </p:cNvSpPr>
          <p:nvPr>
            <p:ph type="ctrTitle"/>
          </p:nvPr>
        </p:nvSpPr>
        <p:spPr/>
        <p:txBody>
          <a:bodyPr/>
          <a:lstStyle/>
          <a:p>
            <a:r>
              <a:rPr lang="en-GB" dirty="0"/>
              <a:t>Year 2 information Meeting </a:t>
            </a:r>
          </a:p>
        </p:txBody>
      </p:sp>
      <p:sp>
        <p:nvSpPr>
          <p:cNvPr id="3" name="Subtitle 2">
            <a:extLst>
              <a:ext uri="{FF2B5EF4-FFF2-40B4-BE49-F238E27FC236}">
                <a16:creationId xmlns:a16="http://schemas.microsoft.com/office/drawing/2014/main" id="{EF8958B0-1F8C-49C2-99A2-88CA8F947774}"/>
              </a:ext>
            </a:extLst>
          </p:cNvPr>
          <p:cNvSpPr>
            <a:spLocks noGrp="1"/>
          </p:cNvSpPr>
          <p:nvPr>
            <p:ph type="subTitle" idx="1"/>
          </p:nvPr>
        </p:nvSpPr>
        <p:spPr/>
        <p:txBody>
          <a:bodyPr/>
          <a:lstStyle/>
          <a:p>
            <a:r>
              <a:rPr lang="en-GB" dirty="0" smtClean="0"/>
              <a:t>September 2020</a:t>
            </a:r>
            <a:endParaRPr lang="en-GB" dirty="0"/>
          </a:p>
        </p:txBody>
      </p:sp>
    </p:spTree>
    <p:extLst>
      <p:ext uri="{BB962C8B-B14F-4D97-AF65-F5344CB8AC3E}">
        <p14:creationId xmlns:p14="http://schemas.microsoft.com/office/powerpoint/2010/main" val="16611333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EAB17-94A5-45CD-BE3B-969320E32BE1}"/>
              </a:ext>
            </a:extLst>
          </p:cNvPr>
          <p:cNvSpPr>
            <a:spLocks noGrp="1"/>
          </p:cNvSpPr>
          <p:nvPr>
            <p:ph type="title"/>
          </p:nvPr>
        </p:nvSpPr>
        <p:spPr>
          <a:xfrm>
            <a:off x="1717766" y="936767"/>
            <a:ext cx="8991600" cy="1645920"/>
          </a:xfrm>
        </p:spPr>
        <p:txBody>
          <a:bodyPr/>
          <a:lstStyle/>
          <a:p>
            <a:r>
              <a:rPr lang="en-GB" dirty="0"/>
              <a:t>Welcome to Year 2 </a:t>
            </a:r>
          </a:p>
        </p:txBody>
      </p:sp>
      <p:sp>
        <p:nvSpPr>
          <p:cNvPr id="3" name="Text Placeholder 2">
            <a:extLst>
              <a:ext uri="{FF2B5EF4-FFF2-40B4-BE49-F238E27FC236}">
                <a16:creationId xmlns:a16="http://schemas.microsoft.com/office/drawing/2014/main" id="{0E2C6A4E-F8F6-40FE-913C-6CE51E23FDEC}"/>
              </a:ext>
            </a:extLst>
          </p:cNvPr>
          <p:cNvSpPr>
            <a:spLocks noGrp="1"/>
          </p:cNvSpPr>
          <p:nvPr>
            <p:ph type="body" idx="1"/>
          </p:nvPr>
        </p:nvSpPr>
        <p:spPr>
          <a:xfrm>
            <a:off x="1561011" y="2967801"/>
            <a:ext cx="8889274" cy="3106427"/>
          </a:xfrm>
        </p:spPr>
        <p:txBody>
          <a:bodyPr>
            <a:normAutofit/>
          </a:bodyPr>
          <a:lstStyle/>
          <a:p>
            <a:pPr marL="342900" indent="-342900">
              <a:buFont typeface="Arial" panose="020B0604020202020204" pitchFamily="34" charset="0"/>
              <a:buChar char="•"/>
            </a:pPr>
            <a:r>
              <a:rPr lang="en-GB" dirty="0" smtClean="0"/>
              <a:t>There are 2 classes in year 2, Coral and Sunshine. Mr McCraith is Sunshine class teacher and Miss Ashburn is Coral class teacher. </a:t>
            </a:r>
          </a:p>
          <a:p>
            <a:pPr marL="342900" indent="-342900">
              <a:buFont typeface="Arial" panose="020B0604020202020204" pitchFamily="34" charset="0"/>
              <a:buChar char="•"/>
            </a:pPr>
            <a:r>
              <a:rPr lang="en-GB" dirty="0" smtClean="0"/>
              <a:t>For Maths and English we are joined by Miss </a:t>
            </a:r>
            <a:r>
              <a:rPr lang="en-GB" dirty="0" err="1" smtClean="0"/>
              <a:t>Rayment</a:t>
            </a:r>
            <a:r>
              <a:rPr lang="en-GB" dirty="0" smtClean="0"/>
              <a:t>.</a:t>
            </a:r>
          </a:p>
          <a:p>
            <a:pPr marL="342900" indent="-342900">
              <a:buFont typeface="Arial" panose="020B0604020202020204" pitchFamily="34" charset="0"/>
              <a:buChar char="•"/>
            </a:pPr>
            <a:r>
              <a:rPr lang="en-GB" dirty="0" smtClean="0"/>
              <a:t>We are ably assisted by Miss </a:t>
            </a:r>
            <a:r>
              <a:rPr lang="en-GB" dirty="0" err="1" smtClean="0"/>
              <a:t>Dearlove</a:t>
            </a:r>
            <a:r>
              <a:rPr lang="en-GB" dirty="0" smtClean="0"/>
              <a:t> and Miss Stapleton and there are also some staff who work one to one with various children.</a:t>
            </a:r>
          </a:p>
          <a:p>
            <a:pPr marL="342900" indent="-342900">
              <a:buFont typeface="Arial" panose="020B0604020202020204" pitchFamily="34" charset="0"/>
              <a:buChar char="•"/>
            </a:pPr>
            <a:endParaRPr lang="en-GB" dirty="0" smtClean="0"/>
          </a:p>
          <a:p>
            <a:pPr marL="342900" indent="-342900">
              <a:buFont typeface="Arial" panose="020B0604020202020204" pitchFamily="34" charset="0"/>
              <a:buChar char="•"/>
            </a:pPr>
            <a:r>
              <a:rPr lang="en-GB" dirty="0" smtClean="0"/>
              <a:t>P.S. – The children are settling back into school very well! We would like to thank you for your continued support!</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12237969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9672C-8DBF-4B61-973B-9971E0790D31}"/>
              </a:ext>
            </a:extLst>
          </p:cNvPr>
          <p:cNvSpPr>
            <a:spLocks noGrp="1"/>
          </p:cNvSpPr>
          <p:nvPr>
            <p:ph type="title"/>
          </p:nvPr>
        </p:nvSpPr>
        <p:spPr/>
        <p:txBody>
          <a:bodyPr/>
          <a:lstStyle/>
          <a:p>
            <a:r>
              <a:rPr lang="en-GB" dirty="0"/>
              <a:t>How we do things!</a:t>
            </a:r>
          </a:p>
        </p:txBody>
      </p:sp>
      <p:sp>
        <p:nvSpPr>
          <p:cNvPr id="3" name="Content Placeholder 2">
            <a:extLst>
              <a:ext uri="{FF2B5EF4-FFF2-40B4-BE49-F238E27FC236}">
                <a16:creationId xmlns:a16="http://schemas.microsoft.com/office/drawing/2014/main" id="{6AC63CD5-9C02-4E04-9A73-6FA6BEB25DC9}"/>
              </a:ext>
            </a:extLst>
          </p:cNvPr>
          <p:cNvSpPr>
            <a:spLocks noGrp="1"/>
          </p:cNvSpPr>
          <p:nvPr>
            <p:ph idx="1"/>
          </p:nvPr>
        </p:nvSpPr>
        <p:spPr>
          <a:xfrm>
            <a:off x="2231136" y="2377440"/>
            <a:ext cx="7729728" cy="3362587"/>
          </a:xfrm>
        </p:spPr>
        <p:txBody>
          <a:bodyPr>
            <a:normAutofit fontScale="70000" lnSpcReduction="20000"/>
          </a:bodyPr>
          <a:lstStyle/>
          <a:p>
            <a:r>
              <a:rPr lang="en-GB" sz="2800" dirty="0" smtClean="0"/>
              <a:t>Groups – </a:t>
            </a:r>
            <a:r>
              <a:rPr lang="en-GB" sz="2000" dirty="0" smtClean="0"/>
              <a:t>the children are grouped by ability into 3 groups  for Maths and English. We do sometimes move the children after assessments.  All groups follow the year 2 curriculum – but at different depths and speeds.</a:t>
            </a:r>
            <a:endParaRPr lang="en-GB" sz="2000" dirty="0"/>
          </a:p>
          <a:p>
            <a:r>
              <a:rPr lang="en-GB" sz="2800" dirty="0" smtClean="0"/>
              <a:t>Homework </a:t>
            </a:r>
            <a:r>
              <a:rPr lang="en-GB" sz="2000" dirty="0" smtClean="0"/>
              <a:t> - homework at the moment will be set on Google Classroom. Your child should already have a log in card but if you have lost it then please let us know and we can make a new one. </a:t>
            </a:r>
          </a:p>
          <a:p>
            <a:r>
              <a:rPr lang="en-GB" sz="2800" dirty="0" smtClean="0"/>
              <a:t>PE </a:t>
            </a:r>
            <a:r>
              <a:rPr lang="en-GB" sz="2800" dirty="0"/>
              <a:t>and </a:t>
            </a:r>
            <a:r>
              <a:rPr lang="en-GB" sz="2800" dirty="0" smtClean="0"/>
              <a:t>Games – </a:t>
            </a:r>
            <a:r>
              <a:rPr lang="en-GB" sz="2000" dirty="0"/>
              <a:t>PE kits should now be in school and remain there until October half term</a:t>
            </a:r>
            <a:r>
              <a:rPr lang="en-GB" sz="2000" dirty="0" smtClean="0"/>
              <a:t>. In the PE kit there should be pumps, shorts and a t-shirt. For games you might want to send in a jumper and trousers when the weather gets colder. </a:t>
            </a:r>
            <a:endParaRPr lang="en-GB" sz="2000" dirty="0"/>
          </a:p>
          <a:p>
            <a:r>
              <a:rPr lang="en-GB" sz="2800" dirty="0" smtClean="0"/>
              <a:t>Interventions – </a:t>
            </a:r>
            <a:r>
              <a:rPr lang="en-GB" sz="2000" dirty="0" smtClean="0"/>
              <a:t>this is catch up work. Once we have established what gaps there are the children will receive catch up sessions. We are concentrating on phonics at the moment.  Please make sure your child knows their sounds (set 1 set 2 and set 3)</a:t>
            </a:r>
            <a:endParaRPr lang="en-GB" sz="2000" dirty="0"/>
          </a:p>
          <a:p>
            <a:r>
              <a:rPr lang="en-GB" sz="2800" dirty="0"/>
              <a:t>Independence! </a:t>
            </a:r>
            <a:r>
              <a:rPr lang="en-GB" sz="2800" dirty="0" smtClean="0"/>
              <a:t> </a:t>
            </a:r>
            <a:r>
              <a:rPr lang="en-GB" sz="2100" dirty="0" smtClean="0"/>
              <a:t>Your child should be able to do their own shoes, zips and buttons! </a:t>
            </a:r>
            <a:endParaRPr lang="en-GB" sz="2100" dirty="0"/>
          </a:p>
        </p:txBody>
      </p:sp>
    </p:spTree>
    <p:extLst>
      <p:ext uri="{BB962C8B-B14F-4D97-AF65-F5344CB8AC3E}">
        <p14:creationId xmlns:p14="http://schemas.microsoft.com/office/powerpoint/2010/main" val="4481955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B6563-20C4-442E-A20E-5285022108EE}"/>
              </a:ext>
            </a:extLst>
          </p:cNvPr>
          <p:cNvSpPr>
            <a:spLocks noGrp="1"/>
          </p:cNvSpPr>
          <p:nvPr>
            <p:ph type="title"/>
          </p:nvPr>
        </p:nvSpPr>
        <p:spPr/>
        <p:txBody>
          <a:bodyPr/>
          <a:lstStyle/>
          <a:p>
            <a:r>
              <a:rPr lang="en-GB" dirty="0" smtClean="0"/>
              <a:t>S.A.T. s</a:t>
            </a:r>
            <a:endParaRPr lang="en-GB" dirty="0"/>
          </a:p>
        </p:txBody>
      </p:sp>
      <p:sp>
        <p:nvSpPr>
          <p:cNvPr id="3" name="Content Placeholder 2">
            <a:extLst>
              <a:ext uri="{FF2B5EF4-FFF2-40B4-BE49-F238E27FC236}">
                <a16:creationId xmlns:a16="http://schemas.microsoft.com/office/drawing/2014/main" id="{8407C769-3C58-40D1-8DF5-540D98D6638B}"/>
              </a:ext>
            </a:extLst>
          </p:cNvPr>
          <p:cNvSpPr>
            <a:spLocks noGrp="1"/>
          </p:cNvSpPr>
          <p:nvPr>
            <p:ph idx="1"/>
          </p:nvPr>
        </p:nvSpPr>
        <p:spPr/>
        <p:txBody>
          <a:bodyPr>
            <a:normAutofit/>
          </a:bodyPr>
          <a:lstStyle/>
          <a:p>
            <a:r>
              <a:rPr lang="en-GB" dirty="0" smtClean="0"/>
              <a:t>SATs testing usually takes place throughout May. Unless they are ill your child must be present in school during May – no holidays!</a:t>
            </a:r>
            <a:endParaRPr lang="en-GB" dirty="0"/>
          </a:p>
          <a:p>
            <a:r>
              <a:rPr lang="en-GB" dirty="0"/>
              <a:t>Teacher </a:t>
            </a:r>
            <a:r>
              <a:rPr lang="en-GB" dirty="0" smtClean="0"/>
              <a:t>Assessment – Even though there are test papers (2 maths and 2 reading ones) the results don’t just go on these. Miss Ashburn, Miss </a:t>
            </a:r>
            <a:r>
              <a:rPr lang="en-GB" dirty="0" err="1" smtClean="0"/>
              <a:t>Rayment</a:t>
            </a:r>
            <a:r>
              <a:rPr lang="en-GB" dirty="0" smtClean="0"/>
              <a:t> and Mr McCraith will assess your child throughout the year and decide whether your child is </a:t>
            </a:r>
            <a:r>
              <a:rPr lang="en-GB" dirty="0"/>
              <a:t>n</a:t>
            </a:r>
            <a:r>
              <a:rPr lang="en-GB" dirty="0" smtClean="0"/>
              <a:t>ational </a:t>
            </a:r>
            <a:r>
              <a:rPr lang="en-GB" dirty="0"/>
              <a:t>s</a:t>
            </a:r>
            <a:r>
              <a:rPr lang="en-GB" dirty="0" smtClean="0"/>
              <a:t>tandard</a:t>
            </a:r>
            <a:r>
              <a:rPr lang="en-GB" dirty="0"/>
              <a:t>, </a:t>
            </a:r>
            <a:r>
              <a:rPr lang="en-GB" dirty="0" smtClean="0"/>
              <a:t>working </a:t>
            </a:r>
            <a:r>
              <a:rPr lang="en-GB" dirty="0"/>
              <a:t>t</a:t>
            </a:r>
            <a:r>
              <a:rPr lang="en-GB" dirty="0" smtClean="0"/>
              <a:t>owards, </a:t>
            </a:r>
            <a:r>
              <a:rPr lang="en-GB" dirty="0"/>
              <a:t>pre- key </a:t>
            </a:r>
            <a:r>
              <a:rPr lang="en-GB" dirty="0" smtClean="0"/>
              <a:t>stage or greater depth. MOST children will be national standard or working towards national standard.</a:t>
            </a:r>
          </a:p>
          <a:p>
            <a:r>
              <a:rPr lang="en-GB" dirty="0" smtClean="0"/>
              <a:t>We will let you have further information on SATs and assessment later in the year and at parent’s evenings.</a:t>
            </a:r>
            <a:endParaRPr lang="en-GB" dirty="0"/>
          </a:p>
          <a:p>
            <a:endParaRPr lang="en-GB" dirty="0"/>
          </a:p>
        </p:txBody>
      </p:sp>
    </p:spTree>
    <p:extLst>
      <p:ext uri="{BB962C8B-B14F-4D97-AF65-F5344CB8AC3E}">
        <p14:creationId xmlns:p14="http://schemas.microsoft.com/office/powerpoint/2010/main" val="12076948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9C934-3CE1-428F-8BC5-9FCB1D292562}"/>
              </a:ext>
            </a:extLst>
          </p:cNvPr>
          <p:cNvSpPr>
            <a:spLocks noGrp="1"/>
          </p:cNvSpPr>
          <p:nvPr>
            <p:ph type="title"/>
          </p:nvPr>
        </p:nvSpPr>
        <p:spPr/>
        <p:txBody>
          <a:bodyPr/>
          <a:lstStyle/>
          <a:p>
            <a:r>
              <a:rPr lang="en-GB" dirty="0"/>
              <a:t>Maths </a:t>
            </a:r>
          </a:p>
        </p:txBody>
      </p:sp>
      <p:sp>
        <p:nvSpPr>
          <p:cNvPr id="3" name="Content Placeholder 2">
            <a:extLst>
              <a:ext uri="{FF2B5EF4-FFF2-40B4-BE49-F238E27FC236}">
                <a16:creationId xmlns:a16="http://schemas.microsoft.com/office/drawing/2014/main" id="{67C55DE4-3B41-4468-9C04-F2F4B41BF020}"/>
              </a:ext>
            </a:extLst>
          </p:cNvPr>
          <p:cNvSpPr>
            <a:spLocks noGrp="1"/>
          </p:cNvSpPr>
          <p:nvPr>
            <p:ph idx="1"/>
          </p:nvPr>
        </p:nvSpPr>
        <p:spPr/>
        <p:txBody>
          <a:bodyPr>
            <a:normAutofit fontScale="85000" lnSpcReduction="20000"/>
          </a:bodyPr>
          <a:lstStyle/>
          <a:p>
            <a:endParaRPr lang="en-GB" dirty="0"/>
          </a:p>
          <a:p>
            <a:r>
              <a:rPr lang="en-GB" dirty="0" smtClean="0"/>
              <a:t>We want maths to be interesting, practical and fun. We do use worksheets but will also teach practical lessons with lots of equipment to help understanding.</a:t>
            </a:r>
          </a:p>
          <a:p>
            <a:r>
              <a:rPr lang="en-GB" dirty="0" smtClean="0"/>
              <a:t>Number facts (fluency) we want all our children to know off by heart number facts (EG – bonds to 10 and 20 and 10s numbers to 100 and also 2, 5, and 10 x table)</a:t>
            </a:r>
            <a:endParaRPr lang="en-GB" dirty="0"/>
          </a:p>
          <a:p>
            <a:r>
              <a:rPr lang="en-GB" dirty="0" smtClean="0"/>
              <a:t>Reasoning, we do quite a lot of work on enabling the children to explain their mathematical ideas – and why certain calculations work and others don’t.</a:t>
            </a:r>
            <a:endParaRPr lang="en-GB" dirty="0"/>
          </a:p>
          <a:p>
            <a:r>
              <a:rPr lang="en-GB" dirty="0"/>
              <a:t>Home help – </a:t>
            </a:r>
            <a:r>
              <a:rPr lang="en-GB" dirty="0" smtClean="0"/>
              <a:t> this is very important! We appreciate your help with number fact learning, telling the time and having a go at using different measures – e.g. – when baking.</a:t>
            </a:r>
            <a:endParaRPr lang="en-GB" dirty="0"/>
          </a:p>
          <a:p>
            <a:r>
              <a:rPr lang="en-GB" dirty="0" smtClean="0"/>
              <a:t>We encourage the children to use pictures and jottings to work out problems and calculations.</a:t>
            </a:r>
            <a:endParaRPr lang="en-GB" dirty="0"/>
          </a:p>
          <a:p>
            <a:r>
              <a:rPr lang="en-GB" dirty="0"/>
              <a:t>How we teach </a:t>
            </a:r>
            <a:r>
              <a:rPr lang="en-GB" dirty="0" smtClean="0"/>
              <a:t>calculation – please see the VCP (Visual Calculation Policy) on the website.</a:t>
            </a:r>
            <a:endParaRPr lang="en-GB" dirty="0"/>
          </a:p>
          <a:p>
            <a:pPr marL="0" indent="0">
              <a:buNone/>
            </a:pPr>
            <a:endParaRPr lang="en-GB" dirty="0"/>
          </a:p>
        </p:txBody>
      </p:sp>
    </p:spTree>
    <p:extLst>
      <p:ext uri="{BB962C8B-B14F-4D97-AF65-F5344CB8AC3E}">
        <p14:creationId xmlns:p14="http://schemas.microsoft.com/office/powerpoint/2010/main" val="26109264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English</a:t>
            </a:r>
            <a:endParaRPr lang="en-GB" dirty="0"/>
          </a:p>
        </p:txBody>
      </p:sp>
      <p:sp>
        <p:nvSpPr>
          <p:cNvPr id="3" name="Content Placeholder 2"/>
          <p:cNvSpPr>
            <a:spLocks noGrp="1"/>
          </p:cNvSpPr>
          <p:nvPr>
            <p:ph idx="1"/>
          </p:nvPr>
        </p:nvSpPr>
        <p:spPr>
          <a:xfrm>
            <a:off x="2231135" y="2638044"/>
            <a:ext cx="9303367" cy="3101983"/>
          </a:xfrm>
        </p:spPr>
        <p:txBody>
          <a:bodyPr>
            <a:normAutofit fontScale="77500" lnSpcReduction="20000"/>
          </a:bodyPr>
          <a:lstStyle/>
          <a:p>
            <a:pPr marL="0" indent="0">
              <a:buNone/>
            </a:pPr>
            <a:endParaRPr lang="en-GB" dirty="0"/>
          </a:p>
          <a:p>
            <a:r>
              <a:rPr lang="en-GB" dirty="0" smtClean="0"/>
              <a:t>Reading</a:t>
            </a:r>
            <a:r>
              <a:rPr lang="en-GB" dirty="0"/>
              <a:t> </a:t>
            </a:r>
            <a:r>
              <a:rPr lang="en-GB" dirty="0" smtClean="0"/>
              <a:t>– all children have got a reading book for use in school. We can now finally send reading books home again so please make sure your child has a reading packet in school. Please read and fill in the reading record as much as possible!</a:t>
            </a:r>
          </a:p>
          <a:p>
            <a:r>
              <a:rPr lang="en-GB" dirty="0" smtClean="0"/>
              <a:t>Handwriting - we practise this at school but please feel free to do some at home. It is important that if you do this you are practising in the same way we are in school. This year we are using cursive handwriting. If you need any help with this please see a teacher in the morning or after school. </a:t>
            </a:r>
          </a:p>
          <a:p>
            <a:r>
              <a:rPr lang="en-GB" dirty="0"/>
              <a:t>S</a:t>
            </a:r>
            <a:r>
              <a:rPr lang="en-GB" dirty="0" smtClean="0"/>
              <a:t>pelling, -each group will practise spellings in school and have a spelling test each week.  The spellings will be put on Google classroom on a Monday morning and the test will take place the following Monday. </a:t>
            </a:r>
            <a:r>
              <a:rPr lang="en-GB" dirty="0"/>
              <a:t> </a:t>
            </a:r>
            <a:r>
              <a:rPr lang="en-GB" dirty="0" smtClean="0"/>
              <a:t>Please practise as much as possible. </a:t>
            </a:r>
          </a:p>
          <a:p>
            <a:r>
              <a:rPr lang="en-GB" dirty="0" smtClean="0"/>
              <a:t>Writing – we use picture and story books to teach different types of writing.</a:t>
            </a:r>
            <a:endParaRPr lang="en-GB" dirty="0"/>
          </a:p>
          <a:p>
            <a:r>
              <a:rPr lang="en-GB" dirty="0" smtClean="0"/>
              <a:t>Phonics – as mentioned before we are concentrating Autumn term’s catch up on making sure the children know their sounds. </a:t>
            </a:r>
            <a:endParaRPr lang="en-GB" dirty="0"/>
          </a:p>
        </p:txBody>
      </p:sp>
    </p:spTree>
    <p:extLst>
      <p:ext uri="{BB962C8B-B14F-4D97-AF65-F5344CB8AC3E}">
        <p14:creationId xmlns:p14="http://schemas.microsoft.com/office/powerpoint/2010/main" val="20503026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curriculum subjects</a:t>
            </a:r>
            <a:endParaRPr lang="en-GB" dirty="0"/>
          </a:p>
        </p:txBody>
      </p:sp>
      <p:sp>
        <p:nvSpPr>
          <p:cNvPr id="3" name="Content Placeholder 2"/>
          <p:cNvSpPr>
            <a:spLocks noGrp="1"/>
          </p:cNvSpPr>
          <p:nvPr>
            <p:ph idx="1"/>
          </p:nvPr>
        </p:nvSpPr>
        <p:spPr/>
        <p:txBody>
          <a:bodyPr/>
          <a:lstStyle/>
          <a:p>
            <a:r>
              <a:rPr lang="en-GB" dirty="0" smtClean="0"/>
              <a:t>Maths and English are taught each day.</a:t>
            </a:r>
          </a:p>
          <a:p>
            <a:r>
              <a:rPr lang="en-GB" dirty="0" smtClean="0"/>
              <a:t>The children will experience other subjects like RE,  art, science, history etc. through out the term – please see the parent booklet.</a:t>
            </a:r>
          </a:p>
          <a:p>
            <a:r>
              <a:rPr lang="en-GB" dirty="0" smtClean="0"/>
              <a:t>Games lessons will take place on Wednesdays and PE will be on a Friday morning. </a:t>
            </a:r>
            <a:endParaRPr lang="en-GB" dirty="0"/>
          </a:p>
        </p:txBody>
      </p:sp>
    </p:spTree>
    <p:extLst>
      <p:ext uri="{BB962C8B-B14F-4D97-AF65-F5344CB8AC3E}">
        <p14:creationId xmlns:p14="http://schemas.microsoft.com/office/powerpoint/2010/main" val="3487190054"/>
      </p:ext>
    </p:extLst>
  </p:cSld>
  <p:clrMapOvr>
    <a:masterClrMapping/>
  </p:clrMapOvr>
  <p:timing>
    <p:tnLst>
      <p:par>
        <p:cTn id="1" dur="indefinite" restart="never" nodeType="tmRoot"/>
      </p:par>
    </p:tnLst>
  </p:timing>
</p:sld>
</file>

<file path=ppt/theme/theme1.xml><?xml version="1.0" encoding="utf-8"?>
<a:theme xmlns:a="http://schemas.openxmlformats.org/drawingml/2006/main" name="Parcel">
  <a:themeElements>
    <a:clrScheme name="Parcel">
      <a:dk1>
        <a:srgbClr val="000000"/>
      </a:dk1>
      <a:lt1>
        <a:srgbClr val="FFFFFF"/>
      </a:lt1>
      <a:dk2>
        <a:srgbClr val="635D4D"/>
      </a:dk2>
      <a:lt2>
        <a:srgbClr val="D8D6BA"/>
      </a:lt2>
      <a:accent1>
        <a:srgbClr val="9CBEBD"/>
      </a:accent1>
      <a:accent2>
        <a:srgbClr val="D2CB6C"/>
      </a:accent2>
      <a:accent3>
        <a:srgbClr val="9D9A93"/>
      </a:accent3>
      <a:accent4>
        <a:srgbClr val="C89F5D"/>
      </a:accent4>
      <a:accent5>
        <a:srgbClr val="A9A57C"/>
      </a:accent5>
      <a:accent6>
        <a:srgbClr val="95A39D"/>
      </a:accent6>
      <a:hlink>
        <a:srgbClr val="D25814"/>
      </a:hlink>
      <a:folHlink>
        <a:srgbClr val="849A0A"/>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0BDC4BB7-8AF9-46FD-8C32-AB93AC9C4100}"/>
    </a:ext>
  </a:extLst>
</a:theme>
</file>

<file path=docProps/app.xml><?xml version="1.0" encoding="utf-8"?>
<Properties xmlns="http://schemas.openxmlformats.org/officeDocument/2006/extended-properties" xmlns:vt="http://schemas.openxmlformats.org/officeDocument/2006/docPropsVTypes">
  <Template>TM10001115[[fn=Parcel]]</Template>
  <TotalTime>361</TotalTime>
  <Words>837</Words>
  <Application>Microsoft Office PowerPoint</Application>
  <PresentationFormat>Widescreen</PresentationFormat>
  <Paragraphs>37</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Gill Sans MT</vt:lpstr>
      <vt:lpstr>Parcel</vt:lpstr>
      <vt:lpstr>Year 2 information Meeting </vt:lpstr>
      <vt:lpstr>Welcome to Year 2 </vt:lpstr>
      <vt:lpstr>How we do things!</vt:lpstr>
      <vt:lpstr>S.A.T. s</vt:lpstr>
      <vt:lpstr>Maths </vt:lpstr>
      <vt:lpstr>English</vt:lpstr>
      <vt:lpstr>Other curriculum subjects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2 information Meeting 2019</dc:title>
  <dc:creator>User</dc:creator>
  <cp:lastModifiedBy>Kay Collins</cp:lastModifiedBy>
  <cp:revision>17</cp:revision>
  <dcterms:created xsi:type="dcterms:W3CDTF">2019-09-09T16:05:15Z</dcterms:created>
  <dcterms:modified xsi:type="dcterms:W3CDTF">2021-09-12T12:10:59Z</dcterms:modified>
</cp:coreProperties>
</file>