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6"/>
  </p:notesMasterIdLst>
  <p:sldIdLst>
    <p:sldId id="267" r:id="rId2"/>
    <p:sldId id="270" r:id="rId3"/>
    <p:sldId id="269" r:id="rId4"/>
    <p:sldId id="268" r:id="rId5"/>
    <p:sldId id="272" r:id="rId6"/>
    <p:sldId id="300" r:id="rId7"/>
    <p:sldId id="257" r:id="rId8"/>
    <p:sldId id="298" r:id="rId9"/>
    <p:sldId id="258" r:id="rId10"/>
    <p:sldId id="262" r:id="rId11"/>
    <p:sldId id="263" r:id="rId12"/>
    <p:sldId id="264" r:id="rId13"/>
    <p:sldId id="266" r:id="rId14"/>
    <p:sldId id="265" r:id="rId15"/>
    <p:sldId id="297" r:id="rId16"/>
    <p:sldId id="285" r:id="rId17"/>
    <p:sldId id="279" r:id="rId18"/>
    <p:sldId id="299" r:id="rId19"/>
    <p:sldId id="281" r:id="rId20"/>
    <p:sldId id="287" r:id="rId21"/>
    <p:sldId id="288" r:id="rId22"/>
    <p:sldId id="291" r:id="rId23"/>
    <p:sldId id="293" r:id="rId24"/>
    <p:sldId id="301"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352"/>
    <p:restoredTop sz="94671"/>
  </p:normalViewPr>
  <p:slideViewPr>
    <p:cSldViewPr snapToGrid="0" snapToObjects="1">
      <p:cViewPr varScale="1">
        <p:scale>
          <a:sx n="69" d="100"/>
          <a:sy n="69" d="100"/>
        </p:scale>
        <p:origin x="684"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0859834-6795-0942-8694-CAFA7E5DE2B8}" type="datetimeFigureOut">
              <a:rPr lang="en-US" smtClean="0"/>
              <a:t>9/20/2022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75F5BC-D8A9-5F4F-B572-F9E3BB716A36}" type="slidenum">
              <a:rPr lang="en-US" smtClean="0"/>
              <a:t>‹#›</a:t>
            </a:fld>
            <a:endParaRPr lang="en-US"/>
          </a:p>
        </p:txBody>
      </p:sp>
    </p:spTree>
    <p:extLst>
      <p:ext uri="{BB962C8B-B14F-4D97-AF65-F5344CB8AC3E}">
        <p14:creationId xmlns:p14="http://schemas.microsoft.com/office/powerpoint/2010/main" val="18685389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72C28CD-179B-4246-8659-B3D9E2B8D30F}" type="slidenum">
              <a:rPr lang="en-GB" smtClean="0"/>
              <a:t>9</a:t>
            </a:fld>
            <a:endParaRPr lang="en-GB" dirty="0"/>
          </a:p>
        </p:txBody>
      </p:sp>
    </p:spTree>
    <p:extLst>
      <p:ext uri="{BB962C8B-B14F-4D97-AF65-F5344CB8AC3E}">
        <p14:creationId xmlns:p14="http://schemas.microsoft.com/office/powerpoint/2010/main" val="5230158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72C28CD-179B-4246-8659-B3D9E2B8D30F}" type="slidenum">
              <a:rPr lang="en-GB" smtClean="0"/>
              <a:t>10</a:t>
            </a:fld>
            <a:endParaRPr lang="en-GB" dirty="0"/>
          </a:p>
        </p:txBody>
      </p:sp>
    </p:spTree>
    <p:extLst>
      <p:ext uri="{BB962C8B-B14F-4D97-AF65-F5344CB8AC3E}">
        <p14:creationId xmlns:p14="http://schemas.microsoft.com/office/powerpoint/2010/main" val="17814532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72C28CD-179B-4246-8659-B3D9E2B8D30F}" type="slidenum">
              <a:rPr lang="en-GB" smtClean="0"/>
              <a:t>11</a:t>
            </a:fld>
            <a:endParaRPr lang="en-GB" dirty="0"/>
          </a:p>
        </p:txBody>
      </p:sp>
    </p:spTree>
    <p:extLst>
      <p:ext uri="{BB962C8B-B14F-4D97-AF65-F5344CB8AC3E}">
        <p14:creationId xmlns:p14="http://schemas.microsoft.com/office/powerpoint/2010/main" val="6858940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72C28CD-179B-4246-8659-B3D9E2B8D30F}" type="slidenum">
              <a:rPr lang="en-GB" smtClean="0"/>
              <a:t>12</a:t>
            </a:fld>
            <a:endParaRPr lang="en-GB" dirty="0"/>
          </a:p>
        </p:txBody>
      </p:sp>
    </p:spTree>
    <p:extLst>
      <p:ext uri="{BB962C8B-B14F-4D97-AF65-F5344CB8AC3E}">
        <p14:creationId xmlns:p14="http://schemas.microsoft.com/office/powerpoint/2010/main" val="16244187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72C28CD-179B-4246-8659-B3D9E2B8D30F}" type="slidenum">
              <a:rPr lang="en-GB" smtClean="0"/>
              <a:t>13</a:t>
            </a:fld>
            <a:endParaRPr lang="en-GB" dirty="0"/>
          </a:p>
        </p:txBody>
      </p:sp>
    </p:spTree>
    <p:extLst>
      <p:ext uri="{BB962C8B-B14F-4D97-AF65-F5344CB8AC3E}">
        <p14:creationId xmlns:p14="http://schemas.microsoft.com/office/powerpoint/2010/main" val="7798617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72C28CD-179B-4246-8659-B3D9E2B8D30F}" type="slidenum">
              <a:rPr lang="en-GB" smtClean="0"/>
              <a:t>14</a:t>
            </a:fld>
            <a:endParaRPr lang="en-GB" dirty="0"/>
          </a:p>
        </p:txBody>
      </p:sp>
    </p:spTree>
    <p:extLst>
      <p:ext uri="{BB962C8B-B14F-4D97-AF65-F5344CB8AC3E}">
        <p14:creationId xmlns:p14="http://schemas.microsoft.com/office/powerpoint/2010/main" val="17202390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72C28CD-179B-4246-8659-B3D9E2B8D30F}" type="slidenum">
              <a:rPr lang="en-GB" smtClean="0"/>
              <a:t>15</a:t>
            </a:fld>
            <a:endParaRPr lang="en-GB" dirty="0"/>
          </a:p>
        </p:txBody>
      </p:sp>
    </p:spTree>
    <p:extLst>
      <p:ext uri="{BB962C8B-B14F-4D97-AF65-F5344CB8AC3E}">
        <p14:creationId xmlns:p14="http://schemas.microsoft.com/office/powerpoint/2010/main" val="12291068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GB"/>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D1C29E32-4928-3A40-A3DC-19B4E3E8F69D}" type="datetimeFigureOut">
              <a:rPr lang="en-US" smtClean="0"/>
              <a:t>9/20/2022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B3A075-5EFC-204C-AF18-41B0BFDAD13C}" type="slidenum">
              <a:rPr lang="en-US" smtClean="0"/>
              <a:t>‹#›</a:t>
            </a:fld>
            <a:endParaRPr lang="en-US"/>
          </a:p>
        </p:txBody>
      </p:sp>
    </p:spTree>
    <p:extLst>
      <p:ext uri="{BB962C8B-B14F-4D97-AF65-F5344CB8AC3E}">
        <p14:creationId xmlns:p14="http://schemas.microsoft.com/office/powerpoint/2010/main" val="2870649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GB"/>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D1C29E32-4928-3A40-A3DC-19B4E3E8F69D}" type="datetimeFigureOut">
              <a:rPr lang="en-US" smtClean="0"/>
              <a:t>9/20/2022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B3A075-5EFC-204C-AF18-41B0BFDAD13C}" type="slidenum">
              <a:rPr lang="en-US" smtClean="0"/>
              <a:t>‹#›</a:t>
            </a:fld>
            <a:endParaRPr lang="en-US"/>
          </a:p>
        </p:txBody>
      </p:sp>
    </p:spTree>
    <p:extLst>
      <p:ext uri="{BB962C8B-B14F-4D97-AF65-F5344CB8AC3E}">
        <p14:creationId xmlns:p14="http://schemas.microsoft.com/office/powerpoint/2010/main" val="5679641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GB"/>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D1C29E32-4928-3A40-A3DC-19B4E3E8F69D}" type="datetimeFigureOut">
              <a:rPr lang="en-US" smtClean="0"/>
              <a:t>9/20/2022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B3A075-5EFC-204C-AF18-41B0BFDAD13C}"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204058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GB"/>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D1C29E32-4928-3A40-A3DC-19B4E3E8F69D}" type="datetimeFigureOut">
              <a:rPr lang="en-US" smtClean="0"/>
              <a:t>9/20/2022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B3A075-5EFC-204C-AF18-41B0BFDAD13C}" type="slidenum">
              <a:rPr lang="en-US" smtClean="0"/>
              <a:t>‹#›</a:t>
            </a:fld>
            <a:endParaRPr lang="en-US"/>
          </a:p>
        </p:txBody>
      </p:sp>
    </p:spTree>
    <p:extLst>
      <p:ext uri="{BB962C8B-B14F-4D97-AF65-F5344CB8AC3E}">
        <p14:creationId xmlns:p14="http://schemas.microsoft.com/office/powerpoint/2010/main" val="32426543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GB"/>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D1C29E32-4928-3A40-A3DC-19B4E3E8F69D}" type="datetimeFigureOut">
              <a:rPr lang="en-US" smtClean="0"/>
              <a:t>9/20/2022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B3A075-5EFC-204C-AF18-41B0BFDAD13C}"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895096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GB"/>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D1C29E32-4928-3A40-A3DC-19B4E3E8F69D}" type="datetimeFigureOut">
              <a:rPr lang="en-US" smtClean="0"/>
              <a:t>9/20/2022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B3A075-5EFC-204C-AF18-41B0BFDAD13C}" type="slidenum">
              <a:rPr lang="en-US" smtClean="0"/>
              <a:t>‹#›</a:t>
            </a:fld>
            <a:endParaRPr lang="en-US"/>
          </a:p>
        </p:txBody>
      </p:sp>
    </p:spTree>
    <p:extLst>
      <p:ext uri="{BB962C8B-B14F-4D97-AF65-F5344CB8AC3E}">
        <p14:creationId xmlns:p14="http://schemas.microsoft.com/office/powerpoint/2010/main" val="4781021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D1C29E32-4928-3A40-A3DC-19B4E3E8F69D}" type="datetimeFigureOut">
              <a:rPr lang="en-US" smtClean="0"/>
              <a:t>9/20/2022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B3A075-5EFC-204C-AF18-41B0BFDAD13C}" type="slidenum">
              <a:rPr lang="en-US" smtClean="0"/>
              <a:t>‹#›</a:t>
            </a:fld>
            <a:endParaRPr lang="en-US"/>
          </a:p>
        </p:txBody>
      </p:sp>
    </p:spTree>
    <p:extLst>
      <p:ext uri="{BB962C8B-B14F-4D97-AF65-F5344CB8AC3E}">
        <p14:creationId xmlns:p14="http://schemas.microsoft.com/office/powerpoint/2010/main" val="27551445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GB"/>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D1C29E32-4928-3A40-A3DC-19B4E3E8F69D}" type="datetimeFigureOut">
              <a:rPr lang="en-US" smtClean="0"/>
              <a:t>9/20/2022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B3A075-5EFC-204C-AF18-41B0BFDAD13C}" type="slidenum">
              <a:rPr lang="en-US" smtClean="0"/>
              <a:t>‹#›</a:t>
            </a:fld>
            <a:endParaRPr lang="en-US"/>
          </a:p>
        </p:txBody>
      </p:sp>
    </p:spTree>
    <p:extLst>
      <p:ext uri="{BB962C8B-B14F-4D97-AF65-F5344CB8AC3E}">
        <p14:creationId xmlns:p14="http://schemas.microsoft.com/office/powerpoint/2010/main" val="27782317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D1C29E32-4928-3A40-A3DC-19B4E3E8F69D}" type="datetimeFigureOut">
              <a:rPr lang="en-US" smtClean="0"/>
              <a:t>9/20/2022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B3A075-5EFC-204C-AF18-41B0BFDAD13C}" type="slidenum">
              <a:rPr lang="en-US" smtClean="0"/>
              <a:t>‹#›</a:t>
            </a:fld>
            <a:endParaRPr lang="en-US"/>
          </a:p>
        </p:txBody>
      </p:sp>
    </p:spTree>
    <p:extLst>
      <p:ext uri="{BB962C8B-B14F-4D97-AF65-F5344CB8AC3E}">
        <p14:creationId xmlns:p14="http://schemas.microsoft.com/office/powerpoint/2010/main" val="10407298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GB"/>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D1C29E32-4928-3A40-A3DC-19B4E3E8F69D}" type="datetimeFigureOut">
              <a:rPr lang="en-US" smtClean="0"/>
              <a:t>9/20/2022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B3A075-5EFC-204C-AF18-41B0BFDAD13C}" type="slidenum">
              <a:rPr lang="en-US" smtClean="0"/>
              <a:t>‹#›</a:t>
            </a:fld>
            <a:endParaRPr lang="en-US"/>
          </a:p>
        </p:txBody>
      </p:sp>
    </p:spTree>
    <p:extLst>
      <p:ext uri="{BB962C8B-B14F-4D97-AF65-F5344CB8AC3E}">
        <p14:creationId xmlns:p14="http://schemas.microsoft.com/office/powerpoint/2010/main" val="19973371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D1C29E32-4928-3A40-A3DC-19B4E3E8F69D}" type="datetimeFigureOut">
              <a:rPr lang="en-US" smtClean="0"/>
              <a:t>9/20/2022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B3A075-5EFC-204C-AF18-41B0BFDAD13C}" type="slidenum">
              <a:rPr lang="en-US" smtClean="0"/>
              <a:t>‹#›</a:t>
            </a:fld>
            <a:endParaRPr lang="en-US"/>
          </a:p>
        </p:txBody>
      </p:sp>
    </p:spTree>
    <p:extLst>
      <p:ext uri="{BB962C8B-B14F-4D97-AF65-F5344CB8AC3E}">
        <p14:creationId xmlns:p14="http://schemas.microsoft.com/office/powerpoint/2010/main" val="6841036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D1C29E32-4928-3A40-A3DC-19B4E3E8F69D}" type="datetimeFigureOut">
              <a:rPr lang="en-US" smtClean="0"/>
              <a:t>9/20/2022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B3A075-5EFC-204C-AF18-41B0BFDAD13C}" type="slidenum">
              <a:rPr lang="en-US" smtClean="0"/>
              <a:t>‹#›</a:t>
            </a:fld>
            <a:endParaRPr lang="en-US"/>
          </a:p>
        </p:txBody>
      </p:sp>
    </p:spTree>
    <p:extLst>
      <p:ext uri="{BB962C8B-B14F-4D97-AF65-F5344CB8AC3E}">
        <p14:creationId xmlns:p14="http://schemas.microsoft.com/office/powerpoint/2010/main" val="2553200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D1C29E32-4928-3A40-A3DC-19B4E3E8F69D}" type="datetimeFigureOut">
              <a:rPr lang="en-US" smtClean="0"/>
              <a:t>9/20/2022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B3A075-5EFC-204C-AF18-41B0BFDAD13C}" type="slidenum">
              <a:rPr lang="en-US" smtClean="0"/>
              <a:t>‹#›</a:t>
            </a:fld>
            <a:endParaRPr lang="en-US"/>
          </a:p>
        </p:txBody>
      </p:sp>
    </p:spTree>
    <p:extLst>
      <p:ext uri="{BB962C8B-B14F-4D97-AF65-F5344CB8AC3E}">
        <p14:creationId xmlns:p14="http://schemas.microsoft.com/office/powerpoint/2010/main" val="36052513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C29E32-4928-3A40-A3DC-19B4E3E8F69D}" type="datetimeFigureOut">
              <a:rPr lang="en-US" smtClean="0"/>
              <a:t>9/20/2022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B3A075-5EFC-204C-AF18-41B0BFDAD13C}" type="slidenum">
              <a:rPr lang="en-US" smtClean="0"/>
              <a:t>‹#›</a:t>
            </a:fld>
            <a:endParaRPr lang="en-US"/>
          </a:p>
        </p:txBody>
      </p:sp>
    </p:spTree>
    <p:extLst>
      <p:ext uri="{BB962C8B-B14F-4D97-AF65-F5344CB8AC3E}">
        <p14:creationId xmlns:p14="http://schemas.microsoft.com/office/powerpoint/2010/main" val="1421672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GB"/>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D1C29E32-4928-3A40-A3DC-19B4E3E8F69D}" type="datetimeFigureOut">
              <a:rPr lang="en-US" smtClean="0"/>
              <a:t>9/20/2022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B3A075-5EFC-204C-AF18-41B0BFDAD13C}" type="slidenum">
              <a:rPr lang="en-US" smtClean="0"/>
              <a:t>‹#›</a:t>
            </a:fld>
            <a:endParaRPr lang="en-US"/>
          </a:p>
        </p:txBody>
      </p:sp>
    </p:spTree>
    <p:extLst>
      <p:ext uri="{BB962C8B-B14F-4D97-AF65-F5344CB8AC3E}">
        <p14:creationId xmlns:p14="http://schemas.microsoft.com/office/powerpoint/2010/main" val="27425344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GB"/>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D1C29E32-4928-3A40-A3DC-19B4E3E8F69D}" type="datetimeFigureOut">
              <a:rPr lang="en-US" smtClean="0"/>
              <a:t>9/20/2022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B3A075-5EFC-204C-AF18-41B0BFDAD13C}" type="slidenum">
              <a:rPr lang="en-US" smtClean="0"/>
              <a:t>‹#›</a:t>
            </a:fld>
            <a:endParaRPr lang="en-US"/>
          </a:p>
        </p:txBody>
      </p:sp>
    </p:spTree>
    <p:extLst>
      <p:ext uri="{BB962C8B-B14F-4D97-AF65-F5344CB8AC3E}">
        <p14:creationId xmlns:p14="http://schemas.microsoft.com/office/powerpoint/2010/main" val="9417698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GB"/>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1C29E32-4928-3A40-A3DC-19B4E3E8F69D}" type="datetimeFigureOut">
              <a:rPr lang="en-US" smtClean="0"/>
              <a:t>9/20/2022</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52B3A075-5EFC-204C-AF18-41B0BFDAD13C}" type="slidenum">
              <a:rPr lang="en-US" smtClean="0"/>
              <a:t>‹#›</a:t>
            </a:fld>
            <a:endParaRPr lang="en-US"/>
          </a:p>
        </p:txBody>
      </p:sp>
    </p:spTree>
    <p:extLst>
      <p:ext uri="{BB962C8B-B14F-4D97-AF65-F5344CB8AC3E}">
        <p14:creationId xmlns:p14="http://schemas.microsoft.com/office/powerpoint/2010/main" val="85323074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s://www.thinkuknow.co.uk/"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57" name="Group 56">
            <a:extLst>
              <a:ext uri="{FF2B5EF4-FFF2-40B4-BE49-F238E27FC236}">
                <a16:creationId xmlns:a16="http://schemas.microsoft.com/office/drawing/2014/main" id="{28460BD8-AE3F-4AC9-9D0B-717052AA5D3A}"/>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58" name="Straight Connector 57">
              <a:extLst>
                <a:ext uri="{FF2B5EF4-FFF2-40B4-BE49-F238E27FC236}">
                  <a16:creationId xmlns:a16="http://schemas.microsoft.com/office/drawing/2014/main" id="{54420CFE-F482-466E-9E1E-C78513C0B85D}"/>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59" name="Straight Connector 58">
              <a:extLst>
                <a:ext uri="{FF2B5EF4-FFF2-40B4-BE49-F238E27FC236}">
                  <a16:creationId xmlns:a16="http://schemas.microsoft.com/office/drawing/2014/main" id="{5331032B-BD21-4BDA-920C-12E358052567}"/>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60" name="Rectangle 23">
              <a:extLst>
                <a:ext uri="{FF2B5EF4-FFF2-40B4-BE49-F238E27FC236}">
                  <a16:creationId xmlns:a16="http://schemas.microsoft.com/office/drawing/2014/main" id="{E7514DA3-59E7-409E-8A3B-AD097F6E564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1" name="Rectangle 25">
              <a:extLst>
                <a:ext uri="{FF2B5EF4-FFF2-40B4-BE49-F238E27FC236}">
                  <a16:creationId xmlns:a16="http://schemas.microsoft.com/office/drawing/2014/main" id="{57B9A2A6-3BE4-4599-9364-F71C5BFD61F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2" name="Isosceles Triangle 61">
              <a:extLst>
                <a:ext uri="{FF2B5EF4-FFF2-40B4-BE49-F238E27FC236}">
                  <a16:creationId xmlns:a16="http://schemas.microsoft.com/office/drawing/2014/main" id="{4FD744C6-4ED8-4BC9-BF68-6BDF701C5DB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63" name="Rectangle 27">
              <a:extLst>
                <a:ext uri="{FF2B5EF4-FFF2-40B4-BE49-F238E27FC236}">
                  <a16:creationId xmlns:a16="http://schemas.microsoft.com/office/drawing/2014/main" id="{092C5BAD-C911-4F8F-A1C5-470268BE668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4" name="Rectangle 28">
              <a:extLst>
                <a:ext uri="{FF2B5EF4-FFF2-40B4-BE49-F238E27FC236}">
                  <a16:creationId xmlns:a16="http://schemas.microsoft.com/office/drawing/2014/main" id="{B133D0C8-4EC4-424F-8E70-0482D5B1B65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5" name="Rectangle 29">
              <a:extLst>
                <a:ext uri="{FF2B5EF4-FFF2-40B4-BE49-F238E27FC236}">
                  <a16:creationId xmlns:a16="http://schemas.microsoft.com/office/drawing/2014/main" id="{7B1532A0-F4B3-4DE8-B18F-740CAAD25AC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66" name="Isosceles Triangle 65">
              <a:extLst>
                <a:ext uri="{FF2B5EF4-FFF2-40B4-BE49-F238E27FC236}">
                  <a16:creationId xmlns:a16="http://schemas.microsoft.com/office/drawing/2014/main" id="{8EFDD162-BBBA-4062-8BBF-53DBA109137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7" name="Isosceles Triangle 66">
              <a:extLst>
                <a:ext uri="{FF2B5EF4-FFF2-40B4-BE49-F238E27FC236}">
                  <a16:creationId xmlns:a16="http://schemas.microsoft.com/office/drawing/2014/main" id="{DCFC9E65-3E19-4483-B952-25D29683CA5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69" name="Rectangle 68">
            <a:extLst>
              <a:ext uri="{FF2B5EF4-FFF2-40B4-BE49-F238E27FC236}">
                <a16:creationId xmlns:a16="http://schemas.microsoft.com/office/drawing/2014/main" id="{9179DE42-5613-4B35-A1E6-6CCBAA13C74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1" name="Straight Connector 70">
            <a:extLst>
              <a:ext uri="{FF2B5EF4-FFF2-40B4-BE49-F238E27FC236}">
                <a16:creationId xmlns:a16="http://schemas.microsoft.com/office/drawing/2014/main" id="{EB898B32-3891-4C3A-8F58-C5969D2E9033}"/>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48300"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73" name="Straight Connector 72">
            <a:extLst>
              <a:ext uri="{FF2B5EF4-FFF2-40B4-BE49-F238E27FC236}">
                <a16:creationId xmlns:a16="http://schemas.microsoft.com/office/drawing/2014/main" id="{4AE4806D-B8F9-4679-A68A-9BD21C01A301}"/>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7175"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75" name="Rectangle 23">
            <a:extLst>
              <a:ext uri="{FF2B5EF4-FFF2-40B4-BE49-F238E27FC236}">
                <a16:creationId xmlns:a16="http://schemas.microsoft.com/office/drawing/2014/main" id="{52FB45E9-914E-4471-AC87-E475CD51767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58764"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7" name="Rectangle 25">
            <a:extLst>
              <a:ext uri="{FF2B5EF4-FFF2-40B4-BE49-F238E27FC236}">
                <a16:creationId xmlns:a16="http://schemas.microsoft.com/office/drawing/2014/main" id="{C310626D-5743-49D4-8F7D-88C4F8F0577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80730"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9" name="Isosceles Triangle 78">
            <a:extLst>
              <a:ext uri="{FF2B5EF4-FFF2-40B4-BE49-F238E27FC236}">
                <a16:creationId xmlns:a16="http://schemas.microsoft.com/office/drawing/2014/main" id="{3C195FC1-B568-4C72-9902-34CB35DDD7A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9621"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81" name="Rectangle 27">
            <a:extLst>
              <a:ext uri="{FF2B5EF4-FFF2-40B4-BE49-F238E27FC236}">
                <a16:creationId xmlns:a16="http://schemas.microsoft.com/office/drawing/2014/main" id="{EF2BDF77-362C-43F0-8CBB-A969EC2AE0C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11788"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3" name="Isosceles Triangle 82">
            <a:extLst>
              <a:ext uri="{FF2B5EF4-FFF2-40B4-BE49-F238E27FC236}">
                <a16:creationId xmlns:a16="http://schemas.microsoft.com/office/drawing/2014/main" id="{4BE96B01-3929-432D-B8C2-ADBCB74C2EF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48954"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5" name="Freeform: Shape 84">
            <a:extLst>
              <a:ext uri="{FF2B5EF4-FFF2-40B4-BE49-F238E27FC236}">
                <a16:creationId xmlns:a16="http://schemas.microsoft.com/office/drawing/2014/main" id="{2A6FCDE6-CDE2-4C51-B18E-A95CFB67971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16287" y="-8467"/>
            <a:ext cx="9175713" cy="6866467"/>
          </a:xfrm>
          <a:custGeom>
            <a:avLst/>
            <a:gdLst>
              <a:gd name="connsiteX0" fmla="*/ 0 w 9175713"/>
              <a:gd name="connsiteY0" fmla="*/ 0 h 6866467"/>
              <a:gd name="connsiteX1" fmla="*/ 1249825 w 9175713"/>
              <a:gd name="connsiteY1" fmla="*/ 0 h 6866467"/>
              <a:gd name="connsiteX2" fmla="*/ 1249825 w 9175713"/>
              <a:gd name="connsiteY2" fmla="*/ 8467 h 6866467"/>
              <a:gd name="connsiteX3" fmla="*/ 9175713 w 9175713"/>
              <a:gd name="connsiteY3" fmla="*/ 8467 h 6866467"/>
              <a:gd name="connsiteX4" fmla="*/ 9175713 w 9175713"/>
              <a:gd name="connsiteY4" fmla="*/ 6866467 h 6866467"/>
              <a:gd name="connsiteX5" fmla="*/ 1249825 w 9175713"/>
              <a:gd name="connsiteY5" fmla="*/ 6866467 h 6866467"/>
              <a:gd name="connsiteX6" fmla="*/ 1109382 w 9175713"/>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75713" h="6866467">
                <a:moveTo>
                  <a:pt x="0" y="0"/>
                </a:moveTo>
                <a:lnTo>
                  <a:pt x="1249825" y="0"/>
                </a:lnTo>
                <a:lnTo>
                  <a:pt x="1249825" y="8467"/>
                </a:lnTo>
                <a:lnTo>
                  <a:pt x="9175713" y="8467"/>
                </a:lnTo>
                <a:lnTo>
                  <a:pt x="9175713" y="6866467"/>
                </a:lnTo>
                <a:lnTo>
                  <a:pt x="1249825" y="6866467"/>
                </a:lnTo>
                <a:lnTo>
                  <a:pt x="1109382" y="686646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6C96097-D102-CD45-9CD1-9348AB9BCA26}"/>
              </a:ext>
            </a:extLst>
          </p:cNvPr>
          <p:cNvSpPr>
            <a:spLocks noGrp="1"/>
          </p:cNvSpPr>
          <p:nvPr>
            <p:ph type="title"/>
          </p:nvPr>
        </p:nvSpPr>
        <p:spPr>
          <a:xfrm>
            <a:off x="4419136" y="1020871"/>
            <a:ext cx="6960759" cy="2849671"/>
          </a:xfrm>
        </p:spPr>
        <p:txBody>
          <a:bodyPr vert="horz" lIns="91440" tIns="45720" rIns="91440" bIns="45720" rtlCol="0" anchor="b">
            <a:normAutofit/>
          </a:bodyPr>
          <a:lstStyle/>
          <a:p>
            <a:r>
              <a:rPr lang="en-US" sz="6000">
                <a:solidFill>
                  <a:srgbClr val="FFFFFF"/>
                </a:solidFill>
              </a:rPr>
              <a:t>Year 5</a:t>
            </a:r>
            <a:br>
              <a:rPr lang="en-US" sz="6000">
                <a:solidFill>
                  <a:srgbClr val="FFFFFF"/>
                </a:solidFill>
              </a:rPr>
            </a:br>
            <a:r>
              <a:rPr lang="en-US" sz="6000">
                <a:solidFill>
                  <a:srgbClr val="FFFFFF"/>
                </a:solidFill>
              </a:rPr>
              <a:t>Parent Meeting</a:t>
            </a:r>
          </a:p>
        </p:txBody>
      </p:sp>
      <p:sp>
        <p:nvSpPr>
          <p:cNvPr id="87" name="Isosceles Triangle 86">
            <a:extLst>
              <a:ext uri="{FF2B5EF4-FFF2-40B4-BE49-F238E27FC236}">
                <a16:creationId xmlns:a16="http://schemas.microsoft.com/office/drawing/2014/main" id="{9D2E8756-2465-473A-BA2A-2DB1D622474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062562" y="3271487"/>
            <a:ext cx="220660" cy="186439"/>
          </a:xfrm>
          <a:prstGeom prst="triangl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8445308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924780" y="152722"/>
            <a:ext cx="4309341" cy="6618210"/>
          </a:xfrm>
          <a:prstGeom prst="roundRect">
            <a:avLst/>
          </a:prstGeom>
          <a:solidFill>
            <a:schemeClr val="accent6">
              <a:lumMod val="20000"/>
              <a:lumOff val="80000"/>
            </a:schemeClr>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46" dirty="0"/>
          </a:p>
        </p:txBody>
      </p:sp>
      <p:sp>
        <p:nvSpPr>
          <p:cNvPr id="5" name="Content Placeholder 2"/>
          <p:cNvSpPr>
            <a:spLocks noGrp="1"/>
          </p:cNvSpPr>
          <p:nvPr>
            <p:ph idx="1"/>
          </p:nvPr>
        </p:nvSpPr>
        <p:spPr>
          <a:xfrm>
            <a:off x="4155284" y="1637389"/>
            <a:ext cx="3881431" cy="469308"/>
          </a:xfrm>
        </p:spPr>
        <p:txBody>
          <a:bodyPr>
            <a:normAutofit fontScale="92500" lnSpcReduction="20000"/>
          </a:bodyPr>
          <a:lstStyle/>
          <a:p>
            <a:pPr marL="0" indent="0" algn="ctr">
              <a:spcBef>
                <a:spcPts val="0"/>
              </a:spcBef>
              <a:buNone/>
            </a:pPr>
            <a:r>
              <a:rPr lang="en-GB" sz="3046" b="1" dirty="0">
                <a:solidFill>
                  <a:srgbClr val="FF0000"/>
                </a:solidFill>
              </a:rPr>
              <a:t>V</a:t>
            </a:r>
            <a:r>
              <a:rPr lang="en-GB" sz="2492" dirty="0"/>
              <a:t>ocabulary </a:t>
            </a:r>
          </a:p>
        </p:txBody>
      </p:sp>
      <p:sp>
        <p:nvSpPr>
          <p:cNvPr id="2" name="Rectangle 1"/>
          <p:cNvSpPr/>
          <p:nvPr/>
        </p:nvSpPr>
        <p:spPr>
          <a:xfrm>
            <a:off x="3879658" y="264778"/>
            <a:ext cx="4309341" cy="1214365"/>
          </a:xfrm>
          <a:prstGeom prst="rect">
            <a:avLst/>
          </a:prstGeom>
          <a:noFill/>
        </p:spPr>
        <p:txBody>
          <a:bodyPr wrap="square" lIns="63305" tIns="31652" rIns="63305" bIns="31652">
            <a:spAutoFit/>
          </a:bodyPr>
          <a:lstStyle/>
          <a:p>
            <a:pPr algn="ctr"/>
            <a:r>
              <a:rPr lang="en-GB" sz="3738"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KS2 Reading Vipers</a:t>
            </a:r>
          </a:p>
        </p:txBody>
      </p:sp>
      <p:sp>
        <p:nvSpPr>
          <p:cNvPr id="6" name="Footer Placeholder 5"/>
          <p:cNvSpPr>
            <a:spLocks noGrp="1"/>
          </p:cNvSpPr>
          <p:nvPr>
            <p:ph type="ftr" sz="quarter" idx="11"/>
          </p:nvPr>
        </p:nvSpPr>
        <p:spPr/>
        <p:txBody>
          <a:bodyPr/>
          <a:lstStyle/>
          <a:p>
            <a:r>
              <a:rPr lang="en-GB" dirty="0"/>
              <a:t>www.literacyshed.com (C) 2017</a:t>
            </a:r>
          </a:p>
        </p:txBody>
      </p:sp>
      <p:sp>
        <p:nvSpPr>
          <p:cNvPr id="7" name="TextBox 6"/>
          <p:cNvSpPr txBox="1"/>
          <p:nvPr/>
        </p:nvSpPr>
        <p:spPr>
          <a:xfrm>
            <a:off x="4110893" y="2357114"/>
            <a:ext cx="3881431" cy="284052"/>
          </a:xfrm>
          <a:prstGeom prst="rect">
            <a:avLst/>
          </a:prstGeom>
          <a:noFill/>
        </p:spPr>
        <p:txBody>
          <a:bodyPr wrap="square" rtlCol="0">
            <a:spAutoFit/>
          </a:bodyPr>
          <a:lstStyle/>
          <a:p>
            <a:pPr algn="ctr"/>
            <a:r>
              <a:rPr lang="en-GB" sz="1246" dirty="0"/>
              <a:t>Find and explain the meaning of words in context </a:t>
            </a:r>
          </a:p>
        </p:txBody>
      </p:sp>
      <p:sp>
        <p:nvSpPr>
          <p:cNvPr id="9" name="TextBox 8"/>
          <p:cNvSpPr txBox="1"/>
          <p:nvPr/>
        </p:nvSpPr>
        <p:spPr>
          <a:xfrm>
            <a:off x="4048492" y="2749794"/>
            <a:ext cx="3971674" cy="284052"/>
          </a:xfrm>
          <a:prstGeom prst="rect">
            <a:avLst/>
          </a:prstGeom>
          <a:noFill/>
        </p:spPr>
        <p:txBody>
          <a:bodyPr wrap="square" rtlCol="0">
            <a:spAutoFit/>
          </a:bodyPr>
          <a:lstStyle/>
          <a:p>
            <a:pPr algn="ctr"/>
            <a:r>
              <a:rPr lang="en-GB" sz="1246" dirty="0"/>
              <a:t>Example questions</a:t>
            </a:r>
          </a:p>
        </p:txBody>
      </p:sp>
      <p:sp>
        <p:nvSpPr>
          <p:cNvPr id="10" name="TextBox 9"/>
          <p:cNvSpPr txBox="1"/>
          <p:nvPr/>
        </p:nvSpPr>
        <p:spPr>
          <a:xfrm>
            <a:off x="4048492" y="3060911"/>
            <a:ext cx="3971674" cy="2009524"/>
          </a:xfrm>
          <a:prstGeom prst="rect">
            <a:avLst/>
          </a:prstGeom>
          <a:noFill/>
        </p:spPr>
        <p:txBody>
          <a:bodyPr wrap="square" rtlCol="0">
            <a:spAutoFit/>
          </a:bodyPr>
          <a:lstStyle/>
          <a:p>
            <a:pPr marL="197825" indent="-197825">
              <a:buFont typeface="Arial" charset="0"/>
              <a:buChar char="•"/>
            </a:pPr>
            <a:r>
              <a:rPr lang="en-GB" sz="1246" dirty="0"/>
              <a:t>What do the words ...... and </a:t>
            </a:r>
            <a:r>
              <a:rPr lang="mr-IN" sz="1246" dirty="0"/>
              <a:t>……</a:t>
            </a:r>
            <a:r>
              <a:rPr lang="en-GB" sz="1246" dirty="0"/>
              <a:t> suggest about the character, setting and mood?</a:t>
            </a:r>
          </a:p>
          <a:p>
            <a:pPr marL="197825" indent="-197825">
              <a:buFont typeface="Arial" charset="0"/>
              <a:buChar char="•"/>
            </a:pPr>
            <a:r>
              <a:rPr lang="en-GB" sz="1246" dirty="0"/>
              <a:t>Which word tells you that</a:t>
            </a:r>
            <a:r>
              <a:rPr lang="mr-IN" sz="1246" dirty="0"/>
              <a:t>…</a:t>
            </a:r>
            <a:r>
              <a:rPr lang="en-GB" sz="1246" dirty="0"/>
              <a:t>.?</a:t>
            </a:r>
          </a:p>
          <a:p>
            <a:pPr marL="197825" indent="-197825">
              <a:buFont typeface="Arial" charset="0"/>
              <a:buChar char="•"/>
            </a:pPr>
            <a:r>
              <a:rPr lang="en-GB" sz="1246" dirty="0"/>
              <a:t>Which keyword tells you about the character/setting/mood?</a:t>
            </a:r>
          </a:p>
          <a:p>
            <a:pPr marL="197825" indent="-197825">
              <a:buFont typeface="Arial" charset="0"/>
              <a:buChar char="•"/>
            </a:pPr>
            <a:r>
              <a:rPr lang="en-GB" sz="1246" dirty="0"/>
              <a:t>Find one word in the text which means</a:t>
            </a:r>
            <a:r>
              <a:rPr lang="mr-IN" sz="1246" dirty="0"/>
              <a:t>……</a:t>
            </a:r>
            <a:endParaRPr lang="en-GB" sz="1246" dirty="0"/>
          </a:p>
          <a:p>
            <a:pPr marL="197825" indent="-197825">
              <a:buFont typeface="Arial" charset="0"/>
              <a:buChar char="•"/>
            </a:pPr>
            <a:r>
              <a:rPr lang="en-GB" sz="1246" dirty="0"/>
              <a:t>Find and highlight the word that is closest in meaning to</a:t>
            </a:r>
            <a:r>
              <a:rPr lang="mr-IN" sz="1246" dirty="0"/>
              <a:t>……</a:t>
            </a:r>
            <a:r>
              <a:rPr lang="en-GB" sz="1246" dirty="0"/>
              <a:t>.</a:t>
            </a:r>
          </a:p>
          <a:p>
            <a:pPr marL="197825" indent="-197825">
              <a:buFont typeface="Arial" charset="0"/>
              <a:buChar char="•"/>
            </a:pPr>
            <a:r>
              <a:rPr lang="en-GB" sz="1246" dirty="0"/>
              <a:t>Find a word or phrase which shows/suggests that</a:t>
            </a:r>
            <a:r>
              <a:rPr lang="mr-IN" sz="1246" dirty="0"/>
              <a:t>……</a:t>
            </a:r>
            <a:r>
              <a:rPr lang="en-GB" sz="1246" dirty="0"/>
              <a:t>.</a:t>
            </a:r>
          </a:p>
        </p:txBody>
      </p:sp>
      <p:grpSp>
        <p:nvGrpSpPr>
          <p:cNvPr id="15" name="Group 14"/>
          <p:cNvGrpSpPr/>
          <p:nvPr/>
        </p:nvGrpSpPr>
        <p:grpSpPr>
          <a:xfrm>
            <a:off x="6323501" y="5121119"/>
            <a:ext cx="1795389" cy="1349571"/>
            <a:chOff x="1261540" y="5520905"/>
            <a:chExt cx="5089412" cy="3825647"/>
          </a:xfrm>
        </p:grpSpPr>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94085" y="5943600"/>
              <a:ext cx="3756867" cy="3087836"/>
            </a:xfrm>
            <a:prstGeom prst="rect">
              <a:avLst/>
            </a:prstGeom>
          </p:spPr>
        </p:pic>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61540" y="5520905"/>
              <a:ext cx="4007224" cy="3825647"/>
            </a:xfrm>
            <a:prstGeom prst="rect">
              <a:avLst/>
            </a:prstGeom>
          </p:spPr>
        </p:pic>
      </p:grpSp>
    </p:spTree>
    <p:extLst>
      <p:ext uri="{BB962C8B-B14F-4D97-AF65-F5344CB8AC3E}">
        <p14:creationId xmlns:p14="http://schemas.microsoft.com/office/powerpoint/2010/main" val="5311312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924780" y="144344"/>
            <a:ext cx="4309341" cy="6618210"/>
          </a:xfrm>
          <a:prstGeom prst="roundRect">
            <a:avLst/>
          </a:prstGeom>
          <a:solidFill>
            <a:schemeClr val="accent6">
              <a:lumMod val="20000"/>
              <a:lumOff val="80000"/>
            </a:schemeClr>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46" dirty="0"/>
          </a:p>
        </p:txBody>
      </p:sp>
      <p:sp>
        <p:nvSpPr>
          <p:cNvPr id="5" name="Content Placeholder 2"/>
          <p:cNvSpPr>
            <a:spLocks noGrp="1"/>
          </p:cNvSpPr>
          <p:nvPr>
            <p:ph idx="1"/>
          </p:nvPr>
        </p:nvSpPr>
        <p:spPr>
          <a:xfrm>
            <a:off x="4138735" y="1621908"/>
            <a:ext cx="3881431" cy="469308"/>
          </a:xfrm>
        </p:spPr>
        <p:txBody>
          <a:bodyPr>
            <a:normAutofit fontScale="92500" lnSpcReduction="20000"/>
          </a:bodyPr>
          <a:lstStyle/>
          <a:p>
            <a:pPr marL="0" indent="0" algn="ctr">
              <a:spcBef>
                <a:spcPts val="0"/>
              </a:spcBef>
              <a:buNone/>
            </a:pPr>
            <a:r>
              <a:rPr lang="en-GB" sz="3046" b="1" dirty="0">
                <a:solidFill>
                  <a:srgbClr val="FF0000"/>
                </a:solidFill>
              </a:rPr>
              <a:t>I</a:t>
            </a:r>
            <a:r>
              <a:rPr lang="en-GB" sz="2492" dirty="0"/>
              <a:t>nfer </a:t>
            </a:r>
          </a:p>
        </p:txBody>
      </p:sp>
      <p:sp>
        <p:nvSpPr>
          <p:cNvPr id="2" name="Rectangle 1"/>
          <p:cNvSpPr/>
          <p:nvPr/>
        </p:nvSpPr>
        <p:spPr>
          <a:xfrm>
            <a:off x="3924780" y="470116"/>
            <a:ext cx="4309341" cy="1214365"/>
          </a:xfrm>
          <a:prstGeom prst="rect">
            <a:avLst/>
          </a:prstGeom>
          <a:noFill/>
        </p:spPr>
        <p:txBody>
          <a:bodyPr wrap="square" lIns="63305" tIns="31652" rIns="63305" bIns="31652">
            <a:spAutoFit/>
          </a:bodyPr>
          <a:lstStyle/>
          <a:p>
            <a:pPr algn="ctr"/>
            <a:r>
              <a:rPr lang="en-GB" sz="3738"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KS2 Reading Vipers</a:t>
            </a:r>
          </a:p>
        </p:txBody>
      </p:sp>
      <p:sp>
        <p:nvSpPr>
          <p:cNvPr id="6" name="Footer Placeholder 5"/>
          <p:cNvSpPr>
            <a:spLocks noGrp="1"/>
          </p:cNvSpPr>
          <p:nvPr>
            <p:ph type="ftr" sz="quarter" idx="11"/>
          </p:nvPr>
        </p:nvSpPr>
        <p:spPr/>
        <p:txBody>
          <a:bodyPr/>
          <a:lstStyle/>
          <a:p>
            <a:r>
              <a:rPr lang="en-GB" dirty="0"/>
              <a:t>www.literacyshed.com (C) 2017</a:t>
            </a:r>
          </a:p>
        </p:txBody>
      </p:sp>
      <p:sp>
        <p:nvSpPr>
          <p:cNvPr id="7" name="TextBox 6"/>
          <p:cNvSpPr txBox="1"/>
          <p:nvPr/>
        </p:nvSpPr>
        <p:spPr>
          <a:xfrm>
            <a:off x="4138735" y="1991218"/>
            <a:ext cx="3881431" cy="475771"/>
          </a:xfrm>
          <a:prstGeom prst="rect">
            <a:avLst/>
          </a:prstGeom>
          <a:noFill/>
        </p:spPr>
        <p:txBody>
          <a:bodyPr wrap="square" rtlCol="0">
            <a:spAutoFit/>
          </a:bodyPr>
          <a:lstStyle/>
          <a:p>
            <a:pPr algn="ctr"/>
            <a:r>
              <a:rPr lang="en-GB" sz="1246" dirty="0"/>
              <a:t>Make and justify inferences using evidence from the text.</a:t>
            </a:r>
          </a:p>
        </p:txBody>
      </p:sp>
      <p:sp>
        <p:nvSpPr>
          <p:cNvPr id="9" name="TextBox 8"/>
          <p:cNvSpPr txBox="1"/>
          <p:nvPr/>
        </p:nvSpPr>
        <p:spPr>
          <a:xfrm>
            <a:off x="4048492" y="2749794"/>
            <a:ext cx="3971674" cy="284052"/>
          </a:xfrm>
          <a:prstGeom prst="rect">
            <a:avLst/>
          </a:prstGeom>
          <a:noFill/>
        </p:spPr>
        <p:txBody>
          <a:bodyPr wrap="square" rtlCol="0">
            <a:spAutoFit/>
          </a:bodyPr>
          <a:lstStyle/>
          <a:p>
            <a:pPr algn="ctr"/>
            <a:r>
              <a:rPr lang="en-GB" sz="1246" dirty="0"/>
              <a:t>Example questions</a:t>
            </a:r>
          </a:p>
        </p:txBody>
      </p:sp>
      <p:sp>
        <p:nvSpPr>
          <p:cNvPr id="12" name="Content Placeholder 2"/>
          <p:cNvSpPr txBox="1">
            <a:spLocks/>
          </p:cNvSpPr>
          <p:nvPr/>
        </p:nvSpPr>
        <p:spPr>
          <a:xfrm>
            <a:off x="4138735" y="1448898"/>
            <a:ext cx="3881431" cy="469308"/>
          </a:xfrm>
          <a:prstGeom prst="rect">
            <a:avLst/>
          </a:prstGeom>
        </p:spPr>
        <p:txBody>
          <a:bodyPr vert="horz" lIns="63305" tIns="31652" rIns="63305" bIns="31652" rtlCol="0">
            <a:normAutofit/>
          </a:bodyPr>
          <a:lstStyle>
            <a:lvl1pPr marL="128588" indent="-128588" algn="l" defTabSz="514350" rtl="0" eaLnBrk="1" latinLnBrk="0" hangingPunct="1">
              <a:lnSpc>
                <a:spcPct val="90000"/>
              </a:lnSpc>
              <a:spcBef>
                <a:spcPts val="563"/>
              </a:spcBef>
              <a:buFont typeface="Wingdings 2" pitchFamily="18" charset="2"/>
              <a:buChar char=""/>
              <a:defRPr sz="1575" kern="1200">
                <a:solidFill>
                  <a:schemeClr val="tx1"/>
                </a:solidFill>
                <a:latin typeface="+mn-lt"/>
                <a:ea typeface="+mn-ea"/>
                <a:cs typeface="+mn-cs"/>
              </a:defRPr>
            </a:lvl1pPr>
            <a:lvl2pPr marL="385763" indent="-128588" algn="l" defTabSz="514350" rtl="0" eaLnBrk="1" latinLnBrk="0" hangingPunct="1">
              <a:lnSpc>
                <a:spcPct val="90000"/>
              </a:lnSpc>
              <a:spcBef>
                <a:spcPts val="281"/>
              </a:spcBef>
              <a:buFont typeface="Wingdings 2" pitchFamily="18" charset="2"/>
              <a:buChar char=""/>
              <a:defRPr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Wingdings 2" pitchFamily="18" charset="2"/>
              <a:buChar char=""/>
              <a:defRPr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Wingdings 2" pitchFamily="18" charset="2"/>
              <a:buChar char=""/>
              <a:defRPr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Wingdings 2" pitchFamily="18" charset="2"/>
              <a:buChar char=""/>
              <a:defRPr sz="1013" kern="1200">
                <a:solidFill>
                  <a:schemeClr val="tx1"/>
                </a:solidFill>
                <a:latin typeface="+mn-lt"/>
                <a:ea typeface="+mn-ea"/>
                <a:cs typeface="+mn-cs"/>
              </a:defRPr>
            </a:lvl5pPr>
            <a:lvl6pPr marL="1414463" indent="-128588" algn="l" defTabSz="514350" rtl="0" eaLnBrk="1" latinLnBrk="0" hangingPunct="1">
              <a:spcBef>
                <a:spcPct val="20000"/>
              </a:spcBef>
              <a:buFont typeface="Wingdings 2" pitchFamily="18" charset="2"/>
              <a:buChar char=""/>
              <a:defRPr sz="1013" kern="1200">
                <a:solidFill>
                  <a:schemeClr val="tx1"/>
                </a:solidFill>
                <a:latin typeface="+mn-lt"/>
                <a:ea typeface="+mn-ea"/>
                <a:cs typeface="+mn-cs"/>
              </a:defRPr>
            </a:lvl6pPr>
            <a:lvl7pPr marL="1671638" indent="-128588" algn="l" defTabSz="514350" rtl="0" eaLnBrk="1" latinLnBrk="0" hangingPunct="1">
              <a:spcBef>
                <a:spcPct val="20000"/>
              </a:spcBef>
              <a:buFont typeface="Wingdings 2" pitchFamily="18" charset="2"/>
              <a:buChar char=""/>
              <a:defRPr sz="1013" kern="1200">
                <a:solidFill>
                  <a:schemeClr val="tx1"/>
                </a:solidFill>
                <a:latin typeface="+mn-lt"/>
                <a:ea typeface="+mn-ea"/>
                <a:cs typeface="+mn-cs"/>
              </a:defRPr>
            </a:lvl7pPr>
            <a:lvl8pPr marL="1928813" indent="-128588" algn="l" defTabSz="514350" rtl="0" eaLnBrk="1" latinLnBrk="0" hangingPunct="1">
              <a:spcBef>
                <a:spcPct val="20000"/>
              </a:spcBef>
              <a:buFont typeface="Wingdings 2" pitchFamily="18" charset="2"/>
              <a:buChar char=""/>
              <a:defRPr sz="1013" kern="1200">
                <a:solidFill>
                  <a:schemeClr val="tx1"/>
                </a:solidFill>
                <a:latin typeface="+mn-lt"/>
                <a:ea typeface="+mn-ea"/>
                <a:cs typeface="+mn-cs"/>
              </a:defRPr>
            </a:lvl8pPr>
            <a:lvl9pPr marL="2185988" indent="-128588" algn="l" defTabSz="514350" rtl="0" eaLnBrk="1" latinLnBrk="0" hangingPunct="1">
              <a:spcBef>
                <a:spcPct val="20000"/>
              </a:spcBef>
              <a:buFont typeface="Wingdings 2" pitchFamily="18" charset="2"/>
              <a:buChar char=""/>
              <a:defRPr sz="1013" kern="1200">
                <a:solidFill>
                  <a:schemeClr val="tx1"/>
                </a:solidFill>
                <a:latin typeface="+mn-lt"/>
                <a:ea typeface="+mn-ea"/>
                <a:cs typeface="+mn-cs"/>
              </a:defRPr>
            </a:lvl9pPr>
          </a:lstStyle>
          <a:p>
            <a:pPr marL="0" indent="0" algn="ctr">
              <a:spcBef>
                <a:spcPts val="0"/>
              </a:spcBef>
              <a:buNone/>
            </a:pPr>
            <a:endParaRPr lang="en-GB" sz="2492" dirty="0"/>
          </a:p>
        </p:txBody>
      </p:sp>
      <p:grpSp>
        <p:nvGrpSpPr>
          <p:cNvPr id="15" name="Group 14"/>
          <p:cNvGrpSpPr/>
          <p:nvPr/>
        </p:nvGrpSpPr>
        <p:grpSpPr>
          <a:xfrm>
            <a:off x="6323501" y="5121119"/>
            <a:ext cx="1795389" cy="1349571"/>
            <a:chOff x="1261540" y="5520905"/>
            <a:chExt cx="5089412" cy="3825647"/>
          </a:xfrm>
        </p:grpSpPr>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94085" y="5943600"/>
              <a:ext cx="3756867" cy="3087836"/>
            </a:xfrm>
            <a:prstGeom prst="rect">
              <a:avLst/>
            </a:prstGeom>
          </p:spPr>
        </p:pic>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61540" y="5520905"/>
              <a:ext cx="4007224" cy="3825647"/>
            </a:xfrm>
            <a:prstGeom prst="rect">
              <a:avLst/>
            </a:prstGeom>
          </p:spPr>
        </p:pic>
      </p:grpSp>
      <p:sp>
        <p:nvSpPr>
          <p:cNvPr id="17" name="TextBox 16"/>
          <p:cNvSpPr txBox="1"/>
          <p:nvPr/>
        </p:nvSpPr>
        <p:spPr>
          <a:xfrm>
            <a:off x="4048492" y="3060911"/>
            <a:ext cx="3971674" cy="2201244"/>
          </a:xfrm>
          <a:prstGeom prst="rect">
            <a:avLst/>
          </a:prstGeom>
          <a:noFill/>
        </p:spPr>
        <p:txBody>
          <a:bodyPr wrap="square" rtlCol="0">
            <a:spAutoFit/>
          </a:bodyPr>
          <a:lstStyle/>
          <a:p>
            <a:pPr marL="197825" indent="-197825">
              <a:buFont typeface="Arial" charset="0"/>
              <a:buChar char="•"/>
            </a:pPr>
            <a:r>
              <a:rPr lang="en-GB" sz="1246" dirty="0"/>
              <a:t>Find and copy a group of words which show that</a:t>
            </a:r>
            <a:r>
              <a:rPr lang="mr-IN" sz="1246" dirty="0"/>
              <a:t>…</a:t>
            </a:r>
            <a:endParaRPr lang="en-GB" sz="1246" dirty="0"/>
          </a:p>
          <a:p>
            <a:pPr marL="197825" indent="-197825">
              <a:buFont typeface="Arial" charset="0"/>
              <a:buChar char="•"/>
            </a:pPr>
            <a:r>
              <a:rPr lang="en-GB" sz="1246" dirty="0"/>
              <a:t>How do these words make the reader feel?  How does this paragraph suggest this?</a:t>
            </a:r>
          </a:p>
          <a:p>
            <a:pPr marL="197825" indent="-197825">
              <a:buFont typeface="Arial" charset="0"/>
              <a:buChar char="•"/>
            </a:pPr>
            <a:r>
              <a:rPr lang="en-GB" sz="1246" dirty="0"/>
              <a:t>How do the descriptions of </a:t>
            </a:r>
            <a:r>
              <a:rPr lang="mr-IN" sz="1246" dirty="0"/>
              <a:t>……</a:t>
            </a:r>
            <a:r>
              <a:rPr lang="en-GB" sz="1246" dirty="0"/>
              <a:t> show that they are </a:t>
            </a:r>
            <a:r>
              <a:rPr lang="mr-IN" sz="1246" dirty="0"/>
              <a:t>……</a:t>
            </a:r>
            <a:r>
              <a:rPr lang="en-GB" sz="1246" dirty="0"/>
              <a:t>..</a:t>
            </a:r>
          </a:p>
          <a:p>
            <a:pPr marL="197825" indent="-197825">
              <a:buFont typeface="Arial" charset="0"/>
              <a:buChar char="•"/>
            </a:pPr>
            <a:r>
              <a:rPr lang="en-GB" sz="1246" dirty="0"/>
              <a:t>How can you tell that</a:t>
            </a:r>
            <a:r>
              <a:rPr lang="mr-IN" sz="1246" dirty="0"/>
              <a:t>……</a:t>
            </a:r>
            <a:endParaRPr lang="en-GB" sz="1246" dirty="0"/>
          </a:p>
          <a:p>
            <a:pPr marL="197825" indent="-197825">
              <a:buFont typeface="Arial" charset="0"/>
              <a:buChar char="•"/>
            </a:pPr>
            <a:r>
              <a:rPr lang="en-GB" sz="1246" dirty="0"/>
              <a:t>What impression of </a:t>
            </a:r>
            <a:r>
              <a:rPr lang="mr-IN" sz="1246" dirty="0"/>
              <a:t>……</a:t>
            </a:r>
            <a:r>
              <a:rPr lang="en-GB" sz="1246" dirty="0"/>
              <a:t> do you get from these paragraphs?</a:t>
            </a:r>
          </a:p>
          <a:p>
            <a:pPr marL="197825" indent="-197825">
              <a:buFont typeface="Arial" charset="0"/>
              <a:buChar char="•"/>
            </a:pPr>
            <a:r>
              <a:rPr lang="en-GB" sz="1246" dirty="0"/>
              <a:t>What voice might these characters use?</a:t>
            </a:r>
          </a:p>
          <a:p>
            <a:pPr marL="197825" indent="-197825">
              <a:buFont typeface="Arial" charset="0"/>
              <a:buChar char="•"/>
            </a:pPr>
            <a:r>
              <a:rPr lang="en-GB" sz="1246" dirty="0"/>
              <a:t>What was </a:t>
            </a:r>
            <a:r>
              <a:rPr lang="mr-IN" sz="1246" dirty="0"/>
              <a:t>…</a:t>
            </a:r>
            <a:r>
              <a:rPr lang="en-GB" sz="1246" dirty="0"/>
              <a:t>.  thinking when</a:t>
            </a:r>
            <a:r>
              <a:rPr lang="mr-IN" sz="1246" dirty="0"/>
              <a:t>…</a:t>
            </a:r>
            <a:r>
              <a:rPr lang="en-GB" sz="1246" dirty="0"/>
              <a:t>.. </a:t>
            </a:r>
          </a:p>
          <a:p>
            <a:pPr marL="197825" indent="-197825">
              <a:buFont typeface="Arial" charset="0"/>
              <a:buChar char="•"/>
            </a:pPr>
            <a:r>
              <a:rPr lang="en-GB" sz="1246" dirty="0"/>
              <a:t>Who is telling the story?</a:t>
            </a:r>
          </a:p>
        </p:txBody>
      </p:sp>
    </p:spTree>
    <p:extLst>
      <p:ext uri="{BB962C8B-B14F-4D97-AF65-F5344CB8AC3E}">
        <p14:creationId xmlns:p14="http://schemas.microsoft.com/office/powerpoint/2010/main" val="8102504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924780" y="144344"/>
            <a:ext cx="4309341" cy="6618210"/>
          </a:xfrm>
          <a:prstGeom prst="roundRect">
            <a:avLst/>
          </a:prstGeom>
          <a:solidFill>
            <a:schemeClr val="accent6">
              <a:lumMod val="20000"/>
              <a:lumOff val="80000"/>
            </a:schemeClr>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46" dirty="0"/>
          </a:p>
        </p:txBody>
      </p:sp>
      <p:sp>
        <p:nvSpPr>
          <p:cNvPr id="5" name="Content Placeholder 2"/>
          <p:cNvSpPr>
            <a:spLocks noGrp="1"/>
          </p:cNvSpPr>
          <p:nvPr>
            <p:ph idx="1"/>
          </p:nvPr>
        </p:nvSpPr>
        <p:spPr>
          <a:xfrm>
            <a:off x="4138735" y="1660268"/>
            <a:ext cx="3881431" cy="469308"/>
          </a:xfrm>
        </p:spPr>
        <p:txBody>
          <a:bodyPr>
            <a:normAutofit fontScale="92500" lnSpcReduction="20000"/>
          </a:bodyPr>
          <a:lstStyle/>
          <a:p>
            <a:pPr marL="0" indent="0" algn="ctr">
              <a:spcBef>
                <a:spcPts val="0"/>
              </a:spcBef>
              <a:buNone/>
            </a:pPr>
            <a:r>
              <a:rPr lang="en-GB" sz="3046" b="1" dirty="0">
                <a:solidFill>
                  <a:srgbClr val="FF0000"/>
                </a:solidFill>
              </a:rPr>
              <a:t>P</a:t>
            </a:r>
            <a:r>
              <a:rPr lang="en-GB" sz="2492" dirty="0"/>
              <a:t>redict </a:t>
            </a:r>
          </a:p>
        </p:txBody>
      </p:sp>
      <p:sp>
        <p:nvSpPr>
          <p:cNvPr id="2" name="Rectangle 1"/>
          <p:cNvSpPr/>
          <p:nvPr/>
        </p:nvSpPr>
        <p:spPr>
          <a:xfrm>
            <a:off x="3924780" y="470116"/>
            <a:ext cx="4309341" cy="1214365"/>
          </a:xfrm>
          <a:prstGeom prst="rect">
            <a:avLst/>
          </a:prstGeom>
          <a:noFill/>
        </p:spPr>
        <p:txBody>
          <a:bodyPr wrap="square" lIns="63305" tIns="31652" rIns="63305" bIns="31652">
            <a:spAutoFit/>
          </a:bodyPr>
          <a:lstStyle/>
          <a:p>
            <a:pPr algn="ctr"/>
            <a:r>
              <a:rPr lang="en-GB" sz="3738"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KS2 Reading Vipers</a:t>
            </a:r>
          </a:p>
        </p:txBody>
      </p:sp>
      <p:sp>
        <p:nvSpPr>
          <p:cNvPr id="6" name="Footer Placeholder 5"/>
          <p:cNvSpPr>
            <a:spLocks noGrp="1"/>
          </p:cNvSpPr>
          <p:nvPr>
            <p:ph type="ftr" sz="quarter" idx="11"/>
          </p:nvPr>
        </p:nvSpPr>
        <p:spPr/>
        <p:txBody>
          <a:bodyPr/>
          <a:lstStyle/>
          <a:p>
            <a:r>
              <a:rPr lang="en-GB" dirty="0"/>
              <a:t>www.literacyshed.com (C) 2017</a:t>
            </a:r>
          </a:p>
        </p:txBody>
      </p:sp>
      <p:sp>
        <p:nvSpPr>
          <p:cNvPr id="7" name="TextBox 6"/>
          <p:cNvSpPr txBox="1"/>
          <p:nvPr/>
        </p:nvSpPr>
        <p:spPr>
          <a:xfrm>
            <a:off x="4138735" y="1991218"/>
            <a:ext cx="3881431" cy="475771"/>
          </a:xfrm>
          <a:prstGeom prst="rect">
            <a:avLst/>
          </a:prstGeom>
          <a:noFill/>
        </p:spPr>
        <p:txBody>
          <a:bodyPr wrap="square" rtlCol="0">
            <a:spAutoFit/>
          </a:bodyPr>
          <a:lstStyle/>
          <a:p>
            <a:pPr algn="ctr"/>
            <a:r>
              <a:rPr lang="en-GB" sz="1246" dirty="0"/>
              <a:t>Predict what might happen from the details given and implied.</a:t>
            </a:r>
          </a:p>
        </p:txBody>
      </p:sp>
      <p:sp>
        <p:nvSpPr>
          <p:cNvPr id="9" name="TextBox 8"/>
          <p:cNvSpPr txBox="1"/>
          <p:nvPr/>
        </p:nvSpPr>
        <p:spPr>
          <a:xfrm>
            <a:off x="4048492" y="2749794"/>
            <a:ext cx="3971674" cy="284052"/>
          </a:xfrm>
          <a:prstGeom prst="rect">
            <a:avLst/>
          </a:prstGeom>
          <a:noFill/>
        </p:spPr>
        <p:txBody>
          <a:bodyPr wrap="square" rtlCol="0">
            <a:spAutoFit/>
          </a:bodyPr>
          <a:lstStyle/>
          <a:p>
            <a:pPr algn="ctr"/>
            <a:r>
              <a:rPr lang="en-GB" sz="1246" dirty="0"/>
              <a:t>Example questions</a:t>
            </a:r>
          </a:p>
        </p:txBody>
      </p:sp>
      <p:sp>
        <p:nvSpPr>
          <p:cNvPr id="12" name="Content Placeholder 2"/>
          <p:cNvSpPr txBox="1">
            <a:spLocks/>
          </p:cNvSpPr>
          <p:nvPr/>
        </p:nvSpPr>
        <p:spPr>
          <a:xfrm>
            <a:off x="4138735" y="1448898"/>
            <a:ext cx="3881431" cy="469308"/>
          </a:xfrm>
          <a:prstGeom prst="rect">
            <a:avLst/>
          </a:prstGeom>
        </p:spPr>
        <p:txBody>
          <a:bodyPr vert="horz" lIns="63305" tIns="31652" rIns="63305" bIns="31652" rtlCol="0">
            <a:normAutofit/>
          </a:bodyPr>
          <a:lstStyle>
            <a:lvl1pPr marL="128588" indent="-128588" algn="l" defTabSz="514350" rtl="0" eaLnBrk="1" latinLnBrk="0" hangingPunct="1">
              <a:lnSpc>
                <a:spcPct val="90000"/>
              </a:lnSpc>
              <a:spcBef>
                <a:spcPts val="563"/>
              </a:spcBef>
              <a:buFont typeface="Wingdings 2" pitchFamily="18" charset="2"/>
              <a:buChar char=""/>
              <a:defRPr sz="1575" kern="1200">
                <a:solidFill>
                  <a:schemeClr val="tx1"/>
                </a:solidFill>
                <a:latin typeface="+mn-lt"/>
                <a:ea typeface="+mn-ea"/>
                <a:cs typeface="+mn-cs"/>
              </a:defRPr>
            </a:lvl1pPr>
            <a:lvl2pPr marL="385763" indent="-128588" algn="l" defTabSz="514350" rtl="0" eaLnBrk="1" latinLnBrk="0" hangingPunct="1">
              <a:lnSpc>
                <a:spcPct val="90000"/>
              </a:lnSpc>
              <a:spcBef>
                <a:spcPts val="281"/>
              </a:spcBef>
              <a:buFont typeface="Wingdings 2" pitchFamily="18" charset="2"/>
              <a:buChar char=""/>
              <a:defRPr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Wingdings 2" pitchFamily="18" charset="2"/>
              <a:buChar char=""/>
              <a:defRPr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Wingdings 2" pitchFamily="18" charset="2"/>
              <a:buChar char=""/>
              <a:defRPr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Wingdings 2" pitchFamily="18" charset="2"/>
              <a:buChar char=""/>
              <a:defRPr sz="1013" kern="1200">
                <a:solidFill>
                  <a:schemeClr val="tx1"/>
                </a:solidFill>
                <a:latin typeface="+mn-lt"/>
                <a:ea typeface="+mn-ea"/>
                <a:cs typeface="+mn-cs"/>
              </a:defRPr>
            </a:lvl5pPr>
            <a:lvl6pPr marL="1414463" indent="-128588" algn="l" defTabSz="514350" rtl="0" eaLnBrk="1" latinLnBrk="0" hangingPunct="1">
              <a:spcBef>
                <a:spcPct val="20000"/>
              </a:spcBef>
              <a:buFont typeface="Wingdings 2" pitchFamily="18" charset="2"/>
              <a:buChar char=""/>
              <a:defRPr sz="1013" kern="1200">
                <a:solidFill>
                  <a:schemeClr val="tx1"/>
                </a:solidFill>
                <a:latin typeface="+mn-lt"/>
                <a:ea typeface="+mn-ea"/>
                <a:cs typeface="+mn-cs"/>
              </a:defRPr>
            </a:lvl6pPr>
            <a:lvl7pPr marL="1671638" indent="-128588" algn="l" defTabSz="514350" rtl="0" eaLnBrk="1" latinLnBrk="0" hangingPunct="1">
              <a:spcBef>
                <a:spcPct val="20000"/>
              </a:spcBef>
              <a:buFont typeface="Wingdings 2" pitchFamily="18" charset="2"/>
              <a:buChar char=""/>
              <a:defRPr sz="1013" kern="1200">
                <a:solidFill>
                  <a:schemeClr val="tx1"/>
                </a:solidFill>
                <a:latin typeface="+mn-lt"/>
                <a:ea typeface="+mn-ea"/>
                <a:cs typeface="+mn-cs"/>
              </a:defRPr>
            </a:lvl7pPr>
            <a:lvl8pPr marL="1928813" indent="-128588" algn="l" defTabSz="514350" rtl="0" eaLnBrk="1" latinLnBrk="0" hangingPunct="1">
              <a:spcBef>
                <a:spcPct val="20000"/>
              </a:spcBef>
              <a:buFont typeface="Wingdings 2" pitchFamily="18" charset="2"/>
              <a:buChar char=""/>
              <a:defRPr sz="1013" kern="1200">
                <a:solidFill>
                  <a:schemeClr val="tx1"/>
                </a:solidFill>
                <a:latin typeface="+mn-lt"/>
                <a:ea typeface="+mn-ea"/>
                <a:cs typeface="+mn-cs"/>
              </a:defRPr>
            </a:lvl8pPr>
            <a:lvl9pPr marL="2185988" indent="-128588" algn="l" defTabSz="514350" rtl="0" eaLnBrk="1" latinLnBrk="0" hangingPunct="1">
              <a:spcBef>
                <a:spcPct val="20000"/>
              </a:spcBef>
              <a:buFont typeface="Wingdings 2" pitchFamily="18" charset="2"/>
              <a:buChar char=""/>
              <a:defRPr sz="1013" kern="1200">
                <a:solidFill>
                  <a:schemeClr val="tx1"/>
                </a:solidFill>
                <a:latin typeface="+mn-lt"/>
                <a:ea typeface="+mn-ea"/>
                <a:cs typeface="+mn-cs"/>
              </a:defRPr>
            </a:lvl9pPr>
          </a:lstStyle>
          <a:p>
            <a:pPr marL="0" indent="0" algn="ctr">
              <a:spcBef>
                <a:spcPts val="0"/>
              </a:spcBef>
              <a:buNone/>
            </a:pPr>
            <a:endParaRPr lang="en-GB" sz="2492" dirty="0"/>
          </a:p>
        </p:txBody>
      </p:sp>
      <p:grpSp>
        <p:nvGrpSpPr>
          <p:cNvPr id="15" name="Group 14"/>
          <p:cNvGrpSpPr/>
          <p:nvPr/>
        </p:nvGrpSpPr>
        <p:grpSpPr>
          <a:xfrm>
            <a:off x="6323501" y="5121119"/>
            <a:ext cx="1795389" cy="1349571"/>
            <a:chOff x="1261540" y="5520905"/>
            <a:chExt cx="5089412" cy="3825647"/>
          </a:xfrm>
        </p:grpSpPr>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94085" y="5943600"/>
              <a:ext cx="3756867" cy="3087836"/>
            </a:xfrm>
            <a:prstGeom prst="rect">
              <a:avLst/>
            </a:prstGeom>
          </p:spPr>
        </p:pic>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61540" y="5520905"/>
              <a:ext cx="4007224" cy="3825647"/>
            </a:xfrm>
            <a:prstGeom prst="rect">
              <a:avLst/>
            </a:prstGeom>
          </p:spPr>
        </p:pic>
      </p:grpSp>
      <p:sp>
        <p:nvSpPr>
          <p:cNvPr id="16" name="TextBox 15"/>
          <p:cNvSpPr txBox="1"/>
          <p:nvPr/>
        </p:nvSpPr>
        <p:spPr>
          <a:xfrm>
            <a:off x="4048492" y="3060911"/>
            <a:ext cx="3971674" cy="284052"/>
          </a:xfrm>
          <a:prstGeom prst="rect">
            <a:avLst/>
          </a:prstGeom>
          <a:noFill/>
        </p:spPr>
        <p:txBody>
          <a:bodyPr wrap="square" rtlCol="0">
            <a:spAutoFit/>
          </a:bodyPr>
          <a:lstStyle/>
          <a:p>
            <a:pPr marL="197825" indent="-197825">
              <a:buFont typeface="Arial" charset="0"/>
              <a:buChar char="•"/>
            </a:pPr>
            <a:endParaRPr lang="en-GB" sz="1246" dirty="0"/>
          </a:p>
        </p:txBody>
      </p:sp>
      <p:sp>
        <p:nvSpPr>
          <p:cNvPr id="17" name="TextBox 16"/>
          <p:cNvSpPr txBox="1"/>
          <p:nvPr/>
        </p:nvSpPr>
        <p:spPr>
          <a:xfrm>
            <a:off x="4048492" y="3060910"/>
            <a:ext cx="3971674" cy="2009524"/>
          </a:xfrm>
          <a:prstGeom prst="rect">
            <a:avLst/>
          </a:prstGeom>
          <a:noFill/>
        </p:spPr>
        <p:txBody>
          <a:bodyPr wrap="square" rtlCol="0">
            <a:spAutoFit/>
          </a:bodyPr>
          <a:lstStyle/>
          <a:p>
            <a:pPr marL="197825" indent="-197825">
              <a:buFont typeface="Arial" charset="0"/>
              <a:buChar char="•"/>
            </a:pPr>
            <a:r>
              <a:rPr lang="en-GB" sz="1246" dirty="0"/>
              <a:t>From the cover what do you think this text is going to be about?</a:t>
            </a:r>
          </a:p>
          <a:p>
            <a:pPr marL="197825" indent="-197825">
              <a:buFont typeface="Arial" charset="0"/>
              <a:buChar char="•"/>
            </a:pPr>
            <a:r>
              <a:rPr lang="en-GB" sz="1246" dirty="0"/>
              <a:t>What is happening now?  What happened before this? What will happen after?</a:t>
            </a:r>
          </a:p>
          <a:p>
            <a:pPr marL="197825" indent="-197825">
              <a:buFont typeface="Arial" charset="0"/>
              <a:buChar char="•"/>
            </a:pPr>
            <a:r>
              <a:rPr lang="en-GB" sz="1246" dirty="0"/>
              <a:t>What does this paragraph suggest will happen next?  What makes you think this?</a:t>
            </a:r>
          </a:p>
          <a:p>
            <a:pPr marL="197825" indent="-197825">
              <a:buFont typeface="Arial" charset="0"/>
              <a:buChar char="•"/>
            </a:pPr>
            <a:r>
              <a:rPr lang="en-GB" sz="1246" dirty="0"/>
              <a:t>Do you think the choice of setting will influence how the plot develops?</a:t>
            </a:r>
          </a:p>
          <a:p>
            <a:pPr marL="197825" indent="-197825">
              <a:buFont typeface="Arial" charset="0"/>
              <a:buChar char="•"/>
            </a:pPr>
            <a:r>
              <a:rPr lang="en-GB" sz="1246" dirty="0"/>
              <a:t>Do you think</a:t>
            </a:r>
            <a:r>
              <a:rPr lang="mr-IN" sz="1246" dirty="0"/>
              <a:t>…</a:t>
            </a:r>
            <a:r>
              <a:rPr lang="en-GB" sz="1246" dirty="0"/>
              <a:t> will happen?  Yes, no or maybe?  Explain your answer using evidence from the text. </a:t>
            </a:r>
          </a:p>
        </p:txBody>
      </p:sp>
    </p:spTree>
    <p:extLst>
      <p:ext uri="{BB962C8B-B14F-4D97-AF65-F5344CB8AC3E}">
        <p14:creationId xmlns:p14="http://schemas.microsoft.com/office/powerpoint/2010/main" val="18709513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4014553" y="79636"/>
            <a:ext cx="4309341" cy="6618210"/>
          </a:xfrm>
          <a:prstGeom prst="roundRect">
            <a:avLst/>
          </a:prstGeom>
          <a:solidFill>
            <a:schemeClr val="accent6">
              <a:lumMod val="20000"/>
              <a:lumOff val="80000"/>
            </a:schemeClr>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46" dirty="0"/>
          </a:p>
        </p:txBody>
      </p:sp>
      <p:sp>
        <p:nvSpPr>
          <p:cNvPr id="5" name="Content Placeholder 2"/>
          <p:cNvSpPr>
            <a:spLocks noGrp="1"/>
          </p:cNvSpPr>
          <p:nvPr>
            <p:ph idx="1"/>
          </p:nvPr>
        </p:nvSpPr>
        <p:spPr>
          <a:xfrm>
            <a:off x="4138735" y="1441341"/>
            <a:ext cx="3881431" cy="469308"/>
          </a:xfrm>
        </p:spPr>
        <p:txBody>
          <a:bodyPr>
            <a:normAutofit fontScale="92500" lnSpcReduction="20000"/>
          </a:bodyPr>
          <a:lstStyle/>
          <a:p>
            <a:pPr marL="0" indent="0" algn="ctr">
              <a:spcBef>
                <a:spcPts val="0"/>
              </a:spcBef>
              <a:buNone/>
            </a:pPr>
            <a:r>
              <a:rPr lang="en-GB" sz="3046" b="1" dirty="0">
                <a:solidFill>
                  <a:srgbClr val="FF0000"/>
                </a:solidFill>
              </a:rPr>
              <a:t>E</a:t>
            </a:r>
            <a:r>
              <a:rPr lang="en-GB" sz="2492" dirty="0"/>
              <a:t>xplain </a:t>
            </a:r>
          </a:p>
        </p:txBody>
      </p:sp>
      <p:sp>
        <p:nvSpPr>
          <p:cNvPr id="2" name="Rectangle 1"/>
          <p:cNvSpPr/>
          <p:nvPr/>
        </p:nvSpPr>
        <p:spPr>
          <a:xfrm>
            <a:off x="3924780" y="214033"/>
            <a:ext cx="4309341" cy="1214365"/>
          </a:xfrm>
          <a:prstGeom prst="rect">
            <a:avLst/>
          </a:prstGeom>
          <a:noFill/>
        </p:spPr>
        <p:txBody>
          <a:bodyPr wrap="square" lIns="63305" tIns="31652" rIns="63305" bIns="31652">
            <a:spAutoFit/>
          </a:bodyPr>
          <a:lstStyle/>
          <a:p>
            <a:pPr algn="ctr"/>
            <a:r>
              <a:rPr lang="en-GB" sz="3738"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KS2 Reading Vipers</a:t>
            </a:r>
          </a:p>
        </p:txBody>
      </p:sp>
      <p:sp>
        <p:nvSpPr>
          <p:cNvPr id="6" name="Footer Placeholder 5"/>
          <p:cNvSpPr>
            <a:spLocks noGrp="1"/>
          </p:cNvSpPr>
          <p:nvPr>
            <p:ph type="ftr" sz="quarter" idx="11"/>
          </p:nvPr>
        </p:nvSpPr>
        <p:spPr/>
        <p:txBody>
          <a:bodyPr/>
          <a:lstStyle/>
          <a:p>
            <a:r>
              <a:rPr lang="en-GB" dirty="0"/>
              <a:t>www.literacyshed.com (C) 2017</a:t>
            </a:r>
          </a:p>
        </p:txBody>
      </p:sp>
      <p:sp>
        <p:nvSpPr>
          <p:cNvPr id="7" name="TextBox 6"/>
          <p:cNvSpPr txBox="1"/>
          <p:nvPr/>
        </p:nvSpPr>
        <p:spPr>
          <a:xfrm>
            <a:off x="4060684" y="1870421"/>
            <a:ext cx="4095386" cy="1456296"/>
          </a:xfrm>
          <a:prstGeom prst="rect">
            <a:avLst/>
          </a:prstGeom>
          <a:noFill/>
        </p:spPr>
        <p:txBody>
          <a:bodyPr wrap="square" rtlCol="0">
            <a:spAutoFit/>
          </a:bodyPr>
          <a:lstStyle/>
          <a:p>
            <a:pPr marL="197825" indent="-197825">
              <a:buFont typeface="Wingdings" charset="2"/>
              <a:buChar char="Ø"/>
            </a:pPr>
            <a:r>
              <a:rPr lang="en-GB" sz="1108" dirty="0"/>
              <a:t>Explain how content is related and contributes to the meaning as a whole.</a:t>
            </a:r>
          </a:p>
          <a:p>
            <a:pPr marL="197825" indent="-197825">
              <a:buFont typeface="Wingdings" charset="2"/>
              <a:buChar char="Ø"/>
            </a:pPr>
            <a:r>
              <a:rPr lang="en-GB" sz="1108" dirty="0"/>
              <a:t>Explain how meaning is enhanced through choice of language.</a:t>
            </a:r>
          </a:p>
          <a:p>
            <a:pPr marL="197825" indent="-197825">
              <a:buFont typeface="Wingdings" charset="2"/>
              <a:buChar char="Ø"/>
            </a:pPr>
            <a:r>
              <a:rPr lang="en-GB" sz="1108" dirty="0"/>
              <a:t>Explain the themes and patterns that develop across the text. </a:t>
            </a:r>
          </a:p>
          <a:p>
            <a:pPr marL="197825" indent="-197825">
              <a:buFont typeface="Wingdings" charset="2"/>
              <a:buChar char="Ø"/>
            </a:pPr>
            <a:r>
              <a:rPr lang="en-GB" sz="1108" dirty="0"/>
              <a:t>Explain how information contributes to the overall experience.</a:t>
            </a:r>
          </a:p>
        </p:txBody>
      </p:sp>
      <p:sp>
        <p:nvSpPr>
          <p:cNvPr id="9" name="TextBox 8"/>
          <p:cNvSpPr txBox="1"/>
          <p:nvPr/>
        </p:nvSpPr>
        <p:spPr>
          <a:xfrm>
            <a:off x="4060684" y="3074767"/>
            <a:ext cx="3971674" cy="284052"/>
          </a:xfrm>
          <a:prstGeom prst="rect">
            <a:avLst/>
          </a:prstGeom>
          <a:noFill/>
        </p:spPr>
        <p:txBody>
          <a:bodyPr wrap="square" rtlCol="0">
            <a:spAutoFit/>
          </a:bodyPr>
          <a:lstStyle/>
          <a:p>
            <a:pPr algn="ctr"/>
            <a:r>
              <a:rPr lang="en-GB" sz="1246" dirty="0"/>
              <a:t>Example questions</a:t>
            </a:r>
          </a:p>
        </p:txBody>
      </p:sp>
      <p:sp>
        <p:nvSpPr>
          <p:cNvPr id="12" name="Content Placeholder 2"/>
          <p:cNvSpPr txBox="1">
            <a:spLocks/>
          </p:cNvSpPr>
          <p:nvPr/>
        </p:nvSpPr>
        <p:spPr>
          <a:xfrm>
            <a:off x="4138735" y="1448898"/>
            <a:ext cx="3881431" cy="469308"/>
          </a:xfrm>
          <a:prstGeom prst="rect">
            <a:avLst/>
          </a:prstGeom>
        </p:spPr>
        <p:txBody>
          <a:bodyPr vert="horz" lIns="63305" tIns="31652" rIns="63305" bIns="31652" rtlCol="0">
            <a:normAutofit/>
          </a:bodyPr>
          <a:lstStyle>
            <a:lvl1pPr marL="128588" indent="-128588" algn="l" defTabSz="514350" rtl="0" eaLnBrk="1" latinLnBrk="0" hangingPunct="1">
              <a:lnSpc>
                <a:spcPct val="90000"/>
              </a:lnSpc>
              <a:spcBef>
                <a:spcPts val="563"/>
              </a:spcBef>
              <a:buFont typeface="Wingdings 2" pitchFamily="18" charset="2"/>
              <a:buChar char=""/>
              <a:defRPr sz="1575" kern="1200">
                <a:solidFill>
                  <a:schemeClr val="tx1"/>
                </a:solidFill>
                <a:latin typeface="+mn-lt"/>
                <a:ea typeface="+mn-ea"/>
                <a:cs typeface="+mn-cs"/>
              </a:defRPr>
            </a:lvl1pPr>
            <a:lvl2pPr marL="385763" indent="-128588" algn="l" defTabSz="514350" rtl="0" eaLnBrk="1" latinLnBrk="0" hangingPunct="1">
              <a:lnSpc>
                <a:spcPct val="90000"/>
              </a:lnSpc>
              <a:spcBef>
                <a:spcPts val="281"/>
              </a:spcBef>
              <a:buFont typeface="Wingdings 2" pitchFamily="18" charset="2"/>
              <a:buChar char=""/>
              <a:defRPr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Wingdings 2" pitchFamily="18" charset="2"/>
              <a:buChar char=""/>
              <a:defRPr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Wingdings 2" pitchFamily="18" charset="2"/>
              <a:buChar char=""/>
              <a:defRPr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Wingdings 2" pitchFamily="18" charset="2"/>
              <a:buChar char=""/>
              <a:defRPr sz="1013" kern="1200">
                <a:solidFill>
                  <a:schemeClr val="tx1"/>
                </a:solidFill>
                <a:latin typeface="+mn-lt"/>
                <a:ea typeface="+mn-ea"/>
                <a:cs typeface="+mn-cs"/>
              </a:defRPr>
            </a:lvl5pPr>
            <a:lvl6pPr marL="1414463" indent="-128588" algn="l" defTabSz="514350" rtl="0" eaLnBrk="1" latinLnBrk="0" hangingPunct="1">
              <a:spcBef>
                <a:spcPct val="20000"/>
              </a:spcBef>
              <a:buFont typeface="Wingdings 2" pitchFamily="18" charset="2"/>
              <a:buChar char=""/>
              <a:defRPr sz="1013" kern="1200">
                <a:solidFill>
                  <a:schemeClr val="tx1"/>
                </a:solidFill>
                <a:latin typeface="+mn-lt"/>
                <a:ea typeface="+mn-ea"/>
                <a:cs typeface="+mn-cs"/>
              </a:defRPr>
            </a:lvl6pPr>
            <a:lvl7pPr marL="1671638" indent="-128588" algn="l" defTabSz="514350" rtl="0" eaLnBrk="1" latinLnBrk="0" hangingPunct="1">
              <a:spcBef>
                <a:spcPct val="20000"/>
              </a:spcBef>
              <a:buFont typeface="Wingdings 2" pitchFamily="18" charset="2"/>
              <a:buChar char=""/>
              <a:defRPr sz="1013" kern="1200">
                <a:solidFill>
                  <a:schemeClr val="tx1"/>
                </a:solidFill>
                <a:latin typeface="+mn-lt"/>
                <a:ea typeface="+mn-ea"/>
                <a:cs typeface="+mn-cs"/>
              </a:defRPr>
            </a:lvl7pPr>
            <a:lvl8pPr marL="1928813" indent="-128588" algn="l" defTabSz="514350" rtl="0" eaLnBrk="1" latinLnBrk="0" hangingPunct="1">
              <a:spcBef>
                <a:spcPct val="20000"/>
              </a:spcBef>
              <a:buFont typeface="Wingdings 2" pitchFamily="18" charset="2"/>
              <a:buChar char=""/>
              <a:defRPr sz="1013" kern="1200">
                <a:solidFill>
                  <a:schemeClr val="tx1"/>
                </a:solidFill>
                <a:latin typeface="+mn-lt"/>
                <a:ea typeface="+mn-ea"/>
                <a:cs typeface="+mn-cs"/>
              </a:defRPr>
            </a:lvl8pPr>
            <a:lvl9pPr marL="2185988" indent="-128588" algn="l" defTabSz="514350" rtl="0" eaLnBrk="1" latinLnBrk="0" hangingPunct="1">
              <a:spcBef>
                <a:spcPct val="20000"/>
              </a:spcBef>
              <a:buFont typeface="Wingdings 2" pitchFamily="18" charset="2"/>
              <a:buChar char=""/>
              <a:defRPr sz="1013" kern="1200">
                <a:solidFill>
                  <a:schemeClr val="tx1"/>
                </a:solidFill>
                <a:latin typeface="+mn-lt"/>
                <a:ea typeface="+mn-ea"/>
                <a:cs typeface="+mn-cs"/>
              </a:defRPr>
            </a:lvl9pPr>
          </a:lstStyle>
          <a:p>
            <a:pPr marL="0" indent="0" algn="ctr">
              <a:spcBef>
                <a:spcPts val="0"/>
              </a:spcBef>
              <a:buNone/>
            </a:pPr>
            <a:endParaRPr lang="en-GB" sz="2492" dirty="0"/>
          </a:p>
        </p:txBody>
      </p:sp>
      <p:grpSp>
        <p:nvGrpSpPr>
          <p:cNvPr id="15" name="Group 14"/>
          <p:cNvGrpSpPr/>
          <p:nvPr/>
        </p:nvGrpSpPr>
        <p:grpSpPr>
          <a:xfrm>
            <a:off x="6385101" y="5167424"/>
            <a:ext cx="1733788" cy="1303266"/>
            <a:chOff x="1261540" y="5520905"/>
            <a:chExt cx="5089412" cy="3825647"/>
          </a:xfrm>
        </p:grpSpPr>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94085" y="5943600"/>
              <a:ext cx="3756867" cy="3087836"/>
            </a:xfrm>
            <a:prstGeom prst="rect">
              <a:avLst/>
            </a:prstGeom>
          </p:spPr>
        </p:pic>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61540" y="5520905"/>
              <a:ext cx="4007224" cy="3825647"/>
            </a:xfrm>
            <a:prstGeom prst="rect">
              <a:avLst/>
            </a:prstGeom>
          </p:spPr>
        </p:pic>
      </p:grpSp>
      <p:sp>
        <p:nvSpPr>
          <p:cNvPr id="16" name="TextBox 15"/>
          <p:cNvSpPr txBox="1"/>
          <p:nvPr/>
        </p:nvSpPr>
        <p:spPr>
          <a:xfrm>
            <a:off x="4060684" y="3300058"/>
            <a:ext cx="3971674" cy="2123658"/>
          </a:xfrm>
          <a:prstGeom prst="rect">
            <a:avLst/>
          </a:prstGeom>
          <a:noFill/>
        </p:spPr>
        <p:txBody>
          <a:bodyPr wrap="square" rtlCol="0">
            <a:spAutoFit/>
          </a:bodyPr>
          <a:lstStyle/>
          <a:p>
            <a:pPr marL="197825" indent="-197825">
              <a:buFont typeface="Arial" charset="0"/>
              <a:buChar char="•"/>
            </a:pPr>
            <a:r>
              <a:rPr lang="en-GB" sz="1100" dirty="0"/>
              <a:t>Why is the text arranged in this way?</a:t>
            </a:r>
          </a:p>
          <a:p>
            <a:pPr marL="197825" indent="-197825">
              <a:buFont typeface="Arial" charset="0"/>
              <a:buChar char="•"/>
            </a:pPr>
            <a:r>
              <a:rPr lang="en-GB" sz="1100" dirty="0"/>
              <a:t>What structures has the author used?</a:t>
            </a:r>
          </a:p>
          <a:p>
            <a:pPr marL="197825" indent="-197825">
              <a:buFont typeface="Arial" charset="0"/>
              <a:buChar char="•"/>
            </a:pPr>
            <a:r>
              <a:rPr lang="en-GB" sz="1100" dirty="0"/>
              <a:t>What is the purpose of this text feature?</a:t>
            </a:r>
          </a:p>
          <a:p>
            <a:pPr marL="197825" indent="-197825">
              <a:buFont typeface="Arial" charset="0"/>
              <a:buChar char="•"/>
            </a:pPr>
            <a:r>
              <a:rPr lang="en-GB" sz="1100" dirty="0"/>
              <a:t>Is the use of </a:t>
            </a:r>
            <a:r>
              <a:rPr lang="mr-IN" sz="1100" dirty="0"/>
              <a:t>…</a:t>
            </a:r>
            <a:r>
              <a:rPr lang="en-GB" sz="1100" dirty="0"/>
              <a:t>.. effective?</a:t>
            </a:r>
          </a:p>
          <a:p>
            <a:pPr marL="197825" indent="-197825">
              <a:buFont typeface="Arial" charset="0"/>
              <a:buChar char="•"/>
            </a:pPr>
            <a:r>
              <a:rPr lang="en-GB" sz="1100" dirty="0"/>
              <a:t>The mood of the character changes throughout the text.  Find and copy the phrases which show this. </a:t>
            </a:r>
          </a:p>
          <a:p>
            <a:pPr marL="197825" indent="-197825">
              <a:buFont typeface="Arial" charset="0"/>
              <a:buChar char="•"/>
            </a:pPr>
            <a:r>
              <a:rPr lang="en-GB" sz="1100" dirty="0"/>
              <a:t>What is the author’s point of view?</a:t>
            </a:r>
          </a:p>
          <a:p>
            <a:pPr marL="197825" indent="-197825">
              <a:buFont typeface="Arial" charset="0"/>
              <a:buChar char="•"/>
            </a:pPr>
            <a:r>
              <a:rPr lang="en-GB" sz="1100" dirty="0"/>
              <a:t>What affect does </a:t>
            </a:r>
            <a:r>
              <a:rPr lang="mr-IN" sz="1100" dirty="0"/>
              <a:t>…</a:t>
            </a:r>
            <a:r>
              <a:rPr lang="en-GB" sz="1100" dirty="0"/>
              <a:t>.. have on the audience?</a:t>
            </a:r>
          </a:p>
          <a:p>
            <a:pPr marL="197825" indent="-197825">
              <a:buFont typeface="Arial" charset="0"/>
              <a:buChar char="•"/>
            </a:pPr>
            <a:r>
              <a:rPr lang="en-GB" sz="1100" dirty="0"/>
              <a:t>How does the author engage the reader here?</a:t>
            </a:r>
          </a:p>
          <a:p>
            <a:pPr marL="197825" indent="-197825">
              <a:buFont typeface="Arial" charset="0"/>
              <a:buChar char="•"/>
            </a:pPr>
            <a:r>
              <a:rPr lang="en-GB" sz="1100" dirty="0"/>
              <a:t>Which words and phrases did </a:t>
            </a:r>
            <a:r>
              <a:rPr lang="mr-IN" sz="1100" dirty="0"/>
              <a:t>…</a:t>
            </a:r>
            <a:r>
              <a:rPr lang="en-GB" sz="1100" dirty="0"/>
              <a:t>.. effectively? </a:t>
            </a:r>
          </a:p>
          <a:p>
            <a:pPr marL="197825" indent="-197825">
              <a:buFont typeface="Arial" charset="0"/>
              <a:buChar char="•"/>
            </a:pPr>
            <a:r>
              <a:rPr lang="en-GB" sz="1100" dirty="0"/>
              <a:t>Which section was the most interesting/exciting part?</a:t>
            </a:r>
          </a:p>
          <a:p>
            <a:pPr marL="197825" indent="-197825">
              <a:buFont typeface="Arial" charset="0"/>
              <a:buChar char="•"/>
            </a:pPr>
            <a:r>
              <a:rPr lang="en-GB" sz="1100" dirty="0"/>
              <a:t>How are these sections linked?</a:t>
            </a:r>
          </a:p>
        </p:txBody>
      </p:sp>
    </p:spTree>
    <p:extLst>
      <p:ext uri="{BB962C8B-B14F-4D97-AF65-F5344CB8AC3E}">
        <p14:creationId xmlns:p14="http://schemas.microsoft.com/office/powerpoint/2010/main" val="5134389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924780" y="144344"/>
            <a:ext cx="4309341" cy="6618210"/>
          </a:xfrm>
          <a:prstGeom prst="roundRect">
            <a:avLst/>
          </a:prstGeom>
          <a:solidFill>
            <a:schemeClr val="accent6">
              <a:lumMod val="20000"/>
              <a:lumOff val="80000"/>
            </a:schemeClr>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46" dirty="0"/>
          </a:p>
        </p:txBody>
      </p:sp>
      <p:sp>
        <p:nvSpPr>
          <p:cNvPr id="5" name="Content Placeholder 2"/>
          <p:cNvSpPr>
            <a:spLocks noGrp="1"/>
          </p:cNvSpPr>
          <p:nvPr>
            <p:ph idx="1"/>
          </p:nvPr>
        </p:nvSpPr>
        <p:spPr>
          <a:xfrm>
            <a:off x="4138734" y="1644653"/>
            <a:ext cx="3881431" cy="469308"/>
          </a:xfrm>
        </p:spPr>
        <p:txBody>
          <a:bodyPr>
            <a:normAutofit fontScale="92500" lnSpcReduction="20000"/>
          </a:bodyPr>
          <a:lstStyle/>
          <a:p>
            <a:pPr marL="0" indent="0" algn="ctr">
              <a:spcBef>
                <a:spcPts val="0"/>
              </a:spcBef>
              <a:buNone/>
            </a:pPr>
            <a:r>
              <a:rPr lang="en-GB" sz="3046" b="1" dirty="0">
                <a:solidFill>
                  <a:srgbClr val="FF0000"/>
                </a:solidFill>
              </a:rPr>
              <a:t>R</a:t>
            </a:r>
            <a:r>
              <a:rPr lang="en-GB" sz="2492" dirty="0"/>
              <a:t>etrieve </a:t>
            </a:r>
          </a:p>
        </p:txBody>
      </p:sp>
      <p:sp>
        <p:nvSpPr>
          <p:cNvPr id="2" name="Rectangle 1"/>
          <p:cNvSpPr/>
          <p:nvPr/>
        </p:nvSpPr>
        <p:spPr>
          <a:xfrm>
            <a:off x="3924780" y="470116"/>
            <a:ext cx="4309341" cy="1214365"/>
          </a:xfrm>
          <a:prstGeom prst="rect">
            <a:avLst/>
          </a:prstGeom>
          <a:noFill/>
        </p:spPr>
        <p:txBody>
          <a:bodyPr wrap="square" lIns="63305" tIns="31652" rIns="63305" bIns="31652">
            <a:spAutoFit/>
          </a:bodyPr>
          <a:lstStyle/>
          <a:p>
            <a:pPr algn="ctr"/>
            <a:r>
              <a:rPr lang="en-GB" sz="3738"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KS2 Reading Vipers</a:t>
            </a:r>
          </a:p>
        </p:txBody>
      </p:sp>
      <p:sp>
        <p:nvSpPr>
          <p:cNvPr id="6" name="Footer Placeholder 5"/>
          <p:cNvSpPr>
            <a:spLocks noGrp="1"/>
          </p:cNvSpPr>
          <p:nvPr>
            <p:ph type="ftr" sz="quarter" idx="11"/>
          </p:nvPr>
        </p:nvSpPr>
        <p:spPr/>
        <p:txBody>
          <a:bodyPr/>
          <a:lstStyle/>
          <a:p>
            <a:r>
              <a:rPr lang="en-GB" dirty="0"/>
              <a:t>www.literacyshed.com (C) 2017</a:t>
            </a:r>
          </a:p>
        </p:txBody>
      </p:sp>
      <p:sp>
        <p:nvSpPr>
          <p:cNvPr id="7" name="TextBox 6"/>
          <p:cNvSpPr txBox="1"/>
          <p:nvPr/>
        </p:nvSpPr>
        <p:spPr>
          <a:xfrm>
            <a:off x="4138735" y="1991218"/>
            <a:ext cx="3881431" cy="475771"/>
          </a:xfrm>
          <a:prstGeom prst="rect">
            <a:avLst/>
          </a:prstGeom>
          <a:noFill/>
        </p:spPr>
        <p:txBody>
          <a:bodyPr wrap="square" rtlCol="0">
            <a:spAutoFit/>
          </a:bodyPr>
          <a:lstStyle/>
          <a:p>
            <a:pPr algn="ctr"/>
            <a:r>
              <a:rPr lang="en-GB" sz="1246" dirty="0"/>
              <a:t>Retrieve and record information and identify key details from fiction and non-fiction.</a:t>
            </a:r>
          </a:p>
        </p:txBody>
      </p:sp>
      <p:sp>
        <p:nvSpPr>
          <p:cNvPr id="9" name="TextBox 8"/>
          <p:cNvSpPr txBox="1"/>
          <p:nvPr/>
        </p:nvSpPr>
        <p:spPr>
          <a:xfrm>
            <a:off x="4048492" y="2749794"/>
            <a:ext cx="3971674" cy="284052"/>
          </a:xfrm>
          <a:prstGeom prst="rect">
            <a:avLst/>
          </a:prstGeom>
          <a:noFill/>
        </p:spPr>
        <p:txBody>
          <a:bodyPr wrap="square" rtlCol="0">
            <a:spAutoFit/>
          </a:bodyPr>
          <a:lstStyle/>
          <a:p>
            <a:pPr algn="ctr"/>
            <a:r>
              <a:rPr lang="en-GB" sz="1246" dirty="0"/>
              <a:t>Example questions</a:t>
            </a:r>
          </a:p>
        </p:txBody>
      </p:sp>
      <p:sp>
        <p:nvSpPr>
          <p:cNvPr id="12" name="Content Placeholder 2"/>
          <p:cNvSpPr txBox="1">
            <a:spLocks/>
          </p:cNvSpPr>
          <p:nvPr/>
        </p:nvSpPr>
        <p:spPr>
          <a:xfrm>
            <a:off x="4138735" y="1448898"/>
            <a:ext cx="3881431" cy="469308"/>
          </a:xfrm>
          <a:prstGeom prst="rect">
            <a:avLst/>
          </a:prstGeom>
        </p:spPr>
        <p:txBody>
          <a:bodyPr vert="horz" lIns="63305" tIns="31652" rIns="63305" bIns="31652" rtlCol="0">
            <a:normAutofit/>
          </a:bodyPr>
          <a:lstStyle>
            <a:lvl1pPr marL="128588" indent="-128588" algn="l" defTabSz="514350" rtl="0" eaLnBrk="1" latinLnBrk="0" hangingPunct="1">
              <a:lnSpc>
                <a:spcPct val="90000"/>
              </a:lnSpc>
              <a:spcBef>
                <a:spcPts val="563"/>
              </a:spcBef>
              <a:buFont typeface="Wingdings 2" pitchFamily="18" charset="2"/>
              <a:buChar char=""/>
              <a:defRPr sz="1575" kern="1200">
                <a:solidFill>
                  <a:schemeClr val="tx1"/>
                </a:solidFill>
                <a:latin typeface="+mn-lt"/>
                <a:ea typeface="+mn-ea"/>
                <a:cs typeface="+mn-cs"/>
              </a:defRPr>
            </a:lvl1pPr>
            <a:lvl2pPr marL="385763" indent="-128588" algn="l" defTabSz="514350" rtl="0" eaLnBrk="1" latinLnBrk="0" hangingPunct="1">
              <a:lnSpc>
                <a:spcPct val="90000"/>
              </a:lnSpc>
              <a:spcBef>
                <a:spcPts val="281"/>
              </a:spcBef>
              <a:buFont typeface="Wingdings 2" pitchFamily="18" charset="2"/>
              <a:buChar char=""/>
              <a:defRPr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Wingdings 2" pitchFamily="18" charset="2"/>
              <a:buChar char=""/>
              <a:defRPr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Wingdings 2" pitchFamily="18" charset="2"/>
              <a:buChar char=""/>
              <a:defRPr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Wingdings 2" pitchFamily="18" charset="2"/>
              <a:buChar char=""/>
              <a:defRPr sz="1013" kern="1200">
                <a:solidFill>
                  <a:schemeClr val="tx1"/>
                </a:solidFill>
                <a:latin typeface="+mn-lt"/>
                <a:ea typeface="+mn-ea"/>
                <a:cs typeface="+mn-cs"/>
              </a:defRPr>
            </a:lvl5pPr>
            <a:lvl6pPr marL="1414463" indent="-128588" algn="l" defTabSz="514350" rtl="0" eaLnBrk="1" latinLnBrk="0" hangingPunct="1">
              <a:spcBef>
                <a:spcPct val="20000"/>
              </a:spcBef>
              <a:buFont typeface="Wingdings 2" pitchFamily="18" charset="2"/>
              <a:buChar char=""/>
              <a:defRPr sz="1013" kern="1200">
                <a:solidFill>
                  <a:schemeClr val="tx1"/>
                </a:solidFill>
                <a:latin typeface="+mn-lt"/>
                <a:ea typeface="+mn-ea"/>
                <a:cs typeface="+mn-cs"/>
              </a:defRPr>
            </a:lvl6pPr>
            <a:lvl7pPr marL="1671638" indent="-128588" algn="l" defTabSz="514350" rtl="0" eaLnBrk="1" latinLnBrk="0" hangingPunct="1">
              <a:spcBef>
                <a:spcPct val="20000"/>
              </a:spcBef>
              <a:buFont typeface="Wingdings 2" pitchFamily="18" charset="2"/>
              <a:buChar char=""/>
              <a:defRPr sz="1013" kern="1200">
                <a:solidFill>
                  <a:schemeClr val="tx1"/>
                </a:solidFill>
                <a:latin typeface="+mn-lt"/>
                <a:ea typeface="+mn-ea"/>
                <a:cs typeface="+mn-cs"/>
              </a:defRPr>
            </a:lvl7pPr>
            <a:lvl8pPr marL="1928813" indent="-128588" algn="l" defTabSz="514350" rtl="0" eaLnBrk="1" latinLnBrk="0" hangingPunct="1">
              <a:spcBef>
                <a:spcPct val="20000"/>
              </a:spcBef>
              <a:buFont typeface="Wingdings 2" pitchFamily="18" charset="2"/>
              <a:buChar char=""/>
              <a:defRPr sz="1013" kern="1200">
                <a:solidFill>
                  <a:schemeClr val="tx1"/>
                </a:solidFill>
                <a:latin typeface="+mn-lt"/>
                <a:ea typeface="+mn-ea"/>
                <a:cs typeface="+mn-cs"/>
              </a:defRPr>
            </a:lvl8pPr>
            <a:lvl9pPr marL="2185988" indent="-128588" algn="l" defTabSz="514350" rtl="0" eaLnBrk="1" latinLnBrk="0" hangingPunct="1">
              <a:spcBef>
                <a:spcPct val="20000"/>
              </a:spcBef>
              <a:buFont typeface="Wingdings 2" pitchFamily="18" charset="2"/>
              <a:buChar char=""/>
              <a:defRPr sz="1013" kern="1200">
                <a:solidFill>
                  <a:schemeClr val="tx1"/>
                </a:solidFill>
                <a:latin typeface="+mn-lt"/>
                <a:ea typeface="+mn-ea"/>
                <a:cs typeface="+mn-cs"/>
              </a:defRPr>
            </a:lvl9pPr>
          </a:lstStyle>
          <a:p>
            <a:pPr marL="0" indent="0" algn="ctr">
              <a:spcBef>
                <a:spcPts val="0"/>
              </a:spcBef>
              <a:buNone/>
            </a:pPr>
            <a:endParaRPr lang="en-GB" sz="2492" dirty="0"/>
          </a:p>
        </p:txBody>
      </p:sp>
      <p:grpSp>
        <p:nvGrpSpPr>
          <p:cNvPr id="15" name="Group 14"/>
          <p:cNvGrpSpPr/>
          <p:nvPr/>
        </p:nvGrpSpPr>
        <p:grpSpPr>
          <a:xfrm>
            <a:off x="6330167" y="5126130"/>
            <a:ext cx="1788722" cy="1344560"/>
            <a:chOff x="1261540" y="5520905"/>
            <a:chExt cx="5089412" cy="3825647"/>
          </a:xfrm>
        </p:grpSpPr>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94085" y="5943600"/>
              <a:ext cx="3756867" cy="3087836"/>
            </a:xfrm>
            <a:prstGeom prst="rect">
              <a:avLst/>
            </a:prstGeom>
          </p:spPr>
        </p:pic>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61540" y="5520905"/>
              <a:ext cx="4007224" cy="3825647"/>
            </a:xfrm>
            <a:prstGeom prst="rect">
              <a:avLst/>
            </a:prstGeom>
          </p:spPr>
        </p:pic>
      </p:grpSp>
      <p:sp>
        <p:nvSpPr>
          <p:cNvPr id="16" name="TextBox 15"/>
          <p:cNvSpPr txBox="1"/>
          <p:nvPr/>
        </p:nvSpPr>
        <p:spPr>
          <a:xfrm>
            <a:off x="4048492" y="3060911"/>
            <a:ext cx="3971674" cy="284052"/>
          </a:xfrm>
          <a:prstGeom prst="rect">
            <a:avLst/>
          </a:prstGeom>
          <a:noFill/>
        </p:spPr>
        <p:txBody>
          <a:bodyPr wrap="square" rtlCol="0">
            <a:spAutoFit/>
          </a:bodyPr>
          <a:lstStyle/>
          <a:p>
            <a:pPr marL="197825" indent="-197825">
              <a:buFont typeface="Arial" charset="0"/>
              <a:buChar char="•"/>
            </a:pPr>
            <a:endParaRPr lang="en-GB" sz="1246" dirty="0"/>
          </a:p>
        </p:txBody>
      </p:sp>
      <p:sp>
        <p:nvSpPr>
          <p:cNvPr id="17" name="TextBox 16"/>
          <p:cNvSpPr txBox="1"/>
          <p:nvPr/>
        </p:nvSpPr>
        <p:spPr>
          <a:xfrm>
            <a:off x="4048492" y="3060910"/>
            <a:ext cx="3971674" cy="2201244"/>
          </a:xfrm>
          <a:prstGeom prst="rect">
            <a:avLst/>
          </a:prstGeom>
          <a:noFill/>
        </p:spPr>
        <p:txBody>
          <a:bodyPr wrap="square" rtlCol="0">
            <a:spAutoFit/>
          </a:bodyPr>
          <a:lstStyle/>
          <a:p>
            <a:pPr marL="197825" indent="-197825">
              <a:buFont typeface="Arial" charset="0"/>
              <a:buChar char="•"/>
            </a:pPr>
            <a:r>
              <a:rPr lang="en-GB" sz="1246" dirty="0"/>
              <a:t>How would you describe this story/text? What genre is it?  How do you know?</a:t>
            </a:r>
          </a:p>
          <a:p>
            <a:pPr marL="197825" indent="-197825">
              <a:buFont typeface="Arial" charset="0"/>
              <a:buChar char="•"/>
            </a:pPr>
            <a:r>
              <a:rPr lang="en-GB" sz="1246" dirty="0"/>
              <a:t>How did</a:t>
            </a:r>
            <a:r>
              <a:rPr lang="mr-IN" sz="1246" dirty="0"/>
              <a:t>…</a:t>
            </a:r>
            <a:r>
              <a:rPr lang="en-GB" sz="1246" dirty="0"/>
              <a:t>?</a:t>
            </a:r>
          </a:p>
          <a:p>
            <a:pPr marL="197825" indent="-197825">
              <a:buFont typeface="Arial" charset="0"/>
              <a:buChar char="•"/>
            </a:pPr>
            <a:r>
              <a:rPr lang="en-GB" sz="1246" dirty="0"/>
              <a:t>How often</a:t>
            </a:r>
            <a:r>
              <a:rPr lang="mr-IN" sz="1246" dirty="0"/>
              <a:t>…</a:t>
            </a:r>
            <a:r>
              <a:rPr lang="en-GB" sz="1246" dirty="0"/>
              <a:t>?</a:t>
            </a:r>
          </a:p>
          <a:p>
            <a:pPr marL="197825" indent="-197825">
              <a:buFont typeface="Arial" charset="0"/>
              <a:buChar char="•"/>
            </a:pPr>
            <a:r>
              <a:rPr lang="en-GB" sz="1246" dirty="0"/>
              <a:t>Who had</a:t>
            </a:r>
            <a:r>
              <a:rPr lang="mr-IN" sz="1246" dirty="0"/>
              <a:t>…</a:t>
            </a:r>
            <a:r>
              <a:rPr lang="en-GB" sz="1246" dirty="0"/>
              <a:t>?  Who is</a:t>
            </a:r>
            <a:r>
              <a:rPr lang="mr-IN" sz="1246" dirty="0"/>
              <a:t>…</a:t>
            </a:r>
            <a:r>
              <a:rPr lang="en-GB" sz="1246" dirty="0"/>
              <a:t>?  Who did</a:t>
            </a:r>
            <a:r>
              <a:rPr lang="mr-IN" sz="1246" dirty="0"/>
              <a:t>…</a:t>
            </a:r>
            <a:r>
              <a:rPr lang="en-GB" sz="1246" dirty="0"/>
              <a:t>.?</a:t>
            </a:r>
          </a:p>
          <a:p>
            <a:pPr marL="197825" indent="-197825">
              <a:buFont typeface="Arial" charset="0"/>
              <a:buChar char="•"/>
            </a:pPr>
            <a:r>
              <a:rPr lang="en-GB" sz="1246" dirty="0"/>
              <a:t>What happened to</a:t>
            </a:r>
            <a:r>
              <a:rPr lang="mr-IN" sz="1246" dirty="0"/>
              <a:t>…</a:t>
            </a:r>
            <a:r>
              <a:rPr lang="en-GB" sz="1246" dirty="0"/>
              <a:t>?</a:t>
            </a:r>
          </a:p>
          <a:p>
            <a:pPr marL="197825" indent="-197825">
              <a:buFont typeface="Arial" charset="0"/>
              <a:buChar char="•"/>
            </a:pPr>
            <a:r>
              <a:rPr lang="en-GB" sz="1246" dirty="0"/>
              <a:t>What does</a:t>
            </a:r>
            <a:r>
              <a:rPr lang="mr-IN" sz="1246" dirty="0"/>
              <a:t>…</a:t>
            </a:r>
            <a:r>
              <a:rPr lang="en-GB" sz="1246" dirty="0"/>
              <a:t>. do? </a:t>
            </a:r>
          </a:p>
          <a:p>
            <a:pPr marL="197825" indent="-197825">
              <a:buFont typeface="Arial" charset="0"/>
              <a:buChar char="•"/>
            </a:pPr>
            <a:r>
              <a:rPr lang="en-GB" sz="1246" dirty="0"/>
              <a:t>How </a:t>
            </a:r>
            <a:r>
              <a:rPr lang="mr-IN" sz="1246" dirty="0"/>
              <a:t>…</a:t>
            </a:r>
            <a:r>
              <a:rPr lang="en-GB" sz="1246" dirty="0"/>
              <a:t>.. is </a:t>
            </a:r>
            <a:r>
              <a:rPr lang="mr-IN" sz="1246" dirty="0"/>
              <a:t>……</a:t>
            </a:r>
            <a:r>
              <a:rPr lang="en-GB" sz="1246" dirty="0"/>
              <a:t>..?</a:t>
            </a:r>
          </a:p>
          <a:p>
            <a:pPr marL="197825" indent="-197825">
              <a:buFont typeface="Arial" charset="0"/>
              <a:buChar char="•"/>
            </a:pPr>
            <a:r>
              <a:rPr lang="en-GB" sz="1246" dirty="0"/>
              <a:t>What can you learn from </a:t>
            </a:r>
            <a:r>
              <a:rPr lang="mr-IN" sz="1246" dirty="0"/>
              <a:t>……</a:t>
            </a:r>
            <a:r>
              <a:rPr lang="en-GB" sz="1246" dirty="0"/>
              <a:t> from this section?</a:t>
            </a:r>
          </a:p>
          <a:p>
            <a:pPr marL="197825" indent="-197825">
              <a:buFont typeface="Arial" charset="0"/>
              <a:buChar char="•"/>
            </a:pPr>
            <a:r>
              <a:rPr lang="en-GB" sz="1246" dirty="0"/>
              <a:t>Give one example of</a:t>
            </a:r>
            <a:r>
              <a:rPr lang="mr-IN" sz="1246" dirty="0"/>
              <a:t>……</a:t>
            </a:r>
            <a:endParaRPr lang="en-GB" sz="1246" dirty="0"/>
          </a:p>
          <a:p>
            <a:pPr marL="197825" indent="-197825">
              <a:buFont typeface="Arial" charset="0"/>
              <a:buChar char="•"/>
            </a:pPr>
            <a:r>
              <a:rPr lang="en-GB" sz="1246" dirty="0"/>
              <a:t>The story is told from whose perspective? </a:t>
            </a:r>
          </a:p>
        </p:txBody>
      </p:sp>
    </p:spTree>
    <p:extLst>
      <p:ext uri="{BB962C8B-B14F-4D97-AF65-F5344CB8AC3E}">
        <p14:creationId xmlns:p14="http://schemas.microsoft.com/office/powerpoint/2010/main" val="18473190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924780" y="103266"/>
            <a:ext cx="4309341" cy="6618210"/>
          </a:xfrm>
          <a:prstGeom prst="roundRect">
            <a:avLst/>
          </a:prstGeom>
          <a:solidFill>
            <a:schemeClr val="accent6">
              <a:lumMod val="20000"/>
              <a:lumOff val="80000"/>
            </a:schemeClr>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46" dirty="0"/>
          </a:p>
        </p:txBody>
      </p:sp>
      <p:sp>
        <p:nvSpPr>
          <p:cNvPr id="5" name="Content Placeholder 2"/>
          <p:cNvSpPr>
            <a:spLocks noGrp="1"/>
          </p:cNvSpPr>
          <p:nvPr>
            <p:ph idx="1"/>
          </p:nvPr>
        </p:nvSpPr>
        <p:spPr>
          <a:xfrm>
            <a:off x="4093613" y="1641021"/>
            <a:ext cx="3881431" cy="469308"/>
          </a:xfrm>
        </p:spPr>
        <p:txBody>
          <a:bodyPr>
            <a:normAutofit fontScale="92500" lnSpcReduction="20000"/>
          </a:bodyPr>
          <a:lstStyle/>
          <a:p>
            <a:pPr marL="0" indent="0" algn="ctr">
              <a:spcBef>
                <a:spcPts val="0"/>
              </a:spcBef>
              <a:buNone/>
            </a:pPr>
            <a:r>
              <a:rPr lang="en-GB" sz="3046" b="1" dirty="0">
                <a:solidFill>
                  <a:srgbClr val="FF0000"/>
                </a:solidFill>
              </a:rPr>
              <a:t>S</a:t>
            </a:r>
            <a:r>
              <a:rPr lang="en-GB" sz="2492" dirty="0"/>
              <a:t>ummarise</a:t>
            </a:r>
          </a:p>
        </p:txBody>
      </p:sp>
      <p:sp>
        <p:nvSpPr>
          <p:cNvPr id="2" name="Rectangle 1"/>
          <p:cNvSpPr/>
          <p:nvPr/>
        </p:nvSpPr>
        <p:spPr>
          <a:xfrm>
            <a:off x="3924780" y="470116"/>
            <a:ext cx="4309341" cy="1214365"/>
          </a:xfrm>
          <a:prstGeom prst="rect">
            <a:avLst/>
          </a:prstGeom>
          <a:noFill/>
        </p:spPr>
        <p:txBody>
          <a:bodyPr wrap="square" lIns="63305" tIns="31652" rIns="63305" bIns="31652">
            <a:spAutoFit/>
          </a:bodyPr>
          <a:lstStyle/>
          <a:p>
            <a:pPr algn="ctr"/>
            <a:r>
              <a:rPr lang="en-GB" sz="3738"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KS2 Reading Vipers</a:t>
            </a:r>
          </a:p>
        </p:txBody>
      </p:sp>
      <p:sp>
        <p:nvSpPr>
          <p:cNvPr id="6" name="Footer Placeholder 5"/>
          <p:cNvSpPr>
            <a:spLocks noGrp="1"/>
          </p:cNvSpPr>
          <p:nvPr>
            <p:ph type="ftr" sz="quarter" idx="11"/>
          </p:nvPr>
        </p:nvSpPr>
        <p:spPr/>
        <p:txBody>
          <a:bodyPr/>
          <a:lstStyle/>
          <a:p>
            <a:r>
              <a:rPr lang="en-GB" dirty="0"/>
              <a:t>www.literacyshed.com (C) 2017</a:t>
            </a:r>
          </a:p>
        </p:txBody>
      </p:sp>
      <p:sp>
        <p:nvSpPr>
          <p:cNvPr id="7" name="TextBox 6"/>
          <p:cNvSpPr txBox="1"/>
          <p:nvPr/>
        </p:nvSpPr>
        <p:spPr>
          <a:xfrm>
            <a:off x="4138735" y="1991218"/>
            <a:ext cx="3881431" cy="475771"/>
          </a:xfrm>
          <a:prstGeom prst="rect">
            <a:avLst/>
          </a:prstGeom>
          <a:noFill/>
        </p:spPr>
        <p:txBody>
          <a:bodyPr wrap="square" rtlCol="0">
            <a:spAutoFit/>
          </a:bodyPr>
          <a:lstStyle/>
          <a:p>
            <a:pPr algn="ctr"/>
            <a:r>
              <a:rPr lang="en-GB" sz="1246" dirty="0"/>
              <a:t>Summarise the main ideas from more than one paragraph</a:t>
            </a:r>
          </a:p>
        </p:txBody>
      </p:sp>
      <p:sp>
        <p:nvSpPr>
          <p:cNvPr id="9" name="TextBox 8"/>
          <p:cNvSpPr txBox="1"/>
          <p:nvPr/>
        </p:nvSpPr>
        <p:spPr>
          <a:xfrm>
            <a:off x="4048492" y="2749794"/>
            <a:ext cx="3971674" cy="284052"/>
          </a:xfrm>
          <a:prstGeom prst="rect">
            <a:avLst/>
          </a:prstGeom>
          <a:noFill/>
        </p:spPr>
        <p:txBody>
          <a:bodyPr wrap="square" rtlCol="0">
            <a:spAutoFit/>
          </a:bodyPr>
          <a:lstStyle/>
          <a:p>
            <a:pPr algn="ctr"/>
            <a:r>
              <a:rPr lang="en-GB" sz="1246" dirty="0"/>
              <a:t>Example questions</a:t>
            </a:r>
          </a:p>
        </p:txBody>
      </p:sp>
      <p:sp>
        <p:nvSpPr>
          <p:cNvPr id="12" name="Content Placeholder 2"/>
          <p:cNvSpPr txBox="1">
            <a:spLocks/>
          </p:cNvSpPr>
          <p:nvPr/>
        </p:nvSpPr>
        <p:spPr>
          <a:xfrm>
            <a:off x="4138735" y="1448898"/>
            <a:ext cx="3881431" cy="469308"/>
          </a:xfrm>
          <a:prstGeom prst="rect">
            <a:avLst/>
          </a:prstGeom>
        </p:spPr>
        <p:txBody>
          <a:bodyPr vert="horz" lIns="63305" tIns="31652" rIns="63305" bIns="31652" rtlCol="0">
            <a:normAutofit/>
          </a:bodyPr>
          <a:lstStyle>
            <a:lvl1pPr marL="128588" indent="-128588" algn="l" defTabSz="514350" rtl="0" eaLnBrk="1" latinLnBrk="0" hangingPunct="1">
              <a:lnSpc>
                <a:spcPct val="90000"/>
              </a:lnSpc>
              <a:spcBef>
                <a:spcPts val="563"/>
              </a:spcBef>
              <a:buFont typeface="Wingdings 2" pitchFamily="18" charset="2"/>
              <a:buChar char=""/>
              <a:defRPr sz="1575" kern="1200">
                <a:solidFill>
                  <a:schemeClr val="tx1"/>
                </a:solidFill>
                <a:latin typeface="+mn-lt"/>
                <a:ea typeface="+mn-ea"/>
                <a:cs typeface="+mn-cs"/>
              </a:defRPr>
            </a:lvl1pPr>
            <a:lvl2pPr marL="385763" indent="-128588" algn="l" defTabSz="514350" rtl="0" eaLnBrk="1" latinLnBrk="0" hangingPunct="1">
              <a:lnSpc>
                <a:spcPct val="90000"/>
              </a:lnSpc>
              <a:spcBef>
                <a:spcPts val="281"/>
              </a:spcBef>
              <a:buFont typeface="Wingdings 2" pitchFamily="18" charset="2"/>
              <a:buChar char=""/>
              <a:defRPr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Wingdings 2" pitchFamily="18" charset="2"/>
              <a:buChar char=""/>
              <a:defRPr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Wingdings 2" pitchFamily="18" charset="2"/>
              <a:buChar char=""/>
              <a:defRPr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Wingdings 2" pitchFamily="18" charset="2"/>
              <a:buChar char=""/>
              <a:defRPr sz="1013" kern="1200">
                <a:solidFill>
                  <a:schemeClr val="tx1"/>
                </a:solidFill>
                <a:latin typeface="+mn-lt"/>
                <a:ea typeface="+mn-ea"/>
                <a:cs typeface="+mn-cs"/>
              </a:defRPr>
            </a:lvl5pPr>
            <a:lvl6pPr marL="1414463" indent="-128588" algn="l" defTabSz="514350" rtl="0" eaLnBrk="1" latinLnBrk="0" hangingPunct="1">
              <a:spcBef>
                <a:spcPct val="20000"/>
              </a:spcBef>
              <a:buFont typeface="Wingdings 2" pitchFamily="18" charset="2"/>
              <a:buChar char=""/>
              <a:defRPr sz="1013" kern="1200">
                <a:solidFill>
                  <a:schemeClr val="tx1"/>
                </a:solidFill>
                <a:latin typeface="+mn-lt"/>
                <a:ea typeface="+mn-ea"/>
                <a:cs typeface="+mn-cs"/>
              </a:defRPr>
            </a:lvl6pPr>
            <a:lvl7pPr marL="1671638" indent="-128588" algn="l" defTabSz="514350" rtl="0" eaLnBrk="1" latinLnBrk="0" hangingPunct="1">
              <a:spcBef>
                <a:spcPct val="20000"/>
              </a:spcBef>
              <a:buFont typeface="Wingdings 2" pitchFamily="18" charset="2"/>
              <a:buChar char=""/>
              <a:defRPr sz="1013" kern="1200">
                <a:solidFill>
                  <a:schemeClr val="tx1"/>
                </a:solidFill>
                <a:latin typeface="+mn-lt"/>
                <a:ea typeface="+mn-ea"/>
                <a:cs typeface="+mn-cs"/>
              </a:defRPr>
            </a:lvl7pPr>
            <a:lvl8pPr marL="1928813" indent="-128588" algn="l" defTabSz="514350" rtl="0" eaLnBrk="1" latinLnBrk="0" hangingPunct="1">
              <a:spcBef>
                <a:spcPct val="20000"/>
              </a:spcBef>
              <a:buFont typeface="Wingdings 2" pitchFamily="18" charset="2"/>
              <a:buChar char=""/>
              <a:defRPr sz="1013" kern="1200">
                <a:solidFill>
                  <a:schemeClr val="tx1"/>
                </a:solidFill>
                <a:latin typeface="+mn-lt"/>
                <a:ea typeface="+mn-ea"/>
                <a:cs typeface="+mn-cs"/>
              </a:defRPr>
            </a:lvl8pPr>
            <a:lvl9pPr marL="2185988" indent="-128588" algn="l" defTabSz="514350" rtl="0" eaLnBrk="1" latinLnBrk="0" hangingPunct="1">
              <a:spcBef>
                <a:spcPct val="20000"/>
              </a:spcBef>
              <a:buFont typeface="Wingdings 2" pitchFamily="18" charset="2"/>
              <a:buChar char=""/>
              <a:defRPr sz="1013" kern="1200">
                <a:solidFill>
                  <a:schemeClr val="tx1"/>
                </a:solidFill>
                <a:latin typeface="+mn-lt"/>
                <a:ea typeface="+mn-ea"/>
                <a:cs typeface="+mn-cs"/>
              </a:defRPr>
            </a:lvl9pPr>
          </a:lstStyle>
          <a:p>
            <a:pPr marL="0" indent="0" algn="ctr">
              <a:spcBef>
                <a:spcPts val="0"/>
              </a:spcBef>
              <a:buNone/>
            </a:pPr>
            <a:endParaRPr lang="en-GB" sz="2492" dirty="0"/>
          </a:p>
        </p:txBody>
      </p:sp>
      <p:grpSp>
        <p:nvGrpSpPr>
          <p:cNvPr id="15" name="Group 14"/>
          <p:cNvGrpSpPr/>
          <p:nvPr/>
        </p:nvGrpSpPr>
        <p:grpSpPr>
          <a:xfrm>
            <a:off x="6323501" y="5121119"/>
            <a:ext cx="1795389" cy="1349571"/>
            <a:chOff x="1261540" y="5520905"/>
            <a:chExt cx="5089412" cy="3825647"/>
          </a:xfrm>
        </p:grpSpPr>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94085" y="5943600"/>
              <a:ext cx="3756867" cy="3087836"/>
            </a:xfrm>
            <a:prstGeom prst="rect">
              <a:avLst/>
            </a:prstGeom>
          </p:spPr>
        </p:pic>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61540" y="5520905"/>
              <a:ext cx="4007224" cy="3825647"/>
            </a:xfrm>
            <a:prstGeom prst="rect">
              <a:avLst/>
            </a:prstGeom>
          </p:spPr>
        </p:pic>
      </p:grpSp>
      <p:sp>
        <p:nvSpPr>
          <p:cNvPr id="16" name="TextBox 15"/>
          <p:cNvSpPr txBox="1"/>
          <p:nvPr/>
        </p:nvSpPr>
        <p:spPr>
          <a:xfrm>
            <a:off x="4048492" y="3005486"/>
            <a:ext cx="3971674" cy="2009524"/>
          </a:xfrm>
          <a:prstGeom prst="rect">
            <a:avLst/>
          </a:prstGeom>
          <a:noFill/>
        </p:spPr>
        <p:txBody>
          <a:bodyPr wrap="square" rtlCol="0">
            <a:spAutoFit/>
          </a:bodyPr>
          <a:lstStyle/>
          <a:p>
            <a:pPr marL="197825" indent="-197825">
              <a:buFont typeface="Arial" charset="0"/>
              <a:buChar char="•"/>
            </a:pPr>
            <a:r>
              <a:rPr lang="en-GB" sz="1246" dirty="0"/>
              <a:t>Can you number these events 1-5 in the order that they happened?</a:t>
            </a:r>
          </a:p>
          <a:p>
            <a:pPr marL="197825" indent="-197825">
              <a:buFont typeface="Arial" charset="0"/>
              <a:buChar char="•"/>
            </a:pPr>
            <a:r>
              <a:rPr lang="en-GB" sz="1246" dirty="0"/>
              <a:t>What happened after </a:t>
            </a:r>
            <a:r>
              <a:rPr lang="mr-IN" sz="1246" dirty="0"/>
              <a:t>……</a:t>
            </a:r>
            <a:r>
              <a:rPr lang="en-GB" sz="1246" dirty="0"/>
              <a:t>.?</a:t>
            </a:r>
          </a:p>
          <a:p>
            <a:pPr marL="197825" indent="-197825">
              <a:buFont typeface="Arial" charset="0"/>
              <a:buChar char="•"/>
            </a:pPr>
            <a:r>
              <a:rPr lang="en-GB" sz="1246" dirty="0"/>
              <a:t>What was the first thing that happened in the story?</a:t>
            </a:r>
          </a:p>
          <a:p>
            <a:pPr marL="197825" indent="-197825">
              <a:buFont typeface="Arial" charset="0"/>
              <a:buChar char="•"/>
            </a:pPr>
            <a:r>
              <a:rPr lang="en-GB" sz="1246" dirty="0"/>
              <a:t>Can you summarise in a sentence the opening/middle/end of the story?</a:t>
            </a:r>
          </a:p>
          <a:p>
            <a:pPr marL="197825" indent="-197825">
              <a:buFont typeface="Arial" charset="0"/>
              <a:buChar char="•"/>
            </a:pPr>
            <a:r>
              <a:rPr lang="en-GB" sz="1246" dirty="0"/>
              <a:t>In what order do these chapter headings come in the story?</a:t>
            </a:r>
          </a:p>
          <a:p>
            <a:pPr marL="197825" indent="-197825">
              <a:buFont typeface="Arial" charset="0"/>
              <a:buChar char="•"/>
            </a:pPr>
            <a:endParaRPr lang="en-GB" sz="1246" dirty="0"/>
          </a:p>
        </p:txBody>
      </p:sp>
    </p:spTree>
    <p:extLst>
      <p:ext uri="{BB962C8B-B14F-4D97-AF65-F5344CB8AC3E}">
        <p14:creationId xmlns:p14="http://schemas.microsoft.com/office/powerpoint/2010/main" val="15526449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3E6A29-D6C7-D24A-B1D6-0E6F8DD5D78D}"/>
              </a:ext>
            </a:extLst>
          </p:cNvPr>
          <p:cNvSpPr>
            <a:spLocks noGrp="1"/>
          </p:cNvSpPr>
          <p:nvPr>
            <p:ph type="title"/>
          </p:nvPr>
        </p:nvSpPr>
        <p:spPr/>
        <p:txBody>
          <a:bodyPr/>
          <a:lstStyle/>
          <a:p>
            <a:r>
              <a:rPr lang="en-US" dirty="0"/>
              <a:t>Targeted Support</a:t>
            </a:r>
          </a:p>
        </p:txBody>
      </p:sp>
      <p:sp>
        <p:nvSpPr>
          <p:cNvPr id="4" name="Rectangle 3">
            <a:extLst>
              <a:ext uri="{FF2B5EF4-FFF2-40B4-BE49-F238E27FC236}">
                <a16:creationId xmlns:a16="http://schemas.microsoft.com/office/drawing/2014/main" id="{976F0277-F935-CC4D-BDEE-E4FAA33E9376}"/>
              </a:ext>
            </a:extLst>
          </p:cNvPr>
          <p:cNvSpPr/>
          <p:nvPr/>
        </p:nvSpPr>
        <p:spPr>
          <a:xfrm>
            <a:off x="677334" y="1469556"/>
            <a:ext cx="9399354" cy="3785652"/>
          </a:xfrm>
          <a:prstGeom prst="rect">
            <a:avLst/>
          </a:prstGeom>
        </p:spPr>
        <p:txBody>
          <a:bodyPr wrap="square">
            <a:spAutoFit/>
          </a:bodyPr>
          <a:lstStyle/>
          <a:p>
            <a:pPr marL="342900" indent="-342900">
              <a:buFont typeface="Arial" panose="020B0604020202020204" pitchFamily="34" charset="0"/>
              <a:buChar char="•"/>
            </a:pPr>
            <a:r>
              <a:rPr lang="en-GB" sz="2400" dirty="0">
                <a:solidFill>
                  <a:srgbClr val="444444"/>
                </a:solidFill>
                <a:latin typeface="Open Sans" panose="020B0606030504020204" pitchFamily="34" charset="0"/>
              </a:rPr>
              <a:t>Targeted  support may be required to bridge a gap in pupils’ knowledge or understanding of a particular subject area, to assist with the consolidation of their knowledge or skills or to stretch them in their understanding in a particular subject. </a:t>
            </a:r>
            <a:endParaRPr lang="en-GB" sz="2400" dirty="0" smtClean="0">
              <a:solidFill>
                <a:srgbClr val="444444"/>
              </a:solidFill>
              <a:latin typeface="Open Sans" panose="020B0606030504020204" pitchFamily="34" charset="0"/>
            </a:endParaRPr>
          </a:p>
          <a:p>
            <a:pPr marL="342900" indent="-342900">
              <a:buFont typeface="Arial" panose="020B0604020202020204" pitchFamily="34" charset="0"/>
              <a:buChar char="•"/>
            </a:pPr>
            <a:endParaRPr lang="en-GB" sz="2400" dirty="0" smtClean="0">
              <a:solidFill>
                <a:srgbClr val="444444"/>
              </a:solidFill>
              <a:latin typeface="Open Sans" panose="020B0606030504020204" pitchFamily="34" charset="0"/>
            </a:endParaRPr>
          </a:p>
          <a:p>
            <a:pPr marL="342900" indent="-342900">
              <a:buFont typeface="Arial" panose="020B0604020202020204" pitchFamily="34" charset="0"/>
              <a:buChar char="•"/>
            </a:pPr>
            <a:r>
              <a:rPr lang="en-GB" sz="2400" b="0" i="0" dirty="0" smtClean="0">
                <a:solidFill>
                  <a:srgbClr val="444444"/>
                </a:solidFill>
                <a:effectLst/>
                <a:latin typeface="Open Sans" panose="020B0606030504020204" pitchFamily="34" charset="0"/>
              </a:rPr>
              <a:t>In </a:t>
            </a:r>
            <a:r>
              <a:rPr lang="en-GB" sz="2400" b="0" i="0" dirty="0">
                <a:solidFill>
                  <a:srgbClr val="444444"/>
                </a:solidFill>
                <a:effectLst/>
                <a:latin typeface="Open Sans" panose="020B0606030504020204" pitchFamily="34" charset="0"/>
              </a:rPr>
              <a:t>these cases, a teacher or Teaching Assistant will work with groups of pupils to achieve specific targets which have been set by their class teacher. These sessions will happen in school time.  </a:t>
            </a:r>
            <a:endParaRPr lang="en-GB" sz="2400" b="0" i="0" dirty="0" smtClean="0">
              <a:solidFill>
                <a:srgbClr val="444444"/>
              </a:solidFill>
              <a:effectLst/>
              <a:latin typeface="Open Sans" panose="020B0606030504020204" pitchFamily="34" charset="0"/>
            </a:endParaRPr>
          </a:p>
          <a:p>
            <a:pPr marL="342900" indent="-342900">
              <a:buFont typeface="Arial" panose="020B0604020202020204" pitchFamily="34" charset="0"/>
              <a:buChar char="•"/>
            </a:pPr>
            <a:endParaRPr lang="en-GB" sz="2400" dirty="0">
              <a:solidFill>
                <a:srgbClr val="444444"/>
              </a:solidFill>
              <a:latin typeface="Open Sans" panose="020B0606030504020204" pitchFamily="34" charset="0"/>
            </a:endParaRPr>
          </a:p>
          <a:p>
            <a:pPr marL="342900" indent="-342900">
              <a:buFont typeface="Arial" panose="020B0604020202020204" pitchFamily="34" charset="0"/>
              <a:buChar char="•"/>
            </a:pPr>
            <a:r>
              <a:rPr lang="en-GB" sz="2400" b="0" i="0" dirty="0" smtClean="0">
                <a:solidFill>
                  <a:srgbClr val="444444"/>
                </a:solidFill>
                <a:effectLst/>
                <a:latin typeface="Open Sans" panose="020B0606030504020204" pitchFamily="34" charset="0"/>
              </a:rPr>
              <a:t>Each </a:t>
            </a:r>
            <a:r>
              <a:rPr lang="en-GB" sz="2400" b="0" i="0" dirty="0">
                <a:solidFill>
                  <a:srgbClr val="444444"/>
                </a:solidFill>
                <a:effectLst/>
                <a:latin typeface="Open Sans" panose="020B0606030504020204" pitchFamily="34" charset="0"/>
              </a:rPr>
              <a:t>term the progress and attainment of pupils is assessed by teachers. </a:t>
            </a:r>
            <a:endParaRPr lang="en-US" sz="2400" dirty="0"/>
          </a:p>
        </p:txBody>
      </p:sp>
    </p:spTree>
    <p:extLst>
      <p:ext uri="{BB962C8B-B14F-4D97-AF65-F5344CB8AC3E}">
        <p14:creationId xmlns:p14="http://schemas.microsoft.com/office/powerpoint/2010/main" val="40492231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388915-072C-E644-8DB7-FEDBFFD6C951}"/>
              </a:ext>
            </a:extLst>
          </p:cNvPr>
          <p:cNvSpPr>
            <a:spLocks noGrp="1"/>
          </p:cNvSpPr>
          <p:nvPr>
            <p:ph type="title"/>
          </p:nvPr>
        </p:nvSpPr>
        <p:spPr/>
        <p:txBody>
          <a:bodyPr/>
          <a:lstStyle/>
          <a:p>
            <a:r>
              <a:rPr lang="en-GB" b="1" dirty="0">
                <a:solidFill>
                  <a:schemeClr val="accent2">
                    <a:lumMod val="75000"/>
                  </a:schemeClr>
                </a:solidFill>
                <a:latin typeface="Open Sans" panose="020B0606030504020204" pitchFamily="34" charset="0"/>
              </a:rPr>
              <a:t>Supporting Maths Learning at Home</a:t>
            </a:r>
            <a:endParaRPr lang="en-US" dirty="0">
              <a:solidFill>
                <a:schemeClr val="accent2">
                  <a:lumMod val="75000"/>
                </a:schemeClr>
              </a:solidFill>
            </a:endParaRPr>
          </a:p>
        </p:txBody>
      </p:sp>
      <p:sp>
        <p:nvSpPr>
          <p:cNvPr id="4" name="Rectangle 3">
            <a:extLst>
              <a:ext uri="{FF2B5EF4-FFF2-40B4-BE49-F238E27FC236}">
                <a16:creationId xmlns:a16="http://schemas.microsoft.com/office/drawing/2014/main" id="{4B53E1F0-5A78-034B-860F-520B58513786}"/>
              </a:ext>
            </a:extLst>
          </p:cNvPr>
          <p:cNvSpPr/>
          <p:nvPr/>
        </p:nvSpPr>
        <p:spPr>
          <a:xfrm>
            <a:off x="677334" y="1106245"/>
            <a:ext cx="9271338" cy="5201424"/>
          </a:xfrm>
          <a:prstGeom prst="rect">
            <a:avLst/>
          </a:prstGeom>
        </p:spPr>
        <p:txBody>
          <a:bodyPr wrap="square">
            <a:spAutoFit/>
          </a:bodyPr>
          <a:lstStyle/>
          <a:p>
            <a:r>
              <a:rPr lang="en-GB" sz="2000" b="0" i="0" dirty="0">
                <a:solidFill>
                  <a:srgbClr val="444444"/>
                </a:solidFill>
                <a:effectLst/>
                <a:latin typeface="Open Sans" panose="020B0606030504020204" pitchFamily="34" charset="0"/>
              </a:rPr>
              <a:t> </a:t>
            </a:r>
            <a:r>
              <a:rPr lang="en-GB" sz="2000" dirty="0"/>
              <a:t/>
            </a:r>
            <a:br>
              <a:rPr lang="en-GB" sz="2000" dirty="0"/>
            </a:br>
            <a:r>
              <a:rPr lang="en-GB" sz="2000" b="0" i="0" dirty="0">
                <a:solidFill>
                  <a:srgbClr val="444444"/>
                </a:solidFill>
                <a:effectLst/>
                <a:latin typeface="Open Sans" panose="020B0606030504020204" pitchFamily="34" charset="0"/>
              </a:rPr>
              <a:t>As well as learning Maths at school it is important for children to see how maths skills can be used in their everyday lives.  Here are some ideas to help support Maths learning at home:</a:t>
            </a:r>
          </a:p>
          <a:p>
            <a:endParaRPr lang="en-GB" sz="2000" b="0" i="0" dirty="0">
              <a:solidFill>
                <a:srgbClr val="444444"/>
              </a:solidFill>
              <a:effectLst/>
              <a:latin typeface="Open Sans" panose="020B0606030504020204" pitchFamily="34" charset="0"/>
            </a:endParaRPr>
          </a:p>
          <a:p>
            <a:r>
              <a:rPr lang="en-GB" sz="2000" b="1" i="0" u="sng" dirty="0">
                <a:solidFill>
                  <a:srgbClr val="444444"/>
                </a:solidFill>
                <a:effectLst/>
                <a:latin typeface="Open Sans" panose="020B0606030504020204" pitchFamily="34" charset="0"/>
              </a:rPr>
              <a:t>Everyday situations: </a:t>
            </a:r>
          </a:p>
          <a:p>
            <a:pPr marL="285750" indent="-285750">
              <a:buFont typeface="Arial" panose="020B0604020202020204" pitchFamily="34" charset="0"/>
              <a:buChar char="•"/>
            </a:pPr>
            <a:r>
              <a:rPr lang="en-GB" sz="2000" b="0" i="0" dirty="0">
                <a:solidFill>
                  <a:srgbClr val="444444"/>
                </a:solidFill>
                <a:effectLst/>
                <a:latin typeface="Open Sans" panose="020B0606030504020204" pitchFamily="34" charset="0"/>
              </a:rPr>
              <a:t>Weighing, measuring capacity and timing when cooking. </a:t>
            </a:r>
          </a:p>
          <a:p>
            <a:pPr marL="285750" indent="-285750">
              <a:buFont typeface="Arial" panose="020B0604020202020204" pitchFamily="34" charset="0"/>
              <a:buChar char="•"/>
            </a:pPr>
            <a:r>
              <a:rPr lang="en-GB" sz="2000" b="0" i="0" dirty="0">
                <a:solidFill>
                  <a:srgbClr val="444444"/>
                </a:solidFill>
                <a:effectLst/>
                <a:latin typeface="Open Sans" panose="020B0606030504020204" pitchFamily="34" charset="0"/>
              </a:rPr>
              <a:t>Converting a recipe for 4 people to one for 6 people.</a:t>
            </a:r>
          </a:p>
          <a:p>
            <a:pPr marL="285750" indent="-285750">
              <a:buFont typeface="Arial" panose="020B0604020202020204" pitchFamily="34" charset="0"/>
              <a:buChar char="•"/>
            </a:pPr>
            <a:r>
              <a:rPr lang="en-GB" sz="2000" b="0" i="0" dirty="0">
                <a:solidFill>
                  <a:srgbClr val="444444"/>
                </a:solidFill>
                <a:effectLst/>
                <a:latin typeface="Open Sans" panose="020B0606030504020204" pitchFamily="34" charset="0"/>
              </a:rPr>
              <a:t>The journey takes 2½ hours, when will we arrive? We need to be there at 2.00 pm, when do we need to leave home? </a:t>
            </a:r>
          </a:p>
          <a:p>
            <a:pPr marL="285750" indent="-285750">
              <a:buFont typeface="Arial" panose="020B0604020202020204" pitchFamily="34" charset="0"/>
              <a:buChar char="•"/>
            </a:pPr>
            <a:r>
              <a:rPr lang="en-GB" sz="2000" b="0" i="0" dirty="0">
                <a:solidFill>
                  <a:srgbClr val="444444"/>
                </a:solidFill>
                <a:effectLst/>
                <a:latin typeface="Open Sans" panose="020B0606030504020204" pitchFamily="34" charset="0"/>
              </a:rPr>
              <a:t>Handling amounts of money when shopping, working out total costs, working out change, checking receipts. </a:t>
            </a:r>
          </a:p>
          <a:p>
            <a:pPr marL="285750" indent="-285750">
              <a:buFont typeface="Arial" panose="020B0604020202020204" pitchFamily="34" charset="0"/>
              <a:buChar char="•"/>
            </a:pPr>
            <a:r>
              <a:rPr lang="en-GB" sz="2000" b="0" i="0" dirty="0">
                <a:solidFill>
                  <a:srgbClr val="444444"/>
                </a:solidFill>
                <a:effectLst/>
                <a:latin typeface="Open Sans" panose="020B0606030504020204" pitchFamily="34" charset="0"/>
              </a:rPr>
              <a:t>Working out prices of sale items, e.g. 20% off. Managing pocket money and saving for things. </a:t>
            </a:r>
          </a:p>
          <a:p>
            <a:pPr marL="285750" indent="-285750">
              <a:buFont typeface="Arial" panose="020B0604020202020204" pitchFamily="34" charset="0"/>
              <a:buChar char="•"/>
            </a:pPr>
            <a:r>
              <a:rPr lang="en-GB" sz="2000" b="0" i="0" dirty="0">
                <a:solidFill>
                  <a:srgbClr val="444444"/>
                </a:solidFill>
                <a:effectLst/>
                <a:latin typeface="Open Sans" panose="020B0606030504020204" pitchFamily="34" charset="0"/>
              </a:rPr>
              <a:t>Working out distances and directions from maps.</a:t>
            </a:r>
          </a:p>
          <a:p>
            <a:pPr marL="285750" indent="-285750">
              <a:buFont typeface="Arial" panose="020B0604020202020204" pitchFamily="34" charset="0"/>
              <a:buChar char="•"/>
            </a:pPr>
            <a:r>
              <a:rPr lang="en-GB" sz="2000" b="0" i="0" dirty="0">
                <a:solidFill>
                  <a:srgbClr val="444444"/>
                </a:solidFill>
                <a:effectLst/>
                <a:latin typeface="Open Sans" panose="020B0606030504020204" pitchFamily="34" charset="0"/>
              </a:rPr>
              <a:t>Discussing and comparing house prices from newspaper house sales pages.</a:t>
            </a:r>
          </a:p>
          <a:p>
            <a:pPr marL="285750" indent="-285750">
              <a:buFont typeface="Arial" panose="020B0604020202020204" pitchFamily="34" charset="0"/>
              <a:buChar char="•"/>
            </a:pPr>
            <a:r>
              <a:rPr lang="en-GB" sz="2000" b="0" i="0" dirty="0">
                <a:solidFill>
                  <a:srgbClr val="444444"/>
                </a:solidFill>
                <a:effectLst/>
                <a:latin typeface="Open Sans" panose="020B0606030504020204" pitchFamily="34" charset="0"/>
              </a:rPr>
              <a:t>Working out how much petrol will be used on a journey, working out average speed for a journey, costing journeys or holidays etc.</a:t>
            </a:r>
            <a:endParaRPr lang="en-US" sz="2000" dirty="0"/>
          </a:p>
        </p:txBody>
      </p:sp>
      <p:pic>
        <p:nvPicPr>
          <p:cNvPr id="3" name="Picture 2"/>
          <p:cNvPicPr>
            <a:picLocks noChangeAspect="1"/>
          </p:cNvPicPr>
          <p:nvPr/>
        </p:nvPicPr>
        <p:blipFill>
          <a:blip r:embed="rId2"/>
          <a:stretch>
            <a:fillRect/>
          </a:stretch>
        </p:blipFill>
        <p:spPr>
          <a:xfrm>
            <a:off x="10133135" y="172795"/>
            <a:ext cx="1866900" cy="1866900"/>
          </a:xfrm>
          <a:prstGeom prst="rect">
            <a:avLst/>
          </a:prstGeom>
        </p:spPr>
      </p:pic>
      <p:pic>
        <p:nvPicPr>
          <p:cNvPr id="5" name="Picture 4"/>
          <p:cNvPicPr>
            <a:picLocks noChangeAspect="1"/>
          </p:cNvPicPr>
          <p:nvPr/>
        </p:nvPicPr>
        <p:blipFill>
          <a:blip r:embed="rId3"/>
          <a:stretch>
            <a:fillRect/>
          </a:stretch>
        </p:blipFill>
        <p:spPr>
          <a:xfrm>
            <a:off x="9936341" y="4433347"/>
            <a:ext cx="1964715" cy="1386858"/>
          </a:xfrm>
          <a:prstGeom prst="rect">
            <a:avLst/>
          </a:prstGeom>
        </p:spPr>
      </p:pic>
      <p:sp>
        <p:nvSpPr>
          <p:cNvPr id="6" name="Oval 5"/>
          <p:cNvSpPr/>
          <p:nvPr/>
        </p:nvSpPr>
        <p:spPr>
          <a:xfrm>
            <a:off x="11568546" y="6317673"/>
            <a:ext cx="332510" cy="360218"/>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1390775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388915-072C-E644-8DB7-FEDBFFD6C951}"/>
              </a:ext>
            </a:extLst>
          </p:cNvPr>
          <p:cNvSpPr>
            <a:spLocks noGrp="1"/>
          </p:cNvSpPr>
          <p:nvPr>
            <p:ph type="title"/>
          </p:nvPr>
        </p:nvSpPr>
        <p:spPr>
          <a:xfrm>
            <a:off x="677334" y="243840"/>
            <a:ext cx="8596668" cy="1320800"/>
          </a:xfrm>
        </p:spPr>
        <p:txBody>
          <a:bodyPr/>
          <a:lstStyle/>
          <a:p>
            <a:r>
              <a:rPr lang="en-GB" b="1" dirty="0">
                <a:solidFill>
                  <a:schemeClr val="accent2">
                    <a:lumMod val="75000"/>
                  </a:schemeClr>
                </a:solidFill>
                <a:latin typeface="Open Sans" panose="020B0606030504020204" pitchFamily="34" charset="0"/>
              </a:rPr>
              <a:t>Supporting Maths Learning at Home</a:t>
            </a:r>
            <a:endParaRPr lang="en-US" dirty="0">
              <a:solidFill>
                <a:schemeClr val="accent2">
                  <a:lumMod val="75000"/>
                </a:schemeClr>
              </a:solidFill>
            </a:endParaRPr>
          </a:p>
        </p:txBody>
      </p:sp>
      <p:sp>
        <p:nvSpPr>
          <p:cNvPr id="4" name="Rectangle 3">
            <a:extLst>
              <a:ext uri="{FF2B5EF4-FFF2-40B4-BE49-F238E27FC236}">
                <a16:creationId xmlns:a16="http://schemas.microsoft.com/office/drawing/2014/main" id="{4B53E1F0-5A78-034B-860F-520B58513786}"/>
              </a:ext>
            </a:extLst>
          </p:cNvPr>
          <p:cNvSpPr/>
          <p:nvPr/>
        </p:nvSpPr>
        <p:spPr>
          <a:xfrm>
            <a:off x="238237" y="766732"/>
            <a:ext cx="9984570" cy="5324535"/>
          </a:xfrm>
          <a:prstGeom prst="rect">
            <a:avLst/>
          </a:prstGeom>
        </p:spPr>
        <p:txBody>
          <a:bodyPr wrap="square">
            <a:spAutoFit/>
          </a:bodyPr>
          <a:lstStyle/>
          <a:p>
            <a:r>
              <a:rPr lang="en-GB" sz="2000" b="1" i="0" u="sng" dirty="0">
                <a:solidFill>
                  <a:srgbClr val="444444"/>
                </a:solidFill>
                <a:effectLst/>
                <a:latin typeface="Open Sans" panose="020B0606030504020204" pitchFamily="34" charset="0"/>
              </a:rPr>
              <a:t> </a:t>
            </a:r>
            <a:r>
              <a:rPr lang="en-GB" sz="2000" b="1" u="sng" dirty="0">
                <a:solidFill>
                  <a:srgbClr val="444444"/>
                </a:solidFill>
                <a:latin typeface="Open Sans" panose="020B0606030504020204" pitchFamily="34" charset="0"/>
              </a:rPr>
              <a:t> Play activities/games:</a:t>
            </a:r>
          </a:p>
          <a:p>
            <a:pPr marL="342900" indent="-342900">
              <a:buFont typeface="Arial" panose="020B0604020202020204" pitchFamily="34" charset="0"/>
              <a:buChar char="•"/>
            </a:pPr>
            <a:r>
              <a:rPr lang="en-GB" sz="2000" dirty="0">
                <a:solidFill>
                  <a:srgbClr val="444444"/>
                </a:solidFill>
                <a:latin typeface="Open Sans" panose="020B0606030504020204" pitchFamily="34" charset="0"/>
              </a:rPr>
              <a:t>Any games involving calculating scores, e.g. </a:t>
            </a:r>
            <a:r>
              <a:rPr lang="en-GB" sz="2000" dirty="0" smtClean="0">
                <a:solidFill>
                  <a:srgbClr val="444444"/>
                </a:solidFill>
                <a:latin typeface="Open Sans" panose="020B0606030504020204" pitchFamily="34" charset="0"/>
              </a:rPr>
              <a:t>scrabble, </a:t>
            </a:r>
            <a:r>
              <a:rPr lang="en-GB" sz="2000" dirty="0">
                <a:solidFill>
                  <a:srgbClr val="444444"/>
                </a:solidFill>
                <a:latin typeface="Open Sans" panose="020B0606030504020204" pitchFamily="34" charset="0"/>
              </a:rPr>
              <a:t>darts, bowling.</a:t>
            </a:r>
          </a:p>
          <a:p>
            <a:pPr marL="342900" indent="-342900">
              <a:buFont typeface="Arial" panose="020B0604020202020204" pitchFamily="34" charset="0"/>
              <a:buChar char="•"/>
            </a:pPr>
            <a:r>
              <a:rPr lang="en-GB" sz="2000" dirty="0">
                <a:solidFill>
                  <a:srgbClr val="444444"/>
                </a:solidFill>
                <a:latin typeface="Open Sans" panose="020B0606030504020204" pitchFamily="34" charset="0"/>
              </a:rPr>
              <a:t>Beat the calculator. In pairs, one with a calculator, one without, each works out the answer to a calculation aiming for the one without the calculator to say the answer first.</a:t>
            </a:r>
          </a:p>
          <a:p>
            <a:pPr marL="342900" indent="-342900">
              <a:buFont typeface="Arial" panose="020B0604020202020204" pitchFamily="34" charset="0"/>
              <a:buChar char="•"/>
            </a:pPr>
            <a:r>
              <a:rPr lang="en-GB" sz="2000" dirty="0">
                <a:solidFill>
                  <a:srgbClr val="444444"/>
                </a:solidFill>
                <a:latin typeface="Open Sans" panose="020B0606030504020204" pitchFamily="34" charset="0"/>
              </a:rPr>
              <a:t>Games involving strategic thinking/logic, e.g. draughts, chess, mastermind.</a:t>
            </a:r>
          </a:p>
          <a:p>
            <a:pPr marL="342900" indent="-342900">
              <a:buFont typeface="Arial" panose="020B0604020202020204" pitchFamily="34" charset="0"/>
              <a:buChar char="•"/>
            </a:pPr>
            <a:endParaRPr lang="en-GB" sz="2000" b="1" u="sng" dirty="0">
              <a:solidFill>
                <a:srgbClr val="444444"/>
              </a:solidFill>
              <a:latin typeface="Open Sans" panose="020B0606030504020204" pitchFamily="34" charset="0"/>
            </a:endParaRPr>
          </a:p>
          <a:p>
            <a:r>
              <a:rPr lang="en-GB" sz="2000" b="1" u="sng" dirty="0">
                <a:solidFill>
                  <a:srgbClr val="444444"/>
                </a:solidFill>
                <a:latin typeface="Open Sans" panose="020B0606030504020204" pitchFamily="34" charset="0"/>
              </a:rPr>
              <a:t>Mental activities:</a:t>
            </a:r>
          </a:p>
          <a:p>
            <a:pPr marL="342900" indent="-342900">
              <a:buFont typeface="Arial" panose="020B0604020202020204" pitchFamily="34" charset="0"/>
              <a:buChar char="•"/>
            </a:pPr>
            <a:r>
              <a:rPr lang="en-GB" sz="2000" dirty="0">
                <a:solidFill>
                  <a:srgbClr val="444444"/>
                </a:solidFill>
                <a:latin typeface="Open Sans" panose="020B0606030504020204" pitchFamily="34" charset="0"/>
              </a:rPr>
              <a:t>Practising and developing knowledge of addition and subtraction facts within 20 (7+8, 13-5 etc.) and multiplication and division facts to 10 x 10 (6x7, 35/5 etc.)  </a:t>
            </a:r>
          </a:p>
          <a:p>
            <a:pPr marL="342900" indent="-342900">
              <a:buFont typeface="Arial" panose="020B0604020202020204" pitchFamily="34" charset="0"/>
              <a:buChar char="•"/>
            </a:pPr>
            <a:r>
              <a:rPr lang="en-GB" sz="2000" dirty="0">
                <a:solidFill>
                  <a:srgbClr val="444444"/>
                </a:solidFill>
                <a:latin typeface="Open Sans" panose="020B0606030504020204" pitchFamily="34" charset="0"/>
              </a:rPr>
              <a:t>Make it into a game if possible, e.g. have a set of cards numbered 1-10, pick a number such as 4, say 4 times the number on the card as each is turned over, keep all the cards you get right. Beat the calculator as above. </a:t>
            </a:r>
          </a:p>
          <a:p>
            <a:pPr marL="342900" indent="-342900">
              <a:buFont typeface="Arial" panose="020B0604020202020204" pitchFamily="34" charset="0"/>
              <a:buChar char="•"/>
            </a:pPr>
            <a:r>
              <a:rPr lang="en-GB" sz="2000" dirty="0">
                <a:solidFill>
                  <a:srgbClr val="444444"/>
                </a:solidFill>
                <a:latin typeface="Open Sans" panose="020B0606030504020204" pitchFamily="34" charset="0"/>
              </a:rPr>
              <a:t>On a journey, adult passenger times response, try to beat your own time. Ask ‘progressive’ calculations, </a:t>
            </a:r>
            <a:r>
              <a:rPr lang="en-GB" sz="2000" dirty="0" smtClean="0">
                <a:solidFill>
                  <a:srgbClr val="444444"/>
                </a:solidFill>
                <a:latin typeface="Open Sans" panose="020B0606030504020204" pitchFamily="34" charset="0"/>
              </a:rPr>
              <a:t>e.g</a:t>
            </a:r>
            <a:r>
              <a:rPr lang="en-GB" sz="2000" dirty="0">
                <a:solidFill>
                  <a:srgbClr val="444444"/>
                </a:solidFill>
                <a:latin typeface="Open Sans" panose="020B0606030504020204" pitchFamily="34" charset="0"/>
              </a:rPr>
              <a:t>.</a:t>
            </a:r>
            <a:r>
              <a:rPr lang="en-GB" sz="2000" dirty="0" smtClean="0">
                <a:solidFill>
                  <a:srgbClr val="444444"/>
                </a:solidFill>
                <a:latin typeface="Open Sans" panose="020B0606030504020204" pitchFamily="34" charset="0"/>
              </a:rPr>
              <a:t> </a:t>
            </a:r>
            <a:r>
              <a:rPr lang="en-GB" sz="2000" dirty="0">
                <a:solidFill>
                  <a:srgbClr val="444444"/>
                </a:solidFill>
                <a:latin typeface="Open Sans" panose="020B0606030504020204" pitchFamily="34" charset="0"/>
              </a:rPr>
              <a:t>27 </a:t>
            </a:r>
            <a:r>
              <a:rPr lang="en-GB" sz="2000" dirty="0" smtClean="0">
                <a:solidFill>
                  <a:srgbClr val="444444"/>
                </a:solidFill>
                <a:latin typeface="Open Sans" panose="020B0606030504020204" pitchFamily="34" charset="0"/>
              </a:rPr>
              <a:t>+ 6,</a:t>
            </a:r>
            <a:r>
              <a:rPr lang="en-GB" sz="2000" dirty="0">
                <a:solidFill>
                  <a:srgbClr val="444444"/>
                </a:solidFill>
                <a:latin typeface="Open Sans" panose="020B0606030504020204" pitchFamily="34" charset="0"/>
              </a:rPr>
              <a:t>  5 x 2, 50 x 2, 500 x 2, 500 x </a:t>
            </a:r>
            <a:r>
              <a:rPr lang="en-GB" sz="2000" dirty="0" smtClean="0">
                <a:solidFill>
                  <a:srgbClr val="444444"/>
                </a:solidFill>
                <a:latin typeface="Open Sans" panose="020B0606030504020204" pitchFamily="34" charset="0"/>
              </a:rPr>
              <a:t>20. Working </a:t>
            </a:r>
            <a:r>
              <a:rPr lang="en-GB" sz="2000" dirty="0">
                <a:solidFill>
                  <a:srgbClr val="444444"/>
                </a:solidFill>
                <a:latin typeface="Open Sans" panose="020B0606030504020204" pitchFamily="34" charset="0"/>
              </a:rPr>
              <a:t>out 2-digit additions and subtractions, multiplying and dividing 2-digit numbers by 1 digit numbers mentally. </a:t>
            </a:r>
            <a:endParaRPr lang="en-GB" sz="2000" b="1" i="0" u="sng" dirty="0">
              <a:solidFill>
                <a:srgbClr val="444444"/>
              </a:solidFill>
              <a:effectLst/>
              <a:latin typeface="Open Sans" panose="020B0606030504020204" pitchFamily="34" charset="0"/>
            </a:endParaRPr>
          </a:p>
        </p:txBody>
      </p:sp>
      <p:pic>
        <p:nvPicPr>
          <p:cNvPr id="3" name="Picture 2"/>
          <p:cNvPicPr>
            <a:picLocks noChangeAspect="1"/>
          </p:cNvPicPr>
          <p:nvPr/>
        </p:nvPicPr>
        <p:blipFill>
          <a:blip r:embed="rId2"/>
          <a:stretch>
            <a:fillRect/>
          </a:stretch>
        </p:blipFill>
        <p:spPr>
          <a:xfrm>
            <a:off x="10393608" y="400310"/>
            <a:ext cx="1517040" cy="1007860"/>
          </a:xfrm>
          <a:prstGeom prst="rect">
            <a:avLst/>
          </a:prstGeom>
        </p:spPr>
      </p:pic>
      <p:pic>
        <p:nvPicPr>
          <p:cNvPr id="5" name="Picture 4"/>
          <p:cNvPicPr>
            <a:picLocks noChangeAspect="1"/>
          </p:cNvPicPr>
          <p:nvPr/>
        </p:nvPicPr>
        <p:blipFill>
          <a:blip r:embed="rId3"/>
          <a:stretch>
            <a:fillRect/>
          </a:stretch>
        </p:blipFill>
        <p:spPr>
          <a:xfrm>
            <a:off x="10059757" y="4284914"/>
            <a:ext cx="2184741" cy="1285142"/>
          </a:xfrm>
          <a:prstGeom prst="rect">
            <a:avLst/>
          </a:prstGeom>
        </p:spPr>
      </p:pic>
      <p:sp>
        <p:nvSpPr>
          <p:cNvPr id="6" name="Oval 5"/>
          <p:cNvSpPr/>
          <p:nvPr/>
        </p:nvSpPr>
        <p:spPr>
          <a:xfrm>
            <a:off x="11568546" y="6317673"/>
            <a:ext cx="332510" cy="360218"/>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1421585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E8528A-43B5-A44E-990C-45768247CF26}"/>
              </a:ext>
            </a:extLst>
          </p:cNvPr>
          <p:cNvSpPr>
            <a:spLocks noGrp="1"/>
          </p:cNvSpPr>
          <p:nvPr>
            <p:ph type="title"/>
          </p:nvPr>
        </p:nvSpPr>
        <p:spPr/>
        <p:txBody>
          <a:bodyPr/>
          <a:lstStyle/>
          <a:p>
            <a:r>
              <a:rPr lang="en-US" dirty="0"/>
              <a:t>Websites to use at home</a:t>
            </a:r>
          </a:p>
        </p:txBody>
      </p:sp>
      <p:sp>
        <p:nvSpPr>
          <p:cNvPr id="4" name="Rectangle 3">
            <a:extLst>
              <a:ext uri="{FF2B5EF4-FFF2-40B4-BE49-F238E27FC236}">
                <a16:creationId xmlns:a16="http://schemas.microsoft.com/office/drawing/2014/main" id="{3BD15FFF-6B02-0C46-9C5E-5FBAD4BC6B2C}"/>
              </a:ext>
            </a:extLst>
          </p:cNvPr>
          <p:cNvSpPr/>
          <p:nvPr/>
        </p:nvSpPr>
        <p:spPr>
          <a:xfrm>
            <a:off x="455661" y="1351508"/>
            <a:ext cx="9204960" cy="4893647"/>
          </a:xfrm>
          <a:prstGeom prst="rect">
            <a:avLst/>
          </a:prstGeom>
        </p:spPr>
        <p:txBody>
          <a:bodyPr wrap="square">
            <a:spAutoFit/>
          </a:bodyPr>
          <a:lstStyle/>
          <a:p>
            <a:pPr marL="342900" indent="-342900">
              <a:buFont typeface="Arial" panose="020B0604020202020204" pitchFamily="34" charset="0"/>
              <a:buChar char="•"/>
            </a:pPr>
            <a:r>
              <a:rPr lang="en-GB" sz="2400" b="0" i="0" dirty="0">
                <a:solidFill>
                  <a:srgbClr val="444444"/>
                </a:solidFill>
                <a:effectLst/>
                <a:latin typeface="Open Sans" panose="020B0606030504020204" pitchFamily="34" charset="0"/>
              </a:rPr>
              <a:t>Hit the Button (Use this site to help you with your times tables)</a:t>
            </a:r>
          </a:p>
          <a:p>
            <a:pPr marL="342900" indent="-342900">
              <a:buFont typeface="Arial" panose="020B0604020202020204" pitchFamily="34" charset="0"/>
              <a:buChar char="•"/>
            </a:pPr>
            <a:r>
              <a:rPr lang="en-GB" sz="2400" b="0" i="0" dirty="0">
                <a:solidFill>
                  <a:srgbClr val="444444"/>
                </a:solidFill>
                <a:effectLst/>
                <a:latin typeface="Open Sans" panose="020B0606030504020204" pitchFamily="34" charset="0"/>
              </a:rPr>
              <a:t>Math Magician Games (Improve the speed and accuracy of your mental maths!)</a:t>
            </a:r>
          </a:p>
          <a:p>
            <a:pPr marL="342900" indent="-342900">
              <a:buFont typeface="Arial" panose="020B0604020202020204" pitchFamily="34" charset="0"/>
              <a:buChar char="•"/>
            </a:pPr>
            <a:r>
              <a:rPr lang="en-GB" sz="2400" b="0" i="0" dirty="0">
                <a:solidFill>
                  <a:srgbClr val="444444"/>
                </a:solidFill>
                <a:effectLst/>
                <a:latin typeface="Open Sans" panose="020B0606030504020204" pitchFamily="34" charset="0"/>
              </a:rPr>
              <a:t>Woodlands Maths Zone (Links to lots of other websites and games)</a:t>
            </a:r>
          </a:p>
          <a:p>
            <a:pPr marL="342900" indent="-342900">
              <a:buFont typeface="Arial" panose="020B0604020202020204" pitchFamily="34" charset="0"/>
              <a:buChar char="•"/>
            </a:pPr>
            <a:r>
              <a:rPr lang="en-GB" sz="2400" b="0" i="0" dirty="0">
                <a:solidFill>
                  <a:srgbClr val="444444"/>
                </a:solidFill>
                <a:effectLst/>
                <a:latin typeface="Open Sans" panose="020B0606030504020204" pitchFamily="34" charset="0"/>
              </a:rPr>
              <a:t>Count On (Lots of game including Who wants to be a </a:t>
            </a:r>
            <a:r>
              <a:rPr lang="en-GB" sz="2400" b="0" i="0" dirty="0" err="1">
                <a:solidFill>
                  <a:srgbClr val="444444"/>
                </a:solidFill>
                <a:effectLst/>
                <a:latin typeface="Open Sans" panose="020B0606030504020204" pitchFamily="34" charset="0"/>
              </a:rPr>
              <a:t>Mathonaire</a:t>
            </a:r>
            <a:r>
              <a:rPr lang="en-GB" sz="2400" b="0" i="0" dirty="0">
                <a:solidFill>
                  <a:srgbClr val="444444"/>
                </a:solidFill>
                <a:effectLst/>
                <a:latin typeface="Open Sans" panose="020B0606030504020204" pitchFamily="34" charset="0"/>
              </a:rPr>
              <a:t>?)</a:t>
            </a:r>
          </a:p>
          <a:p>
            <a:pPr marL="342900" indent="-342900">
              <a:buFont typeface="Arial" panose="020B0604020202020204" pitchFamily="34" charset="0"/>
              <a:buChar char="•"/>
            </a:pPr>
            <a:r>
              <a:rPr lang="en-GB" sz="2400" b="0" i="0" dirty="0">
                <a:solidFill>
                  <a:srgbClr val="444444"/>
                </a:solidFill>
                <a:effectLst/>
                <a:latin typeface="Open Sans" panose="020B0606030504020204" pitchFamily="34" charset="0"/>
              </a:rPr>
              <a:t>Math Playground (A huge variety of fun maths games!)</a:t>
            </a:r>
          </a:p>
          <a:p>
            <a:pPr marL="342900" indent="-342900">
              <a:buFont typeface="Arial" panose="020B0604020202020204" pitchFamily="34" charset="0"/>
              <a:buChar char="•"/>
            </a:pPr>
            <a:r>
              <a:rPr lang="en-GB" sz="2400" b="0" i="0" dirty="0">
                <a:solidFill>
                  <a:srgbClr val="444444"/>
                </a:solidFill>
                <a:effectLst/>
                <a:latin typeface="Open Sans" panose="020B0606030504020204" pitchFamily="34" charset="0"/>
              </a:rPr>
              <a:t>Power Lines (Use your logic to solve these number puzzles!)</a:t>
            </a:r>
          </a:p>
          <a:p>
            <a:pPr marL="342900" indent="-342900">
              <a:buFont typeface="Arial" panose="020B0604020202020204" pitchFamily="34" charset="0"/>
              <a:buChar char="•"/>
            </a:pPr>
            <a:r>
              <a:rPr lang="en-GB" sz="2400" b="0" i="0" dirty="0">
                <a:solidFill>
                  <a:srgbClr val="444444"/>
                </a:solidFill>
                <a:effectLst/>
                <a:latin typeface="Open Sans" panose="020B0606030504020204" pitchFamily="34" charset="0"/>
              </a:rPr>
              <a:t>Billy Bug (Can you use coordinates to find Billy's grub</a:t>
            </a:r>
            <a:r>
              <a:rPr lang="en-GB" sz="2400" b="0" i="0" dirty="0" smtClean="0">
                <a:solidFill>
                  <a:srgbClr val="444444"/>
                </a:solidFill>
                <a:effectLst/>
                <a:latin typeface="Open Sans" panose="020B0606030504020204" pitchFamily="34" charset="0"/>
              </a:rPr>
              <a:t>?)</a:t>
            </a:r>
          </a:p>
          <a:p>
            <a:pPr marL="342900" indent="-342900">
              <a:buFont typeface="Arial" panose="020B0604020202020204" pitchFamily="34" charset="0"/>
              <a:buChar char="•"/>
            </a:pPr>
            <a:r>
              <a:rPr lang="en-GB" sz="2400" dirty="0" smtClean="0">
                <a:solidFill>
                  <a:srgbClr val="444444"/>
                </a:solidFill>
                <a:latin typeface="Open Sans" panose="020B0606030504020204" pitchFamily="34" charset="0"/>
              </a:rPr>
              <a:t>Times Table </a:t>
            </a:r>
            <a:r>
              <a:rPr lang="en-GB" sz="2400" dirty="0" err="1" smtClean="0">
                <a:solidFill>
                  <a:srgbClr val="444444"/>
                </a:solidFill>
                <a:latin typeface="Open Sans" panose="020B0606030504020204" pitchFamily="34" charset="0"/>
              </a:rPr>
              <a:t>Rockstars</a:t>
            </a:r>
            <a:r>
              <a:rPr lang="en-GB" sz="2400" dirty="0" smtClean="0">
                <a:solidFill>
                  <a:srgbClr val="444444"/>
                </a:solidFill>
                <a:latin typeface="Open Sans" panose="020B0606030504020204" pitchFamily="34" charset="0"/>
              </a:rPr>
              <a:t> (times tables practise)</a:t>
            </a:r>
          </a:p>
          <a:p>
            <a:pPr marL="342900" indent="-342900">
              <a:buFont typeface="Arial" panose="020B0604020202020204" pitchFamily="34" charset="0"/>
              <a:buChar char="•"/>
            </a:pPr>
            <a:r>
              <a:rPr lang="en-GB" sz="2400" dirty="0" smtClean="0">
                <a:solidFill>
                  <a:srgbClr val="444444"/>
                </a:solidFill>
                <a:latin typeface="Open Sans" panose="020B0606030504020204" pitchFamily="34" charset="0"/>
              </a:rPr>
              <a:t>Purple mash</a:t>
            </a:r>
            <a:endParaRPr lang="en-US" sz="2400" dirty="0"/>
          </a:p>
        </p:txBody>
      </p:sp>
      <p:pic>
        <p:nvPicPr>
          <p:cNvPr id="3" name="Picture 2"/>
          <p:cNvPicPr>
            <a:picLocks noChangeAspect="1"/>
          </p:cNvPicPr>
          <p:nvPr/>
        </p:nvPicPr>
        <p:blipFill>
          <a:blip r:embed="rId2"/>
          <a:stretch>
            <a:fillRect/>
          </a:stretch>
        </p:blipFill>
        <p:spPr>
          <a:xfrm>
            <a:off x="10081113" y="215900"/>
            <a:ext cx="1924050" cy="1714500"/>
          </a:xfrm>
          <a:prstGeom prst="rect">
            <a:avLst/>
          </a:prstGeom>
        </p:spPr>
      </p:pic>
      <p:pic>
        <p:nvPicPr>
          <p:cNvPr id="5" name="Picture 4"/>
          <p:cNvPicPr>
            <a:picLocks noChangeAspect="1"/>
          </p:cNvPicPr>
          <p:nvPr/>
        </p:nvPicPr>
        <p:blipFill>
          <a:blip r:embed="rId3"/>
          <a:stretch>
            <a:fillRect/>
          </a:stretch>
        </p:blipFill>
        <p:spPr>
          <a:xfrm>
            <a:off x="9496498" y="2562225"/>
            <a:ext cx="1847850" cy="1733550"/>
          </a:xfrm>
          <a:prstGeom prst="rect">
            <a:avLst/>
          </a:prstGeom>
        </p:spPr>
      </p:pic>
      <p:pic>
        <p:nvPicPr>
          <p:cNvPr id="6" name="Picture 5"/>
          <p:cNvPicPr>
            <a:picLocks noChangeAspect="1"/>
          </p:cNvPicPr>
          <p:nvPr/>
        </p:nvPicPr>
        <p:blipFill>
          <a:blip r:embed="rId4"/>
          <a:stretch>
            <a:fillRect/>
          </a:stretch>
        </p:blipFill>
        <p:spPr>
          <a:xfrm>
            <a:off x="9496498" y="5037683"/>
            <a:ext cx="1143000" cy="1143000"/>
          </a:xfrm>
          <a:prstGeom prst="rect">
            <a:avLst/>
          </a:prstGeom>
        </p:spPr>
      </p:pic>
      <p:sp>
        <p:nvSpPr>
          <p:cNvPr id="7" name="Oval 6"/>
          <p:cNvSpPr/>
          <p:nvPr/>
        </p:nvSpPr>
        <p:spPr>
          <a:xfrm>
            <a:off x="11568546" y="6317673"/>
            <a:ext cx="332510" cy="360218"/>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6102081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FE1DA6-3CE6-A74C-87CD-1F88074FFB41}"/>
              </a:ext>
            </a:extLst>
          </p:cNvPr>
          <p:cNvSpPr>
            <a:spLocks noGrp="1"/>
          </p:cNvSpPr>
          <p:nvPr>
            <p:ph type="title"/>
          </p:nvPr>
        </p:nvSpPr>
        <p:spPr/>
        <p:txBody>
          <a:bodyPr/>
          <a:lstStyle/>
          <a:p>
            <a:r>
              <a:rPr lang="en-US" dirty="0"/>
              <a:t>Meet the team</a:t>
            </a:r>
          </a:p>
        </p:txBody>
      </p:sp>
      <p:sp>
        <p:nvSpPr>
          <p:cNvPr id="3" name="Content Placeholder 2">
            <a:extLst>
              <a:ext uri="{FF2B5EF4-FFF2-40B4-BE49-F238E27FC236}">
                <a16:creationId xmlns:a16="http://schemas.microsoft.com/office/drawing/2014/main" id="{F1CEDC30-F60E-924F-8620-6B97585A1962}"/>
              </a:ext>
            </a:extLst>
          </p:cNvPr>
          <p:cNvSpPr>
            <a:spLocks noGrp="1"/>
          </p:cNvSpPr>
          <p:nvPr>
            <p:ph idx="1"/>
          </p:nvPr>
        </p:nvSpPr>
        <p:spPr>
          <a:xfrm>
            <a:off x="677333" y="1343891"/>
            <a:ext cx="10430377" cy="4697471"/>
          </a:xfrm>
        </p:spPr>
        <p:txBody>
          <a:bodyPr>
            <a:normAutofit/>
          </a:bodyPr>
          <a:lstStyle/>
          <a:p>
            <a:pPr marL="0" indent="0">
              <a:buNone/>
            </a:pPr>
            <a:r>
              <a:rPr lang="en-US" sz="2800" dirty="0"/>
              <a:t>Cherry Class – </a:t>
            </a:r>
            <a:r>
              <a:rPr lang="en-US" sz="2800" dirty="0" smtClean="0"/>
              <a:t>Miss Ormerod</a:t>
            </a:r>
            <a:endParaRPr lang="en-US" sz="2800" dirty="0"/>
          </a:p>
          <a:p>
            <a:pPr marL="0" indent="0">
              <a:buNone/>
            </a:pPr>
            <a:endParaRPr lang="en-US" sz="2800" dirty="0"/>
          </a:p>
          <a:p>
            <a:pPr marL="0" indent="0">
              <a:buNone/>
            </a:pPr>
            <a:r>
              <a:rPr lang="en-US" sz="2800" dirty="0"/>
              <a:t>Poppy Class – Mrs </a:t>
            </a:r>
            <a:r>
              <a:rPr lang="en-US" sz="2800" dirty="0" err="1"/>
              <a:t>Louca</a:t>
            </a:r>
            <a:r>
              <a:rPr lang="en-US" sz="2800" dirty="0"/>
              <a:t> </a:t>
            </a:r>
            <a:r>
              <a:rPr lang="en-US" sz="2800" dirty="0" smtClean="0"/>
              <a:t>and Mrs </a:t>
            </a:r>
            <a:r>
              <a:rPr lang="en-US" sz="2800" dirty="0" err="1"/>
              <a:t>Hastewell</a:t>
            </a:r>
            <a:r>
              <a:rPr lang="en-US" sz="2800" dirty="0"/>
              <a:t> </a:t>
            </a:r>
          </a:p>
          <a:p>
            <a:pPr marL="0" indent="0">
              <a:buNone/>
            </a:pPr>
            <a:endParaRPr lang="en-US" sz="2800" dirty="0" smtClean="0"/>
          </a:p>
          <a:p>
            <a:pPr marL="0" indent="0">
              <a:buNone/>
            </a:pPr>
            <a:r>
              <a:rPr lang="en-US" sz="2800" dirty="0" smtClean="0"/>
              <a:t>Supporting </a:t>
            </a:r>
            <a:r>
              <a:rPr lang="en-US" sz="2800" dirty="0"/>
              <a:t>Year 5 – </a:t>
            </a:r>
            <a:r>
              <a:rPr lang="en-US" sz="2800" dirty="0" smtClean="0"/>
              <a:t>Mrs Sabir, </a:t>
            </a:r>
            <a:r>
              <a:rPr lang="en-US" sz="2800" dirty="0" err="1" smtClean="0"/>
              <a:t>Mrs</a:t>
            </a:r>
            <a:r>
              <a:rPr lang="en-US" sz="2800" dirty="0" smtClean="0"/>
              <a:t> Chowdhury,</a:t>
            </a:r>
            <a:r>
              <a:rPr lang="en-US" sz="2800" dirty="0" smtClean="0">
                <a:solidFill>
                  <a:srgbClr val="FF0000"/>
                </a:solidFill>
              </a:rPr>
              <a:t> </a:t>
            </a:r>
            <a:r>
              <a:rPr lang="en-US" sz="2800" dirty="0" smtClean="0"/>
              <a:t>Miss </a:t>
            </a:r>
            <a:r>
              <a:rPr lang="en-US" sz="2800" dirty="0"/>
              <a:t>Caldecott</a:t>
            </a:r>
          </a:p>
          <a:p>
            <a:pPr marL="0" indent="0">
              <a:buNone/>
            </a:pPr>
            <a:endParaRPr lang="en-US" sz="2800" dirty="0"/>
          </a:p>
          <a:p>
            <a:pPr marL="0" indent="0">
              <a:buNone/>
            </a:pPr>
            <a:endParaRPr lang="en-US" sz="2800" dirty="0"/>
          </a:p>
          <a:p>
            <a:pPr marL="0" indent="0">
              <a:buNone/>
            </a:pPr>
            <a:endParaRPr lang="en-US" sz="2800" dirty="0"/>
          </a:p>
          <a:p>
            <a:pPr marL="0" indent="0">
              <a:buNone/>
            </a:pPr>
            <a:endParaRPr lang="en-US" sz="2800" dirty="0"/>
          </a:p>
        </p:txBody>
      </p:sp>
    </p:spTree>
    <p:extLst>
      <p:ext uri="{BB962C8B-B14F-4D97-AF65-F5344CB8AC3E}">
        <p14:creationId xmlns:p14="http://schemas.microsoft.com/office/powerpoint/2010/main" val="120294211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F4E9B8-5AD6-ED45-A6B4-A8D4112294B1}"/>
              </a:ext>
            </a:extLst>
          </p:cNvPr>
          <p:cNvSpPr>
            <a:spLocks noGrp="1"/>
          </p:cNvSpPr>
          <p:nvPr>
            <p:ph type="title"/>
          </p:nvPr>
        </p:nvSpPr>
        <p:spPr/>
        <p:txBody>
          <a:bodyPr/>
          <a:lstStyle/>
          <a:p>
            <a:r>
              <a:rPr lang="en-US" dirty="0"/>
              <a:t>Internet safety </a:t>
            </a:r>
          </a:p>
        </p:txBody>
      </p:sp>
      <p:sp>
        <p:nvSpPr>
          <p:cNvPr id="4" name="Rectangle 3">
            <a:extLst>
              <a:ext uri="{FF2B5EF4-FFF2-40B4-BE49-F238E27FC236}">
                <a16:creationId xmlns:a16="http://schemas.microsoft.com/office/drawing/2014/main" id="{E5E824CC-B49F-E342-BC4F-0AC1765932FC}"/>
              </a:ext>
            </a:extLst>
          </p:cNvPr>
          <p:cNvSpPr/>
          <p:nvPr/>
        </p:nvSpPr>
        <p:spPr>
          <a:xfrm>
            <a:off x="286512" y="1305342"/>
            <a:ext cx="10027920" cy="5078313"/>
          </a:xfrm>
          <a:prstGeom prst="rect">
            <a:avLst/>
          </a:prstGeom>
        </p:spPr>
        <p:txBody>
          <a:bodyPr wrap="square">
            <a:spAutoFit/>
          </a:bodyPr>
          <a:lstStyle/>
          <a:p>
            <a:pPr marL="285750" indent="-285750">
              <a:buFont typeface="Arial" panose="020B0604020202020204" pitchFamily="34" charset="0"/>
              <a:buChar char="•"/>
            </a:pPr>
            <a:r>
              <a:rPr lang="en-GB" b="0" i="0" dirty="0">
                <a:solidFill>
                  <a:srgbClr val="444444"/>
                </a:solidFill>
                <a:effectLst/>
                <a:latin typeface="Open Sans" panose="020B0606030504020204" pitchFamily="34" charset="0"/>
              </a:rPr>
              <a:t>Be a part of their online life; involve the whole family and show an interest. </a:t>
            </a:r>
          </a:p>
          <a:p>
            <a:pPr marL="285750" indent="-285750">
              <a:buFont typeface="Arial" panose="020B0604020202020204" pitchFamily="34" charset="0"/>
              <a:buChar char="•"/>
            </a:pPr>
            <a:endParaRPr lang="en-GB" b="0" i="0" dirty="0">
              <a:solidFill>
                <a:srgbClr val="444444"/>
              </a:solidFill>
              <a:effectLst/>
              <a:latin typeface="Open Sans" panose="020B0606030504020204" pitchFamily="34" charset="0"/>
            </a:endParaRPr>
          </a:p>
          <a:p>
            <a:pPr marL="285750" indent="-285750">
              <a:buFont typeface="Arial" panose="020B0604020202020204" pitchFamily="34" charset="0"/>
              <a:buChar char="•"/>
            </a:pPr>
            <a:r>
              <a:rPr lang="en-GB" b="0" i="0" dirty="0">
                <a:solidFill>
                  <a:srgbClr val="444444"/>
                </a:solidFill>
                <a:effectLst/>
                <a:latin typeface="Open Sans" panose="020B0606030504020204" pitchFamily="34" charset="0"/>
              </a:rPr>
              <a:t>Find out what sites they visit and what they love about them, if they know you understand they are more likely to come to you if they have any problems.</a:t>
            </a:r>
          </a:p>
          <a:p>
            <a:pPr marL="285750" indent="-285750">
              <a:buFont typeface="Arial" panose="020B0604020202020204" pitchFamily="34" charset="0"/>
              <a:buChar char="•"/>
            </a:pPr>
            <a:endParaRPr lang="en-GB" b="0" i="0" dirty="0">
              <a:solidFill>
                <a:srgbClr val="444444"/>
              </a:solidFill>
              <a:effectLst/>
              <a:latin typeface="Open Sans" panose="020B0606030504020204" pitchFamily="34" charset="0"/>
            </a:endParaRPr>
          </a:p>
          <a:p>
            <a:pPr marL="285750" indent="-285750">
              <a:buFont typeface="Arial" panose="020B0604020202020204" pitchFamily="34" charset="0"/>
              <a:buChar char="•"/>
            </a:pPr>
            <a:r>
              <a:rPr lang="en-GB" b="0" i="0" dirty="0">
                <a:solidFill>
                  <a:srgbClr val="444444"/>
                </a:solidFill>
                <a:effectLst/>
                <a:latin typeface="Open Sans" panose="020B0606030504020204" pitchFamily="34" charset="0"/>
              </a:rPr>
              <a:t>Watch </a:t>
            </a:r>
            <a:r>
              <a:rPr lang="en-GB" b="0" i="0" dirty="0" err="1">
                <a:solidFill>
                  <a:srgbClr val="444444"/>
                </a:solidFill>
                <a:effectLst/>
                <a:latin typeface="Open Sans" panose="020B0606030504020204" pitchFamily="34" charset="0"/>
              </a:rPr>
              <a:t>Thinkuknow</a:t>
            </a:r>
            <a:r>
              <a:rPr lang="en-GB" b="0" i="0" dirty="0">
                <a:solidFill>
                  <a:srgbClr val="444444"/>
                </a:solidFill>
                <a:effectLst/>
                <a:latin typeface="Open Sans" panose="020B0606030504020204" pitchFamily="34" charset="0"/>
              </a:rPr>
              <a:t> films and cartoons with your child.  The </a:t>
            </a:r>
            <a:r>
              <a:rPr lang="en-GB" b="0" i="0" dirty="0" err="1">
                <a:solidFill>
                  <a:srgbClr val="444444"/>
                </a:solidFill>
                <a:effectLst/>
                <a:latin typeface="Open Sans" panose="020B0606030504020204" pitchFamily="34" charset="0"/>
              </a:rPr>
              <a:t>Thinkuknow</a:t>
            </a:r>
            <a:r>
              <a:rPr lang="en-GB" b="0" i="0" dirty="0">
                <a:solidFill>
                  <a:srgbClr val="444444"/>
                </a:solidFill>
                <a:effectLst/>
                <a:latin typeface="Open Sans" panose="020B0606030504020204" pitchFamily="34" charset="0"/>
              </a:rPr>
              <a:t> site has films, games and advice for child from five all the way to 16</a:t>
            </a:r>
            <a:r>
              <a:rPr lang="en-GB" dirty="0">
                <a:solidFill>
                  <a:srgbClr val="444444"/>
                </a:solidFill>
                <a:latin typeface="Open Sans" panose="020B0606030504020204" pitchFamily="34" charset="0"/>
              </a:rPr>
              <a:t>. </a:t>
            </a:r>
            <a:r>
              <a:rPr lang="en-GB" dirty="0">
                <a:solidFill>
                  <a:srgbClr val="444444"/>
                </a:solidFill>
                <a:latin typeface="Open Sans" panose="020B0606030504020204" pitchFamily="34" charset="0"/>
                <a:hlinkClick r:id="rId2"/>
              </a:rPr>
              <a:t>https://www.thinkuknow.co.uk/</a:t>
            </a:r>
            <a:r>
              <a:rPr lang="en-GB" dirty="0">
                <a:solidFill>
                  <a:srgbClr val="444444"/>
                </a:solidFill>
                <a:latin typeface="Open Sans" panose="020B0606030504020204" pitchFamily="34" charset="0"/>
              </a:rPr>
              <a:t> </a:t>
            </a:r>
            <a:endParaRPr lang="en-GB" b="0" i="0" dirty="0">
              <a:solidFill>
                <a:srgbClr val="444444"/>
              </a:solidFill>
              <a:effectLst/>
              <a:latin typeface="Open Sans" panose="020B0606030504020204" pitchFamily="34" charset="0"/>
            </a:endParaRPr>
          </a:p>
          <a:p>
            <a:pPr marL="285750" indent="-285750">
              <a:buFont typeface="Arial" panose="020B0604020202020204" pitchFamily="34" charset="0"/>
              <a:buChar char="•"/>
            </a:pPr>
            <a:endParaRPr lang="en-GB" dirty="0">
              <a:solidFill>
                <a:srgbClr val="444444"/>
              </a:solidFill>
              <a:latin typeface="Open Sans" panose="020B0606030504020204" pitchFamily="34" charset="0"/>
            </a:endParaRPr>
          </a:p>
          <a:p>
            <a:pPr marL="285750" indent="-285750">
              <a:buFont typeface="Arial" panose="020B0604020202020204" pitchFamily="34" charset="0"/>
              <a:buChar char="•"/>
            </a:pPr>
            <a:r>
              <a:rPr lang="en-GB" b="0" i="0" dirty="0">
                <a:solidFill>
                  <a:srgbClr val="444444"/>
                </a:solidFill>
                <a:effectLst/>
                <a:latin typeface="Open Sans" panose="020B0606030504020204" pitchFamily="34" charset="0"/>
              </a:rPr>
              <a:t>Encourage your child to go online and explore! There is a wealth of age-appropriate sites online for your children. </a:t>
            </a:r>
          </a:p>
          <a:p>
            <a:pPr marL="285750" indent="-285750">
              <a:buFont typeface="Arial" panose="020B0604020202020204" pitchFamily="34" charset="0"/>
              <a:buChar char="•"/>
            </a:pPr>
            <a:endParaRPr lang="en-GB" dirty="0">
              <a:solidFill>
                <a:srgbClr val="444444"/>
              </a:solidFill>
              <a:latin typeface="Open Sans" panose="020B0606030504020204" pitchFamily="34" charset="0"/>
            </a:endParaRPr>
          </a:p>
          <a:p>
            <a:pPr marL="285750" indent="-285750">
              <a:buFont typeface="Arial" panose="020B0604020202020204" pitchFamily="34" charset="0"/>
              <a:buChar char="•"/>
            </a:pPr>
            <a:r>
              <a:rPr lang="en-GB" b="0" i="0" dirty="0">
                <a:solidFill>
                  <a:srgbClr val="444444"/>
                </a:solidFill>
                <a:effectLst/>
                <a:latin typeface="Open Sans" panose="020B0606030504020204" pitchFamily="34" charset="0"/>
              </a:rPr>
              <a:t>Encourage them to use sites which are fun, educational and that will help them to develop online skills.  </a:t>
            </a:r>
          </a:p>
          <a:p>
            <a:pPr marL="285750" indent="-285750">
              <a:buFont typeface="Arial" panose="020B0604020202020204" pitchFamily="34" charset="0"/>
              <a:buChar char="•"/>
            </a:pPr>
            <a:endParaRPr lang="en-GB" b="0" i="0" dirty="0">
              <a:solidFill>
                <a:srgbClr val="444444"/>
              </a:solidFill>
              <a:effectLst/>
              <a:latin typeface="Open Sans" panose="020B0606030504020204" pitchFamily="34" charset="0"/>
            </a:endParaRPr>
          </a:p>
          <a:p>
            <a:pPr marL="285750" indent="-285750">
              <a:buFont typeface="Arial" panose="020B0604020202020204" pitchFamily="34" charset="0"/>
              <a:buChar char="•"/>
            </a:pPr>
            <a:r>
              <a:rPr lang="en-GB" b="0" i="0" dirty="0">
                <a:solidFill>
                  <a:srgbClr val="444444"/>
                </a:solidFill>
                <a:effectLst/>
                <a:latin typeface="Open Sans" panose="020B0606030504020204" pitchFamily="34" charset="0"/>
              </a:rPr>
              <a:t>Keep up-to-date with your child’s development online.  </a:t>
            </a:r>
          </a:p>
          <a:p>
            <a:pPr marL="285750" indent="-285750">
              <a:buFont typeface="Arial" panose="020B0604020202020204" pitchFamily="34" charset="0"/>
              <a:buChar char="•"/>
            </a:pPr>
            <a:endParaRPr lang="en-GB" dirty="0">
              <a:solidFill>
                <a:srgbClr val="444444"/>
              </a:solidFill>
              <a:latin typeface="Open Sans" panose="020B0606030504020204" pitchFamily="34" charset="0"/>
            </a:endParaRPr>
          </a:p>
          <a:p>
            <a:pPr marL="285750" indent="-285750">
              <a:buFont typeface="Arial" panose="020B0604020202020204" pitchFamily="34" charset="0"/>
              <a:buChar char="•"/>
            </a:pPr>
            <a:r>
              <a:rPr lang="en-GB" b="0" i="0" dirty="0">
                <a:solidFill>
                  <a:srgbClr val="444444"/>
                </a:solidFill>
                <a:effectLst/>
                <a:latin typeface="Open Sans" panose="020B0606030504020204" pitchFamily="34" charset="0"/>
              </a:rPr>
              <a:t>Children grow up fast and they will be growing in confidence and learning new skills daily. It’s important that as your child learns more, so do you</a:t>
            </a:r>
            <a:r>
              <a:rPr lang="en-GB" b="0" i="0" dirty="0" smtClean="0">
                <a:solidFill>
                  <a:srgbClr val="444444"/>
                </a:solidFill>
                <a:effectLst/>
                <a:latin typeface="Open Sans" panose="020B0606030504020204" pitchFamily="34" charset="0"/>
              </a:rPr>
              <a:t>.</a:t>
            </a:r>
          </a:p>
        </p:txBody>
      </p:sp>
    </p:spTree>
    <p:extLst>
      <p:ext uri="{BB962C8B-B14F-4D97-AF65-F5344CB8AC3E}">
        <p14:creationId xmlns:p14="http://schemas.microsoft.com/office/powerpoint/2010/main" val="34199308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A9F34E-E387-2A4D-A8FE-3DBC365DF3EB}"/>
              </a:ext>
            </a:extLst>
          </p:cNvPr>
          <p:cNvSpPr>
            <a:spLocks noGrp="1"/>
          </p:cNvSpPr>
          <p:nvPr>
            <p:ph type="title"/>
          </p:nvPr>
        </p:nvSpPr>
        <p:spPr/>
        <p:txBody>
          <a:bodyPr/>
          <a:lstStyle/>
          <a:p>
            <a:r>
              <a:rPr lang="en-US" dirty="0"/>
              <a:t>Internet safety  - tips</a:t>
            </a:r>
          </a:p>
        </p:txBody>
      </p:sp>
      <p:sp>
        <p:nvSpPr>
          <p:cNvPr id="4" name="Rectangle 3">
            <a:extLst>
              <a:ext uri="{FF2B5EF4-FFF2-40B4-BE49-F238E27FC236}">
                <a16:creationId xmlns:a16="http://schemas.microsoft.com/office/drawing/2014/main" id="{376BFEDD-6F9F-3349-8700-0D7A486245A8}"/>
              </a:ext>
            </a:extLst>
          </p:cNvPr>
          <p:cNvSpPr/>
          <p:nvPr/>
        </p:nvSpPr>
        <p:spPr>
          <a:xfrm>
            <a:off x="206524" y="1225689"/>
            <a:ext cx="10064311" cy="5016758"/>
          </a:xfrm>
          <a:prstGeom prst="rect">
            <a:avLst/>
          </a:prstGeom>
        </p:spPr>
        <p:txBody>
          <a:bodyPr wrap="square">
            <a:spAutoFit/>
          </a:bodyPr>
          <a:lstStyle/>
          <a:p>
            <a:pPr marL="285750" indent="-285750">
              <a:buFont typeface="Arial" panose="020B0604020202020204" pitchFamily="34" charset="0"/>
              <a:buChar char="•"/>
            </a:pPr>
            <a:r>
              <a:rPr lang="en-GB" sz="1600" b="0" i="0" dirty="0">
                <a:solidFill>
                  <a:srgbClr val="444444"/>
                </a:solidFill>
                <a:effectLst/>
                <a:latin typeface="Open Sans" panose="020B0606030504020204" pitchFamily="34" charset="0"/>
              </a:rPr>
              <a:t>Set boundaries in the online world just as you would in the real world.</a:t>
            </a:r>
          </a:p>
          <a:p>
            <a:pPr marL="285750" indent="-285750">
              <a:buFont typeface="Arial" panose="020B0604020202020204" pitchFamily="34" charset="0"/>
              <a:buChar char="•"/>
            </a:pPr>
            <a:endParaRPr lang="en-GB" sz="1600" dirty="0">
              <a:solidFill>
                <a:srgbClr val="444444"/>
              </a:solidFill>
              <a:latin typeface="Open Sans" panose="020B0606030504020204" pitchFamily="34" charset="0"/>
            </a:endParaRPr>
          </a:p>
          <a:p>
            <a:pPr marL="285750" indent="-285750">
              <a:buFont typeface="Arial" panose="020B0604020202020204" pitchFamily="34" charset="0"/>
              <a:buChar char="•"/>
            </a:pPr>
            <a:r>
              <a:rPr lang="en-GB" sz="1600" b="0" i="0" dirty="0">
                <a:solidFill>
                  <a:srgbClr val="444444"/>
                </a:solidFill>
                <a:effectLst/>
                <a:latin typeface="Open Sans" panose="020B0606030504020204" pitchFamily="34" charset="0"/>
              </a:rPr>
              <a:t>Think about what they might see, what they share, who they talk to and how long they spend online.</a:t>
            </a:r>
          </a:p>
          <a:p>
            <a:pPr marL="285750" indent="-285750">
              <a:buFont typeface="Arial" panose="020B0604020202020204" pitchFamily="34" charset="0"/>
              <a:buChar char="•"/>
            </a:pPr>
            <a:endParaRPr lang="en-GB" sz="1600" dirty="0">
              <a:solidFill>
                <a:srgbClr val="444444"/>
              </a:solidFill>
              <a:latin typeface="Open Sans" panose="020B0606030504020204" pitchFamily="34" charset="0"/>
            </a:endParaRPr>
          </a:p>
          <a:p>
            <a:pPr marL="285750" indent="-285750">
              <a:buFont typeface="Arial" panose="020B0604020202020204" pitchFamily="34" charset="0"/>
              <a:buChar char="•"/>
            </a:pPr>
            <a:r>
              <a:rPr lang="en-GB" sz="1600" b="0" i="0" dirty="0">
                <a:solidFill>
                  <a:srgbClr val="444444"/>
                </a:solidFill>
                <a:effectLst/>
                <a:latin typeface="Open Sans" panose="020B0606030504020204" pitchFamily="34" charset="0"/>
              </a:rPr>
              <a:t> It is important to discuss boundaries at a young age to develop the tools and skills children need to enjoy their time online.</a:t>
            </a:r>
          </a:p>
          <a:p>
            <a:pPr marL="285750" indent="-285750">
              <a:buFont typeface="Arial" panose="020B0604020202020204" pitchFamily="34" charset="0"/>
              <a:buChar char="•"/>
            </a:pPr>
            <a:endParaRPr lang="en-GB" sz="1600" dirty="0">
              <a:solidFill>
                <a:srgbClr val="444444"/>
              </a:solidFill>
              <a:latin typeface="Open Sans" panose="020B0606030504020204" pitchFamily="34" charset="0"/>
            </a:endParaRPr>
          </a:p>
          <a:p>
            <a:pPr marL="285750" indent="-285750">
              <a:buFont typeface="Arial" panose="020B0604020202020204" pitchFamily="34" charset="0"/>
              <a:buChar char="•"/>
            </a:pPr>
            <a:r>
              <a:rPr lang="en-GB" sz="1600" b="0" i="0" dirty="0">
                <a:solidFill>
                  <a:srgbClr val="444444"/>
                </a:solidFill>
                <a:effectLst/>
                <a:latin typeface="Open Sans" panose="020B0606030504020204" pitchFamily="34" charset="0"/>
              </a:rPr>
              <a:t>Keep all equipment that connects to the internet in a family space.</a:t>
            </a:r>
          </a:p>
          <a:p>
            <a:pPr marL="285750" indent="-285750">
              <a:buFont typeface="Arial" panose="020B0604020202020204" pitchFamily="34" charset="0"/>
              <a:buChar char="•"/>
            </a:pPr>
            <a:endParaRPr lang="en-GB" sz="1600" dirty="0">
              <a:solidFill>
                <a:srgbClr val="444444"/>
              </a:solidFill>
              <a:latin typeface="Open Sans" panose="020B0606030504020204" pitchFamily="34" charset="0"/>
            </a:endParaRPr>
          </a:p>
          <a:p>
            <a:pPr marL="285750" indent="-285750">
              <a:buFont typeface="Arial" panose="020B0604020202020204" pitchFamily="34" charset="0"/>
              <a:buChar char="•"/>
            </a:pPr>
            <a:r>
              <a:rPr lang="en-GB" sz="1600" b="0" i="0" dirty="0">
                <a:solidFill>
                  <a:srgbClr val="444444"/>
                </a:solidFill>
                <a:effectLst/>
                <a:latin typeface="Open Sans" panose="020B0606030504020204" pitchFamily="34" charset="0"/>
              </a:rPr>
              <a:t>For children of this age, it is important to keep internet use in family areas so you can see the sites your child is using and be there for them if they stumble across something they don’t want to see.</a:t>
            </a:r>
          </a:p>
          <a:p>
            <a:pPr marL="285750" indent="-285750">
              <a:buFont typeface="Arial" panose="020B0604020202020204" pitchFamily="34" charset="0"/>
              <a:buChar char="•"/>
            </a:pPr>
            <a:endParaRPr lang="en-GB" sz="1600" b="0" i="0" dirty="0">
              <a:solidFill>
                <a:srgbClr val="444444"/>
              </a:solidFill>
              <a:effectLst/>
              <a:latin typeface="Open Sans" panose="020B0606030504020204" pitchFamily="34" charset="0"/>
            </a:endParaRPr>
          </a:p>
          <a:p>
            <a:pPr marL="285750" indent="-285750">
              <a:buFont typeface="Arial" panose="020B0604020202020204" pitchFamily="34" charset="0"/>
              <a:buChar char="•"/>
            </a:pPr>
            <a:r>
              <a:rPr lang="en-GB" sz="1600" b="0" i="0" dirty="0">
                <a:solidFill>
                  <a:srgbClr val="444444"/>
                </a:solidFill>
                <a:effectLst/>
                <a:latin typeface="Open Sans" panose="020B0606030504020204" pitchFamily="34" charset="0"/>
              </a:rPr>
              <a:t>Know what connects to the internet and how. Nowadays even the TV connects to the internet. </a:t>
            </a:r>
          </a:p>
          <a:p>
            <a:pPr marL="285750" indent="-285750">
              <a:buFont typeface="Arial" panose="020B0604020202020204" pitchFamily="34" charset="0"/>
              <a:buChar char="•"/>
            </a:pPr>
            <a:endParaRPr lang="en-GB" sz="1600" b="0" i="0" dirty="0">
              <a:solidFill>
                <a:srgbClr val="444444"/>
              </a:solidFill>
              <a:effectLst/>
              <a:latin typeface="Open Sans" panose="020B0606030504020204" pitchFamily="34" charset="0"/>
            </a:endParaRPr>
          </a:p>
          <a:p>
            <a:pPr marL="285750" indent="-285750">
              <a:buFont typeface="Arial" panose="020B0604020202020204" pitchFamily="34" charset="0"/>
              <a:buChar char="•"/>
            </a:pPr>
            <a:r>
              <a:rPr lang="en-GB" sz="1600" b="0" i="0" dirty="0">
                <a:solidFill>
                  <a:srgbClr val="444444"/>
                </a:solidFill>
                <a:effectLst/>
                <a:latin typeface="Open Sans" panose="020B0606030504020204" pitchFamily="34" charset="0"/>
              </a:rPr>
              <a:t>Make sure you’re aware of which devices that your child uses connect to the internet, such as their phone or games console. </a:t>
            </a:r>
          </a:p>
          <a:p>
            <a:pPr marL="285750" indent="-285750">
              <a:buFont typeface="Arial" panose="020B0604020202020204" pitchFamily="34" charset="0"/>
              <a:buChar char="•"/>
            </a:pPr>
            <a:endParaRPr lang="en-GB" sz="1600" dirty="0">
              <a:solidFill>
                <a:srgbClr val="444444"/>
              </a:solidFill>
              <a:latin typeface="Open Sans" panose="020B0606030504020204" pitchFamily="34" charset="0"/>
            </a:endParaRPr>
          </a:p>
          <a:p>
            <a:pPr marL="285750" indent="-285750">
              <a:buFont typeface="Arial" panose="020B0604020202020204" pitchFamily="34" charset="0"/>
              <a:buChar char="•"/>
            </a:pPr>
            <a:r>
              <a:rPr lang="en-GB" sz="1600" b="0" i="0" dirty="0">
                <a:solidFill>
                  <a:srgbClr val="444444"/>
                </a:solidFill>
                <a:effectLst/>
                <a:latin typeface="Open Sans" panose="020B0606030504020204" pitchFamily="34" charset="0"/>
              </a:rPr>
              <a:t>Set parent controls.</a:t>
            </a:r>
          </a:p>
          <a:p>
            <a:pPr marL="285750" indent="-285750">
              <a:buFont typeface="Arial" panose="020B0604020202020204" pitchFamily="34" charset="0"/>
              <a:buChar char="•"/>
            </a:pPr>
            <a:endParaRPr lang="en-GB" sz="1600" b="0" i="0" dirty="0">
              <a:solidFill>
                <a:srgbClr val="444444"/>
              </a:solidFill>
              <a:effectLst/>
              <a:latin typeface="Open Sans" panose="020B0606030504020204" pitchFamily="34" charset="0"/>
            </a:endParaRPr>
          </a:p>
          <a:p>
            <a:pPr marL="285750" indent="-285750">
              <a:buFont typeface="Arial" panose="020B0604020202020204" pitchFamily="34" charset="0"/>
              <a:buChar char="•"/>
            </a:pPr>
            <a:endParaRPr lang="en-GB" sz="1600" dirty="0">
              <a:solidFill>
                <a:srgbClr val="444444"/>
              </a:solidFill>
              <a:latin typeface="Open Sans" panose="020B0606030504020204" pitchFamily="34" charset="0"/>
            </a:endParaRPr>
          </a:p>
        </p:txBody>
      </p:sp>
      <p:sp>
        <p:nvSpPr>
          <p:cNvPr id="3" name="Rectangle 2"/>
          <p:cNvSpPr/>
          <p:nvPr/>
        </p:nvSpPr>
        <p:spPr>
          <a:xfrm>
            <a:off x="2757361" y="6057781"/>
            <a:ext cx="5707460" cy="369332"/>
          </a:xfrm>
          <a:prstGeom prst="rect">
            <a:avLst/>
          </a:prstGeom>
        </p:spPr>
        <p:txBody>
          <a:bodyPr wrap="none">
            <a:spAutoFit/>
          </a:bodyPr>
          <a:lstStyle/>
          <a:p>
            <a:r>
              <a:rPr lang="en-GB" dirty="0">
                <a:solidFill>
                  <a:srgbClr val="FF0000"/>
                </a:solidFill>
              </a:rPr>
              <a:t>Did you know, that you need to be 13 to use </a:t>
            </a:r>
            <a:r>
              <a:rPr lang="en-GB" dirty="0" err="1">
                <a:solidFill>
                  <a:srgbClr val="FF0000"/>
                </a:solidFill>
              </a:rPr>
              <a:t>TikTok</a:t>
            </a:r>
            <a:r>
              <a:rPr lang="en-GB" dirty="0">
                <a:solidFill>
                  <a:srgbClr val="FF0000"/>
                </a:solidFill>
              </a:rPr>
              <a:t>?! </a:t>
            </a:r>
          </a:p>
        </p:txBody>
      </p:sp>
      <p:pic>
        <p:nvPicPr>
          <p:cNvPr id="5" name="Picture 4"/>
          <p:cNvPicPr>
            <a:picLocks noChangeAspect="1"/>
          </p:cNvPicPr>
          <p:nvPr/>
        </p:nvPicPr>
        <p:blipFill>
          <a:blip r:embed="rId2"/>
          <a:stretch>
            <a:fillRect/>
          </a:stretch>
        </p:blipFill>
        <p:spPr>
          <a:xfrm>
            <a:off x="10397818" y="5436275"/>
            <a:ext cx="1552048" cy="1243012"/>
          </a:xfrm>
          <a:prstGeom prst="rect">
            <a:avLst/>
          </a:prstGeom>
        </p:spPr>
      </p:pic>
    </p:spTree>
    <p:extLst>
      <p:ext uri="{BB962C8B-B14F-4D97-AF65-F5344CB8AC3E}">
        <p14:creationId xmlns:p14="http://schemas.microsoft.com/office/powerpoint/2010/main" val="26189314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EAD9F-6CDF-3149-BDFE-F36635AAD7B9}"/>
              </a:ext>
            </a:extLst>
          </p:cNvPr>
          <p:cNvSpPr>
            <a:spLocks noGrp="1"/>
          </p:cNvSpPr>
          <p:nvPr>
            <p:ph type="title"/>
          </p:nvPr>
        </p:nvSpPr>
        <p:spPr/>
        <p:txBody>
          <a:bodyPr/>
          <a:lstStyle/>
          <a:p>
            <a:r>
              <a:rPr lang="en-US" dirty="0"/>
              <a:t>Snacks and Water in School</a:t>
            </a:r>
          </a:p>
        </p:txBody>
      </p:sp>
      <p:sp>
        <p:nvSpPr>
          <p:cNvPr id="4" name="Rectangle 3">
            <a:extLst>
              <a:ext uri="{FF2B5EF4-FFF2-40B4-BE49-F238E27FC236}">
                <a16:creationId xmlns:a16="http://schemas.microsoft.com/office/drawing/2014/main" id="{C3C936C8-BD33-7F45-8253-FF01CC9D3E8D}"/>
              </a:ext>
            </a:extLst>
          </p:cNvPr>
          <p:cNvSpPr/>
          <p:nvPr/>
        </p:nvSpPr>
        <p:spPr>
          <a:xfrm>
            <a:off x="677334" y="1270000"/>
            <a:ext cx="9575030" cy="2831544"/>
          </a:xfrm>
          <a:prstGeom prst="rect">
            <a:avLst/>
          </a:prstGeom>
        </p:spPr>
        <p:txBody>
          <a:bodyPr wrap="square">
            <a:spAutoFit/>
          </a:bodyPr>
          <a:lstStyle/>
          <a:p>
            <a:r>
              <a:rPr lang="en-GB" dirty="0"/>
              <a:t/>
            </a:r>
            <a:br>
              <a:rPr lang="en-GB" dirty="0"/>
            </a:br>
            <a:r>
              <a:rPr lang="en-GB" sz="3200" b="0" i="0" dirty="0">
                <a:solidFill>
                  <a:srgbClr val="444444"/>
                </a:solidFill>
                <a:effectLst/>
                <a:latin typeface="Open Sans" panose="020B0606030504020204" pitchFamily="34" charset="0"/>
              </a:rPr>
              <a:t>Children have access to water throughout the school. </a:t>
            </a:r>
          </a:p>
          <a:p>
            <a:endParaRPr lang="en-GB" sz="3200" dirty="0">
              <a:solidFill>
                <a:srgbClr val="444444"/>
              </a:solidFill>
              <a:latin typeface="Open Sans" panose="020B0606030504020204" pitchFamily="34" charset="0"/>
            </a:endParaRPr>
          </a:p>
          <a:p>
            <a:r>
              <a:rPr lang="en-GB" sz="3200" b="0" i="0" dirty="0">
                <a:solidFill>
                  <a:srgbClr val="444444"/>
                </a:solidFill>
                <a:effectLst/>
                <a:latin typeface="Open Sans" panose="020B0606030504020204" pitchFamily="34" charset="0"/>
              </a:rPr>
              <a:t>At break time children can have a healthy snack from home.  </a:t>
            </a:r>
          </a:p>
          <a:p>
            <a:endParaRPr lang="en-GB" sz="3200" dirty="0">
              <a:solidFill>
                <a:srgbClr val="444444"/>
              </a:solidFill>
              <a:latin typeface="Open Sans" panose="020B0606030504020204" pitchFamily="34" charset="0"/>
            </a:endParaRPr>
          </a:p>
          <a:p>
            <a:r>
              <a:rPr lang="en-GB" sz="3200" b="0" i="0" dirty="0">
                <a:solidFill>
                  <a:srgbClr val="444444"/>
                </a:solidFill>
                <a:effectLst/>
                <a:latin typeface="Open Sans" panose="020B0606030504020204" pitchFamily="34" charset="0"/>
              </a:rPr>
              <a:t>No chocolates or sweets please.</a:t>
            </a:r>
            <a:endParaRPr lang="en-US" sz="3200" dirty="0"/>
          </a:p>
        </p:txBody>
      </p:sp>
      <p:pic>
        <p:nvPicPr>
          <p:cNvPr id="3" name="Picture 2"/>
          <p:cNvPicPr>
            <a:picLocks noChangeAspect="1"/>
          </p:cNvPicPr>
          <p:nvPr/>
        </p:nvPicPr>
        <p:blipFill>
          <a:blip r:embed="rId2"/>
          <a:stretch>
            <a:fillRect/>
          </a:stretch>
        </p:blipFill>
        <p:spPr>
          <a:xfrm>
            <a:off x="7369558" y="3809722"/>
            <a:ext cx="1904444" cy="1904444"/>
          </a:xfrm>
          <a:prstGeom prst="rect">
            <a:avLst/>
          </a:prstGeom>
        </p:spPr>
      </p:pic>
      <p:sp>
        <p:nvSpPr>
          <p:cNvPr id="5" name="Oval 4"/>
          <p:cNvSpPr/>
          <p:nvPr/>
        </p:nvSpPr>
        <p:spPr>
          <a:xfrm>
            <a:off x="11568546" y="6317673"/>
            <a:ext cx="332510" cy="360218"/>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954134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C5D028-CE51-B246-8DD1-4971687C0A14}"/>
              </a:ext>
            </a:extLst>
          </p:cNvPr>
          <p:cNvSpPr>
            <a:spLocks noGrp="1"/>
          </p:cNvSpPr>
          <p:nvPr>
            <p:ph type="title"/>
          </p:nvPr>
        </p:nvSpPr>
        <p:spPr/>
        <p:txBody>
          <a:bodyPr/>
          <a:lstStyle/>
          <a:p>
            <a:r>
              <a:rPr lang="en-US" dirty="0"/>
              <a:t>Other Reminders…</a:t>
            </a:r>
          </a:p>
        </p:txBody>
      </p:sp>
      <p:sp>
        <p:nvSpPr>
          <p:cNvPr id="4" name="Rectangle 3">
            <a:extLst>
              <a:ext uri="{FF2B5EF4-FFF2-40B4-BE49-F238E27FC236}">
                <a16:creationId xmlns:a16="http://schemas.microsoft.com/office/drawing/2014/main" id="{4E3114F8-BFF3-8B4F-A82D-BD3465381879}"/>
              </a:ext>
            </a:extLst>
          </p:cNvPr>
          <p:cNvSpPr/>
          <p:nvPr/>
        </p:nvSpPr>
        <p:spPr>
          <a:xfrm>
            <a:off x="461818" y="1511281"/>
            <a:ext cx="8812184" cy="4462760"/>
          </a:xfrm>
          <a:prstGeom prst="rect">
            <a:avLst/>
          </a:prstGeom>
        </p:spPr>
        <p:txBody>
          <a:bodyPr wrap="square">
            <a:spAutoFit/>
          </a:bodyPr>
          <a:lstStyle/>
          <a:p>
            <a:r>
              <a:rPr lang="en-GB" sz="2800" i="0" dirty="0">
                <a:solidFill>
                  <a:srgbClr val="444444"/>
                </a:solidFill>
                <a:effectLst/>
              </a:rPr>
              <a:t>Please make sure all items of clothing are NAMED!</a:t>
            </a:r>
          </a:p>
          <a:p>
            <a:r>
              <a:rPr lang="en-GB" sz="2800" dirty="0"/>
              <a:t/>
            </a:r>
            <a:br>
              <a:rPr lang="en-GB" sz="2800" dirty="0"/>
            </a:br>
            <a:r>
              <a:rPr lang="en-GB" sz="2800" dirty="0"/>
              <a:t>School starts at 8:30 am</a:t>
            </a:r>
          </a:p>
          <a:p>
            <a:endParaRPr lang="en-GB" sz="2800" i="0" dirty="0">
              <a:solidFill>
                <a:srgbClr val="444444"/>
              </a:solidFill>
              <a:effectLst/>
            </a:endParaRPr>
          </a:p>
          <a:p>
            <a:r>
              <a:rPr lang="en-GB" sz="2800" dirty="0">
                <a:solidFill>
                  <a:srgbClr val="444444"/>
                </a:solidFill>
              </a:rPr>
              <a:t>School finishes at 3:15 pm</a:t>
            </a:r>
          </a:p>
          <a:p>
            <a:endParaRPr lang="en-GB" sz="2800" i="0" dirty="0">
              <a:solidFill>
                <a:srgbClr val="444444"/>
              </a:solidFill>
              <a:effectLst/>
            </a:endParaRPr>
          </a:p>
          <a:p>
            <a:r>
              <a:rPr lang="en-GB" sz="2800" i="0" dirty="0">
                <a:solidFill>
                  <a:srgbClr val="444444"/>
                </a:solidFill>
                <a:effectLst/>
              </a:rPr>
              <a:t>If you wish to speak to your child’s teacher about something that is not urgent please do so at the end of </a:t>
            </a:r>
            <a:r>
              <a:rPr lang="en-GB" sz="3200" i="0" dirty="0">
                <a:solidFill>
                  <a:srgbClr val="444444"/>
                </a:solidFill>
                <a:effectLst/>
              </a:rPr>
              <a:t>the</a:t>
            </a:r>
            <a:r>
              <a:rPr lang="en-GB" sz="2800" i="0" dirty="0">
                <a:solidFill>
                  <a:srgbClr val="444444"/>
                </a:solidFill>
                <a:effectLst/>
              </a:rPr>
              <a:t> school day. </a:t>
            </a:r>
          </a:p>
          <a:p>
            <a:endParaRPr lang="en-US" sz="2800" dirty="0"/>
          </a:p>
        </p:txBody>
      </p:sp>
      <p:sp>
        <p:nvSpPr>
          <p:cNvPr id="5" name="Oval 4"/>
          <p:cNvSpPr/>
          <p:nvPr/>
        </p:nvSpPr>
        <p:spPr>
          <a:xfrm>
            <a:off x="11568546" y="6317673"/>
            <a:ext cx="332510" cy="360218"/>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1829375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Any questions? </a:t>
            </a:r>
            <a:endParaRPr lang="en-GB" dirty="0"/>
          </a:p>
        </p:txBody>
      </p:sp>
      <p:sp>
        <p:nvSpPr>
          <p:cNvPr id="3" name="Content Placeholder 2"/>
          <p:cNvSpPr>
            <a:spLocks noGrp="1"/>
          </p:cNvSpPr>
          <p:nvPr>
            <p:ph idx="1"/>
          </p:nvPr>
        </p:nvSpPr>
        <p:spPr/>
        <p:txBody>
          <a:bodyPr/>
          <a:lstStyle/>
          <a:p>
            <a:endParaRPr lang="en-GB" dirty="0"/>
          </a:p>
        </p:txBody>
      </p:sp>
    </p:spTree>
    <p:extLst>
      <p:ext uri="{BB962C8B-B14F-4D97-AF65-F5344CB8AC3E}">
        <p14:creationId xmlns:p14="http://schemas.microsoft.com/office/powerpoint/2010/main" val="12033421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1D2405-C2D1-4D43-BDAA-17B55D6C6EA0}"/>
              </a:ext>
            </a:extLst>
          </p:cNvPr>
          <p:cNvSpPr>
            <a:spLocks noGrp="1"/>
          </p:cNvSpPr>
          <p:nvPr>
            <p:ph type="title"/>
          </p:nvPr>
        </p:nvSpPr>
        <p:spPr/>
        <p:txBody>
          <a:bodyPr>
            <a:normAutofit fontScale="90000"/>
          </a:bodyPr>
          <a:lstStyle/>
          <a:p>
            <a:r>
              <a:rPr lang="en-US" dirty="0"/>
              <a:t>Example timetable</a:t>
            </a:r>
            <a:br>
              <a:rPr lang="en-US" dirty="0"/>
            </a:br>
            <a:r>
              <a:rPr lang="en-US" dirty="0"/>
              <a:t/>
            </a:r>
            <a:br>
              <a:rPr lang="en-US" dirty="0"/>
            </a:br>
            <a:endParaRPr lang="en-US" dirty="0"/>
          </a:p>
        </p:txBody>
      </p:sp>
      <p:sp>
        <p:nvSpPr>
          <p:cNvPr id="3" name="Content Placeholder 2">
            <a:extLst>
              <a:ext uri="{FF2B5EF4-FFF2-40B4-BE49-F238E27FC236}">
                <a16:creationId xmlns:a16="http://schemas.microsoft.com/office/drawing/2014/main" id="{3A0A041C-06E3-034B-BE3F-FEF3688E4751}"/>
              </a:ext>
            </a:extLst>
          </p:cNvPr>
          <p:cNvSpPr>
            <a:spLocks noGrp="1"/>
          </p:cNvSpPr>
          <p:nvPr>
            <p:ph idx="1"/>
          </p:nvPr>
        </p:nvSpPr>
        <p:spPr>
          <a:xfrm>
            <a:off x="885152" y="5747785"/>
            <a:ext cx="8596668" cy="524982"/>
          </a:xfrm>
        </p:spPr>
        <p:txBody>
          <a:bodyPr/>
          <a:lstStyle/>
          <a:p>
            <a:pPr marL="0" indent="0">
              <a:buNone/>
            </a:pPr>
            <a:endParaRPr lang="en-US" dirty="0"/>
          </a:p>
          <a:p>
            <a:pPr marL="0" indent="0">
              <a:buNone/>
            </a:pPr>
            <a:endParaRPr lang="en-US" dirty="0" smtClean="0"/>
          </a:p>
          <a:p>
            <a:pPr marL="0" indent="0">
              <a:buNone/>
            </a:pP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237392664"/>
              </p:ext>
            </p:extLst>
          </p:nvPr>
        </p:nvGraphicFramePr>
        <p:xfrm>
          <a:off x="677334" y="1535390"/>
          <a:ext cx="9630446" cy="3840480"/>
        </p:xfrm>
        <a:graphic>
          <a:graphicData uri="http://schemas.openxmlformats.org/drawingml/2006/table">
            <a:tbl>
              <a:tblPr firstRow="1" bandRow="1">
                <a:tableStyleId>{5940675A-B579-460E-94D1-54222C63F5DA}</a:tableStyleId>
              </a:tblPr>
              <a:tblGrid>
                <a:gridCol w="1375778">
                  <a:extLst>
                    <a:ext uri="{9D8B030D-6E8A-4147-A177-3AD203B41FA5}">
                      <a16:colId xmlns:a16="http://schemas.microsoft.com/office/drawing/2014/main" val="3755595200"/>
                    </a:ext>
                  </a:extLst>
                </a:gridCol>
                <a:gridCol w="1375778">
                  <a:extLst>
                    <a:ext uri="{9D8B030D-6E8A-4147-A177-3AD203B41FA5}">
                      <a16:colId xmlns:a16="http://schemas.microsoft.com/office/drawing/2014/main" val="504639025"/>
                    </a:ext>
                  </a:extLst>
                </a:gridCol>
                <a:gridCol w="1375778">
                  <a:extLst>
                    <a:ext uri="{9D8B030D-6E8A-4147-A177-3AD203B41FA5}">
                      <a16:colId xmlns:a16="http://schemas.microsoft.com/office/drawing/2014/main" val="2796343749"/>
                    </a:ext>
                  </a:extLst>
                </a:gridCol>
                <a:gridCol w="1375778">
                  <a:extLst>
                    <a:ext uri="{9D8B030D-6E8A-4147-A177-3AD203B41FA5}">
                      <a16:colId xmlns:a16="http://schemas.microsoft.com/office/drawing/2014/main" val="3948023894"/>
                    </a:ext>
                  </a:extLst>
                </a:gridCol>
                <a:gridCol w="1375778">
                  <a:extLst>
                    <a:ext uri="{9D8B030D-6E8A-4147-A177-3AD203B41FA5}">
                      <a16:colId xmlns:a16="http://schemas.microsoft.com/office/drawing/2014/main" val="3387487184"/>
                    </a:ext>
                  </a:extLst>
                </a:gridCol>
                <a:gridCol w="1375778">
                  <a:extLst>
                    <a:ext uri="{9D8B030D-6E8A-4147-A177-3AD203B41FA5}">
                      <a16:colId xmlns:a16="http://schemas.microsoft.com/office/drawing/2014/main" val="532662656"/>
                    </a:ext>
                  </a:extLst>
                </a:gridCol>
                <a:gridCol w="1375778">
                  <a:extLst>
                    <a:ext uri="{9D8B030D-6E8A-4147-A177-3AD203B41FA5}">
                      <a16:colId xmlns:a16="http://schemas.microsoft.com/office/drawing/2014/main" val="2896262993"/>
                    </a:ext>
                  </a:extLst>
                </a:gridCol>
              </a:tblGrid>
              <a:tr h="370840">
                <a:tc>
                  <a:txBody>
                    <a:bodyPr/>
                    <a:lstStyle/>
                    <a:p>
                      <a:endParaRPr lang="en-GB" dirty="0"/>
                    </a:p>
                  </a:txBody>
                  <a:tcPr/>
                </a:tc>
                <a:tc>
                  <a:txBody>
                    <a:bodyPr/>
                    <a:lstStyle/>
                    <a:p>
                      <a:r>
                        <a:rPr lang="en-GB" dirty="0" smtClean="0"/>
                        <a:t>8.30-9.00</a:t>
                      </a:r>
                      <a:endParaRPr lang="en-GB" dirty="0"/>
                    </a:p>
                  </a:txBody>
                  <a:tcPr/>
                </a:tc>
                <a:tc>
                  <a:txBody>
                    <a:bodyPr/>
                    <a:lstStyle/>
                    <a:p>
                      <a:r>
                        <a:rPr lang="en-GB" dirty="0" smtClean="0"/>
                        <a:t>9.00-10.15</a:t>
                      </a:r>
                      <a:endParaRPr lang="en-GB" dirty="0"/>
                    </a:p>
                  </a:txBody>
                  <a:tcPr/>
                </a:tc>
                <a:tc>
                  <a:txBody>
                    <a:bodyPr/>
                    <a:lstStyle/>
                    <a:p>
                      <a:r>
                        <a:rPr lang="en-GB" dirty="0" smtClean="0"/>
                        <a:t>10.15-10.30</a:t>
                      </a:r>
                      <a:endParaRPr lang="en-GB" dirty="0"/>
                    </a:p>
                  </a:txBody>
                  <a:tcPr/>
                </a:tc>
                <a:tc>
                  <a:txBody>
                    <a:bodyPr/>
                    <a:lstStyle/>
                    <a:p>
                      <a:r>
                        <a:rPr lang="en-GB" dirty="0" smtClean="0"/>
                        <a:t>10.30-12.15</a:t>
                      </a:r>
                      <a:endParaRPr lang="en-GB" dirty="0"/>
                    </a:p>
                  </a:txBody>
                  <a:tcPr/>
                </a:tc>
                <a:tc>
                  <a:txBody>
                    <a:bodyPr/>
                    <a:lstStyle/>
                    <a:p>
                      <a:r>
                        <a:rPr lang="en-GB" dirty="0" smtClean="0"/>
                        <a:t>12.15-13.15</a:t>
                      </a:r>
                      <a:endParaRPr lang="en-GB" dirty="0"/>
                    </a:p>
                  </a:txBody>
                  <a:tcPr/>
                </a:tc>
                <a:tc>
                  <a:txBody>
                    <a:bodyPr/>
                    <a:lstStyle/>
                    <a:p>
                      <a:r>
                        <a:rPr lang="en-GB" dirty="0" smtClean="0"/>
                        <a:t>13.15-15.15</a:t>
                      </a:r>
                      <a:endParaRPr lang="en-GB" dirty="0"/>
                    </a:p>
                  </a:txBody>
                  <a:tcPr/>
                </a:tc>
                <a:extLst>
                  <a:ext uri="{0D108BD9-81ED-4DB2-BD59-A6C34878D82A}">
                    <a16:rowId xmlns:a16="http://schemas.microsoft.com/office/drawing/2014/main" val="839886180"/>
                  </a:ext>
                </a:extLst>
              </a:tr>
              <a:tr h="370840">
                <a:tc>
                  <a:txBody>
                    <a:bodyPr/>
                    <a:lstStyle/>
                    <a:p>
                      <a:r>
                        <a:rPr lang="en-GB" dirty="0" smtClean="0"/>
                        <a:t>Monday</a:t>
                      </a:r>
                      <a:endParaRPr lang="en-GB" dirty="0"/>
                    </a:p>
                  </a:txBody>
                  <a:tcPr/>
                </a:tc>
                <a:tc>
                  <a:txBody>
                    <a:bodyPr/>
                    <a:lstStyle/>
                    <a:p>
                      <a:r>
                        <a:rPr lang="en-GB" dirty="0" smtClean="0"/>
                        <a:t>Daily</a:t>
                      </a:r>
                      <a:r>
                        <a:rPr lang="en-GB" baseline="0" dirty="0" smtClean="0"/>
                        <a:t> Mile </a:t>
                      </a:r>
                      <a:endParaRPr lang="en-GB" dirty="0"/>
                    </a:p>
                  </a:txBody>
                  <a:tcPr/>
                </a:tc>
                <a:tc>
                  <a:txBody>
                    <a:bodyPr/>
                    <a:lstStyle/>
                    <a:p>
                      <a:r>
                        <a:rPr lang="en-GB" dirty="0" smtClean="0"/>
                        <a:t>Maths</a:t>
                      </a:r>
                      <a:endParaRPr lang="en-GB" dirty="0"/>
                    </a:p>
                  </a:txBody>
                  <a:tcPr/>
                </a:tc>
                <a:tc>
                  <a:txBody>
                    <a:bodyPr/>
                    <a:lstStyle/>
                    <a:p>
                      <a:r>
                        <a:rPr lang="en-GB" dirty="0" smtClean="0"/>
                        <a:t>Break</a:t>
                      </a:r>
                      <a:endParaRPr lang="en-GB" dirty="0"/>
                    </a:p>
                  </a:txBody>
                  <a:tcPr/>
                </a:tc>
                <a:tc>
                  <a:txBody>
                    <a:bodyPr/>
                    <a:lstStyle/>
                    <a:p>
                      <a:r>
                        <a:rPr lang="en-GB" dirty="0" smtClean="0"/>
                        <a:t>PSHE/P.E</a:t>
                      </a:r>
                      <a:endParaRPr lang="en-GB" dirty="0"/>
                    </a:p>
                  </a:txBody>
                  <a:tcPr/>
                </a:tc>
                <a:tc>
                  <a:txBody>
                    <a:bodyPr/>
                    <a:lstStyle/>
                    <a:p>
                      <a:r>
                        <a:rPr lang="en-GB" dirty="0" smtClean="0"/>
                        <a:t>Lunch</a:t>
                      </a:r>
                      <a:endParaRPr lang="en-GB" dirty="0"/>
                    </a:p>
                  </a:txBody>
                  <a:tcPr/>
                </a:tc>
                <a:tc>
                  <a:txBody>
                    <a:bodyPr/>
                    <a:lstStyle/>
                    <a:p>
                      <a:r>
                        <a:rPr lang="en-GB" dirty="0" smtClean="0"/>
                        <a:t>Science/</a:t>
                      </a:r>
                      <a:r>
                        <a:rPr lang="en-GB" baseline="0" dirty="0" smtClean="0"/>
                        <a:t> Music</a:t>
                      </a:r>
                      <a:endParaRPr lang="en-GB" dirty="0"/>
                    </a:p>
                  </a:txBody>
                  <a:tcPr/>
                </a:tc>
                <a:extLst>
                  <a:ext uri="{0D108BD9-81ED-4DB2-BD59-A6C34878D82A}">
                    <a16:rowId xmlns:a16="http://schemas.microsoft.com/office/drawing/2014/main" val="2305558217"/>
                  </a:ext>
                </a:extLst>
              </a:tr>
              <a:tr h="370840">
                <a:tc>
                  <a:txBody>
                    <a:bodyPr/>
                    <a:lstStyle/>
                    <a:p>
                      <a:r>
                        <a:rPr lang="en-GB" dirty="0" smtClean="0"/>
                        <a:t>Tuesday</a:t>
                      </a:r>
                      <a:endParaRPr lang="en-GB" dirty="0"/>
                    </a:p>
                  </a:txBody>
                  <a:tcPr/>
                </a:tc>
                <a:tc>
                  <a:txBody>
                    <a:bodyPr/>
                    <a:lstStyle/>
                    <a:p>
                      <a:r>
                        <a:rPr lang="en-GB" smtClean="0"/>
                        <a:t>Maths SODA</a:t>
                      </a:r>
                      <a:endParaRPr lang="en-GB" dirty="0" smtClean="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smtClean="0">
                          <a:ln>
                            <a:noFill/>
                          </a:ln>
                          <a:solidFill>
                            <a:prstClr val="black"/>
                          </a:solidFill>
                          <a:effectLst/>
                          <a:uLnTx/>
                          <a:uFillTx/>
                          <a:latin typeface="Trebuchet MS" panose="020B0603020202020204"/>
                          <a:ea typeface="+mn-ea"/>
                          <a:cs typeface="+mn-cs"/>
                        </a:rPr>
                        <a:t>Maths</a:t>
                      </a:r>
                      <a:endParaRPr kumimoji="0" lang="en-GB"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smtClean="0">
                          <a:ln>
                            <a:noFill/>
                          </a:ln>
                          <a:solidFill>
                            <a:prstClr val="black"/>
                          </a:solidFill>
                          <a:effectLst/>
                          <a:uLnTx/>
                          <a:uFillTx/>
                          <a:latin typeface="Trebuchet MS" panose="020B0603020202020204"/>
                          <a:ea typeface="+mn-ea"/>
                          <a:cs typeface="+mn-cs"/>
                        </a:rPr>
                        <a:t>Break</a:t>
                      </a:r>
                      <a:endParaRPr kumimoji="0" lang="en-GB"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smtClean="0">
                          <a:ln>
                            <a:noFill/>
                          </a:ln>
                          <a:solidFill>
                            <a:prstClr val="black"/>
                          </a:solidFill>
                          <a:effectLst/>
                          <a:uLnTx/>
                          <a:uFillTx/>
                          <a:latin typeface="Trebuchet MS" panose="020B0603020202020204"/>
                          <a:ea typeface="+mn-ea"/>
                          <a:cs typeface="+mn-cs"/>
                        </a:rPr>
                        <a:t>English</a:t>
                      </a:r>
                      <a:endParaRPr kumimoji="0" lang="en-GB"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smtClean="0">
                          <a:ln>
                            <a:noFill/>
                          </a:ln>
                          <a:solidFill>
                            <a:prstClr val="black"/>
                          </a:solidFill>
                          <a:effectLst/>
                          <a:uLnTx/>
                          <a:uFillTx/>
                          <a:latin typeface="Trebuchet MS" panose="020B0603020202020204"/>
                          <a:ea typeface="+mn-ea"/>
                          <a:cs typeface="+mn-cs"/>
                        </a:rPr>
                        <a:t>Lunch</a:t>
                      </a:r>
                      <a:endParaRPr kumimoji="0" lang="en-GB"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a:txBody>
                  <a:tcPr/>
                </a:tc>
                <a:tc>
                  <a:txBody>
                    <a:bodyPr/>
                    <a:lstStyle/>
                    <a:p>
                      <a:r>
                        <a:rPr lang="en-GB" dirty="0" smtClean="0"/>
                        <a:t>Art/ D.T</a:t>
                      </a:r>
                      <a:endParaRPr lang="en-GB" dirty="0"/>
                    </a:p>
                  </a:txBody>
                  <a:tcPr/>
                </a:tc>
                <a:extLst>
                  <a:ext uri="{0D108BD9-81ED-4DB2-BD59-A6C34878D82A}">
                    <a16:rowId xmlns:a16="http://schemas.microsoft.com/office/drawing/2014/main" val="392913224"/>
                  </a:ext>
                </a:extLst>
              </a:tr>
              <a:tr h="370840">
                <a:tc>
                  <a:txBody>
                    <a:bodyPr/>
                    <a:lstStyle/>
                    <a:p>
                      <a:r>
                        <a:rPr lang="en-GB" dirty="0" smtClean="0"/>
                        <a:t>Wednesday</a:t>
                      </a:r>
                      <a:endParaRPr lang="en-GB" dirty="0"/>
                    </a:p>
                  </a:txBody>
                  <a:tcPr/>
                </a:tc>
                <a:tc>
                  <a:txBody>
                    <a:bodyPr/>
                    <a:lstStyle/>
                    <a:p>
                      <a:r>
                        <a:rPr lang="en-GB" smtClean="0"/>
                        <a:t>Maths SODA</a:t>
                      </a:r>
                      <a:endParaRPr lang="en-GB" dirty="0" smtClean="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smtClean="0">
                          <a:ln>
                            <a:noFill/>
                          </a:ln>
                          <a:solidFill>
                            <a:prstClr val="black"/>
                          </a:solidFill>
                          <a:effectLst/>
                          <a:uLnTx/>
                          <a:uFillTx/>
                          <a:latin typeface="Trebuchet MS" panose="020B0603020202020204"/>
                          <a:ea typeface="+mn-ea"/>
                          <a:cs typeface="+mn-cs"/>
                        </a:rPr>
                        <a:t>Maths</a:t>
                      </a:r>
                      <a:endParaRPr kumimoji="0" lang="en-GB"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smtClean="0">
                          <a:ln>
                            <a:noFill/>
                          </a:ln>
                          <a:solidFill>
                            <a:prstClr val="black"/>
                          </a:solidFill>
                          <a:effectLst/>
                          <a:uLnTx/>
                          <a:uFillTx/>
                          <a:latin typeface="Trebuchet MS" panose="020B0603020202020204"/>
                          <a:ea typeface="+mn-ea"/>
                          <a:cs typeface="+mn-cs"/>
                        </a:rPr>
                        <a:t>Break</a:t>
                      </a:r>
                      <a:endParaRPr kumimoji="0" lang="en-GB"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smtClean="0">
                          <a:ln>
                            <a:noFill/>
                          </a:ln>
                          <a:solidFill>
                            <a:prstClr val="black"/>
                          </a:solidFill>
                          <a:effectLst/>
                          <a:uLnTx/>
                          <a:uFillTx/>
                          <a:latin typeface="Trebuchet MS" panose="020B0603020202020204"/>
                          <a:ea typeface="+mn-ea"/>
                          <a:cs typeface="+mn-cs"/>
                        </a:rPr>
                        <a:t>English</a:t>
                      </a:r>
                      <a:endParaRPr kumimoji="0" lang="en-GB"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smtClean="0">
                          <a:ln>
                            <a:noFill/>
                          </a:ln>
                          <a:solidFill>
                            <a:prstClr val="black"/>
                          </a:solidFill>
                          <a:effectLst/>
                          <a:uLnTx/>
                          <a:uFillTx/>
                          <a:latin typeface="Trebuchet MS" panose="020B0603020202020204"/>
                          <a:ea typeface="+mn-ea"/>
                          <a:cs typeface="+mn-cs"/>
                        </a:rPr>
                        <a:t>Lunch</a:t>
                      </a:r>
                      <a:endParaRPr kumimoji="0" lang="en-GB"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a:txBody>
                  <a:tcPr/>
                </a:tc>
                <a:tc>
                  <a:txBody>
                    <a:bodyPr/>
                    <a:lstStyle/>
                    <a:p>
                      <a:r>
                        <a:rPr lang="en-GB" dirty="0" smtClean="0"/>
                        <a:t>Geography/History</a:t>
                      </a:r>
                      <a:endParaRPr lang="en-GB" dirty="0"/>
                    </a:p>
                  </a:txBody>
                  <a:tcPr/>
                </a:tc>
                <a:extLst>
                  <a:ext uri="{0D108BD9-81ED-4DB2-BD59-A6C34878D82A}">
                    <a16:rowId xmlns:a16="http://schemas.microsoft.com/office/drawing/2014/main" val="323395230"/>
                  </a:ext>
                </a:extLst>
              </a:tr>
              <a:tr h="370840">
                <a:tc>
                  <a:txBody>
                    <a:bodyPr/>
                    <a:lstStyle/>
                    <a:p>
                      <a:r>
                        <a:rPr lang="en-GB" dirty="0" smtClean="0"/>
                        <a:t>Thursday </a:t>
                      </a:r>
                      <a:endParaRPr lang="en-GB" dirty="0"/>
                    </a:p>
                  </a:txBody>
                  <a:tcPr/>
                </a:tc>
                <a:tc>
                  <a:txBody>
                    <a:bodyPr/>
                    <a:lstStyle/>
                    <a:p>
                      <a:r>
                        <a:rPr lang="en-GB" smtClean="0"/>
                        <a:t>Maths SODA</a:t>
                      </a:r>
                      <a:endParaRPr lang="en-GB" dirty="0" smtClean="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smtClean="0">
                          <a:ln>
                            <a:noFill/>
                          </a:ln>
                          <a:solidFill>
                            <a:prstClr val="black"/>
                          </a:solidFill>
                          <a:effectLst/>
                          <a:uLnTx/>
                          <a:uFillTx/>
                          <a:latin typeface="Trebuchet MS" panose="020B0603020202020204"/>
                          <a:ea typeface="+mn-ea"/>
                          <a:cs typeface="+mn-cs"/>
                        </a:rPr>
                        <a:t>Maths</a:t>
                      </a:r>
                      <a:endParaRPr kumimoji="0" lang="en-GB"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smtClean="0">
                          <a:ln>
                            <a:noFill/>
                          </a:ln>
                          <a:solidFill>
                            <a:prstClr val="black"/>
                          </a:solidFill>
                          <a:effectLst/>
                          <a:uLnTx/>
                          <a:uFillTx/>
                          <a:latin typeface="Trebuchet MS" panose="020B0603020202020204"/>
                          <a:ea typeface="+mn-ea"/>
                          <a:cs typeface="+mn-cs"/>
                        </a:rPr>
                        <a:t>Break</a:t>
                      </a:r>
                      <a:endParaRPr kumimoji="0" lang="en-GB"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smtClean="0">
                          <a:ln>
                            <a:noFill/>
                          </a:ln>
                          <a:solidFill>
                            <a:prstClr val="black"/>
                          </a:solidFill>
                          <a:effectLst/>
                          <a:uLnTx/>
                          <a:uFillTx/>
                          <a:latin typeface="Trebuchet MS" panose="020B0603020202020204"/>
                          <a:ea typeface="+mn-ea"/>
                          <a:cs typeface="+mn-cs"/>
                        </a:rPr>
                        <a:t>English</a:t>
                      </a:r>
                      <a:endParaRPr kumimoji="0" lang="en-GB"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smtClean="0">
                          <a:ln>
                            <a:noFill/>
                          </a:ln>
                          <a:solidFill>
                            <a:prstClr val="black"/>
                          </a:solidFill>
                          <a:effectLst/>
                          <a:uLnTx/>
                          <a:uFillTx/>
                          <a:latin typeface="Trebuchet MS" panose="020B0603020202020204"/>
                          <a:ea typeface="+mn-ea"/>
                          <a:cs typeface="+mn-cs"/>
                        </a:rPr>
                        <a:t>Lunch</a:t>
                      </a:r>
                      <a:endParaRPr kumimoji="0" lang="en-GB"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a:txBody>
                  <a:tcPr/>
                </a:tc>
                <a:tc>
                  <a:txBody>
                    <a:bodyPr/>
                    <a:lstStyle/>
                    <a:p>
                      <a:r>
                        <a:rPr lang="en-GB" dirty="0" smtClean="0"/>
                        <a:t>R.E/</a:t>
                      </a:r>
                      <a:r>
                        <a:rPr lang="en-GB" baseline="0" dirty="0" smtClean="0"/>
                        <a:t> P.E</a:t>
                      </a:r>
                      <a:endParaRPr lang="en-GB" dirty="0"/>
                    </a:p>
                  </a:txBody>
                  <a:tcPr/>
                </a:tc>
                <a:extLst>
                  <a:ext uri="{0D108BD9-81ED-4DB2-BD59-A6C34878D82A}">
                    <a16:rowId xmlns:a16="http://schemas.microsoft.com/office/drawing/2014/main" val="485290677"/>
                  </a:ext>
                </a:extLst>
              </a:tr>
              <a:tr h="370840">
                <a:tc>
                  <a:txBody>
                    <a:bodyPr/>
                    <a:lstStyle/>
                    <a:p>
                      <a:r>
                        <a:rPr lang="en-GB" dirty="0" smtClean="0"/>
                        <a:t>Friday</a:t>
                      </a:r>
                      <a:endParaRPr lang="en-GB" dirty="0"/>
                    </a:p>
                  </a:txBody>
                  <a:tcPr/>
                </a:tc>
                <a:tc>
                  <a:txBody>
                    <a:bodyPr/>
                    <a:lstStyle/>
                    <a:p>
                      <a:r>
                        <a:rPr lang="en-GB" dirty="0" smtClean="0"/>
                        <a:t>Maths SODA</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smtClean="0">
                          <a:ln>
                            <a:noFill/>
                          </a:ln>
                          <a:solidFill>
                            <a:prstClr val="black"/>
                          </a:solidFill>
                          <a:effectLst/>
                          <a:uLnTx/>
                          <a:uFillTx/>
                          <a:latin typeface="Trebuchet MS" panose="020B0603020202020204"/>
                          <a:ea typeface="+mn-ea"/>
                          <a:cs typeface="+mn-cs"/>
                        </a:rPr>
                        <a:t>Maths</a:t>
                      </a:r>
                      <a:endParaRPr kumimoji="0" lang="en-GB"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smtClean="0">
                          <a:ln>
                            <a:noFill/>
                          </a:ln>
                          <a:solidFill>
                            <a:prstClr val="black"/>
                          </a:solidFill>
                          <a:effectLst/>
                          <a:uLnTx/>
                          <a:uFillTx/>
                          <a:latin typeface="Trebuchet MS" panose="020B0603020202020204"/>
                          <a:ea typeface="+mn-ea"/>
                          <a:cs typeface="+mn-cs"/>
                        </a:rPr>
                        <a:t>Break</a:t>
                      </a:r>
                      <a:endParaRPr kumimoji="0" lang="en-GB"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smtClean="0">
                          <a:ln>
                            <a:noFill/>
                          </a:ln>
                          <a:solidFill>
                            <a:prstClr val="black"/>
                          </a:solidFill>
                          <a:effectLst/>
                          <a:uLnTx/>
                          <a:uFillTx/>
                          <a:latin typeface="Trebuchet MS" panose="020B0603020202020204"/>
                          <a:ea typeface="+mn-ea"/>
                          <a:cs typeface="+mn-cs"/>
                        </a:rPr>
                        <a:t>English</a:t>
                      </a:r>
                      <a:endParaRPr kumimoji="0" lang="en-GB"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smtClean="0">
                          <a:ln>
                            <a:noFill/>
                          </a:ln>
                          <a:solidFill>
                            <a:prstClr val="black"/>
                          </a:solidFill>
                          <a:effectLst/>
                          <a:uLnTx/>
                          <a:uFillTx/>
                          <a:latin typeface="Trebuchet MS" panose="020B0603020202020204"/>
                          <a:ea typeface="+mn-ea"/>
                          <a:cs typeface="+mn-cs"/>
                        </a:rPr>
                        <a:t>Lunch</a:t>
                      </a:r>
                      <a:endParaRPr kumimoji="0" lang="en-GB"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a:txBody>
                  <a:tcPr/>
                </a:tc>
                <a:tc>
                  <a:txBody>
                    <a:bodyPr/>
                    <a:lstStyle/>
                    <a:p>
                      <a:r>
                        <a:rPr lang="en-GB" dirty="0" smtClean="0"/>
                        <a:t>Spanish/</a:t>
                      </a:r>
                      <a:r>
                        <a:rPr lang="en-GB" baseline="0" dirty="0" smtClean="0"/>
                        <a:t> Computing </a:t>
                      </a:r>
                      <a:endParaRPr lang="en-GB" dirty="0"/>
                    </a:p>
                  </a:txBody>
                  <a:tcPr/>
                </a:tc>
                <a:extLst>
                  <a:ext uri="{0D108BD9-81ED-4DB2-BD59-A6C34878D82A}">
                    <a16:rowId xmlns:a16="http://schemas.microsoft.com/office/drawing/2014/main" val="1625840947"/>
                  </a:ext>
                </a:extLst>
              </a:tr>
            </a:tbl>
          </a:graphicData>
        </a:graphic>
      </p:graphicFrame>
      <p:sp>
        <p:nvSpPr>
          <p:cNvPr id="5" name="Oval 4"/>
          <p:cNvSpPr/>
          <p:nvPr/>
        </p:nvSpPr>
        <p:spPr>
          <a:xfrm>
            <a:off x="11568546" y="6317673"/>
            <a:ext cx="332510" cy="360218"/>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1816672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FFC730-67BD-324B-8AB7-926E98F98EA2}"/>
              </a:ext>
            </a:extLst>
          </p:cNvPr>
          <p:cNvSpPr>
            <a:spLocks noGrp="1"/>
          </p:cNvSpPr>
          <p:nvPr>
            <p:ph type="title"/>
          </p:nvPr>
        </p:nvSpPr>
        <p:spPr/>
        <p:txBody>
          <a:bodyPr/>
          <a:lstStyle/>
          <a:p>
            <a:r>
              <a:rPr lang="en-US" u="sng" dirty="0"/>
              <a:t>PE/Games Kit </a:t>
            </a:r>
          </a:p>
        </p:txBody>
      </p:sp>
      <p:sp>
        <p:nvSpPr>
          <p:cNvPr id="3" name="Content Placeholder 2">
            <a:extLst>
              <a:ext uri="{FF2B5EF4-FFF2-40B4-BE49-F238E27FC236}">
                <a16:creationId xmlns:a16="http://schemas.microsoft.com/office/drawing/2014/main" id="{B4B1D3BB-02EF-1844-9A6B-18F4AD10F667}"/>
              </a:ext>
            </a:extLst>
          </p:cNvPr>
          <p:cNvSpPr>
            <a:spLocks noGrp="1"/>
          </p:cNvSpPr>
          <p:nvPr>
            <p:ph idx="1"/>
          </p:nvPr>
        </p:nvSpPr>
        <p:spPr>
          <a:xfrm>
            <a:off x="677334" y="1270000"/>
            <a:ext cx="10076010" cy="3880773"/>
          </a:xfrm>
        </p:spPr>
        <p:txBody>
          <a:bodyPr>
            <a:noAutofit/>
          </a:bodyPr>
          <a:lstStyle/>
          <a:p>
            <a:pPr marL="0" indent="0">
              <a:buNone/>
            </a:pPr>
            <a:r>
              <a:rPr lang="en-US" sz="2500" dirty="0">
                <a:solidFill>
                  <a:schemeClr val="tx1"/>
                </a:solidFill>
              </a:rPr>
              <a:t>Poppy Class need </a:t>
            </a:r>
            <a:endParaRPr lang="en-US" sz="2500" dirty="0" smtClean="0">
              <a:solidFill>
                <a:schemeClr val="tx1"/>
              </a:solidFill>
            </a:endParaRPr>
          </a:p>
          <a:p>
            <a:pPr marL="0" indent="0">
              <a:buNone/>
            </a:pPr>
            <a:r>
              <a:rPr lang="en-US" sz="2500" dirty="0" smtClean="0">
                <a:solidFill>
                  <a:srgbClr val="00B050"/>
                </a:solidFill>
              </a:rPr>
              <a:t>Indoor </a:t>
            </a:r>
            <a:r>
              <a:rPr lang="en-US" sz="2500" dirty="0">
                <a:solidFill>
                  <a:srgbClr val="00B050"/>
                </a:solidFill>
              </a:rPr>
              <a:t>kit – pumps, black shorts/leggings, white </a:t>
            </a:r>
            <a:r>
              <a:rPr lang="en-US" sz="2500" dirty="0" smtClean="0">
                <a:solidFill>
                  <a:srgbClr val="00B050"/>
                </a:solidFill>
              </a:rPr>
              <a:t>t-shirt - </a:t>
            </a:r>
            <a:r>
              <a:rPr lang="en-US" sz="2500" dirty="0" smtClean="0">
                <a:solidFill>
                  <a:srgbClr val="FF0000"/>
                </a:solidFill>
              </a:rPr>
              <a:t>Tuesday</a:t>
            </a:r>
            <a:endParaRPr lang="en-US" sz="2500" dirty="0">
              <a:solidFill>
                <a:srgbClr val="FF0000"/>
              </a:solidFill>
            </a:endParaRPr>
          </a:p>
          <a:p>
            <a:pPr marL="0" indent="0">
              <a:buNone/>
            </a:pPr>
            <a:r>
              <a:rPr lang="en-US" sz="2500" dirty="0">
                <a:solidFill>
                  <a:srgbClr val="00B050"/>
                </a:solidFill>
              </a:rPr>
              <a:t>Outdoor kit – trainers, warm clothing - </a:t>
            </a:r>
            <a:r>
              <a:rPr lang="en-US" sz="2500" dirty="0">
                <a:solidFill>
                  <a:srgbClr val="FF0000"/>
                </a:solidFill>
              </a:rPr>
              <a:t>Thursday</a:t>
            </a:r>
          </a:p>
          <a:p>
            <a:pPr marL="0" indent="0">
              <a:buNone/>
            </a:pPr>
            <a:endParaRPr lang="en-US" sz="2500" dirty="0">
              <a:solidFill>
                <a:srgbClr val="00B050"/>
              </a:solidFill>
            </a:endParaRPr>
          </a:p>
          <a:p>
            <a:pPr marL="0" indent="0">
              <a:buNone/>
            </a:pPr>
            <a:r>
              <a:rPr lang="en-US" sz="2500" dirty="0">
                <a:solidFill>
                  <a:schemeClr val="tx1"/>
                </a:solidFill>
              </a:rPr>
              <a:t>Cherry Class </a:t>
            </a:r>
            <a:r>
              <a:rPr lang="en-US" sz="2500" dirty="0" smtClean="0">
                <a:solidFill>
                  <a:schemeClr val="tx1"/>
                </a:solidFill>
              </a:rPr>
              <a:t>need</a:t>
            </a:r>
            <a:endParaRPr lang="en-US" sz="2500" dirty="0">
              <a:solidFill>
                <a:schemeClr val="tx1"/>
              </a:solidFill>
            </a:endParaRPr>
          </a:p>
          <a:p>
            <a:pPr marL="0" indent="0">
              <a:buNone/>
            </a:pPr>
            <a:r>
              <a:rPr lang="en-US" sz="2500" dirty="0">
                <a:solidFill>
                  <a:srgbClr val="00B050"/>
                </a:solidFill>
              </a:rPr>
              <a:t>Indoor kit – pumps, black shorts/leggings, white t-shirt - </a:t>
            </a:r>
            <a:r>
              <a:rPr lang="en-US" sz="2500" dirty="0" smtClean="0">
                <a:solidFill>
                  <a:srgbClr val="FF0000"/>
                </a:solidFill>
              </a:rPr>
              <a:t>Tuesday</a:t>
            </a:r>
            <a:endParaRPr lang="en-US" sz="2500" dirty="0">
              <a:solidFill>
                <a:srgbClr val="FF0000"/>
              </a:solidFill>
            </a:endParaRPr>
          </a:p>
          <a:p>
            <a:pPr marL="0" indent="0">
              <a:buNone/>
            </a:pPr>
            <a:r>
              <a:rPr lang="en-US" sz="2500" dirty="0">
                <a:solidFill>
                  <a:srgbClr val="00B050"/>
                </a:solidFill>
              </a:rPr>
              <a:t>Outdoor kit – trainers, warm clothing </a:t>
            </a:r>
            <a:r>
              <a:rPr lang="en-US" sz="2500" dirty="0" smtClean="0">
                <a:solidFill>
                  <a:srgbClr val="00B050"/>
                </a:solidFill>
              </a:rPr>
              <a:t>- </a:t>
            </a:r>
            <a:r>
              <a:rPr lang="en-US" sz="2500" dirty="0" smtClean="0">
                <a:solidFill>
                  <a:srgbClr val="FF0000"/>
                </a:solidFill>
              </a:rPr>
              <a:t>Thursday</a:t>
            </a:r>
            <a:endParaRPr lang="en-US" sz="2500" dirty="0">
              <a:solidFill>
                <a:srgbClr val="FF0000"/>
              </a:solidFill>
            </a:endParaRPr>
          </a:p>
          <a:p>
            <a:pPr marL="0" indent="0">
              <a:buNone/>
            </a:pPr>
            <a:endParaRPr lang="en-US" sz="2500" dirty="0" smtClean="0">
              <a:solidFill>
                <a:schemeClr val="tx1"/>
              </a:solidFill>
            </a:endParaRPr>
          </a:p>
          <a:p>
            <a:pPr marL="0" indent="0" algn="ctr">
              <a:buNone/>
            </a:pPr>
            <a:r>
              <a:rPr lang="en-US" sz="2500" dirty="0" smtClean="0">
                <a:solidFill>
                  <a:schemeClr val="tx1"/>
                </a:solidFill>
              </a:rPr>
              <a:t>This term we have two external agencies helping us with P.E/games. They will be teaching dance on Tuesday and gymnastics on Thursday. </a:t>
            </a:r>
          </a:p>
          <a:p>
            <a:pPr marL="0" indent="0" algn="ctr">
              <a:buNone/>
            </a:pPr>
            <a:r>
              <a:rPr lang="en-US" sz="2500" dirty="0" smtClean="0">
                <a:solidFill>
                  <a:schemeClr val="tx1"/>
                </a:solidFill>
              </a:rPr>
              <a:t>After this we will move onto netball, athletics and orienteering. </a:t>
            </a:r>
            <a:endParaRPr lang="en-US" sz="2500" dirty="0">
              <a:solidFill>
                <a:schemeClr val="tx1"/>
              </a:solidFill>
            </a:endParaRPr>
          </a:p>
          <a:p>
            <a:pPr marL="0" indent="0">
              <a:buNone/>
            </a:pPr>
            <a:endParaRPr lang="en-US" sz="2500" dirty="0">
              <a:solidFill>
                <a:schemeClr val="tx1"/>
              </a:solidFill>
            </a:endParaRPr>
          </a:p>
        </p:txBody>
      </p:sp>
      <p:sp>
        <p:nvSpPr>
          <p:cNvPr id="4" name="Oval 3"/>
          <p:cNvSpPr/>
          <p:nvPr/>
        </p:nvSpPr>
        <p:spPr>
          <a:xfrm>
            <a:off x="11568546" y="6317673"/>
            <a:ext cx="332510" cy="360218"/>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399441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AA0D08-4613-0645-886A-2D93185A0D74}"/>
              </a:ext>
            </a:extLst>
          </p:cNvPr>
          <p:cNvSpPr>
            <a:spLocks noGrp="1"/>
          </p:cNvSpPr>
          <p:nvPr>
            <p:ph type="title"/>
          </p:nvPr>
        </p:nvSpPr>
        <p:spPr/>
        <p:txBody>
          <a:bodyPr/>
          <a:lstStyle/>
          <a:p>
            <a:r>
              <a:rPr lang="en-US" dirty="0"/>
              <a:t>Topics</a:t>
            </a:r>
          </a:p>
        </p:txBody>
      </p:sp>
      <p:graphicFrame>
        <p:nvGraphicFramePr>
          <p:cNvPr id="4" name="Table 4">
            <a:extLst>
              <a:ext uri="{FF2B5EF4-FFF2-40B4-BE49-F238E27FC236}">
                <a16:creationId xmlns:a16="http://schemas.microsoft.com/office/drawing/2014/main" id="{6A3D545A-05E3-8A48-AADA-AE1BA0E414B9}"/>
              </a:ext>
            </a:extLst>
          </p:cNvPr>
          <p:cNvGraphicFramePr>
            <a:graphicFrameLocks noGrp="1"/>
          </p:cNvGraphicFramePr>
          <p:nvPr>
            <p:extLst>
              <p:ext uri="{D42A27DB-BD31-4B8C-83A1-F6EECF244321}">
                <p14:modId xmlns:p14="http://schemas.microsoft.com/office/powerpoint/2010/main" val="2598236347"/>
              </p:ext>
            </p:extLst>
          </p:nvPr>
        </p:nvGraphicFramePr>
        <p:xfrm>
          <a:off x="677334" y="2158722"/>
          <a:ext cx="9006312" cy="1737360"/>
        </p:xfrm>
        <a:graphic>
          <a:graphicData uri="http://schemas.openxmlformats.org/drawingml/2006/table">
            <a:tbl>
              <a:tblPr firstRow="1" bandRow="1">
                <a:tableStyleId>{69CF1AB2-1976-4502-BF36-3FF5EA218861}</a:tableStyleId>
              </a:tblPr>
              <a:tblGrid>
                <a:gridCol w="2470600">
                  <a:extLst>
                    <a:ext uri="{9D8B030D-6E8A-4147-A177-3AD203B41FA5}">
                      <a16:colId xmlns:a16="http://schemas.microsoft.com/office/drawing/2014/main" val="2219170374"/>
                    </a:ext>
                  </a:extLst>
                </a:gridCol>
                <a:gridCol w="6535712">
                  <a:extLst>
                    <a:ext uri="{9D8B030D-6E8A-4147-A177-3AD203B41FA5}">
                      <a16:colId xmlns:a16="http://schemas.microsoft.com/office/drawing/2014/main" val="4207757208"/>
                    </a:ext>
                  </a:extLst>
                </a:gridCol>
              </a:tblGrid>
              <a:tr h="370840">
                <a:tc>
                  <a:txBody>
                    <a:bodyPr/>
                    <a:lstStyle/>
                    <a:p>
                      <a:r>
                        <a:rPr lang="en-US" sz="3200" b="1" dirty="0"/>
                        <a:t>Autumn</a:t>
                      </a:r>
                    </a:p>
                  </a:txBody>
                  <a:tcPr/>
                </a:tc>
                <a:tc>
                  <a:txBody>
                    <a:bodyPr/>
                    <a:lstStyle/>
                    <a:p>
                      <a:r>
                        <a:rPr lang="en-US" sz="2800" b="0" dirty="0" smtClean="0"/>
                        <a:t>Vicious Vikings- History links</a:t>
                      </a:r>
                      <a:endParaRPr lang="en-US" sz="2800" b="0" dirty="0"/>
                    </a:p>
                  </a:txBody>
                  <a:tcPr/>
                </a:tc>
                <a:extLst>
                  <a:ext uri="{0D108BD9-81ED-4DB2-BD59-A6C34878D82A}">
                    <a16:rowId xmlns:a16="http://schemas.microsoft.com/office/drawing/2014/main" val="2983599905"/>
                  </a:ext>
                </a:extLst>
              </a:tr>
              <a:tr h="370840">
                <a:tc>
                  <a:txBody>
                    <a:bodyPr/>
                    <a:lstStyle/>
                    <a:p>
                      <a:r>
                        <a:rPr lang="en-US" sz="3200" b="1" dirty="0"/>
                        <a:t>Spring</a:t>
                      </a:r>
                    </a:p>
                  </a:txBody>
                  <a:tcPr/>
                </a:tc>
                <a:tc>
                  <a:txBody>
                    <a:bodyPr/>
                    <a:lstStyle/>
                    <a:p>
                      <a:r>
                        <a:rPr lang="en-US" sz="2800" dirty="0" smtClean="0"/>
                        <a:t>Tomorrow’s world- Science links</a:t>
                      </a:r>
                      <a:endParaRPr lang="en-US" sz="2800" dirty="0"/>
                    </a:p>
                  </a:txBody>
                  <a:tcPr/>
                </a:tc>
                <a:extLst>
                  <a:ext uri="{0D108BD9-81ED-4DB2-BD59-A6C34878D82A}">
                    <a16:rowId xmlns:a16="http://schemas.microsoft.com/office/drawing/2014/main" val="926000277"/>
                  </a:ext>
                </a:extLst>
              </a:tr>
              <a:tr h="370840">
                <a:tc>
                  <a:txBody>
                    <a:bodyPr/>
                    <a:lstStyle/>
                    <a:p>
                      <a:r>
                        <a:rPr lang="en-US" sz="3200" b="1" dirty="0"/>
                        <a:t>Summer</a:t>
                      </a:r>
                    </a:p>
                  </a:txBody>
                  <a:tcPr/>
                </a:tc>
                <a:tc>
                  <a:txBody>
                    <a:bodyPr/>
                    <a:lstStyle/>
                    <a:p>
                      <a:r>
                        <a:rPr lang="en-US" sz="2800" dirty="0" smtClean="0"/>
                        <a:t>Street detectives-</a:t>
                      </a:r>
                      <a:r>
                        <a:rPr lang="en-US" sz="2800" baseline="0" dirty="0" smtClean="0"/>
                        <a:t> Geography links</a:t>
                      </a:r>
                      <a:endParaRPr lang="en-US" sz="2800" dirty="0"/>
                    </a:p>
                  </a:txBody>
                  <a:tcPr/>
                </a:tc>
                <a:extLst>
                  <a:ext uri="{0D108BD9-81ED-4DB2-BD59-A6C34878D82A}">
                    <a16:rowId xmlns:a16="http://schemas.microsoft.com/office/drawing/2014/main" val="1397498645"/>
                  </a:ext>
                </a:extLst>
              </a:tr>
            </a:tbl>
          </a:graphicData>
        </a:graphic>
      </p:graphicFrame>
      <p:pic>
        <p:nvPicPr>
          <p:cNvPr id="3" name="Picture 2"/>
          <p:cNvPicPr>
            <a:picLocks noChangeAspect="1"/>
          </p:cNvPicPr>
          <p:nvPr/>
        </p:nvPicPr>
        <p:blipFill>
          <a:blip r:embed="rId2"/>
          <a:stretch>
            <a:fillRect/>
          </a:stretch>
        </p:blipFill>
        <p:spPr>
          <a:xfrm>
            <a:off x="7082570" y="215900"/>
            <a:ext cx="1590675" cy="1714500"/>
          </a:xfrm>
          <a:prstGeom prst="rect">
            <a:avLst/>
          </a:prstGeom>
        </p:spPr>
      </p:pic>
      <p:pic>
        <p:nvPicPr>
          <p:cNvPr id="5" name="Picture 4"/>
          <p:cNvPicPr>
            <a:picLocks noChangeAspect="1"/>
          </p:cNvPicPr>
          <p:nvPr/>
        </p:nvPicPr>
        <p:blipFill>
          <a:blip r:embed="rId3"/>
          <a:stretch>
            <a:fillRect/>
          </a:stretch>
        </p:blipFill>
        <p:spPr>
          <a:xfrm>
            <a:off x="1150327" y="4312544"/>
            <a:ext cx="2247900" cy="1714500"/>
          </a:xfrm>
          <a:prstGeom prst="rect">
            <a:avLst/>
          </a:prstGeom>
        </p:spPr>
      </p:pic>
      <p:pic>
        <p:nvPicPr>
          <p:cNvPr id="6" name="Picture 5"/>
          <p:cNvPicPr>
            <a:picLocks noChangeAspect="1"/>
          </p:cNvPicPr>
          <p:nvPr/>
        </p:nvPicPr>
        <p:blipFill>
          <a:blip r:embed="rId4"/>
          <a:stretch>
            <a:fillRect/>
          </a:stretch>
        </p:blipFill>
        <p:spPr>
          <a:xfrm>
            <a:off x="7624762" y="4588120"/>
            <a:ext cx="3057525" cy="1714500"/>
          </a:xfrm>
          <a:prstGeom prst="rect">
            <a:avLst/>
          </a:prstGeom>
        </p:spPr>
      </p:pic>
    </p:spTree>
    <p:extLst>
      <p:ext uri="{BB962C8B-B14F-4D97-AF65-F5344CB8AC3E}">
        <p14:creationId xmlns:p14="http://schemas.microsoft.com/office/powerpoint/2010/main" val="39932788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E55DDC-C172-B643-8E5A-DD4817A7A061}"/>
              </a:ext>
            </a:extLst>
          </p:cNvPr>
          <p:cNvSpPr>
            <a:spLocks noGrp="1"/>
          </p:cNvSpPr>
          <p:nvPr>
            <p:ph type="title"/>
          </p:nvPr>
        </p:nvSpPr>
        <p:spPr/>
        <p:txBody>
          <a:bodyPr>
            <a:normAutofit/>
          </a:bodyPr>
          <a:lstStyle/>
          <a:p>
            <a:r>
              <a:rPr lang="en-US" dirty="0" smtClean="0"/>
              <a:t>Homework – preparing for high school</a:t>
            </a:r>
            <a:endParaRPr lang="en-US" dirty="0"/>
          </a:p>
        </p:txBody>
      </p:sp>
      <p:sp>
        <p:nvSpPr>
          <p:cNvPr id="3" name="Content Placeholder 2">
            <a:extLst>
              <a:ext uri="{FF2B5EF4-FFF2-40B4-BE49-F238E27FC236}">
                <a16:creationId xmlns:a16="http://schemas.microsoft.com/office/drawing/2014/main" id="{7942B7C9-DD87-4940-BA22-1DB746A4F16E}"/>
              </a:ext>
            </a:extLst>
          </p:cNvPr>
          <p:cNvSpPr>
            <a:spLocks noGrp="1"/>
          </p:cNvSpPr>
          <p:nvPr>
            <p:ph idx="1"/>
          </p:nvPr>
        </p:nvSpPr>
        <p:spPr>
          <a:xfrm>
            <a:off x="677334" y="2160589"/>
            <a:ext cx="8596668" cy="4357442"/>
          </a:xfrm>
        </p:spPr>
        <p:txBody>
          <a:bodyPr>
            <a:normAutofit/>
          </a:bodyPr>
          <a:lstStyle/>
          <a:p>
            <a:pPr marL="0" indent="0">
              <a:buNone/>
            </a:pPr>
            <a:r>
              <a:rPr lang="en-US" sz="2500" dirty="0"/>
              <a:t>Homework </a:t>
            </a:r>
            <a:r>
              <a:rPr lang="en-US" sz="2500" dirty="0" smtClean="0"/>
              <a:t>tasks will consist of spellings, reading, </a:t>
            </a:r>
            <a:r>
              <a:rPr lang="en-US" sz="2500" dirty="0" err="1" smtClean="0"/>
              <a:t>maths</a:t>
            </a:r>
            <a:r>
              <a:rPr lang="en-US" sz="2500" dirty="0" smtClean="0"/>
              <a:t> and learning logs.</a:t>
            </a:r>
            <a:endParaRPr lang="en-US" sz="2500" dirty="0"/>
          </a:p>
          <a:p>
            <a:pPr marL="0" indent="0">
              <a:buNone/>
            </a:pPr>
            <a:r>
              <a:rPr lang="en-US" sz="2500" dirty="0"/>
              <a:t>Homework is set and returned every </a:t>
            </a:r>
            <a:r>
              <a:rPr lang="en-US" sz="2500" b="1" dirty="0"/>
              <a:t>Thursday</a:t>
            </a:r>
            <a:r>
              <a:rPr lang="en-US" sz="2500" b="1" dirty="0" smtClean="0"/>
              <a:t>.</a:t>
            </a:r>
            <a:endParaRPr lang="en-US" sz="2500" b="1" dirty="0"/>
          </a:p>
          <a:p>
            <a:pPr marL="0" indent="0">
              <a:buNone/>
            </a:pPr>
            <a:endParaRPr lang="en-US" sz="2500" b="1" dirty="0"/>
          </a:p>
          <a:p>
            <a:pPr marL="0" indent="0">
              <a:buNone/>
            </a:pPr>
            <a:r>
              <a:rPr lang="en-US" sz="2500" b="1" dirty="0" smtClean="0">
                <a:solidFill>
                  <a:srgbClr val="FF0000"/>
                </a:solidFill>
              </a:rPr>
              <a:t>Those children who have been unable to complete homework tasks will stay in on Friday lunchtime.</a:t>
            </a:r>
            <a:endParaRPr lang="en-US" sz="2500" b="1" dirty="0">
              <a:solidFill>
                <a:srgbClr val="FF0000"/>
              </a:solidFill>
            </a:endParaRPr>
          </a:p>
          <a:p>
            <a:pPr marL="0" indent="0">
              <a:buNone/>
            </a:pPr>
            <a:endParaRPr lang="en-US" sz="2500" dirty="0"/>
          </a:p>
          <a:p>
            <a:pPr marL="0" indent="0">
              <a:buNone/>
            </a:pPr>
            <a:endParaRPr lang="en-US" sz="2500" dirty="0"/>
          </a:p>
          <a:p>
            <a:pPr marL="0" indent="0">
              <a:buNone/>
            </a:pPr>
            <a:endParaRPr lang="en-US" sz="2500" dirty="0"/>
          </a:p>
        </p:txBody>
      </p:sp>
      <p:sp>
        <p:nvSpPr>
          <p:cNvPr id="5" name="Oval 4"/>
          <p:cNvSpPr/>
          <p:nvPr/>
        </p:nvSpPr>
        <p:spPr>
          <a:xfrm>
            <a:off x="11568546" y="6317673"/>
            <a:ext cx="332510" cy="360218"/>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3876960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7"/>
          <p:cNvSpPr>
            <a:spLocks noGrp="1"/>
          </p:cNvSpPr>
          <p:nvPr>
            <p:ph type="ftr" sz="quarter" idx="11"/>
          </p:nvPr>
        </p:nvSpPr>
        <p:spPr/>
        <p:txBody>
          <a:bodyPr/>
          <a:lstStyle/>
          <a:p>
            <a:r>
              <a:rPr lang="en-GB" dirty="0"/>
              <a:t>www.literacyshed.com (C) 2017</a:t>
            </a:r>
          </a:p>
        </p:txBody>
      </p:sp>
      <p:sp>
        <p:nvSpPr>
          <p:cNvPr id="13" name="Rectangle 12"/>
          <p:cNvSpPr/>
          <p:nvPr/>
        </p:nvSpPr>
        <p:spPr>
          <a:xfrm>
            <a:off x="-997491" y="-125555"/>
            <a:ext cx="9867723" cy="1214365"/>
          </a:xfrm>
          <a:prstGeom prst="rect">
            <a:avLst/>
          </a:prstGeom>
          <a:noFill/>
        </p:spPr>
        <p:txBody>
          <a:bodyPr wrap="square" lIns="63305" tIns="31652" rIns="63305" bIns="31652">
            <a:spAutoFit/>
          </a:bodyPr>
          <a:lstStyle/>
          <a:p>
            <a:pPr algn="ctr"/>
            <a:endParaRPr lang="en-GB" sz="3738" dirty="0">
              <a:ln w="0"/>
              <a:effectLst>
                <a:outerShdw blurRad="38100" dist="19050" dir="2700000" algn="tl" rotWithShape="0">
                  <a:schemeClr val="dk1">
                    <a:alpha val="40000"/>
                  </a:schemeClr>
                </a:outerShdw>
              </a:effectLst>
            </a:endParaRPr>
          </a:p>
          <a:p>
            <a:pPr algn="ctr"/>
            <a:r>
              <a:rPr lang="en-GB" sz="3738" dirty="0">
                <a:ln w="0"/>
                <a:effectLst>
                  <a:outerShdw blurRad="38100" dist="19050" dir="2700000" algn="tl" rotWithShape="0">
                    <a:schemeClr val="dk1">
                      <a:alpha val="40000"/>
                    </a:schemeClr>
                  </a:outerShdw>
                </a:effectLst>
              </a:rPr>
              <a:t>Improving key reading skills</a:t>
            </a:r>
          </a:p>
        </p:txBody>
      </p:sp>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67529" y="4576697"/>
            <a:ext cx="2600908" cy="2137733"/>
          </a:xfrm>
          <a:prstGeom prst="rect">
            <a:avLst/>
          </a:prstGeom>
        </p:spPr>
      </p:pic>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1912" y="4186394"/>
            <a:ext cx="2774232" cy="2648525"/>
          </a:xfrm>
          <a:prstGeom prst="rect">
            <a:avLst/>
          </a:prstGeom>
        </p:spPr>
      </p:pic>
      <p:sp>
        <p:nvSpPr>
          <p:cNvPr id="2" name="TextBox 1"/>
          <p:cNvSpPr txBox="1"/>
          <p:nvPr/>
        </p:nvSpPr>
        <p:spPr>
          <a:xfrm>
            <a:off x="-3224579" y="2472837"/>
            <a:ext cx="184731" cy="284052"/>
          </a:xfrm>
          <a:prstGeom prst="rect">
            <a:avLst/>
          </a:prstGeom>
          <a:noFill/>
        </p:spPr>
        <p:txBody>
          <a:bodyPr wrap="none" rtlCol="0">
            <a:spAutoFit/>
          </a:bodyPr>
          <a:lstStyle/>
          <a:p>
            <a:endParaRPr lang="en-GB" sz="1246" dirty="0"/>
          </a:p>
        </p:txBody>
      </p:sp>
      <p:sp>
        <p:nvSpPr>
          <p:cNvPr id="9" name="Content Placeholder 2">
            <a:extLst>
              <a:ext uri="{FF2B5EF4-FFF2-40B4-BE49-F238E27FC236}">
                <a16:creationId xmlns:a16="http://schemas.microsoft.com/office/drawing/2014/main" id="{EEB14873-F574-F048-8144-B1764D5E6432}"/>
              </a:ext>
            </a:extLst>
          </p:cNvPr>
          <p:cNvSpPr>
            <a:spLocks noGrp="1"/>
          </p:cNvSpPr>
          <p:nvPr>
            <p:ph idx="1"/>
          </p:nvPr>
        </p:nvSpPr>
        <p:spPr>
          <a:xfrm>
            <a:off x="894946" y="1205972"/>
            <a:ext cx="9145166" cy="1798607"/>
          </a:xfrm>
        </p:spPr>
        <p:txBody>
          <a:bodyPr>
            <a:normAutofit fontScale="92500" lnSpcReduction="10000"/>
          </a:bodyPr>
          <a:lstStyle/>
          <a:p>
            <a:pPr marL="0" indent="0">
              <a:buNone/>
            </a:pPr>
            <a:r>
              <a:rPr lang="en-GB" sz="2400" b="1" dirty="0">
                <a:solidFill>
                  <a:srgbClr val="444444"/>
                </a:solidFill>
                <a:latin typeface="Open Sans" panose="020B0606030504020204" pitchFamily="34" charset="0"/>
              </a:rPr>
              <a:t>Reading at Home – An important partnership</a:t>
            </a:r>
            <a:r>
              <a:rPr lang="en-GB" sz="2400" dirty="0"/>
              <a:t/>
            </a:r>
            <a:br>
              <a:rPr lang="en-GB" sz="2400" dirty="0"/>
            </a:br>
            <a:endParaRPr lang="en-GB" sz="2400" dirty="0"/>
          </a:p>
          <a:p>
            <a:pPr marL="0" indent="0">
              <a:buNone/>
            </a:pPr>
            <a:r>
              <a:rPr lang="en-GB" sz="2400" dirty="0">
                <a:solidFill>
                  <a:srgbClr val="444444"/>
                </a:solidFill>
                <a:latin typeface="Open Sans" panose="020B0606030504020204" pitchFamily="34" charset="0"/>
              </a:rPr>
              <a:t>Although your child will ‘read’ in school every week as part of a group or within a whole class activity, as with all learning, the more you practise, the better you become!</a:t>
            </a:r>
          </a:p>
          <a:p>
            <a:pPr marL="0" indent="0">
              <a:buNone/>
            </a:pPr>
            <a:endParaRPr lang="en-GB" dirty="0">
              <a:solidFill>
                <a:srgbClr val="444444"/>
              </a:solidFill>
              <a:latin typeface="Open Sans" panose="020B0606030504020204" pitchFamily="34" charset="0"/>
            </a:endParaRPr>
          </a:p>
          <a:p>
            <a:pPr marL="0" indent="0">
              <a:buNone/>
            </a:pPr>
            <a:endParaRPr lang="en-US" dirty="0"/>
          </a:p>
        </p:txBody>
      </p:sp>
      <p:sp>
        <p:nvSpPr>
          <p:cNvPr id="10" name="Rectangle 9">
            <a:extLst>
              <a:ext uri="{FF2B5EF4-FFF2-40B4-BE49-F238E27FC236}">
                <a16:creationId xmlns:a16="http://schemas.microsoft.com/office/drawing/2014/main" id="{772D66BD-FA4F-4947-A274-6AB6F65EADBE}"/>
              </a:ext>
            </a:extLst>
          </p:cNvPr>
          <p:cNvSpPr/>
          <p:nvPr/>
        </p:nvSpPr>
        <p:spPr>
          <a:xfrm>
            <a:off x="894946" y="3130147"/>
            <a:ext cx="9401198" cy="1446550"/>
          </a:xfrm>
          <a:prstGeom prst="rect">
            <a:avLst/>
          </a:prstGeom>
        </p:spPr>
        <p:txBody>
          <a:bodyPr wrap="square">
            <a:spAutoFit/>
          </a:bodyPr>
          <a:lstStyle/>
          <a:p>
            <a:r>
              <a:rPr lang="en-GB" sz="2200" dirty="0">
                <a:solidFill>
                  <a:srgbClr val="444444"/>
                </a:solidFill>
                <a:latin typeface="Open Sans" panose="020B0606030504020204" pitchFamily="34" charset="0"/>
              </a:rPr>
              <a:t>Reading links very closely </a:t>
            </a:r>
            <a:r>
              <a:rPr lang="en-GB" sz="2200" b="0" i="0" dirty="0">
                <a:solidFill>
                  <a:srgbClr val="444444"/>
                </a:solidFill>
                <a:effectLst/>
                <a:latin typeface="Open Sans" panose="020B0606030504020204" pitchFamily="34" charset="0"/>
              </a:rPr>
              <a:t>with writing – the wider your child reads, the easier they will find it to write in a range of different genres and styles. It also has very strong links with social awareness, confidence and self expression.</a:t>
            </a:r>
            <a:endParaRPr lang="en-US" sz="2200" dirty="0"/>
          </a:p>
        </p:txBody>
      </p:sp>
    </p:spTree>
    <p:extLst>
      <p:ext uri="{BB962C8B-B14F-4D97-AF65-F5344CB8AC3E}">
        <p14:creationId xmlns:p14="http://schemas.microsoft.com/office/powerpoint/2010/main" val="11210306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993755" y="119895"/>
            <a:ext cx="4309341" cy="6618210"/>
          </a:xfrm>
          <a:prstGeom prst="roundRect">
            <a:avLst/>
          </a:prstGeom>
          <a:solidFill>
            <a:schemeClr val="accent6">
              <a:lumMod val="20000"/>
              <a:lumOff val="80000"/>
            </a:schemeClr>
          </a:solid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46" dirty="0"/>
          </a:p>
        </p:txBody>
      </p:sp>
      <p:sp>
        <p:nvSpPr>
          <p:cNvPr id="8" name="Footer Placeholder 7"/>
          <p:cNvSpPr>
            <a:spLocks noGrp="1"/>
          </p:cNvSpPr>
          <p:nvPr>
            <p:ph type="ftr" sz="quarter" idx="11"/>
          </p:nvPr>
        </p:nvSpPr>
        <p:spPr/>
        <p:txBody>
          <a:bodyPr/>
          <a:lstStyle/>
          <a:p>
            <a:r>
              <a:rPr lang="en-GB" dirty="0"/>
              <a:t>www.literacyshed.com (C) 2017</a:t>
            </a:r>
          </a:p>
        </p:txBody>
      </p:sp>
      <p:sp>
        <p:nvSpPr>
          <p:cNvPr id="13" name="Rectangle 12"/>
          <p:cNvSpPr/>
          <p:nvPr/>
        </p:nvSpPr>
        <p:spPr>
          <a:xfrm>
            <a:off x="3993755" y="389266"/>
            <a:ext cx="4171390" cy="2364808"/>
          </a:xfrm>
          <a:prstGeom prst="rect">
            <a:avLst/>
          </a:prstGeom>
          <a:noFill/>
        </p:spPr>
        <p:txBody>
          <a:bodyPr wrap="none" lIns="63305" tIns="31652" rIns="63305" bIns="31652">
            <a:spAutoFit/>
          </a:bodyPr>
          <a:lstStyle/>
          <a:p>
            <a:pPr algn="ctr"/>
            <a:r>
              <a:rPr lang="en-GB" sz="3738" dirty="0">
                <a:ln w="0"/>
                <a:effectLst>
                  <a:outerShdw blurRad="38100" dist="19050" dir="2700000" algn="tl" rotWithShape="0">
                    <a:schemeClr val="dk1">
                      <a:alpha val="40000"/>
                    </a:schemeClr>
                  </a:outerShdw>
                </a:effectLst>
              </a:rPr>
              <a:t>KS2 Reading Vipers</a:t>
            </a:r>
          </a:p>
          <a:p>
            <a:pPr algn="ctr"/>
            <a:endParaRPr lang="en-GB" sz="3738" dirty="0">
              <a:ln w="0"/>
              <a:effectLst>
                <a:outerShdw blurRad="38100" dist="19050" dir="2700000" algn="tl" rotWithShape="0">
                  <a:schemeClr val="dk1">
                    <a:alpha val="40000"/>
                  </a:schemeClr>
                </a:outerShdw>
              </a:effectLst>
            </a:endParaRPr>
          </a:p>
          <a:p>
            <a:pPr algn="ctr"/>
            <a:r>
              <a:rPr lang="en-GB" sz="3738" dirty="0">
                <a:ln w="0"/>
                <a:effectLst>
                  <a:outerShdw blurRad="38100" dist="19050" dir="2700000" algn="tl" rotWithShape="0">
                    <a:schemeClr val="dk1">
                      <a:alpha val="40000"/>
                    </a:schemeClr>
                  </a:outerShdw>
                </a:effectLst>
              </a:rPr>
              <a:t>Improving key</a:t>
            </a:r>
          </a:p>
          <a:p>
            <a:pPr algn="ctr"/>
            <a:r>
              <a:rPr lang="en-GB" sz="3738" dirty="0">
                <a:ln w="0"/>
                <a:effectLst>
                  <a:outerShdw blurRad="38100" dist="19050" dir="2700000" algn="tl" rotWithShape="0">
                    <a:schemeClr val="dk1">
                      <a:alpha val="40000"/>
                    </a:schemeClr>
                  </a:outerShdw>
                </a:effectLst>
              </a:rPr>
              <a:t>reading skills</a:t>
            </a:r>
          </a:p>
        </p:txBody>
      </p:sp>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17982" y="4114800"/>
            <a:ext cx="2600908" cy="2137733"/>
          </a:xfrm>
          <a:prstGeom prst="rect">
            <a:avLst/>
          </a:prstGeom>
        </p:spPr>
      </p:pic>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95451" y="3822165"/>
            <a:ext cx="2774232" cy="2648525"/>
          </a:xfrm>
          <a:prstGeom prst="rect">
            <a:avLst/>
          </a:prstGeom>
        </p:spPr>
      </p:pic>
      <p:sp>
        <p:nvSpPr>
          <p:cNvPr id="2" name="TextBox 1"/>
          <p:cNvSpPr txBox="1"/>
          <p:nvPr/>
        </p:nvSpPr>
        <p:spPr>
          <a:xfrm>
            <a:off x="-3224579" y="2472837"/>
            <a:ext cx="184731" cy="284052"/>
          </a:xfrm>
          <a:prstGeom prst="rect">
            <a:avLst/>
          </a:prstGeom>
          <a:noFill/>
        </p:spPr>
        <p:txBody>
          <a:bodyPr wrap="none" rtlCol="0">
            <a:spAutoFit/>
          </a:bodyPr>
          <a:lstStyle/>
          <a:p>
            <a:endParaRPr lang="en-GB" sz="1246" dirty="0"/>
          </a:p>
        </p:txBody>
      </p:sp>
      <p:sp>
        <p:nvSpPr>
          <p:cNvPr id="3" name="Rectangle 2">
            <a:extLst>
              <a:ext uri="{FF2B5EF4-FFF2-40B4-BE49-F238E27FC236}">
                <a16:creationId xmlns:a16="http://schemas.microsoft.com/office/drawing/2014/main" id="{AC7D15BF-04D2-EB40-87E7-08CF22841D98}"/>
              </a:ext>
            </a:extLst>
          </p:cNvPr>
          <p:cNvSpPr/>
          <p:nvPr/>
        </p:nvSpPr>
        <p:spPr>
          <a:xfrm>
            <a:off x="534539" y="389266"/>
            <a:ext cx="1801006" cy="646331"/>
          </a:xfrm>
          <a:prstGeom prst="rect">
            <a:avLst/>
          </a:prstGeom>
        </p:spPr>
        <p:txBody>
          <a:bodyPr wrap="none">
            <a:spAutoFit/>
          </a:bodyPr>
          <a:lstStyle/>
          <a:p>
            <a:r>
              <a:rPr lang="en-US" sz="3600" dirty="0">
                <a:solidFill>
                  <a:srgbClr val="00B050"/>
                </a:solidFill>
              </a:rPr>
              <a:t>Reading</a:t>
            </a:r>
          </a:p>
        </p:txBody>
      </p:sp>
      <p:sp>
        <p:nvSpPr>
          <p:cNvPr id="6" name="Rectangle 5">
            <a:extLst>
              <a:ext uri="{FF2B5EF4-FFF2-40B4-BE49-F238E27FC236}">
                <a16:creationId xmlns:a16="http://schemas.microsoft.com/office/drawing/2014/main" id="{173A2216-3B0F-9541-AC5C-5EA42249BDD8}"/>
              </a:ext>
            </a:extLst>
          </p:cNvPr>
          <p:cNvSpPr/>
          <p:nvPr/>
        </p:nvSpPr>
        <p:spPr>
          <a:xfrm>
            <a:off x="230319" y="1312297"/>
            <a:ext cx="3299266" cy="646331"/>
          </a:xfrm>
          <a:prstGeom prst="rect">
            <a:avLst/>
          </a:prstGeom>
        </p:spPr>
        <p:txBody>
          <a:bodyPr wrap="square">
            <a:spAutoFit/>
          </a:bodyPr>
          <a:lstStyle/>
          <a:p>
            <a:r>
              <a:rPr lang="en-US" dirty="0"/>
              <a:t>Reading Vipers offers a range of question starters..</a:t>
            </a:r>
          </a:p>
        </p:txBody>
      </p:sp>
      <p:sp>
        <p:nvSpPr>
          <p:cNvPr id="11" name="Content Placeholder 10">
            <a:extLst>
              <a:ext uri="{FF2B5EF4-FFF2-40B4-BE49-F238E27FC236}">
                <a16:creationId xmlns:a16="http://schemas.microsoft.com/office/drawing/2014/main" id="{24CF2FEC-6AFD-894F-B75B-988E7D50B44D}"/>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8763998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924780" y="138119"/>
            <a:ext cx="4309341" cy="6618210"/>
          </a:xfrm>
          <a:prstGeom prst="roundRect">
            <a:avLst/>
          </a:prstGeom>
          <a:solidFill>
            <a:schemeClr val="accent6">
              <a:lumMod val="20000"/>
              <a:lumOff val="80000"/>
            </a:schemeClr>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46" dirty="0"/>
          </a:p>
        </p:txBody>
      </p:sp>
      <p:sp>
        <p:nvSpPr>
          <p:cNvPr id="5" name="Content Placeholder 2"/>
          <p:cNvSpPr>
            <a:spLocks noGrp="1"/>
          </p:cNvSpPr>
          <p:nvPr>
            <p:ph idx="1"/>
          </p:nvPr>
        </p:nvSpPr>
        <p:spPr>
          <a:xfrm>
            <a:off x="4138735" y="1441340"/>
            <a:ext cx="3881431" cy="2437291"/>
          </a:xfrm>
        </p:spPr>
        <p:txBody>
          <a:bodyPr>
            <a:normAutofit fontScale="92500" lnSpcReduction="10000"/>
          </a:bodyPr>
          <a:lstStyle/>
          <a:p>
            <a:pPr marL="0" indent="0">
              <a:spcBef>
                <a:spcPts val="0"/>
              </a:spcBef>
              <a:buNone/>
            </a:pPr>
            <a:r>
              <a:rPr lang="en-GB" sz="3046" b="1" dirty="0">
                <a:solidFill>
                  <a:srgbClr val="FF0000"/>
                </a:solidFill>
              </a:rPr>
              <a:t>V</a:t>
            </a:r>
            <a:r>
              <a:rPr lang="en-GB" sz="2492" dirty="0"/>
              <a:t>ocabulary </a:t>
            </a:r>
          </a:p>
          <a:p>
            <a:pPr marL="0" indent="0">
              <a:spcBef>
                <a:spcPts val="0"/>
              </a:spcBef>
              <a:buNone/>
            </a:pPr>
            <a:r>
              <a:rPr lang="en-GB" sz="3046" b="1" dirty="0">
                <a:solidFill>
                  <a:srgbClr val="FF0000"/>
                </a:solidFill>
              </a:rPr>
              <a:t>I</a:t>
            </a:r>
            <a:r>
              <a:rPr lang="en-GB" sz="2492" dirty="0"/>
              <a:t>nfer</a:t>
            </a:r>
          </a:p>
          <a:p>
            <a:pPr marL="0" indent="0">
              <a:spcBef>
                <a:spcPts val="0"/>
              </a:spcBef>
              <a:buNone/>
            </a:pPr>
            <a:r>
              <a:rPr lang="en-GB" sz="3046" b="1" dirty="0">
                <a:solidFill>
                  <a:srgbClr val="FF0000"/>
                </a:solidFill>
              </a:rPr>
              <a:t>P</a:t>
            </a:r>
            <a:r>
              <a:rPr lang="en-GB" sz="2492" dirty="0"/>
              <a:t>redict</a:t>
            </a:r>
          </a:p>
          <a:p>
            <a:pPr marL="0" indent="0">
              <a:spcBef>
                <a:spcPts val="0"/>
              </a:spcBef>
              <a:buNone/>
            </a:pPr>
            <a:r>
              <a:rPr lang="en-GB" sz="3046" b="1" dirty="0">
                <a:solidFill>
                  <a:srgbClr val="FF0000"/>
                </a:solidFill>
              </a:rPr>
              <a:t>E</a:t>
            </a:r>
            <a:r>
              <a:rPr lang="en-GB" sz="2492" dirty="0"/>
              <a:t>xplain</a:t>
            </a:r>
          </a:p>
          <a:p>
            <a:pPr marL="0" indent="0">
              <a:spcBef>
                <a:spcPts val="0"/>
              </a:spcBef>
              <a:buNone/>
            </a:pPr>
            <a:r>
              <a:rPr lang="en-GB" sz="3046" b="1" dirty="0">
                <a:solidFill>
                  <a:srgbClr val="FF0000"/>
                </a:solidFill>
              </a:rPr>
              <a:t>R</a:t>
            </a:r>
            <a:r>
              <a:rPr lang="en-GB" sz="2492" dirty="0"/>
              <a:t>etrieve</a:t>
            </a:r>
          </a:p>
          <a:p>
            <a:pPr marL="0" indent="0">
              <a:spcBef>
                <a:spcPts val="0"/>
              </a:spcBef>
              <a:buNone/>
            </a:pPr>
            <a:r>
              <a:rPr lang="en-GB" sz="3046" b="1" dirty="0">
                <a:solidFill>
                  <a:srgbClr val="FF0000"/>
                </a:solidFill>
              </a:rPr>
              <a:t>S</a:t>
            </a:r>
            <a:r>
              <a:rPr lang="en-GB" sz="2492" dirty="0"/>
              <a:t>ummarise</a:t>
            </a:r>
          </a:p>
        </p:txBody>
      </p:sp>
      <p:sp>
        <p:nvSpPr>
          <p:cNvPr id="2" name="Rectangle 1"/>
          <p:cNvSpPr/>
          <p:nvPr/>
        </p:nvSpPr>
        <p:spPr>
          <a:xfrm>
            <a:off x="4286672" y="470116"/>
            <a:ext cx="3440613" cy="639144"/>
          </a:xfrm>
          <a:prstGeom prst="rect">
            <a:avLst/>
          </a:prstGeom>
          <a:noFill/>
        </p:spPr>
        <p:txBody>
          <a:bodyPr wrap="none" lIns="63305" tIns="31652" rIns="63305" bIns="31652">
            <a:spAutoFit/>
          </a:bodyPr>
          <a:lstStyle/>
          <a:p>
            <a:pPr algn="ctr"/>
            <a:r>
              <a:rPr lang="en-GB" sz="3738"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Reading Vipers</a:t>
            </a:r>
          </a:p>
        </p:txBody>
      </p:sp>
      <p:sp>
        <p:nvSpPr>
          <p:cNvPr id="6" name="Footer Placeholder 5"/>
          <p:cNvSpPr>
            <a:spLocks noGrp="1"/>
          </p:cNvSpPr>
          <p:nvPr>
            <p:ph type="ftr" sz="quarter" idx="11"/>
          </p:nvPr>
        </p:nvSpPr>
        <p:spPr/>
        <p:txBody>
          <a:bodyPr/>
          <a:lstStyle/>
          <a:p>
            <a:r>
              <a:rPr lang="en-GB" dirty="0"/>
              <a:t>www.literacyshed.com (C) 2017</a:t>
            </a: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17982" y="4114800"/>
            <a:ext cx="2600908" cy="2137733"/>
          </a:xfrm>
          <a:prstGeom prst="rect">
            <a:avLst/>
          </a:prstGeom>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95451" y="3822165"/>
            <a:ext cx="2774232" cy="2648525"/>
          </a:xfrm>
          <a:prstGeom prst="rect">
            <a:avLst/>
          </a:prstGeom>
        </p:spPr>
      </p:pic>
    </p:spTree>
    <p:extLst>
      <p:ext uri="{BB962C8B-B14F-4D97-AF65-F5344CB8AC3E}">
        <p14:creationId xmlns:p14="http://schemas.microsoft.com/office/powerpoint/2010/main" val="111850367"/>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{F7595335-F494-1041-A5F7-C2EFE1AF3B74}tf10001060</Template>
  <TotalTime>190</TotalTime>
  <Words>2033</Words>
  <Application>Microsoft Office PowerPoint</Application>
  <PresentationFormat>Widescreen</PresentationFormat>
  <Paragraphs>265</Paragraphs>
  <Slides>24</Slides>
  <Notes>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24</vt:i4>
      </vt:variant>
    </vt:vector>
  </HeadingPairs>
  <TitlesOfParts>
    <vt:vector size="33" baseType="lpstr">
      <vt:lpstr>Arial</vt:lpstr>
      <vt:lpstr>Calibri</vt:lpstr>
      <vt:lpstr>Mangal</vt:lpstr>
      <vt:lpstr>Open Sans</vt:lpstr>
      <vt:lpstr>Trebuchet MS</vt:lpstr>
      <vt:lpstr>Wingdings</vt:lpstr>
      <vt:lpstr>Wingdings 2</vt:lpstr>
      <vt:lpstr>Wingdings 3</vt:lpstr>
      <vt:lpstr>Facet</vt:lpstr>
      <vt:lpstr>Year 5 Parent Meeting</vt:lpstr>
      <vt:lpstr>Meet the team</vt:lpstr>
      <vt:lpstr>Example timetable  </vt:lpstr>
      <vt:lpstr>PE/Games Kit </vt:lpstr>
      <vt:lpstr>Topics</vt:lpstr>
      <vt:lpstr>Homework – preparing for high school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Targeted Support</vt:lpstr>
      <vt:lpstr>Supporting Maths Learning at Home</vt:lpstr>
      <vt:lpstr>Supporting Maths Learning at Home</vt:lpstr>
      <vt:lpstr>Websites to use at home</vt:lpstr>
      <vt:lpstr>Internet safety </vt:lpstr>
      <vt:lpstr>Internet safety  - tips</vt:lpstr>
      <vt:lpstr>Snacks and Water in School</vt:lpstr>
      <vt:lpstr>Other Reminders…</vt:lpstr>
      <vt:lpstr>Any questions?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paula wilson</dc:creator>
  <cp:lastModifiedBy>Beth Ormerod</cp:lastModifiedBy>
  <cp:revision>17</cp:revision>
  <dcterms:created xsi:type="dcterms:W3CDTF">2021-09-01T15:53:33Z</dcterms:created>
  <dcterms:modified xsi:type="dcterms:W3CDTF">2022-09-20T12:48:52Z</dcterms:modified>
</cp:coreProperties>
</file>