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fsheen Akhtar SFS" initials="IAS" lastIdx="1" clrIdx="0">
    <p:extLst>
      <p:ext uri="{19B8F6BF-5375-455C-9EA6-DF929625EA0E}">
        <p15:presenceInfo xmlns:p15="http://schemas.microsoft.com/office/powerpoint/2012/main" userId="S-1-5-21-3274620300-319250855-3659216091-59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77991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90691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56075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AD64F73-51A0-48B1-8B3C-3CC10869AE7C}"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87657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D64F73-51A0-48B1-8B3C-3CC10869AE7C}"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58753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AD64F73-51A0-48B1-8B3C-3CC10869AE7C}"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8601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D64F73-51A0-48B1-8B3C-3CC10869AE7C}" type="datetimeFigureOut">
              <a:rPr lang="en-GB" smtClean="0"/>
              <a:t>19/01/2026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03576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AD64F73-51A0-48B1-8B3C-3CC10869AE7C}" type="datetimeFigureOut">
              <a:rPr lang="en-GB" smtClean="0"/>
              <a:t>19/01/2026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756806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64F73-51A0-48B1-8B3C-3CC10869AE7C}" type="datetimeFigureOut">
              <a:rPr lang="en-GB" smtClean="0"/>
              <a:t>19/01/2026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45868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D64F73-51A0-48B1-8B3C-3CC10869AE7C}"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373022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D64F73-51A0-48B1-8B3C-3CC10869AE7C}"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598DDB-4A3F-4B5B-9A28-B0D8B9D80A04}" type="slidenum">
              <a:rPr lang="en-GB" smtClean="0"/>
              <a:t>‹#›</a:t>
            </a:fld>
            <a:endParaRPr lang="en-GB"/>
          </a:p>
        </p:txBody>
      </p:sp>
    </p:spTree>
    <p:extLst>
      <p:ext uri="{BB962C8B-B14F-4D97-AF65-F5344CB8AC3E}">
        <p14:creationId xmlns:p14="http://schemas.microsoft.com/office/powerpoint/2010/main" val="128264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64F73-51A0-48B1-8B3C-3CC10869AE7C}" type="datetimeFigureOut">
              <a:rPr lang="en-GB" smtClean="0"/>
              <a:t>19/01/2026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98DDB-4A3F-4B5B-9A28-B0D8B9D80A04}" type="slidenum">
              <a:rPr lang="en-GB" smtClean="0"/>
              <a:t>‹#›</a:t>
            </a:fld>
            <a:endParaRPr lang="en-GB"/>
          </a:p>
        </p:txBody>
      </p:sp>
    </p:spTree>
    <p:extLst>
      <p:ext uri="{BB962C8B-B14F-4D97-AF65-F5344CB8AC3E}">
        <p14:creationId xmlns:p14="http://schemas.microsoft.com/office/powerpoint/2010/main" val="323536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sci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179" y="5476961"/>
            <a:ext cx="864597" cy="11742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68481" y="1991766"/>
            <a:ext cx="5491724" cy="646331"/>
          </a:xfrm>
          <a:prstGeom prst="rect">
            <a:avLst/>
          </a:prstGeom>
          <a:noFill/>
        </p:spPr>
        <p:txBody>
          <a:bodyPr wrap="square" rtlCol="0">
            <a:spAutoFit/>
          </a:bodyPr>
          <a:lstStyle/>
          <a:p>
            <a:pPr algn="ctr"/>
            <a:r>
              <a:rPr lang="en-GB" b="1" u="sng" dirty="0">
                <a:latin typeface="Comic Sans MS" panose="030F0702030302020204" pitchFamily="66" charset="0"/>
              </a:rPr>
              <a:t>Year 2 Curriculum Overview- Spring Term 1</a:t>
            </a:r>
          </a:p>
          <a:p>
            <a:pPr algn="ctr"/>
            <a:endParaRPr lang="en-GB" b="1" dirty="0">
              <a:latin typeface="Comic Sans MS" panose="030F0702030302020204" pitchFamily="66" charset="0"/>
            </a:endParaRPr>
          </a:p>
        </p:txBody>
      </p:sp>
      <p:sp>
        <p:nvSpPr>
          <p:cNvPr id="8" name="Rectangle 7"/>
          <p:cNvSpPr/>
          <p:nvPr/>
        </p:nvSpPr>
        <p:spPr>
          <a:xfrm>
            <a:off x="91440" y="41366"/>
            <a:ext cx="11965577" cy="6740434"/>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5025230" y="5024220"/>
            <a:ext cx="3177677" cy="338554"/>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RE</a:t>
            </a:r>
          </a:p>
        </p:txBody>
      </p:sp>
      <p:sp>
        <p:nvSpPr>
          <p:cNvPr id="11" name="Rectangle 10"/>
          <p:cNvSpPr/>
          <p:nvPr/>
        </p:nvSpPr>
        <p:spPr>
          <a:xfrm>
            <a:off x="5067093" y="5016874"/>
            <a:ext cx="3130085" cy="1673237"/>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72361" y="5004117"/>
            <a:ext cx="4813811" cy="170667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945073" y="112155"/>
            <a:ext cx="5604601" cy="338554"/>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Maths</a:t>
            </a:r>
          </a:p>
        </p:txBody>
      </p:sp>
      <p:sp>
        <p:nvSpPr>
          <p:cNvPr id="17" name="Rectangle 16"/>
          <p:cNvSpPr/>
          <p:nvPr/>
        </p:nvSpPr>
        <p:spPr>
          <a:xfrm>
            <a:off x="4913861" y="131823"/>
            <a:ext cx="5591680" cy="1739074"/>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0593807" y="131823"/>
            <a:ext cx="1377353" cy="3068792"/>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843038" y="3242711"/>
            <a:ext cx="3057171" cy="584775"/>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Geography</a:t>
            </a:r>
          </a:p>
          <a:p>
            <a:pPr lvl="0"/>
            <a:r>
              <a:rPr lang="en-GB" sz="1600" b="1" u="sng" dirty="0">
                <a:solidFill>
                  <a:prstClr val="black"/>
                </a:solidFill>
                <a:latin typeface="Comic Sans MS" panose="030F0702030302020204" pitchFamily="66" charset="0"/>
              </a:rPr>
              <a:t> </a:t>
            </a:r>
          </a:p>
        </p:txBody>
      </p:sp>
      <p:sp>
        <p:nvSpPr>
          <p:cNvPr id="23" name="Rectangle 22"/>
          <p:cNvSpPr/>
          <p:nvPr/>
        </p:nvSpPr>
        <p:spPr>
          <a:xfrm>
            <a:off x="8869683" y="3278080"/>
            <a:ext cx="3077292" cy="1645942"/>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46428" y="1915201"/>
            <a:ext cx="2871027" cy="338554"/>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ART</a:t>
            </a:r>
          </a:p>
        </p:txBody>
      </p:sp>
      <p:sp>
        <p:nvSpPr>
          <p:cNvPr id="27" name="Rectangle 26"/>
          <p:cNvSpPr/>
          <p:nvPr/>
        </p:nvSpPr>
        <p:spPr>
          <a:xfrm>
            <a:off x="5758339" y="3362389"/>
            <a:ext cx="3001866" cy="1502617"/>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05194" y="109407"/>
            <a:ext cx="4483387" cy="338554"/>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English and Reading</a:t>
            </a:r>
          </a:p>
        </p:txBody>
      </p:sp>
      <p:sp>
        <p:nvSpPr>
          <p:cNvPr id="30" name="Rectangle 29"/>
          <p:cNvSpPr/>
          <p:nvPr/>
        </p:nvSpPr>
        <p:spPr>
          <a:xfrm>
            <a:off x="2489389" y="1971711"/>
            <a:ext cx="1502986" cy="507831"/>
          </a:xfrm>
          <a:prstGeom prst="rect">
            <a:avLst/>
          </a:prstGeom>
        </p:spPr>
        <p:txBody>
          <a:bodyPr wrap="square">
            <a:spAutoFit/>
          </a:bodyPr>
          <a:lstStyle/>
          <a:p>
            <a:pPr lvl="0"/>
            <a:endParaRPr lang="en-GB" sz="1600" b="1" u="sng" dirty="0">
              <a:solidFill>
                <a:prstClr val="black"/>
              </a:solidFill>
              <a:latin typeface="Comic Sans MS" panose="030F0702030302020204" pitchFamily="66" charset="0"/>
            </a:endParaRPr>
          </a:p>
          <a:p>
            <a:pPr lvl="0"/>
            <a:endParaRPr lang="en-GB" sz="1100" dirty="0">
              <a:solidFill>
                <a:srgbClr val="FF0000"/>
              </a:solidFill>
              <a:latin typeface="Comic Sans MS" panose="030F0702030302020204" pitchFamily="66" charset="0"/>
            </a:endParaRPr>
          </a:p>
        </p:txBody>
      </p:sp>
      <p:sp>
        <p:nvSpPr>
          <p:cNvPr id="31" name="Rectangle 30"/>
          <p:cNvSpPr/>
          <p:nvPr/>
        </p:nvSpPr>
        <p:spPr>
          <a:xfrm>
            <a:off x="205194" y="131823"/>
            <a:ext cx="4631444" cy="1739074"/>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72361" y="1952998"/>
            <a:ext cx="2219742" cy="2947241"/>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8345510" y="5016875"/>
            <a:ext cx="3597961" cy="1673236"/>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705960" y="3319804"/>
            <a:ext cx="2228185" cy="523220"/>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Grammar</a:t>
            </a:r>
          </a:p>
          <a:p>
            <a:pPr lvl="0"/>
            <a:endParaRPr lang="en-GB" sz="1200" dirty="0">
              <a:solidFill>
                <a:prstClr val="black"/>
              </a:solidFill>
              <a:latin typeface="Comic Sans MS" panose="030F0702030302020204" pitchFamily="66" charset="0"/>
            </a:endParaRPr>
          </a:p>
        </p:txBody>
      </p:sp>
      <p:sp>
        <p:nvSpPr>
          <p:cNvPr id="18" name="AutoShape 9" descr="Image result for chichen itz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3" name="Picture 42"/>
          <p:cNvPicPr>
            <a:picLocks noChangeAspect="1"/>
          </p:cNvPicPr>
          <p:nvPr/>
        </p:nvPicPr>
        <p:blipFill>
          <a:blip r:embed="rId3"/>
          <a:stretch>
            <a:fillRect/>
          </a:stretch>
        </p:blipFill>
        <p:spPr>
          <a:xfrm>
            <a:off x="185205" y="5050204"/>
            <a:ext cx="969348" cy="426757"/>
          </a:xfrm>
          <a:prstGeom prst="rect">
            <a:avLst/>
          </a:prstGeom>
        </p:spPr>
      </p:pic>
      <p:sp>
        <p:nvSpPr>
          <p:cNvPr id="44" name="AutoShape 12" descr="Image result for harry potter and the philosopher's ston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Rectangle 28"/>
          <p:cNvSpPr/>
          <p:nvPr/>
        </p:nvSpPr>
        <p:spPr>
          <a:xfrm>
            <a:off x="8319444" y="4993538"/>
            <a:ext cx="3624027" cy="338554"/>
          </a:xfrm>
          <a:prstGeom prst="rect">
            <a:avLst/>
          </a:prstGeom>
        </p:spPr>
        <p:txBody>
          <a:bodyPr wrap="square">
            <a:spAutoFit/>
          </a:bodyPr>
          <a:lstStyle/>
          <a:p>
            <a:pPr lvl="0"/>
            <a:r>
              <a:rPr lang="en-GB" sz="1600" b="1" u="sng" dirty="0">
                <a:solidFill>
                  <a:prstClr val="black"/>
                </a:solidFill>
                <a:latin typeface="Comic Sans MS" panose="030F0702030302020204" pitchFamily="66" charset="0"/>
              </a:rPr>
              <a:t>PE</a:t>
            </a:r>
          </a:p>
        </p:txBody>
      </p:sp>
      <p:pic>
        <p:nvPicPr>
          <p:cNvPr id="51" name="Picture 50"/>
          <p:cNvPicPr>
            <a:picLocks noChangeAspect="1"/>
          </p:cNvPicPr>
          <p:nvPr/>
        </p:nvPicPr>
        <p:blipFill rotWithShape="1">
          <a:blip r:embed="rId4">
            <a:extLst>
              <a:ext uri="{28A0092B-C50C-407E-A947-70E740481C1C}">
                <a14:useLocalDpi xmlns:a14="http://schemas.microsoft.com/office/drawing/2010/main" val="0"/>
              </a:ext>
            </a:extLst>
          </a:blip>
          <a:srcRect t="36553" r="470" b="27429"/>
          <a:stretch/>
        </p:blipFill>
        <p:spPr>
          <a:xfrm>
            <a:off x="5978755" y="5016874"/>
            <a:ext cx="2166144" cy="378257"/>
          </a:xfrm>
          <a:prstGeom prst="rect">
            <a:avLst/>
          </a:prstGeom>
        </p:spPr>
      </p:pic>
      <p:pic>
        <p:nvPicPr>
          <p:cNvPr id="1034" name="il_fi" descr="maths21-15bpx4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17149">
            <a:off x="10113607" y="154243"/>
            <a:ext cx="358099" cy="35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AutoShape 8" descr="Image result for mayan mas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0" descr="Image result for mayan mas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a:extLst>
              <a:ext uri="{FF2B5EF4-FFF2-40B4-BE49-F238E27FC236}">
                <a16:creationId xmlns:a16="http://schemas.microsoft.com/office/drawing/2014/main" id="{805BA246-5C42-4F8C-A5A9-9498B4F89634}"/>
              </a:ext>
            </a:extLst>
          </p:cNvPr>
          <p:cNvPicPr>
            <a:picLocks noChangeAspect="1"/>
          </p:cNvPicPr>
          <p:nvPr/>
        </p:nvPicPr>
        <p:blipFill>
          <a:blip r:embed="rId6"/>
          <a:stretch>
            <a:fillRect/>
          </a:stretch>
        </p:blipFill>
        <p:spPr>
          <a:xfrm>
            <a:off x="2541767" y="1911262"/>
            <a:ext cx="921991" cy="894759"/>
          </a:xfrm>
          <a:prstGeom prst="rect">
            <a:avLst/>
          </a:prstGeom>
        </p:spPr>
      </p:pic>
      <p:sp>
        <p:nvSpPr>
          <p:cNvPr id="3" name="Rectangle 2">
            <a:extLst>
              <a:ext uri="{FF2B5EF4-FFF2-40B4-BE49-F238E27FC236}">
                <a16:creationId xmlns:a16="http://schemas.microsoft.com/office/drawing/2014/main" id="{676DE82F-7229-4F7D-A00F-1276380AA404}"/>
              </a:ext>
            </a:extLst>
          </p:cNvPr>
          <p:cNvSpPr/>
          <p:nvPr/>
        </p:nvSpPr>
        <p:spPr>
          <a:xfrm>
            <a:off x="3268481" y="3140615"/>
            <a:ext cx="2457149" cy="307777"/>
          </a:xfrm>
          <a:prstGeom prst="rect">
            <a:avLst/>
          </a:prstGeom>
        </p:spPr>
        <p:txBody>
          <a:bodyPr wrap="square">
            <a:spAutoFit/>
          </a:bodyPr>
          <a:lstStyle/>
          <a:p>
            <a:pPr lvl="0"/>
            <a:r>
              <a:rPr lang="en-GB" sz="1400" b="1" u="sng">
                <a:solidFill>
                  <a:prstClr val="black"/>
                </a:solidFill>
                <a:latin typeface="Comic Sans MS" panose="030F0702030302020204" pitchFamily="66" charset="0"/>
              </a:rPr>
              <a:t>Topic- Location</a:t>
            </a:r>
            <a:r>
              <a:rPr lang="en-GB" sz="1400" b="1" u="sng" dirty="0">
                <a:solidFill>
                  <a:prstClr val="black"/>
                </a:solidFill>
                <a:latin typeface="Comic Sans MS" panose="030F0702030302020204" pitchFamily="66" charset="0"/>
              </a:rPr>
              <a:t>, Location</a:t>
            </a:r>
          </a:p>
        </p:txBody>
      </p:sp>
      <p:sp>
        <p:nvSpPr>
          <p:cNvPr id="4" name="Rectangle 3">
            <a:extLst>
              <a:ext uri="{FF2B5EF4-FFF2-40B4-BE49-F238E27FC236}">
                <a16:creationId xmlns:a16="http://schemas.microsoft.com/office/drawing/2014/main" id="{27ED7491-C258-4C01-A0FE-88D7980A4538}"/>
              </a:ext>
            </a:extLst>
          </p:cNvPr>
          <p:cNvSpPr/>
          <p:nvPr/>
        </p:nvSpPr>
        <p:spPr>
          <a:xfrm>
            <a:off x="10567300" y="143461"/>
            <a:ext cx="721672" cy="338554"/>
          </a:xfrm>
          <a:prstGeom prst="rect">
            <a:avLst/>
          </a:prstGeom>
        </p:spPr>
        <p:txBody>
          <a:bodyPr wrap="none">
            <a:spAutoFit/>
          </a:bodyPr>
          <a:lstStyle/>
          <a:p>
            <a:pPr lvl="0"/>
            <a:r>
              <a:rPr lang="en-US" sz="1600" b="1" u="sng" dirty="0">
                <a:solidFill>
                  <a:prstClr val="black"/>
                </a:solidFill>
                <a:latin typeface="Comic Sans MS" panose="030F0702030302020204" pitchFamily="66" charset="0"/>
              </a:rPr>
              <a:t>P</a:t>
            </a:r>
            <a:r>
              <a:rPr lang="en-GB" sz="1600" b="1" u="sng" dirty="0">
                <a:solidFill>
                  <a:prstClr val="black"/>
                </a:solidFill>
                <a:latin typeface="Comic Sans MS" panose="030F0702030302020204" pitchFamily="66" charset="0"/>
              </a:rPr>
              <a:t>SHE</a:t>
            </a:r>
          </a:p>
        </p:txBody>
      </p:sp>
      <p:sp>
        <p:nvSpPr>
          <p:cNvPr id="16" name="TextBox 15">
            <a:extLst>
              <a:ext uri="{FF2B5EF4-FFF2-40B4-BE49-F238E27FC236}">
                <a16:creationId xmlns:a16="http://schemas.microsoft.com/office/drawing/2014/main" id="{5319E92E-5502-475B-BCA8-DD99D3994B08}"/>
              </a:ext>
            </a:extLst>
          </p:cNvPr>
          <p:cNvSpPr txBox="1"/>
          <p:nvPr/>
        </p:nvSpPr>
        <p:spPr>
          <a:xfrm>
            <a:off x="131091" y="2150146"/>
            <a:ext cx="2297129" cy="2123658"/>
          </a:xfrm>
          <a:prstGeom prst="rect">
            <a:avLst/>
          </a:prstGeom>
          <a:noFill/>
        </p:spPr>
        <p:txBody>
          <a:bodyPr wrap="square" rtlCol="0">
            <a:spAutoFit/>
          </a:bodyPr>
          <a:lstStyle/>
          <a:p>
            <a:r>
              <a:rPr lang="en-US" sz="1000" dirty="0">
                <a:latin typeface="Comic Sans MS" panose="030F0702030302020204" pitchFamily="66" charset="0"/>
              </a:rPr>
              <a:t>In art children will look at painting and mixed media. They will name the primary and secondary </a:t>
            </a:r>
            <a:r>
              <a:rPr lang="en-US" sz="1000" dirty="0" err="1">
                <a:latin typeface="Comic Sans MS" panose="030F0702030302020204" pitchFamily="66" charset="0"/>
              </a:rPr>
              <a:t>colours</a:t>
            </a:r>
            <a:r>
              <a:rPr lang="en-US" sz="1000" dirty="0">
                <a:latin typeface="Comic Sans MS" panose="030F0702030302020204" pitchFamily="66" charset="0"/>
              </a:rPr>
              <a:t>, talking and changes when two </a:t>
            </a:r>
            <a:r>
              <a:rPr lang="en-US" sz="1000" dirty="0" err="1">
                <a:latin typeface="Comic Sans MS" panose="030F0702030302020204" pitchFamily="66" charset="0"/>
              </a:rPr>
              <a:t>colours</a:t>
            </a:r>
            <a:r>
              <a:rPr lang="en-US" sz="1000" dirty="0">
                <a:latin typeface="Comic Sans MS" panose="030F0702030302020204" pitchFamily="66" charset="0"/>
              </a:rPr>
              <a:t> mix. We will describe </a:t>
            </a:r>
            <a:r>
              <a:rPr lang="en-US" sz="1000" dirty="0" err="1">
                <a:latin typeface="Comic Sans MS" panose="030F0702030302020204" pitchFamily="66" charset="0"/>
              </a:rPr>
              <a:t>colours</a:t>
            </a:r>
            <a:r>
              <a:rPr lang="en-US" sz="1000" dirty="0">
                <a:latin typeface="Comic Sans MS" panose="030F0702030302020204" pitchFamily="66" charset="0"/>
              </a:rPr>
              <a:t> and textures, using different tools to recreate texture. We will learn collage techniques and </a:t>
            </a:r>
            <a:r>
              <a:rPr lang="en-US" sz="1000" dirty="0" err="1">
                <a:latin typeface="Comic Sans MS" panose="030F0702030302020204" pitchFamily="66" charset="0"/>
              </a:rPr>
              <a:t>analyse</a:t>
            </a:r>
            <a:r>
              <a:rPr lang="en-US" sz="1000" dirty="0">
                <a:latin typeface="Comic Sans MS" panose="030F0702030302020204" pitchFamily="66" charset="0"/>
              </a:rPr>
              <a:t> our work.</a:t>
            </a:r>
          </a:p>
          <a:p>
            <a:r>
              <a:rPr lang="en-US" sz="1000" u="sng" dirty="0">
                <a:latin typeface="Comic Sans MS" panose="030F0702030302020204" pitchFamily="66" charset="0"/>
              </a:rPr>
              <a:t>Key vocabulary: </a:t>
            </a:r>
          </a:p>
          <a:p>
            <a:r>
              <a:rPr lang="en-US" sz="1000" dirty="0">
                <a:latin typeface="Comic Sans MS" panose="030F0702030302020204" pitchFamily="66" charset="0"/>
              </a:rPr>
              <a:t>Collage, details, mixing, overlap, primary </a:t>
            </a:r>
            <a:r>
              <a:rPr lang="en-US" sz="1000" dirty="0" err="1">
                <a:latin typeface="Comic Sans MS" panose="030F0702030302020204" pitchFamily="66" charset="0"/>
              </a:rPr>
              <a:t>colour</a:t>
            </a:r>
            <a:r>
              <a:rPr lang="en-US" sz="1000" dirty="0">
                <a:latin typeface="Comic Sans MS" panose="030F0702030302020204" pitchFamily="66" charset="0"/>
              </a:rPr>
              <a:t>, secondary </a:t>
            </a:r>
            <a:r>
              <a:rPr lang="en-US" sz="1000" dirty="0" err="1">
                <a:latin typeface="Comic Sans MS" panose="030F0702030302020204" pitchFamily="66" charset="0"/>
              </a:rPr>
              <a:t>colour</a:t>
            </a:r>
            <a:r>
              <a:rPr lang="en-US" sz="1000" dirty="0">
                <a:latin typeface="Comic Sans MS" panose="030F0702030302020204" pitchFamily="66" charset="0"/>
              </a:rPr>
              <a:t>, surface, texture.</a:t>
            </a:r>
          </a:p>
          <a:p>
            <a:endParaRPr lang="en-US" sz="200" dirty="0">
              <a:latin typeface="Comic Sans MS" panose="030F0702030302020204" pitchFamily="66" charset="0"/>
            </a:endParaRPr>
          </a:p>
        </p:txBody>
      </p:sp>
      <p:sp>
        <p:nvSpPr>
          <p:cNvPr id="22" name="Explosion: 14 Points 21">
            <a:extLst>
              <a:ext uri="{FF2B5EF4-FFF2-40B4-BE49-F238E27FC236}">
                <a16:creationId xmlns:a16="http://schemas.microsoft.com/office/drawing/2014/main" id="{CB9335E7-BBD7-4A95-8DB5-18E5DF620951}"/>
              </a:ext>
            </a:extLst>
          </p:cNvPr>
          <p:cNvSpPr/>
          <p:nvPr/>
        </p:nvSpPr>
        <p:spPr>
          <a:xfrm>
            <a:off x="2367122" y="2357633"/>
            <a:ext cx="3837081" cy="2644728"/>
          </a:xfrm>
          <a:prstGeom prst="irregularSeal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55575" y="411072"/>
            <a:ext cx="4828549" cy="1323439"/>
          </a:xfrm>
          <a:prstGeom prst="rect">
            <a:avLst/>
          </a:prstGeom>
          <a:noFill/>
        </p:spPr>
        <p:txBody>
          <a:bodyPr wrap="square" rtlCol="0">
            <a:spAutoFit/>
          </a:bodyPr>
          <a:lstStyle/>
          <a:p>
            <a:r>
              <a:rPr lang="en-GB" sz="1000" dirty="0">
                <a:latin typeface="Comic Sans MS" panose="030F0702030302020204" pitchFamily="66" charset="0"/>
              </a:rPr>
              <a:t>In English, we will be reading the book </a:t>
            </a:r>
            <a:r>
              <a:rPr lang="en-GB" sz="1000" i="1" dirty="0">
                <a:latin typeface="Comic Sans MS" panose="030F0702030302020204" pitchFamily="66" charset="0"/>
              </a:rPr>
              <a:t>The Bog Baby </a:t>
            </a:r>
            <a:r>
              <a:rPr lang="en-GB" sz="1000" dirty="0">
                <a:latin typeface="Comic Sans MS" panose="030F0702030302020204" pitchFamily="66" charset="0"/>
              </a:rPr>
              <a:t>by Jeanne Willis. The outcome will be for children to write a finding narrative, looking at catching a creature and taking him home. Children will focus on writing instructions.</a:t>
            </a:r>
          </a:p>
          <a:p>
            <a:r>
              <a:rPr lang="en-GB" sz="1000" u="sng" dirty="0">
                <a:latin typeface="Comic Sans MS" panose="030F0702030302020204" pitchFamily="66" charset="0"/>
              </a:rPr>
              <a:t>Key vocabulary:</a:t>
            </a:r>
          </a:p>
          <a:p>
            <a:r>
              <a:rPr lang="en-GB" sz="1000" dirty="0">
                <a:latin typeface="Comic Sans MS" panose="030F0702030302020204" pitchFamily="66" charset="0"/>
              </a:rPr>
              <a:t>dell	bluebells	enchanted	tentatively	protected gravel	pale	immediately	eventually 	succulent</a:t>
            </a:r>
          </a:p>
          <a:p>
            <a:r>
              <a:rPr lang="en-GB" sz="1000" dirty="0">
                <a:latin typeface="Comic Sans MS" panose="030F0702030302020204" pitchFamily="66" charset="0"/>
              </a:rPr>
              <a:t>newts	adventurous	trudged	tranquil	thoroughly</a:t>
            </a:r>
          </a:p>
          <a:p>
            <a:r>
              <a:rPr lang="en-GB" sz="1000" dirty="0">
                <a:latin typeface="Comic Sans MS" panose="030F0702030302020204" pitchFamily="66" charset="0"/>
              </a:rPr>
              <a:t>damp	adorable	relieved	murky	odour</a:t>
            </a:r>
          </a:p>
        </p:txBody>
      </p:sp>
      <p:sp>
        <p:nvSpPr>
          <p:cNvPr id="37" name="TextBox 36"/>
          <p:cNvSpPr txBox="1"/>
          <p:nvPr/>
        </p:nvSpPr>
        <p:spPr>
          <a:xfrm>
            <a:off x="4941434" y="431772"/>
            <a:ext cx="5501281" cy="1246495"/>
          </a:xfrm>
          <a:prstGeom prst="rect">
            <a:avLst/>
          </a:prstGeom>
          <a:noFill/>
        </p:spPr>
        <p:txBody>
          <a:bodyPr wrap="square" rtlCol="0">
            <a:spAutoFit/>
          </a:bodyPr>
          <a:lstStyle/>
          <a:p>
            <a:r>
              <a:rPr lang="en-GB" sz="1050" dirty="0">
                <a:latin typeface="Comic Sans MS" panose="030F0702030302020204" pitchFamily="66" charset="0"/>
              </a:rPr>
              <a:t>Children will be focusing on shape, recognising 2-D and 3-D shapes, vertices and lines of symmetry. We will also be looking at multiplication and division, and money. </a:t>
            </a:r>
          </a:p>
          <a:p>
            <a:r>
              <a:rPr lang="en-GB" sz="900" u="sng" dirty="0">
                <a:latin typeface="Comic Sans MS" panose="030F0702030302020204" pitchFamily="66" charset="0"/>
              </a:rPr>
              <a:t>Key vocabulary:</a:t>
            </a:r>
          </a:p>
          <a:p>
            <a:r>
              <a:rPr lang="en-GB" sz="900" dirty="0">
                <a:latin typeface="Comic Sans MS" panose="030F0702030302020204" pitchFamily="66" charset="0"/>
              </a:rPr>
              <a:t>multiplication	division	equal groups	unequal	lots of	groups of</a:t>
            </a:r>
          </a:p>
          <a:p>
            <a:r>
              <a:rPr lang="en-GB" sz="900" dirty="0">
                <a:latin typeface="Comic Sans MS" panose="030F0702030302020204" pitchFamily="66" charset="0"/>
              </a:rPr>
              <a:t>multiplied	divided	shared	array	repeated 	vertices symmetry	grouping	half	double	odd	even </a:t>
            </a:r>
          </a:p>
          <a:p>
            <a:r>
              <a:rPr lang="en-GB" sz="900" dirty="0">
                <a:latin typeface="Comic Sans MS" panose="030F0702030302020204" pitchFamily="66" charset="0"/>
              </a:rPr>
              <a:t>change	pound	pence	notes	coins	value</a:t>
            </a:r>
          </a:p>
          <a:p>
            <a:r>
              <a:rPr lang="en-GB" sz="900" dirty="0">
                <a:latin typeface="Comic Sans MS" panose="030F0702030302020204" pitchFamily="66" charset="0"/>
              </a:rPr>
              <a:t>Place value 	tens	ones	2-dimensional 	3-dimentsional </a:t>
            </a:r>
          </a:p>
        </p:txBody>
      </p:sp>
      <p:sp>
        <p:nvSpPr>
          <p:cNvPr id="38" name="TextBox 37"/>
          <p:cNvSpPr txBox="1"/>
          <p:nvPr/>
        </p:nvSpPr>
        <p:spPr>
          <a:xfrm>
            <a:off x="10549674" y="579241"/>
            <a:ext cx="1558148" cy="2446824"/>
          </a:xfrm>
          <a:prstGeom prst="rect">
            <a:avLst/>
          </a:prstGeom>
          <a:noFill/>
        </p:spPr>
        <p:txBody>
          <a:bodyPr wrap="square" lIns="91440" tIns="45720" rIns="91440" bIns="45720" rtlCol="0" anchor="t">
            <a:spAutoFit/>
          </a:bodyPr>
          <a:lstStyle/>
          <a:p>
            <a:r>
              <a:rPr lang="en-GB" sz="900" dirty="0">
                <a:latin typeface="Comic Sans MS"/>
              </a:rPr>
              <a:t>In PSHE children will be looking at safety and the changing body. We will focus on how the internet can be used to help us and staying safe online, what a secret and a surprise is and learn the names of parts of the body including private parts. We will look at the PANTS rule, keeping safe near and when crossing roads. We will also look at understanding when we should take medicine. </a:t>
            </a:r>
            <a:endParaRPr lang="en-GB" sz="1000" dirty="0">
              <a:latin typeface="Comic Sans MS" panose="030F0702030302020204" pitchFamily="66" charset="0"/>
            </a:endParaRPr>
          </a:p>
        </p:txBody>
      </p:sp>
      <p:sp>
        <p:nvSpPr>
          <p:cNvPr id="40" name="TextBox 39"/>
          <p:cNvSpPr txBox="1"/>
          <p:nvPr/>
        </p:nvSpPr>
        <p:spPr>
          <a:xfrm>
            <a:off x="5722222" y="3671306"/>
            <a:ext cx="3011808" cy="969496"/>
          </a:xfrm>
          <a:prstGeom prst="rect">
            <a:avLst/>
          </a:prstGeom>
          <a:noFill/>
        </p:spPr>
        <p:txBody>
          <a:bodyPr wrap="square" rtlCol="0">
            <a:spAutoFit/>
          </a:bodyPr>
          <a:lstStyle/>
          <a:p>
            <a:r>
              <a:rPr lang="en-GB" sz="1100" dirty="0">
                <a:latin typeface="Comic Sans MS" panose="030F0702030302020204" pitchFamily="66" charset="0"/>
              </a:rPr>
              <a:t>We will focus on:</a:t>
            </a:r>
          </a:p>
          <a:p>
            <a:endParaRPr lang="en-GB" sz="200" dirty="0">
              <a:latin typeface="Comic Sans MS" panose="030F0702030302020204" pitchFamily="66" charset="0"/>
            </a:endParaRPr>
          </a:p>
          <a:p>
            <a:r>
              <a:rPr lang="en-GB" sz="1100" dirty="0">
                <a:latin typeface="Comic Sans MS" panose="030F0702030302020204" pitchFamily="66" charset="0"/>
              </a:rPr>
              <a:t>Formation of adjectives using </a:t>
            </a:r>
            <a:r>
              <a:rPr lang="en-GB" sz="1100" dirty="0" err="1">
                <a:latin typeface="Comic Sans MS" panose="030F0702030302020204" pitchFamily="66" charset="0"/>
              </a:rPr>
              <a:t>ful</a:t>
            </a:r>
            <a:r>
              <a:rPr lang="en-GB" sz="1100" dirty="0">
                <a:latin typeface="Comic Sans MS" panose="030F0702030302020204" pitchFamily="66" charset="0"/>
              </a:rPr>
              <a:t> and less</a:t>
            </a:r>
          </a:p>
          <a:p>
            <a:r>
              <a:rPr lang="en-GB" sz="1100" dirty="0">
                <a:latin typeface="Comic Sans MS" panose="030F0702030302020204" pitchFamily="66" charset="0"/>
              </a:rPr>
              <a:t>Use of suffixes </a:t>
            </a:r>
            <a:r>
              <a:rPr lang="en-GB" sz="1100" dirty="0" err="1">
                <a:latin typeface="Comic Sans MS" panose="030F0702030302020204" pitchFamily="66" charset="0"/>
              </a:rPr>
              <a:t>ly</a:t>
            </a:r>
            <a:r>
              <a:rPr lang="en-GB" sz="1100" dirty="0">
                <a:latin typeface="Comic Sans MS" panose="030F0702030302020204" pitchFamily="66" charset="0"/>
              </a:rPr>
              <a:t> to turn adjectives to adverbs</a:t>
            </a:r>
          </a:p>
          <a:p>
            <a:r>
              <a:rPr lang="en-GB" sz="1100" dirty="0">
                <a:latin typeface="Comic Sans MS" panose="030F0702030302020204" pitchFamily="66" charset="0"/>
              </a:rPr>
              <a:t>Use exclamations and question marks.  </a:t>
            </a:r>
          </a:p>
        </p:txBody>
      </p:sp>
      <p:sp>
        <p:nvSpPr>
          <p:cNvPr id="41" name="TextBox 40"/>
          <p:cNvSpPr txBox="1"/>
          <p:nvPr/>
        </p:nvSpPr>
        <p:spPr>
          <a:xfrm>
            <a:off x="8812584" y="3472240"/>
            <a:ext cx="3236351" cy="1646605"/>
          </a:xfrm>
          <a:prstGeom prst="rect">
            <a:avLst/>
          </a:prstGeom>
          <a:noFill/>
        </p:spPr>
        <p:txBody>
          <a:bodyPr wrap="square" rtlCol="0">
            <a:spAutoFit/>
          </a:bodyPr>
          <a:lstStyle/>
          <a:p>
            <a:r>
              <a:rPr lang="en-GB" sz="800" dirty="0">
                <a:latin typeface="Comic Sans MS" panose="030F0702030302020204" pitchFamily="66" charset="0"/>
              </a:rPr>
              <a:t>In geography, the children will be looking at ‘why is our World wonderful’ where they identify and locate the characteristics of the UK on the map, they will recognise human and physical features and locate them. Children will be able to explain the difference between oceans and seas, naming and locating the five oceans. They will use an aerial photograph to draw a sketch map.</a:t>
            </a:r>
          </a:p>
          <a:p>
            <a:r>
              <a:rPr lang="en-GB" sz="900" u="sng" dirty="0">
                <a:latin typeface="Comic Sans MS" panose="030F0702030302020204" pitchFamily="66" charset="0"/>
              </a:rPr>
              <a:t>Key vocabulary:</a:t>
            </a:r>
          </a:p>
          <a:p>
            <a:r>
              <a:rPr lang="en-GB" sz="900" dirty="0">
                <a:latin typeface="Comic Sans MS" panose="030F0702030302020204" pitchFamily="66" charset="0"/>
              </a:rPr>
              <a:t>Aerial photograph      Capital city         Continent    </a:t>
            </a:r>
          </a:p>
          <a:p>
            <a:r>
              <a:rPr lang="en-GB" sz="900" dirty="0">
                <a:latin typeface="Comic Sans MS" panose="030F0702030302020204" pitchFamily="66" charset="0"/>
              </a:rPr>
              <a:t>Country      Fieldwork     Data collection      Landmark </a:t>
            </a:r>
          </a:p>
          <a:p>
            <a:r>
              <a:rPr lang="en-GB" sz="900" dirty="0">
                <a:latin typeface="Comic Sans MS" panose="030F0702030302020204" pitchFamily="66" charset="0"/>
              </a:rPr>
              <a:t>Locate         symbol       tally </a:t>
            </a:r>
            <a:r>
              <a:rPr lang="en-GB" sz="900">
                <a:latin typeface="Comic Sans MS" panose="030F0702030302020204" pitchFamily="66" charset="0"/>
              </a:rPr>
              <a:t>chart         vegetation</a:t>
            </a:r>
            <a:r>
              <a:rPr lang="en-GB" sz="900" dirty="0">
                <a:latin typeface="Comic Sans MS" panose="030F0702030302020204" pitchFamily="66" charset="0"/>
              </a:rPr>
              <a:t>	  			</a:t>
            </a:r>
          </a:p>
        </p:txBody>
      </p:sp>
      <p:sp>
        <p:nvSpPr>
          <p:cNvPr id="42" name="TextBox 41"/>
          <p:cNvSpPr txBox="1"/>
          <p:nvPr/>
        </p:nvSpPr>
        <p:spPr>
          <a:xfrm>
            <a:off x="989931" y="5104111"/>
            <a:ext cx="4077087" cy="1631216"/>
          </a:xfrm>
          <a:prstGeom prst="rect">
            <a:avLst/>
          </a:prstGeom>
          <a:noFill/>
        </p:spPr>
        <p:txBody>
          <a:bodyPr wrap="square" rtlCol="0">
            <a:spAutoFit/>
          </a:bodyPr>
          <a:lstStyle/>
          <a:p>
            <a:r>
              <a:rPr lang="en-GB" sz="900" dirty="0">
                <a:latin typeface="Comic Sans MS" panose="030F0702030302020204" pitchFamily="66" charset="0"/>
              </a:rPr>
              <a:t>In science, children will look at the uses of everyday materials. They will be able to name different materials and their purposes. Children will be able to name the properties that make materials suitable for their use and understand that stretching, twisting, bending and squashing can cause some solid objects to change shape.</a:t>
            </a:r>
            <a:endParaRPr lang="en-GB" sz="200" dirty="0">
              <a:latin typeface="Comic Sans MS" panose="030F0702030302020204" pitchFamily="66" charset="0"/>
            </a:endParaRPr>
          </a:p>
          <a:p>
            <a:r>
              <a:rPr lang="en-GB" sz="1100" u="sng" dirty="0">
                <a:latin typeface="Comic Sans MS" panose="030F0702030302020204" pitchFamily="66" charset="0"/>
              </a:rPr>
              <a:t>Key vocabulary:</a:t>
            </a:r>
          </a:p>
          <a:p>
            <a:r>
              <a:rPr lang="en-GB" sz="1100" dirty="0">
                <a:latin typeface="Comic Sans MS" panose="030F0702030302020204" pitchFamily="66" charset="0"/>
              </a:rPr>
              <a:t>Elastic         Flexible         Property        Suitable        Bend </a:t>
            </a:r>
          </a:p>
          <a:p>
            <a:r>
              <a:rPr lang="en-GB" sz="1100" dirty="0">
                <a:latin typeface="Comic Sans MS" panose="030F0702030302020204" pitchFamily="66" charset="0"/>
              </a:rPr>
              <a:t>Fabric            Glass           Material           Metal        Object</a:t>
            </a:r>
          </a:p>
          <a:p>
            <a:r>
              <a:rPr lang="en-GB" sz="1100" dirty="0">
                <a:latin typeface="Comic Sans MS" panose="030F0702030302020204" pitchFamily="66" charset="0"/>
              </a:rPr>
              <a:t>Plastic             Pull               Push               Rock          Stretch        Squash          Block graph          Record</a:t>
            </a:r>
          </a:p>
        </p:txBody>
      </p:sp>
      <p:sp>
        <p:nvSpPr>
          <p:cNvPr id="19" name="Rectangle 18"/>
          <p:cNvSpPr/>
          <p:nvPr/>
        </p:nvSpPr>
        <p:spPr>
          <a:xfrm>
            <a:off x="5060396" y="5419675"/>
            <a:ext cx="3252351" cy="1254189"/>
          </a:xfrm>
          <a:prstGeom prst="rect">
            <a:avLst/>
          </a:prstGeom>
        </p:spPr>
        <p:txBody>
          <a:bodyPr wrap="square" lIns="91440" tIns="45720" rIns="91440" bIns="45720" anchor="t">
            <a:spAutoFit/>
          </a:bodyPr>
          <a:lstStyle/>
          <a:p>
            <a:r>
              <a:rPr lang="en-GB" sz="1050" dirty="0">
                <a:latin typeface="Comic Sans MS" panose="030F0702030302020204" pitchFamily="66" charset="0"/>
              </a:rPr>
              <a:t>How do stories help Hindus live their lives? </a:t>
            </a:r>
          </a:p>
          <a:p>
            <a:r>
              <a:rPr lang="en-GB" sz="1050" dirty="0">
                <a:latin typeface="Comic Sans MS" panose="030F0702030302020204" pitchFamily="66" charset="0"/>
              </a:rPr>
              <a:t>We will recognise that many stories have a message and how stories tell us something about ourselves and the world. We will look at how Hindus treat other people and care for the world</a:t>
            </a:r>
            <a:endParaRPr lang="en-GB" sz="1050" u="sng" dirty="0">
              <a:latin typeface="Comic Sans MS" panose="030F0702030302020204" pitchFamily="66" charset="0"/>
            </a:endParaRPr>
          </a:p>
          <a:p>
            <a:r>
              <a:rPr lang="en-GB" sz="1050" u="sng" dirty="0">
                <a:latin typeface="Comic Sans MS" panose="030F0702030302020204" pitchFamily="66" charset="0"/>
              </a:rPr>
              <a:t>Key vocabulary:</a:t>
            </a:r>
          </a:p>
          <a:p>
            <a:r>
              <a:rPr lang="en-GB" sz="1050" dirty="0">
                <a:latin typeface="Comic Sans MS" panose="030F0702030302020204" pitchFamily="66" charset="0"/>
              </a:rPr>
              <a:t>Hindu    Namaste   Meditation   Compassion</a:t>
            </a:r>
          </a:p>
          <a:p>
            <a:endParaRPr lang="en-GB" sz="200" dirty="0">
              <a:latin typeface="Comic Sans MS" panose="030F0702030302020204" pitchFamily="66" charset="0"/>
            </a:endParaRPr>
          </a:p>
        </p:txBody>
      </p:sp>
      <p:sp>
        <p:nvSpPr>
          <p:cNvPr id="24" name="Rectangle 23"/>
          <p:cNvSpPr/>
          <p:nvPr/>
        </p:nvSpPr>
        <p:spPr>
          <a:xfrm>
            <a:off x="8323497" y="5257561"/>
            <a:ext cx="3632783" cy="1446550"/>
          </a:xfrm>
          <a:prstGeom prst="rect">
            <a:avLst/>
          </a:prstGeom>
        </p:spPr>
        <p:txBody>
          <a:bodyPr wrap="square">
            <a:spAutoFit/>
          </a:bodyPr>
          <a:lstStyle/>
          <a:p>
            <a:r>
              <a:rPr lang="en-GB" sz="1100" dirty="0">
                <a:latin typeface="Comic Sans MS" panose="030F0702030302020204" pitchFamily="66" charset="0"/>
              </a:rPr>
              <a:t>The theme for this term is Dance. Pupils will understand that a dance and routine can be performed in a variety of ways.</a:t>
            </a:r>
          </a:p>
          <a:p>
            <a:endParaRPr lang="en-GB" sz="1100" dirty="0">
              <a:latin typeface="Comic Sans MS" panose="030F0702030302020204" pitchFamily="66" charset="0"/>
            </a:endParaRPr>
          </a:p>
          <a:p>
            <a:r>
              <a:rPr lang="en-GB" sz="1100" u="sng" dirty="0">
                <a:latin typeface="Comic Sans MS" panose="030F0702030302020204" pitchFamily="66" charset="0"/>
              </a:rPr>
              <a:t>Key vocabulary:</a:t>
            </a:r>
          </a:p>
          <a:p>
            <a:r>
              <a:rPr lang="en-GB" sz="1100" dirty="0">
                <a:latin typeface="Comic Sans MS" panose="030F0702030302020204" pitchFamily="66" charset="0"/>
              </a:rPr>
              <a:t>inside    outside    freeze    travel    balance    beats    stimulus    gesture    unison    cannon</a:t>
            </a:r>
          </a:p>
          <a:p>
            <a:endParaRPr lang="en-GB" sz="1100" dirty="0">
              <a:latin typeface="Comic Sans MS" panose="030F0702030302020204" pitchFamily="66" charset="0"/>
            </a:endParaRPr>
          </a:p>
        </p:txBody>
      </p:sp>
      <p:sp>
        <p:nvSpPr>
          <p:cNvPr id="46" name="TextBox 45">
            <a:extLst>
              <a:ext uri="{FF2B5EF4-FFF2-40B4-BE49-F238E27FC236}">
                <a16:creationId xmlns:a16="http://schemas.microsoft.com/office/drawing/2014/main" id="{5319E92E-5502-475B-BCA8-DD99D3994B08}"/>
              </a:ext>
            </a:extLst>
          </p:cNvPr>
          <p:cNvSpPr txBox="1"/>
          <p:nvPr/>
        </p:nvSpPr>
        <p:spPr>
          <a:xfrm>
            <a:off x="3200730" y="3426618"/>
            <a:ext cx="2348422" cy="954107"/>
          </a:xfrm>
          <a:prstGeom prst="rect">
            <a:avLst/>
          </a:prstGeom>
          <a:noFill/>
        </p:spPr>
        <p:txBody>
          <a:bodyPr wrap="square" rtlCol="0">
            <a:spAutoFit/>
          </a:bodyPr>
          <a:lstStyle/>
          <a:p>
            <a:r>
              <a:rPr lang="en-GB" sz="1400" dirty="0">
                <a:latin typeface="Comic Sans MS" panose="030F0702030302020204" pitchFamily="66" charset="0"/>
              </a:rPr>
              <a:t>If you could live anywhere in the world, where would it be and why?</a:t>
            </a:r>
          </a:p>
        </p:txBody>
      </p:sp>
      <p:pic>
        <p:nvPicPr>
          <p:cNvPr id="25" name="Picture 24"/>
          <p:cNvPicPr>
            <a:picLocks noChangeAspect="1"/>
          </p:cNvPicPr>
          <p:nvPr/>
        </p:nvPicPr>
        <p:blipFill>
          <a:blip r:embed="rId7"/>
          <a:stretch>
            <a:fillRect/>
          </a:stretch>
        </p:blipFill>
        <p:spPr>
          <a:xfrm>
            <a:off x="8828432" y="2003097"/>
            <a:ext cx="1623417" cy="1076707"/>
          </a:xfrm>
          <a:prstGeom prst="rect">
            <a:avLst/>
          </a:prstGeom>
        </p:spPr>
      </p:pic>
      <p:pic>
        <p:nvPicPr>
          <p:cNvPr id="34" name="Picture 33"/>
          <p:cNvPicPr>
            <a:picLocks noChangeAspect="1"/>
          </p:cNvPicPr>
          <p:nvPr/>
        </p:nvPicPr>
        <p:blipFill>
          <a:blip r:embed="rId8"/>
          <a:stretch>
            <a:fillRect/>
          </a:stretch>
        </p:blipFill>
        <p:spPr>
          <a:xfrm rot="21058828">
            <a:off x="7364099" y="2376011"/>
            <a:ext cx="1329604" cy="936853"/>
          </a:xfrm>
          <a:prstGeom prst="rect">
            <a:avLst/>
          </a:prstGeom>
        </p:spPr>
      </p:pic>
      <p:pic>
        <p:nvPicPr>
          <p:cNvPr id="35" name="Picture 34"/>
          <p:cNvPicPr>
            <a:picLocks noChangeAspect="1"/>
          </p:cNvPicPr>
          <p:nvPr/>
        </p:nvPicPr>
        <p:blipFill>
          <a:blip r:embed="rId9"/>
          <a:stretch>
            <a:fillRect/>
          </a:stretch>
        </p:blipFill>
        <p:spPr>
          <a:xfrm rot="725492">
            <a:off x="6137112" y="2422347"/>
            <a:ext cx="1159424" cy="805617"/>
          </a:xfrm>
          <a:prstGeom prst="rect">
            <a:avLst/>
          </a:prstGeom>
        </p:spPr>
      </p:pic>
    </p:spTree>
    <p:extLst>
      <p:ext uri="{BB962C8B-B14F-4D97-AF65-F5344CB8AC3E}">
        <p14:creationId xmlns:p14="http://schemas.microsoft.com/office/powerpoint/2010/main" val="3136963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3203</TotalTime>
  <Words>660</Words>
  <Application>Microsoft Office PowerPoint</Application>
  <PresentationFormat>Widescreen</PresentationFormat>
  <Paragraphs>50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Ifsheen Akhtar</dc:creator>
  <cp:lastModifiedBy>Joanne Womersley</cp:lastModifiedBy>
  <cp:revision>131</cp:revision>
  <cp:lastPrinted>2019-01-14T11:20:54Z</cp:lastPrinted>
  <dcterms:created xsi:type="dcterms:W3CDTF">2017-12-12T08:08:12Z</dcterms:created>
  <dcterms:modified xsi:type="dcterms:W3CDTF">2026-01-19T09:15:27Z</dcterms:modified>
</cp:coreProperties>
</file>