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sheen Akhtar SFS" initials="IAS" lastIdx="1" clrIdx="0">
    <p:extLst>
      <p:ext uri="{19B8F6BF-5375-455C-9EA6-DF929625EA0E}">
        <p15:presenceInfo xmlns:p15="http://schemas.microsoft.com/office/powerpoint/2012/main" userId="S-1-5-21-3274620300-319250855-3659216091-5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A4"/>
    <a:srgbClr val="190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4463E-8DED-AF49-A3C5-90A5B0E40353}" v="42" dt="2025-11-02T21:55:59.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p:scale>
          <a:sx n="169" d="100"/>
          <a:sy n="169" d="100"/>
        </p:scale>
        <p:origin x="176"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Westerman" userId="3d5a8925-81ee-4d7d-a6a1-82bd87d52d50" providerId="ADAL" clId="{BD8690DC-FACB-57E8-BA94-7CBC20DEA062}"/>
    <pc:docChg chg="undo redo custSel modSld">
      <pc:chgData name="Abigail Westerman" userId="3d5a8925-81ee-4d7d-a6a1-82bd87d52d50" providerId="ADAL" clId="{BD8690DC-FACB-57E8-BA94-7CBC20DEA062}" dt="2025-11-02T21:58:34.461" v="1956" actId="14100"/>
      <pc:docMkLst>
        <pc:docMk/>
      </pc:docMkLst>
      <pc:sldChg chg="addSp delSp modSp mod">
        <pc:chgData name="Abigail Westerman" userId="3d5a8925-81ee-4d7d-a6a1-82bd87d52d50" providerId="ADAL" clId="{BD8690DC-FACB-57E8-BA94-7CBC20DEA062}" dt="2025-11-02T21:58:34.461" v="1956" actId="14100"/>
        <pc:sldMkLst>
          <pc:docMk/>
          <pc:sldMk cId="3136963492" sldId="256"/>
        </pc:sldMkLst>
        <pc:spChg chg="mod">
          <ac:chgData name="Abigail Westerman" userId="3d5a8925-81ee-4d7d-a6a1-82bd87d52d50" providerId="ADAL" clId="{BD8690DC-FACB-57E8-BA94-7CBC20DEA062}" dt="2025-11-02T21:34:08.312" v="1160" actId="20577"/>
          <ac:spMkLst>
            <pc:docMk/>
            <pc:sldMk cId="3136963492" sldId="256"/>
            <ac:spMk id="9" creationId="{00000000-0000-0000-0000-000000000000}"/>
          </ac:spMkLst>
        </pc:spChg>
        <pc:spChg chg="mod">
          <ac:chgData name="Abigail Westerman" userId="3d5a8925-81ee-4d7d-a6a1-82bd87d52d50" providerId="ADAL" clId="{BD8690DC-FACB-57E8-BA94-7CBC20DEA062}" dt="2025-11-02T20:57:02.314" v="627" actId="313"/>
          <ac:spMkLst>
            <pc:docMk/>
            <pc:sldMk cId="3136963492" sldId="256"/>
            <ac:spMk id="14" creationId="{00000000-0000-0000-0000-000000000000}"/>
          </ac:spMkLst>
        </pc:spChg>
        <pc:spChg chg="add del mod">
          <ac:chgData name="Abigail Westerman" userId="3d5a8925-81ee-4d7d-a6a1-82bd87d52d50" providerId="ADAL" clId="{BD8690DC-FACB-57E8-BA94-7CBC20DEA062}" dt="2025-11-02T20:57:07.333" v="629"/>
          <ac:spMkLst>
            <pc:docMk/>
            <pc:sldMk cId="3136963492" sldId="256"/>
            <ac:spMk id="16" creationId="{523B95AB-EFC7-A1D1-9A8C-911498F7709D}"/>
          </ac:spMkLst>
        </pc:spChg>
        <pc:spChg chg="mod">
          <ac:chgData name="Abigail Westerman" userId="3d5a8925-81ee-4d7d-a6a1-82bd87d52d50" providerId="ADAL" clId="{BD8690DC-FACB-57E8-BA94-7CBC20DEA062}" dt="2025-11-02T21:06:49.437" v="687" actId="14100"/>
          <ac:spMkLst>
            <pc:docMk/>
            <pc:sldMk cId="3136963492" sldId="256"/>
            <ac:spMk id="20" creationId="{00000000-0000-0000-0000-000000000000}"/>
          </ac:spMkLst>
        </pc:spChg>
        <pc:spChg chg="mod">
          <ac:chgData name="Abigail Westerman" userId="3d5a8925-81ee-4d7d-a6a1-82bd87d52d50" providerId="ADAL" clId="{BD8690DC-FACB-57E8-BA94-7CBC20DEA062}" dt="2025-11-02T21:27:07.786" v="1078" actId="3064"/>
          <ac:spMkLst>
            <pc:docMk/>
            <pc:sldMk cId="3136963492" sldId="256"/>
            <ac:spMk id="23" creationId="{00000000-0000-0000-0000-000000000000}"/>
          </ac:spMkLst>
        </pc:spChg>
        <pc:spChg chg="mod">
          <ac:chgData name="Abigail Westerman" userId="3d5a8925-81ee-4d7d-a6a1-82bd87d52d50" providerId="ADAL" clId="{BD8690DC-FACB-57E8-BA94-7CBC20DEA062}" dt="2025-11-02T21:31:46.259" v="1118" actId="20577"/>
          <ac:spMkLst>
            <pc:docMk/>
            <pc:sldMk cId="3136963492" sldId="256"/>
            <ac:spMk id="27" creationId="{00000000-0000-0000-0000-000000000000}"/>
          </ac:spMkLst>
        </pc:spChg>
        <pc:spChg chg="mod">
          <ac:chgData name="Abigail Westerman" userId="3d5a8925-81ee-4d7d-a6a1-82bd87d52d50" providerId="ADAL" clId="{BD8690DC-FACB-57E8-BA94-7CBC20DEA062}" dt="2025-11-02T21:58:27.860" v="1955" actId="20577"/>
          <ac:spMkLst>
            <pc:docMk/>
            <pc:sldMk cId="3136963492" sldId="256"/>
            <ac:spMk id="28" creationId="{00000000-0000-0000-0000-000000000000}"/>
          </ac:spMkLst>
        </pc:spChg>
        <pc:spChg chg="mod">
          <ac:chgData name="Abigail Westerman" userId="3d5a8925-81ee-4d7d-a6a1-82bd87d52d50" providerId="ADAL" clId="{BD8690DC-FACB-57E8-BA94-7CBC20DEA062}" dt="2025-11-02T21:50:52.751" v="1515" actId="20577"/>
          <ac:spMkLst>
            <pc:docMk/>
            <pc:sldMk cId="3136963492" sldId="256"/>
            <ac:spMk id="29" creationId="{00000000-0000-0000-0000-000000000000}"/>
          </ac:spMkLst>
        </pc:spChg>
        <pc:spChg chg="mod">
          <ac:chgData name="Abigail Westerman" userId="3d5a8925-81ee-4d7d-a6a1-82bd87d52d50" providerId="ADAL" clId="{BD8690DC-FACB-57E8-BA94-7CBC20DEA062}" dt="2025-11-02T21:57:01.059" v="1950" actId="20577"/>
          <ac:spMkLst>
            <pc:docMk/>
            <pc:sldMk cId="3136963492" sldId="256"/>
            <ac:spMk id="32" creationId="{00000000-0000-0000-0000-000000000000}"/>
          </ac:spMkLst>
        </pc:spChg>
        <pc:spChg chg="mod">
          <ac:chgData name="Abigail Westerman" userId="3d5a8925-81ee-4d7d-a6a1-82bd87d52d50" providerId="ADAL" clId="{BD8690DC-FACB-57E8-BA94-7CBC20DEA062}" dt="2025-11-02T21:43:15.201" v="1237" actId="14100"/>
          <ac:spMkLst>
            <pc:docMk/>
            <pc:sldMk cId="3136963492" sldId="256"/>
            <ac:spMk id="41" creationId="{00000000-0000-0000-0000-000000000000}"/>
          </ac:spMkLst>
        </pc:spChg>
        <pc:picChg chg="mod">
          <ac:chgData name="Abigail Westerman" userId="3d5a8925-81ee-4d7d-a6a1-82bd87d52d50" providerId="ADAL" clId="{BD8690DC-FACB-57E8-BA94-7CBC20DEA062}" dt="2025-11-02T21:06:55.404" v="688" actId="14100"/>
          <ac:picMkLst>
            <pc:docMk/>
            <pc:sldMk cId="3136963492" sldId="256"/>
            <ac:picMk id="2" creationId="{805BA246-5C42-4F8C-A5A9-9498B4F89634}"/>
          </ac:picMkLst>
        </pc:picChg>
        <pc:picChg chg="add mod">
          <ac:chgData name="Abigail Westerman" userId="3d5a8925-81ee-4d7d-a6a1-82bd87d52d50" providerId="ADAL" clId="{BD8690DC-FACB-57E8-BA94-7CBC20DEA062}" dt="2025-11-02T20:56:52.765" v="625" actId="1076"/>
          <ac:picMkLst>
            <pc:docMk/>
            <pc:sldMk cId="3136963492" sldId="256"/>
            <ac:picMk id="6" creationId="{9A38D53C-DF29-90DB-FB82-EEF0DFB6043E}"/>
          </ac:picMkLst>
        </pc:picChg>
        <pc:picChg chg="del">
          <ac:chgData name="Abigail Westerman" userId="3d5a8925-81ee-4d7d-a6a1-82bd87d52d50" providerId="ADAL" clId="{BD8690DC-FACB-57E8-BA94-7CBC20DEA062}" dt="2025-11-02T21:06:59.487" v="689" actId="478"/>
          <ac:picMkLst>
            <pc:docMk/>
            <pc:sldMk cId="3136963492" sldId="256"/>
            <ac:picMk id="7" creationId="{67990278-28C0-6EF6-5719-62B71BAB179A}"/>
          </ac:picMkLst>
        </pc:picChg>
        <pc:picChg chg="add">
          <ac:chgData name="Abigail Westerman" userId="3d5a8925-81ee-4d7d-a6a1-82bd87d52d50" providerId="ADAL" clId="{BD8690DC-FACB-57E8-BA94-7CBC20DEA062}" dt="2025-11-02T21:30:02.956" v="1083"/>
          <ac:picMkLst>
            <pc:docMk/>
            <pc:sldMk cId="3136963492" sldId="256"/>
            <ac:picMk id="19" creationId="{8495358B-E94D-6F23-CCDD-E33F764CD8F2}"/>
          </ac:picMkLst>
        </pc:picChg>
        <pc:picChg chg="mod">
          <ac:chgData name="Abigail Westerman" userId="3d5a8925-81ee-4d7d-a6a1-82bd87d52d50" providerId="ADAL" clId="{BD8690DC-FACB-57E8-BA94-7CBC20DEA062}" dt="2025-11-02T21:58:34.461" v="1956" actId="14100"/>
          <ac:picMkLst>
            <pc:docMk/>
            <pc:sldMk cId="3136963492" sldId="256"/>
            <ac:picMk id="35" creationId="{E32D61F2-8B36-851F-CA1C-5E7AEDC9770B}"/>
          </ac:picMkLst>
        </pc:picChg>
        <pc:picChg chg="del">
          <ac:chgData name="Abigail Westerman" userId="3d5a8925-81ee-4d7d-a6a1-82bd87d52d50" providerId="ADAL" clId="{BD8690DC-FACB-57E8-BA94-7CBC20DEA062}" dt="2025-11-02T20:52:28.245" v="516" actId="478"/>
          <ac:picMkLst>
            <pc:docMk/>
            <pc:sldMk cId="3136963492" sldId="256"/>
            <ac:picMk id="38" creationId="{0E606D77-4358-4AAA-8183-A73F8EEE2D1F}"/>
          </ac:picMkLst>
        </pc:picChg>
        <pc:picChg chg="add">
          <ac:chgData name="Abigail Westerman" userId="3d5a8925-81ee-4d7d-a6a1-82bd87d52d50" providerId="ADAL" clId="{BD8690DC-FACB-57E8-BA94-7CBC20DEA062}" dt="2025-11-02T21:20:07.651" v="983"/>
          <ac:picMkLst>
            <pc:docMk/>
            <pc:sldMk cId="3136963492" sldId="256"/>
            <ac:picMk id="1026" creationId="{0725E31D-1BE8-2D07-3F0E-488562B8740D}"/>
          </ac:picMkLst>
        </pc:picChg>
        <pc:picChg chg="add mod">
          <ac:chgData name="Abigail Westerman" userId="3d5a8925-81ee-4d7d-a6a1-82bd87d52d50" providerId="ADAL" clId="{BD8690DC-FACB-57E8-BA94-7CBC20DEA062}" dt="2025-11-02T21:22:54.419" v="1018" actId="1036"/>
          <ac:picMkLst>
            <pc:docMk/>
            <pc:sldMk cId="3136963492" sldId="256"/>
            <ac:picMk id="1028" creationId="{C5B1C79A-23BB-EE46-34ED-80F3011878BF}"/>
          </ac:picMkLst>
        </pc:picChg>
        <pc:picChg chg="add del">
          <ac:chgData name="Abigail Westerman" userId="3d5a8925-81ee-4d7d-a6a1-82bd87d52d50" providerId="ADAL" clId="{BD8690DC-FACB-57E8-BA94-7CBC20DEA062}" dt="2025-11-02T21:42:30.234" v="1208" actId="478"/>
          <ac:picMkLst>
            <pc:docMk/>
            <pc:sldMk cId="3136963492" sldId="256"/>
            <ac:picMk id="1030" creationId="{00000000-0000-0000-0000-000000000000}"/>
          </ac:picMkLst>
        </pc:picChg>
        <pc:picChg chg="add mod">
          <ac:chgData name="Abigail Westerman" userId="3d5a8925-81ee-4d7d-a6a1-82bd87d52d50" providerId="ADAL" clId="{BD8690DC-FACB-57E8-BA94-7CBC20DEA062}" dt="2025-11-02T21:30:45.663" v="1094" actId="14100"/>
          <ac:picMkLst>
            <pc:docMk/>
            <pc:sldMk cId="3136963492" sldId="256"/>
            <ac:picMk id="1032" creationId="{226B130B-B7A0-616C-920B-330644FA99FC}"/>
          </ac:picMkLst>
        </pc:picChg>
        <pc:picChg chg="add mod">
          <ac:chgData name="Abigail Westerman" userId="3d5a8925-81ee-4d7d-a6a1-82bd87d52d50" providerId="ADAL" clId="{BD8690DC-FACB-57E8-BA94-7CBC20DEA062}" dt="2025-11-02T21:44:40.149" v="1244" actId="14100"/>
          <ac:picMkLst>
            <pc:docMk/>
            <pc:sldMk cId="3136963492" sldId="256"/>
            <ac:picMk id="1034" creationId="{68CBE91F-BD0D-92A4-6BDB-D97C84745389}"/>
          </ac:picMkLst>
        </pc:picChg>
        <pc:picChg chg="mod">
          <ac:chgData name="Abigail Westerman" userId="3d5a8925-81ee-4d7d-a6a1-82bd87d52d50" providerId="ADAL" clId="{BD8690DC-FACB-57E8-BA94-7CBC20DEA062}" dt="2025-11-02T21:55:59.647" v="1807" actId="1076"/>
          <ac:picMkLst>
            <pc:docMk/>
            <pc:sldMk cId="3136963492" sldId="256"/>
            <ac:picMk id="1036" creationId="{00000000-0000-0000-0000-000000000000}"/>
          </ac:picMkLst>
        </pc:picChg>
      </pc:sldChg>
    </pc:docChg>
  </pc:docChgLst>
  <pc:docChgLst>
    <pc:chgData name="Abigail Westerman" userId="S::awesterman@themast.co.uk::3d5a8925-81ee-4d7d-a6a1-82bd87d52d50" providerId="AD" clId="Web-{408CA5F4-9BB7-9D31-E663-CF2F60048F30}"/>
    <pc:docChg chg="modSld">
      <pc:chgData name="Abigail Westerman" userId="S::awesterman@themast.co.uk::3d5a8925-81ee-4d7d-a6a1-82bd87d52d50" providerId="AD" clId="Web-{408CA5F4-9BB7-9D31-E663-CF2F60048F30}" dt="2025-10-17T10:45:08.920" v="0"/>
      <pc:docMkLst>
        <pc:docMk/>
      </pc:docMkLst>
      <pc:sldChg chg="delSp">
        <pc:chgData name="Abigail Westerman" userId="S::awesterman@themast.co.uk::3d5a8925-81ee-4d7d-a6a1-82bd87d52d50" providerId="AD" clId="Web-{408CA5F4-9BB7-9D31-E663-CF2F60048F30}" dt="2025-10-17T10:45:08.920" v="0"/>
        <pc:sldMkLst>
          <pc:docMk/>
          <pc:sldMk cId="3136963492"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7991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90691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6075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87657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D64F73-51A0-48B1-8B3C-3CC10869AE7C}"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8753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D64F73-51A0-48B1-8B3C-3CC10869AE7C}"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8601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D64F73-51A0-48B1-8B3C-3CC10869AE7C}" type="datetimeFigureOut">
              <a:rPr lang="en-GB" smtClean="0"/>
              <a:t>02/11/2025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03576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D64F73-51A0-48B1-8B3C-3CC10869AE7C}" type="datetimeFigureOut">
              <a:rPr lang="en-GB" smtClean="0"/>
              <a:t>02/11/2025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5680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4F73-51A0-48B1-8B3C-3CC10869AE7C}" type="datetimeFigureOut">
              <a:rPr lang="en-GB" smtClean="0"/>
              <a:t>02/11/2025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45868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73022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28264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64F73-51A0-48B1-8B3C-3CC10869AE7C}" type="datetimeFigureOut">
              <a:rPr lang="en-GB" smtClean="0"/>
              <a:t>02/11/2025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98DDB-4A3F-4B5B-9A28-B0D8B9D80A04}" type="slidenum">
              <a:rPr lang="en-GB" smtClean="0"/>
              <a:t>‹#›</a:t>
            </a:fld>
            <a:endParaRPr lang="en-GB"/>
          </a:p>
        </p:txBody>
      </p:sp>
    </p:spTree>
    <p:extLst>
      <p:ext uri="{BB962C8B-B14F-4D97-AF65-F5344CB8AC3E}">
        <p14:creationId xmlns:p14="http://schemas.microsoft.com/office/powerpoint/2010/main" val="32353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7591" y="2146572"/>
            <a:ext cx="1980672" cy="2753667"/>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b="1" u="sng" dirty="0">
                <a:solidFill>
                  <a:prstClr val="black"/>
                </a:solidFill>
                <a:highlight>
                  <a:srgbClr val="FFFF00"/>
                </a:highlight>
                <a:latin typeface="Comic Sans MS" panose="030F0702030302020204" pitchFamily="66" charset="0"/>
              </a:rPr>
            </a:br>
            <a:r>
              <a:rPr lang="en-GB" sz="1200" b="1" u="sng" dirty="0">
                <a:solidFill>
                  <a:prstClr val="black"/>
                </a:solidFill>
                <a:latin typeface="Comic Sans MS" panose="030F0702030302020204" pitchFamily="66" charset="0"/>
              </a:rPr>
              <a:t>Grammar</a:t>
            </a:r>
            <a:endParaRPr lang="en-GB" sz="1200" b="1" dirty="0">
              <a:solidFill>
                <a:prstClr val="black"/>
              </a:solidFill>
              <a:latin typeface="Comic Sans MS" panose="030F0702030302020204" pitchFamily="66" charset="0"/>
            </a:endParaRP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We will build on the grammar already taught and introduce using prepositions to express time, place and cause e.g. before, after, during, in, because of); paragraphs as a way to group related material; recap using capital letters, full stops, question marks and exclamation marks to correctly demarcate sentences; use commas to separate items in a list.</a:t>
            </a:r>
          </a:p>
          <a:p>
            <a:pPr algn="ctr"/>
            <a:endParaRPr lang="en-GB" sz="1100" dirty="0"/>
          </a:p>
        </p:txBody>
      </p:sp>
      <p:pic>
        <p:nvPicPr>
          <p:cNvPr id="10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628" y="4099323"/>
            <a:ext cx="758333" cy="69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sci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08" y="5479277"/>
            <a:ext cx="864597" cy="11742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1440" y="41366"/>
            <a:ext cx="11965577" cy="674043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082368" y="5154631"/>
            <a:ext cx="3177677" cy="677108"/>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RE</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In RE we will be learning about why people follow inspirational leaders.</a:t>
            </a:r>
          </a:p>
        </p:txBody>
      </p:sp>
      <p:sp>
        <p:nvSpPr>
          <p:cNvPr id="11" name="Rectangle 10"/>
          <p:cNvSpPr/>
          <p:nvPr/>
        </p:nvSpPr>
        <p:spPr>
          <a:xfrm>
            <a:off x="5067093" y="5016874"/>
            <a:ext cx="3130085" cy="1634379"/>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48529" y="5003850"/>
            <a:ext cx="4737643" cy="164172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21183" y="229111"/>
            <a:ext cx="5036822" cy="1631216"/>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Maths</a:t>
            </a:r>
          </a:p>
          <a:p>
            <a:pPr lvl="0"/>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This half term we will be introducing formal written methods with regrouping and exchanging in our addition and subtraction work. We will also begin our Multiplication and division topic focusing on equal groups, arrays, sharing and grouping, recapping 2s, 5s and 10s times tables from year 2 and introducing 3s, 4s an 8s times tables.</a:t>
            </a:r>
          </a:p>
          <a:p>
            <a:pPr lvl="0"/>
            <a:r>
              <a:rPr lang="en-GB" sz="1200" i="1" dirty="0">
                <a:solidFill>
                  <a:prstClr val="black"/>
                </a:solidFill>
                <a:latin typeface="Calibri" panose="020F0502020204030204" pitchFamily="34" charset="0"/>
                <a:ea typeface="Calibri" panose="020F0502020204030204" pitchFamily="34" charset="0"/>
                <a:cs typeface="Calibri" panose="020F0502020204030204" pitchFamily="34" charset="0"/>
              </a:rPr>
              <a:t>Remember you can get lots of valuable times table practise in </a:t>
            </a:r>
          </a:p>
          <a:p>
            <a:pPr lvl="0"/>
            <a:r>
              <a:rPr lang="en-GB" sz="1200" i="1" dirty="0">
                <a:solidFill>
                  <a:prstClr val="black"/>
                </a:solidFill>
                <a:latin typeface="Calibri" panose="020F0502020204030204" pitchFamily="34" charset="0"/>
                <a:ea typeface="Calibri" panose="020F0502020204030204" pitchFamily="34" charset="0"/>
                <a:cs typeface="Calibri" panose="020F0502020204030204" pitchFamily="34" charset="0"/>
              </a:rPr>
              <a:t>using TT Rockstars. Please ask if you can’t remember your login!</a:t>
            </a:r>
          </a:p>
        </p:txBody>
      </p:sp>
      <p:sp>
        <p:nvSpPr>
          <p:cNvPr id="17" name="Rectangle 16"/>
          <p:cNvSpPr/>
          <p:nvPr/>
        </p:nvSpPr>
        <p:spPr>
          <a:xfrm>
            <a:off x="4961922" y="168275"/>
            <a:ext cx="5119722" cy="1693297"/>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0183729" y="753762"/>
            <a:ext cx="1747777" cy="2378067"/>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u="sng" dirty="0">
                <a:solidFill>
                  <a:prstClr val="black"/>
                </a:solidFill>
                <a:latin typeface="Comic Sans MS" panose="030F0702030302020204" pitchFamily="66" charset="0"/>
              </a:rPr>
              <a:t>P</a:t>
            </a:r>
            <a:r>
              <a:rPr lang="en-GB" sz="1400" b="1" u="sng" dirty="0">
                <a:solidFill>
                  <a:prstClr val="black"/>
                </a:solidFill>
                <a:latin typeface="Comic Sans MS" panose="030F0702030302020204" pitchFamily="66" charset="0"/>
              </a:rPr>
              <a:t>SHE</a:t>
            </a:r>
          </a:p>
          <a:p>
            <a:pPr lvl="0"/>
            <a:r>
              <a:rPr lang="en-GB" sz="1050" dirty="0">
                <a:solidFill>
                  <a:prstClr val="black"/>
                </a:solidFill>
                <a:latin typeface="Calibri" panose="020F0502020204030204" pitchFamily="34" charset="0"/>
                <a:ea typeface="Calibri" panose="020F0502020204030204" pitchFamily="34" charset="0"/>
                <a:cs typeface="Calibri" panose="020F0502020204030204" pitchFamily="34" charset="0"/>
              </a:rPr>
              <a:t>Our PSHE topic for this half term is health and wellbeing. We will explore key aspects of personal health and emotional wellbeing introducing vocabulary and concepts such as relaxation, goal setting, responsibility, and protection, helping pupils understand how to care for their physical and mental health. </a:t>
            </a:r>
          </a:p>
        </p:txBody>
      </p:sp>
      <p:sp>
        <p:nvSpPr>
          <p:cNvPr id="23" name="Rectangle 22"/>
          <p:cNvSpPr/>
          <p:nvPr/>
        </p:nvSpPr>
        <p:spPr>
          <a:xfrm>
            <a:off x="8333545" y="3234209"/>
            <a:ext cx="3597961" cy="1638480"/>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pPr lvl="0"/>
            <a:r>
              <a:rPr lang="en-GB" sz="1400" b="1" u="sng" dirty="0">
                <a:solidFill>
                  <a:schemeClr val="tx1"/>
                </a:solidFill>
                <a:latin typeface="Comic Sans MS" panose="030F0702030302020204" pitchFamily="66" charset="0"/>
              </a:rPr>
              <a:t>Humanities: Geography</a:t>
            </a:r>
          </a:p>
          <a:p>
            <a:pPr lvl="0"/>
            <a:r>
              <a:rPr lang="en-GB" sz="1100" b="1" dirty="0">
                <a:solidFill>
                  <a:schemeClr val="tx1"/>
                </a:solidFill>
              </a:rPr>
              <a:t>Who lives in Antarctica?</a:t>
            </a:r>
          </a:p>
          <a:p>
            <a:pPr lvl="0"/>
            <a:r>
              <a:rPr lang="en-GB" sz="1050" dirty="0">
                <a:solidFill>
                  <a:schemeClr val="tx1"/>
                </a:solidFill>
              </a:rPr>
              <a:t>We will learn about how latitude and longitude link to climate and the physical and human features of polar regions with links to the explorer, Shackleton. We will begin to use    and develop fieldwork skills using a compass, drawing a route map recognising and describing features of our school grounds.</a:t>
            </a:r>
          </a:p>
        </p:txBody>
      </p:sp>
      <p:sp>
        <p:nvSpPr>
          <p:cNvPr id="28" name="Rectangle 27"/>
          <p:cNvSpPr/>
          <p:nvPr/>
        </p:nvSpPr>
        <p:spPr>
          <a:xfrm>
            <a:off x="216995" y="223856"/>
            <a:ext cx="4483387" cy="152349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English and Reading</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English lessons will be focus on the book </a:t>
            </a:r>
            <a:r>
              <a:rPr lang="en-GB" sz="1100" i="1" dirty="0">
                <a:solidFill>
                  <a:prstClr val="black"/>
                </a:solidFill>
                <a:latin typeface="Calibri" panose="020F0502020204030204" pitchFamily="34" charset="0"/>
                <a:ea typeface="Calibri" panose="020F0502020204030204" pitchFamily="34" charset="0"/>
                <a:cs typeface="Calibri" panose="020F0502020204030204" pitchFamily="34" charset="0"/>
              </a:rPr>
              <a:t>Fox </a:t>
            </a: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by Margaret Wild.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We will be using the pictures and narrative from the vehicle text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to help us to write our own Fable narrative and information report.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In Reading Response, we will explore vocabulary and practise the skills of inference, explaining, summarising, retrieving information and making predictions. Our focus texts are:</a:t>
            </a:r>
          </a:p>
          <a:p>
            <a:pPr lvl="0"/>
            <a:endPar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205194" y="142324"/>
            <a:ext cx="4631444" cy="1868021"/>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345510" y="5016875"/>
            <a:ext cx="3597961" cy="1631735"/>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9" descr="Image result for chichen itz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AutoShape 12" descr="Image result for harry potter and the philosopher's ston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8"/>
          <p:cNvSpPr/>
          <p:nvPr/>
        </p:nvSpPr>
        <p:spPr>
          <a:xfrm>
            <a:off x="8359089" y="5111085"/>
            <a:ext cx="3624027" cy="152349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PE</a:t>
            </a:r>
            <a:endParaRPr lang="en-GB" sz="1200" b="1" u="sng" dirty="0">
              <a:solidFill>
                <a:prstClr val="black"/>
              </a:solidFill>
              <a:latin typeface="Comic Sans MS" panose="030F0702030302020204" pitchFamily="66" charset="0"/>
            </a:endParaRP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Our PE topic for this half term is gymnastics.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We will be developing the skills of balancing and travelling. They will plan, perform and repeat sequences of movement in a group. Please ensure that full PE kit is in school on both</a:t>
            </a:r>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 Mondays </a:t>
            </a: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and </a:t>
            </a:r>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Wednesdays.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Children will need: shorts, tracksuit bottoms and tracksuit top (all plain black or navy), plain white t-shirt and trainers.</a:t>
            </a:r>
          </a:p>
        </p:txBody>
      </p:sp>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t="36553" r="470" b="27429"/>
          <a:stretch/>
        </p:blipFill>
        <p:spPr>
          <a:xfrm>
            <a:off x="5682456" y="5046327"/>
            <a:ext cx="2342192" cy="408999"/>
          </a:xfrm>
          <a:prstGeom prst="rect">
            <a:avLst/>
          </a:prstGeom>
        </p:spPr>
      </p:pic>
      <p:sp>
        <p:nvSpPr>
          <p:cNvPr id="10" name="AutoShape 8" descr="Image result for mayan ma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mayan mas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805BA246-5C42-4F8C-A5A9-9498B4F89634}"/>
              </a:ext>
            </a:extLst>
          </p:cNvPr>
          <p:cNvPicPr>
            <a:picLocks noChangeAspect="1"/>
          </p:cNvPicPr>
          <p:nvPr/>
        </p:nvPicPr>
        <p:blipFill>
          <a:blip r:embed="rId5"/>
          <a:stretch>
            <a:fillRect/>
          </a:stretch>
        </p:blipFill>
        <p:spPr>
          <a:xfrm>
            <a:off x="10993470" y="72858"/>
            <a:ext cx="981751" cy="952753"/>
          </a:xfrm>
          <a:prstGeom prst="rect">
            <a:avLst/>
          </a:prstGeom>
        </p:spPr>
      </p:pic>
      <p:sp>
        <p:nvSpPr>
          <p:cNvPr id="41" name="Rectangle 40"/>
          <p:cNvSpPr/>
          <p:nvPr/>
        </p:nvSpPr>
        <p:spPr>
          <a:xfrm>
            <a:off x="1259626" y="5327481"/>
            <a:ext cx="2752183" cy="1107996"/>
          </a:xfrm>
          <a:prstGeom prst="rect">
            <a:avLst/>
          </a:prstGeom>
        </p:spPr>
        <p:txBody>
          <a:bodyPr wrap="square">
            <a:spAutoFit/>
          </a:bodyPr>
          <a:lstStyle/>
          <a:p>
            <a:pPr lvl="0"/>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Movement and nutrition</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Our Science topic for this half term is movement and nutrition. Children will explore the role of skeletons and muscles, learning how the body uses energy and what constitutes a balanced diet. </a:t>
            </a:r>
          </a:p>
        </p:txBody>
      </p:sp>
      <p:sp>
        <p:nvSpPr>
          <p:cNvPr id="22" name="Explosion: 14 Points 21">
            <a:extLst>
              <a:ext uri="{FF2B5EF4-FFF2-40B4-BE49-F238E27FC236}">
                <a16:creationId xmlns:a16="http://schemas.microsoft.com/office/drawing/2014/main" id="{CB9335E7-BBD7-4A95-8DB5-18E5DF620951}"/>
              </a:ext>
            </a:extLst>
          </p:cNvPr>
          <p:cNvSpPr/>
          <p:nvPr/>
        </p:nvSpPr>
        <p:spPr>
          <a:xfrm rot="1113011">
            <a:off x="2277558" y="1924916"/>
            <a:ext cx="3796840" cy="3145505"/>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7635 w 21600"/>
              <a:gd name="connsiteY4" fmla="*/ 6274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8286 w 21600"/>
              <a:gd name="connsiteY6" fmla="*/ 9047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8286 w 21600"/>
              <a:gd name="connsiteY6" fmla="*/ 9047 h 21600"/>
              <a:gd name="connsiteX7" fmla="*/ 20010 w 21600"/>
              <a:gd name="connsiteY7" fmla="*/ 1251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8286 w 21600"/>
              <a:gd name="connsiteY6" fmla="*/ 9047 h 21600"/>
              <a:gd name="connsiteX7" fmla="*/ 20010 w 21600"/>
              <a:gd name="connsiteY7" fmla="*/ 12510 h 21600"/>
              <a:gd name="connsiteX8" fmla="*/ 17278 w 21600"/>
              <a:gd name="connsiteY8" fmla="*/ 12912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8286 w 21600"/>
              <a:gd name="connsiteY6" fmla="*/ 9047 h 21600"/>
              <a:gd name="connsiteX7" fmla="*/ 20010 w 21600"/>
              <a:gd name="connsiteY7" fmla="*/ 12510 h 21600"/>
              <a:gd name="connsiteX8" fmla="*/ 17278 w 21600"/>
              <a:gd name="connsiteY8" fmla="*/ 12912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4495 w 21600"/>
              <a:gd name="connsiteY24" fmla="*/ 7378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062 w 21600"/>
              <a:gd name="connsiteY2" fmla="*/ 4953 h 21600"/>
              <a:gd name="connsiteX3" fmla="*/ 18007 w 21600"/>
              <a:gd name="connsiteY3" fmla="*/ 3172 h 21600"/>
              <a:gd name="connsiteX4" fmla="*/ 17635 w 21600"/>
              <a:gd name="connsiteY4" fmla="*/ 6274 h 21600"/>
              <a:gd name="connsiteX5" fmla="*/ 21600 w 21600"/>
              <a:gd name="connsiteY5" fmla="*/ 6645 h 21600"/>
              <a:gd name="connsiteX6" fmla="*/ 18286 w 21600"/>
              <a:gd name="connsiteY6" fmla="*/ 9047 h 21600"/>
              <a:gd name="connsiteX7" fmla="*/ 20010 w 21600"/>
              <a:gd name="connsiteY7" fmla="*/ 12510 h 21600"/>
              <a:gd name="connsiteX8" fmla="*/ 17278 w 21600"/>
              <a:gd name="connsiteY8" fmla="*/ 12912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4495 w 21600"/>
              <a:gd name="connsiteY24" fmla="*/ 7378 h 21600"/>
              <a:gd name="connsiteX25" fmla="*/ 4502 w 21600"/>
              <a:gd name="connsiteY25" fmla="*/ 3625 h 21600"/>
              <a:gd name="connsiteX26" fmla="*/ 7662 w 21600"/>
              <a:gd name="connsiteY26" fmla="*/ 5862 h 21600"/>
              <a:gd name="connsiteX27" fmla="*/ 9722 w 21600"/>
              <a:gd name="connsiteY27" fmla="*/ 1887 h 21600"/>
              <a:gd name="connsiteX28" fmla="*/ 11462 w 21600"/>
              <a:gd name="connsiteY28" fmla="*/ 4342 h 21600"/>
              <a:gd name="connsiteX0" fmla="*/ 11462 w 21600"/>
              <a:gd name="connsiteY0" fmla="*/ 3038 h 20296"/>
              <a:gd name="connsiteX1" fmla="*/ 14349 w 21600"/>
              <a:gd name="connsiteY1" fmla="*/ 0 h 20296"/>
              <a:gd name="connsiteX2" fmla="*/ 15062 w 21600"/>
              <a:gd name="connsiteY2" fmla="*/ 3649 h 20296"/>
              <a:gd name="connsiteX3" fmla="*/ 18007 w 21600"/>
              <a:gd name="connsiteY3" fmla="*/ 1868 h 20296"/>
              <a:gd name="connsiteX4" fmla="*/ 17635 w 21600"/>
              <a:gd name="connsiteY4" fmla="*/ 4970 h 20296"/>
              <a:gd name="connsiteX5" fmla="*/ 21600 w 21600"/>
              <a:gd name="connsiteY5" fmla="*/ 5341 h 20296"/>
              <a:gd name="connsiteX6" fmla="*/ 18286 w 21600"/>
              <a:gd name="connsiteY6" fmla="*/ 7743 h 20296"/>
              <a:gd name="connsiteX7" fmla="*/ 20010 w 21600"/>
              <a:gd name="connsiteY7" fmla="*/ 11206 h 20296"/>
              <a:gd name="connsiteX8" fmla="*/ 17278 w 21600"/>
              <a:gd name="connsiteY8" fmla="*/ 11608 h 20296"/>
              <a:gd name="connsiteX9" fmla="*/ 18877 w 21600"/>
              <a:gd name="connsiteY9" fmla="*/ 14328 h 20296"/>
              <a:gd name="connsiteX10" fmla="*/ 14640 w 21600"/>
              <a:gd name="connsiteY10" fmla="*/ 13046 h 20296"/>
              <a:gd name="connsiteX11" fmla="*/ 14942 w 21600"/>
              <a:gd name="connsiteY11" fmla="*/ 16066 h 20296"/>
              <a:gd name="connsiteX12" fmla="*/ 12180 w 21600"/>
              <a:gd name="connsiteY12" fmla="*/ 14631 h 20296"/>
              <a:gd name="connsiteX13" fmla="*/ 11612 w 21600"/>
              <a:gd name="connsiteY13" fmla="*/ 17538 h 20296"/>
              <a:gd name="connsiteX14" fmla="*/ 9872 w 21600"/>
              <a:gd name="connsiteY14" fmla="*/ 16066 h 20296"/>
              <a:gd name="connsiteX15" fmla="*/ 8700 w 21600"/>
              <a:gd name="connsiteY15" fmla="*/ 18408 h 20296"/>
              <a:gd name="connsiteX16" fmla="*/ 7527 w 21600"/>
              <a:gd name="connsiteY16" fmla="*/ 16821 h 20296"/>
              <a:gd name="connsiteX17" fmla="*/ 4917 w 21600"/>
              <a:gd name="connsiteY17" fmla="*/ 20296 h 20296"/>
              <a:gd name="connsiteX18" fmla="*/ 4805 w 21600"/>
              <a:gd name="connsiteY18" fmla="*/ 16936 h 20296"/>
              <a:gd name="connsiteX19" fmla="*/ 1285 w 21600"/>
              <a:gd name="connsiteY19" fmla="*/ 16521 h 20296"/>
              <a:gd name="connsiteX20" fmla="*/ 3330 w 21600"/>
              <a:gd name="connsiteY20" fmla="*/ 14066 h 20296"/>
              <a:gd name="connsiteX21" fmla="*/ 0 w 21600"/>
              <a:gd name="connsiteY21" fmla="*/ 11573 h 20296"/>
              <a:gd name="connsiteX22" fmla="*/ 3935 w 21600"/>
              <a:gd name="connsiteY22" fmla="*/ 10288 h 20296"/>
              <a:gd name="connsiteX23" fmla="*/ 1172 w 21600"/>
              <a:gd name="connsiteY23" fmla="*/ 6966 h 20296"/>
              <a:gd name="connsiteX24" fmla="*/ 4495 w 21600"/>
              <a:gd name="connsiteY24" fmla="*/ 6074 h 20296"/>
              <a:gd name="connsiteX25" fmla="*/ 4502 w 21600"/>
              <a:gd name="connsiteY25" fmla="*/ 2321 h 20296"/>
              <a:gd name="connsiteX26" fmla="*/ 7662 w 21600"/>
              <a:gd name="connsiteY26" fmla="*/ 4558 h 20296"/>
              <a:gd name="connsiteX27" fmla="*/ 9722 w 21600"/>
              <a:gd name="connsiteY27" fmla="*/ 583 h 20296"/>
              <a:gd name="connsiteX28" fmla="*/ 11462 w 21600"/>
              <a:gd name="connsiteY28" fmla="*/ 3038 h 20296"/>
              <a:gd name="connsiteX0" fmla="*/ 11462 w 21600"/>
              <a:gd name="connsiteY0" fmla="*/ 3038 h 20296"/>
              <a:gd name="connsiteX1" fmla="*/ 14349 w 21600"/>
              <a:gd name="connsiteY1" fmla="*/ 0 h 20296"/>
              <a:gd name="connsiteX2" fmla="*/ 15062 w 21600"/>
              <a:gd name="connsiteY2" fmla="*/ 3649 h 20296"/>
              <a:gd name="connsiteX3" fmla="*/ 18007 w 21600"/>
              <a:gd name="connsiteY3" fmla="*/ 1868 h 20296"/>
              <a:gd name="connsiteX4" fmla="*/ 17635 w 21600"/>
              <a:gd name="connsiteY4" fmla="*/ 4970 h 20296"/>
              <a:gd name="connsiteX5" fmla="*/ 21600 w 21600"/>
              <a:gd name="connsiteY5" fmla="*/ 5341 h 20296"/>
              <a:gd name="connsiteX6" fmla="*/ 18286 w 21600"/>
              <a:gd name="connsiteY6" fmla="*/ 7743 h 20296"/>
              <a:gd name="connsiteX7" fmla="*/ 20010 w 21600"/>
              <a:gd name="connsiteY7" fmla="*/ 11206 h 20296"/>
              <a:gd name="connsiteX8" fmla="*/ 17278 w 21600"/>
              <a:gd name="connsiteY8" fmla="*/ 11608 h 20296"/>
              <a:gd name="connsiteX9" fmla="*/ 18877 w 21600"/>
              <a:gd name="connsiteY9" fmla="*/ 14328 h 20296"/>
              <a:gd name="connsiteX10" fmla="*/ 14640 w 21600"/>
              <a:gd name="connsiteY10" fmla="*/ 13046 h 20296"/>
              <a:gd name="connsiteX11" fmla="*/ 14942 w 21600"/>
              <a:gd name="connsiteY11" fmla="*/ 16066 h 20296"/>
              <a:gd name="connsiteX12" fmla="*/ 12180 w 21600"/>
              <a:gd name="connsiteY12" fmla="*/ 14631 h 20296"/>
              <a:gd name="connsiteX13" fmla="*/ 11612 w 21600"/>
              <a:gd name="connsiteY13" fmla="*/ 17538 h 20296"/>
              <a:gd name="connsiteX14" fmla="*/ 9872 w 21600"/>
              <a:gd name="connsiteY14" fmla="*/ 16066 h 20296"/>
              <a:gd name="connsiteX15" fmla="*/ 8700 w 21600"/>
              <a:gd name="connsiteY15" fmla="*/ 18408 h 20296"/>
              <a:gd name="connsiteX16" fmla="*/ 7527 w 21600"/>
              <a:gd name="connsiteY16" fmla="*/ 16821 h 20296"/>
              <a:gd name="connsiteX17" fmla="*/ 4917 w 21600"/>
              <a:gd name="connsiteY17" fmla="*/ 20296 h 20296"/>
              <a:gd name="connsiteX18" fmla="*/ 4805 w 21600"/>
              <a:gd name="connsiteY18" fmla="*/ 16936 h 20296"/>
              <a:gd name="connsiteX19" fmla="*/ 1285 w 21600"/>
              <a:gd name="connsiteY19" fmla="*/ 16521 h 20296"/>
              <a:gd name="connsiteX20" fmla="*/ 3330 w 21600"/>
              <a:gd name="connsiteY20" fmla="*/ 14066 h 20296"/>
              <a:gd name="connsiteX21" fmla="*/ 0 w 21600"/>
              <a:gd name="connsiteY21" fmla="*/ 11573 h 20296"/>
              <a:gd name="connsiteX22" fmla="*/ 3935 w 21600"/>
              <a:gd name="connsiteY22" fmla="*/ 10288 h 20296"/>
              <a:gd name="connsiteX23" fmla="*/ 1172 w 21600"/>
              <a:gd name="connsiteY23" fmla="*/ 6966 h 20296"/>
              <a:gd name="connsiteX24" fmla="*/ 4495 w 21600"/>
              <a:gd name="connsiteY24" fmla="*/ 6074 h 20296"/>
              <a:gd name="connsiteX25" fmla="*/ 4502 w 21600"/>
              <a:gd name="connsiteY25" fmla="*/ 2321 h 20296"/>
              <a:gd name="connsiteX26" fmla="*/ 7662 w 21600"/>
              <a:gd name="connsiteY26" fmla="*/ 4558 h 20296"/>
              <a:gd name="connsiteX27" fmla="*/ 9722 w 21600"/>
              <a:gd name="connsiteY27" fmla="*/ 583 h 20296"/>
              <a:gd name="connsiteX28" fmla="*/ 11462 w 21600"/>
              <a:gd name="connsiteY28" fmla="*/ 3038 h 20296"/>
              <a:gd name="connsiteX0" fmla="*/ 11462 w 20564"/>
              <a:gd name="connsiteY0" fmla="*/ 3038 h 20296"/>
              <a:gd name="connsiteX1" fmla="*/ 14349 w 20564"/>
              <a:gd name="connsiteY1" fmla="*/ 0 h 20296"/>
              <a:gd name="connsiteX2" fmla="*/ 15062 w 20564"/>
              <a:gd name="connsiteY2" fmla="*/ 3649 h 20296"/>
              <a:gd name="connsiteX3" fmla="*/ 18007 w 20564"/>
              <a:gd name="connsiteY3" fmla="*/ 1868 h 20296"/>
              <a:gd name="connsiteX4" fmla="*/ 17635 w 20564"/>
              <a:gd name="connsiteY4" fmla="*/ 4970 h 20296"/>
              <a:gd name="connsiteX5" fmla="*/ 20564 w 20564"/>
              <a:gd name="connsiteY5" fmla="*/ 5823 h 20296"/>
              <a:gd name="connsiteX6" fmla="*/ 18286 w 20564"/>
              <a:gd name="connsiteY6" fmla="*/ 7743 h 20296"/>
              <a:gd name="connsiteX7" fmla="*/ 20010 w 20564"/>
              <a:gd name="connsiteY7" fmla="*/ 11206 h 20296"/>
              <a:gd name="connsiteX8" fmla="*/ 17278 w 20564"/>
              <a:gd name="connsiteY8" fmla="*/ 11608 h 20296"/>
              <a:gd name="connsiteX9" fmla="*/ 18877 w 20564"/>
              <a:gd name="connsiteY9" fmla="*/ 14328 h 20296"/>
              <a:gd name="connsiteX10" fmla="*/ 14640 w 20564"/>
              <a:gd name="connsiteY10" fmla="*/ 13046 h 20296"/>
              <a:gd name="connsiteX11" fmla="*/ 14942 w 20564"/>
              <a:gd name="connsiteY11" fmla="*/ 16066 h 20296"/>
              <a:gd name="connsiteX12" fmla="*/ 12180 w 20564"/>
              <a:gd name="connsiteY12" fmla="*/ 14631 h 20296"/>
              <a:gd name="connsiteX13" fmla="*/ 11612 w 20564"/>
              <a:gd name="connsiteY13" fmla="*/ 17538 h 20296"/>
              <a:gd name="connsiteX14" fmla="*/ 9872 w 20564"/>
              <a:gd name="connsiteY14" fmla="*/ 16066 h 20296"/>
              <a:gd name="connsiteX15" fmla="*/ 8700 w 20564"/>
              <a:gd name="connsiteY15" fmla="*/ 18408 h 20296"/>
              <a:gd name="connsiteX16" fmla="*/ 7527 w 20564"/>
              <a:gd name="connsiteY16" fmla="*/ 16821 h 20296"/>
              <a:gd name="connsiteX17" fmla="*/ 4917 w 20564"/>
              <a:gd name="connsiteY17" fmla="*/ 20296 h 20296"/>
              <a:gd name="connsiteX18" fmla="*/ 4805 w 20564"/>
              <a:gd name="connsiteY18" fmla="*/ 16936 h 20296"/>
              <a:gd name="connsiteX19" fmla="*/ 1285 w 20564"/>
              <a:gd name="connsiteY19" fmla="*/ 16521 h 20296"/>
              <a:gd name="connsiteX20" fmla="*/ 3330 w 20564"/>
              <a:gd name="connsiteY20" fmla="*/ 14066 h 20296"/>
              <a:gd name="connsiteX21" fmla="*/ 0 w 20564"/>
              <a:gd name="connsiteY21" fmla="*/ 11573 h 20296"/>
              <a:gd name="connsiteX22" fmla="*/ 3935 w 20564"/>
              <a:gd name="connsiteY22" fmla="*/ 10288 h 20296"/>
              <a:gd name="connsiteX23" fmla="*/ 1172 w 20564"/>
              <a:gd name="connsiteY23" fmla="*/ 6966 h 20296"/>
              <a:gd name="connsiteX24" fmla="*/ 4495 w 20564"/>
              <a:gd name="connsiteY24" fmla="*/ 6074 h 20296"/>
              <a:gd name="connsiteX25" fmla="*/ 4502 w 20564"/>
              <a:gd name="connsiteY25" fmla="*/ 2321 h 20296"/>
              <a:gd name="connsiteX26" fmla="*/ 7662 w 20564"/>
              <a:gd name="connsiteY26" fmla="*/ 4558 h 20296"/>
              <a:gd name="connsiteX27" fmla="*/ 9722 w 20564"/>
              <a:gd name="connsiteY27" fmla="*/ 583 h 20296"/>
              <a:gd name="connsiteX28" fmla="*/ 11462 w 20564"/>
              <a:gd name="connsiteY28" fmla="*/ 3038 h 2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64" h="20296">
                <a:moveTo>
                  <a:pt x="11462" y="3038"/>
                </a:moveTo>
                <a:lnTo>
                  <a:pt x="14349" y="0"/>
                </a:lnTo>
                <a:cubicBezTo>
                  <a:pt x="14680" y="1834"/>
                  <a:pt x="15150" y="1723"/>
                  <a:pt x="15062" y="3649"/>
                </a:cubicBezTo>
                <a:lnTo>
                  <a:pt x="18007" y="1868"/>
                </a:lnTo>
                <a:lnTo>
                  <a:pt x="17635" y="4970"/>
                </a:lnTo>
                <a:lnTo>
                  <a:pt x="20564" y="5823"/>
                </a:lnTo>
                <a:lnTo>
                  <a:pt x="18286" y="7743"/>
                </a:lnTo>
                <a:cubicBezTo>
                  <a:pt x="18281" y="8491"/>
                  <a:pt x="20015" y="10458"/>
                  <a:pt x="20010" y="11206"/>
                </a:cubicBezTo>
                <a:lnTo>
                  <a:pt x="17278" y="11608"/>
                </a:lnTo>
                <a:lnTo>
                  <a:pt x="18877" y="14328"/>
                </a:lnTo>
                <a:lnTo>
                  <a:pt x="14640" y="13046"/>
                </a:lnTo>
                <a:cubicBezTo>
                  <a:pt x="14741" y="14053"/>
                  <a:pt x="14841" y="15059"/>
                  <a:pt x="14942" y="16066"/>
                </a:cubicBezTo>
                <a:lnTo>
                  <a:pt x="12180" y="14631"/>
                </a:lnTo>
                <a:lnTo>
                  <a:pt x="11612" y="17538"/>
                </a:lnTo>
                <a:lnTo>
                  <a:pt x="9872" y="16066"/>
                </a:lnTo>
                <a:lnTo>
                  <a:pt x="8700" y="18408"/>
                </a:lnTo>
                <a:lnTo>
                  <a:pt x="7527" y="16821"/>
                </a:lnTo>
                <a:lnTo>
                  <a:pt x="4917" y="20296"/>
                </a:lnTo>
                <a:cubicBezTo>
                  <a:pt x="4880" y="19176"/>
                  <a:pt x="4842" y="18056"/>
                  <a:pt x="4805" y="16936"/>
                </a:cubicBezTo>
                <a:lnTo>
                  <a:pt x="1285" y="16521"/>
                </a:lnTo>
                <a:lnTo>
                  <a:pt x="3330" y="14066"/>
                </a:lnTo>
                <a:lnTo>
                  <a:pt x="0" y="11573"/>
                </a:lnTo>
                <a:lnTo>
                  <a:pt x="3935" y="10288"/>
                </a:lnTo>
                <a:lnTo>
                  <a:pt x="1172" y="6966"/>
                </a:lnTo>
                <a:lnTo>
                  <a:pt x="4495" y="6074"/>
                </a:lnTo>
                <a:cubicBezTo>
                  <a:pt x="4497" y="4823"/>
                  <a:pt x="4500" y="3572"/>
                  <a:pt x="4502" y="2321"/>
                </a:cubicBezTo>
                <a:lnTo>
                  <a:pt x="7662" y="4558"/>
                </a:lnTo>
                <a:lnTo>
                  <a:pt x="9722" y="583"/>
                </a:lnTo>
                <a:lnTo>
                  <a:pt x="11462" y="3038"/>
                </a:lnTo>
                <a:close/>
              </a:path>
            </a:pathLst>
          </a:custGeom>
          <a:noFill/>
          <a:ln w="38100">
            <a:solidFill>
              <a:srgbClr val="509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3" name="Rectangle 2">
            <a:extLst>
              <a:ext uri="{FF2B5EF4-FFF2-40B4-BE49-F238E27FC236}">
                <a16:creationId xmlns:a16="http://schemas.microsoft.com/office/drawing/2014/main" id="{676DE82F-7229-4F7D-A00F-1276380AA404}"/>
              </a:ext>
            </a:extLst>
          </p:cNvPr>
          <p:cNvSpPr/>
          <p:nvPr/>
        </p:nvSpPr>
        <p:spPr>
          <a:xfrm>
            <a:off x="2817162" y="2563888"/>
            <a:ext cx="2699718" cy="461665"/>
          </a:xfrm>
          <a:prstGeom prst="rect">
            <a:avLst/>
          </a:prstGeom>
        </p:spPr>
        <p:txBody>
          <a:bodyPr wrap="square">
            <a:spAutoFit/>
          </a:bodyPr>
          <a:lstStyle/>
          <a:p>
            <a:pPr lvl="0" algn="ctr"/>
            <a:r>
              <a:rPr lang="en-GB" sz="1200" b="1" dirty="0">
                <a:solidFill>
                  <a:prstClr val="black"/>
                </a:solidFill>
                <a:latin typeface="Comic Sans MS" panose="030F0702030302020204" pitchFamily="66" charset="0"/>
              </a:rPr>
              <a:t>  </a:t>
            </a:r>
            <a:r>
              <a:rPr lang="en-GB" sz="1200" b="1" u="sng" dirty="0">
                <a:solidFill>
                  <a:prstClr val="black"/>
                </a:solidFill>
                <a:latin typeface="Comic Sans MS" panose="030F0702030302020204" pitchFamily="66" charset="0"/>
              </a:rPr>
              <a:t>Topic – Who lives in Antarctica?</a:t>
            </a:r>
          </a:p>
        </p:txBody>
      </p:sp>
      <p:sp>
        <p:nvSpPr>
          <p:cNvPr id="5" name="TextBox 4"/>
          <p:cNvSpPr txBox="1"/>
          <p:nvPr/>
        </p:nvSpPr>
        <p:spPr>
          <a:xfrm>
            <a:off x="5350801" y="1949480"/>
            <a:ext cx="3232712" cy="584775"/>
          </a:xfrm>
          <a:prstGeom prst="rect">
            <a:avLst/>
          </a:prstGeom>
          <a:noFill/>
        </p:spPr>
        <p:txBody>
          <a:bodyPr wrap="square" rtlCol="0">
            <a:spAutoFit/>
          </a:bodyPr>
          <a:lstStyle/>
          <a:p>
            <a:pPr algn="ctr"/>
            <a:r>
              <a:rPr lang="en-GB" sz="1600" b="1" u="sng" dirty="0">
                <a:latin typeface="Comic Sans MS" panose="030F0702030302020204" pitchFamily="66" charset="0"/>
              </a:rPr>
              <a:t>Year 3 Curriculum Overview – </a:t>
            </a:r>
            <a:br>
              <a:rPr lang="en-GB" sz="1600" b="1" u="sng" dirty="0">
                <a:latin typeface="Comic Sans MS" panose="030F0702030302020204" pitchFamily="66" charset="0"/>
              </a:rPr>
            </a:br>
            <a:r>
              <a:rPr lang="en-GB" sz="1600" b="1" u="sng" dirty="0">
                <a:latin typeface="Comic Sans MS" panose="030F0702030302020204" pitchFamily="66" charset="0"/>
              </a:rPr>
              <a:t>Autumn 2</a:t>
            </a:r>
          </a:p>
        </p:txBody>
      </p:sp>
      <p:sp>
        <p:nvSpPr>
          <p:cNvPr id="15" name="Rectangle 14">
            <a:extLst>
              <a:ext uri="{FF2B5EF4-FFF2-40B4-BE49-F238E27FC236}">
                <a16:creationId xmlns:a16="http://schemas.microsoft.com/office/drawing/2014/main" id="{FB27B356-63E6-701B-27A3-19F075100D78}"/>
              </a:ext>
            </a:extLst>
          </p:cNvPr>
          <p:cNvSpPr/>
          <p:nvPr/>
        </p:nvSpPr>
        <p:spPr>
          <a:xfrm>
            <a:off x="333555" y="5071475"/>
            <a:ext cx="825701" cy="276999"/>
          </a:xfrm>
          <a:prstGeom prst="rect">
            <a:avLst/>
          </a:prstGeom>
        </p:spPr>
        <p:txBody>
          <a:bodyPr wrap="square">
            <a:spAutoFit/>
          </a:bodyPr>
          <a:lstStyle/>
          <a:p>
            <a:pPr lvl="0" algn="ctr"/>
            <a:r>
              <a:rPr lang="en-GB" sz="1200" b="1" u="sng" dirty="0">
                <a:solidFill>
                  <a:prstClr val="black"/>
                </a:solidFill>
                <a:latin typeface="Comic Sans MS" panose="030F0702030302020204" pitchFamily="66" charset="0"/>
              </a:rPr>
              <a:t>Science</a:t>
            </a:r>
            <a:endParaRPr lang="en-GB" sz="1100" b="1" u="sng" dirty="0">
              <a:solidFill>
                <a:prstClr val="black"/>
              </a:solidFill>
              <a:latin typeface="Comic Sans MS" panose="030F0702030302020204" pitchFamily="66" charset="0"/>
            </a:endParaRPr>
          </a:p>
        </p:txBody>
      </p:sp>
      <p:pic>
        <p:nvPicPr>
          <p:cNvPr id="25" name="Picture 24">
            <a:extLst>
              <a:ext uri="{FF2B5EF4-FFF2-40B4-BE49-F238E27FC236}">
                <a16:creationId xmlns:a16="http://schemas.microsoft.com/office/drawing/2014/main" id="{43232E00-0AC7-A5E8-CC28-C9CC79DB7049}"/>
              </a:ext>
            </a:extLst>
          </p:cNvPr>
          <p:cNvPicPr>
            <a:picLocks noChangeAspect="1"/>
          </p:cNvPicPr>
          <p:nvPr/>
        </p:nvPicPr>
        <p:blipFill>
          <a:blip r:embed="rId6"/>
          <a:srcRect l="49393" t="36471" r="2801" b="24557"/>
          <a:stretch>
            <a:fillRect/>
          </a:stretch>
        </p:blipFill>
        <p:spPr>
          <a:xfrm>
            <a:off x="3080945" y="3093178"/>
            <a:ext cx="2234145" cy="1074316"/>
          </a:xfrm>
          <a:prstGeom prst="rect">
            <a:avLst/>
          </a:prstGeom>
        </p:spPr>
      </p:pic>
      <p:pic>
        <p:nvPicPr>
          <p:cNvPr id="35" name="Picture 34">
            <a:extLst>
              <a:ext uri="{FF2B5EF4-FFF2-40B4-BE49-F238E27FC236}">
                <a16:creationId xmlns:a16="http://schemas.microsoft.com/office/drawing/2014/main" id="{E32D61F2-8B36-851F-CA1C-5E7AEDC9770B}"/>
              </a:ext>
            </a:extLst>
          </p:cNvPr>
          <p:cNvPicPr>
            <a:picLocks noChangeAspect="1"/>
          </p:cNvPicPr>
          <p:nvPr/>
        </p:nvPicPr>
        <p:blipFill>
          <a:blip r:embed="rId7"/>
          <a:stretch>
            <a:fillRect/>
          </a:stretch>
        </p:blipFill>
        <p:spPr>
          <a:xfrm>
            <a:off x="4050096" y="156231"/>
            <a:ext cx="786542" cy="723705"/>
          </a:xfrm>
          <a:prstGeom prst="rect">
            <a:avLst/>
          </a:prstGeom>
        </p:spPr>
      </p:pic>
      <p:pic>
        <p:nvPicPr>
          <p:cNvPr id="40" name="Picture 39">
            <a:extLst>
              <a:ext uri="{FF2B5EF4-FFF2-40B4-BE49-F238E27FC236}">
                <a16:creationId xmlns:a16="http://schemas.microsoft.com/office/drawing/2014/main" id="{02787054-29EA-7AF2-12F2-EBF5AE3400D0}"/>
              </a:ext>
            </a:extLst>
          </p:cNvPr>
          <p:cNvPicPr>
            <a:picLocks noChangeAspect="1"/>
          </p:cNvPicPr>
          <p:nvPr/>
        </p:nvPicPr>
        <p:blipFill>
          <a:blip r:embed="rId8"/>
          <a:stretch>
            <a:fillRect/>
          </a:stretch>
        </p:blipFill>
        <p:spPr>
          <a:xfrm>
            <a:off x="2208263" y="1351027"/>
            <a:ext cx="614840" cy="623451"/>
          </a:xfrm>
          <a:prstGeom prst="rect">
            <a:avLst/>
          </a:prstGeom>
        </p:spPr>
      </p:pic>
      <p:pic>
        <p:nvPicPr>
          <p:cNvPr id="6" name="Picture 5" descr="A blue and pink text on a black background&#10;&#10;AI-generated content may be incorrect.">
            <a:extLst>
              <a:ext uri="{FF2B5EF4-FFF2-40B4-BE49-F238E27FC236}">
                <a16:creationId xmlns:a16="http://schemas.microsoft.com/office/drawing/2014/main" id="{9A38D53C-DF29-90DB-FB82-EEF0DFB604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5802" y="1274521"/>
            <a:ext cx="952203" cy="518679"/>
          </a:xfrm>
          <a:prstGeom prst="rect">
            <a:avLst/>
          </a:prstGeom>
        </p:spPr>
      </p:pic>
      <p:pic>
        <p:nvPicPr>
          <p:cNvPr id="1028" name="Picture 4">
            <a:extLst>
              <a:ext uri="{FF2B5EF4-FFF2-40B4-BE49-F238E27FC236}">
                <a16:creationId xmlns:a16="http://schemas.microsoft.com/office/drawing/2014/main" id="{C5B1C79A-23BB-EE46-34ED-80F3011878B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832" t="8596" b="9566"/>
          <a:stretch>
            <a:fillRect/>
          </a:stretch>
        </p:blipFill>
        <p:spPr bwMode="auto">
          <a:xfrm>
            <a:off x="11079498" y="3888571"/>
            <a:ext cx="822050" cy="957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hart showing different types of fruit and vegetables available in spring, summer, autumn and winter">
            <a:extLst>
              <a:ext uri="{FF2B5EF4-FFF2-40B4-BE49-F238E27FC236}">
                <a16:creationId xmlns:a16="http://schemas.microsoft.com/office/drawing/2014/main" id="{226B130B-B7A0-616C-920B-330644FA99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8804" y="3939822"/>
            <a:ext cx="869847" cy="8755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239187" y="2665857"/>
            <a:ext cx="1907575" cy="2233249"/>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b="1" u="sng" dirty="0">
                <a:solidFill>
                  <a:prstClr val="black"/>
                </a:solidFill>
                <a:latin typeface="Comic Sans MS" panose="030F0702030302020204" pitchFamily="66" charset="0"/>
              </a:rPr>
              <a:t>ART/DT</a:t>
            </a:r>
            <a:endParaRPr lang="en-GB" sz="1200" u="sng" dirty="0">
              <a:solidFill>
                <a:prstClr val="black"/>
              </a:solidFill>
              <a:latin typeface="Calibri" panose="020F0502020204030204" pitchFamily="34" charset="0"/>
              <a:cs typeface="Calibri" panose="020F0502020204030204" pitchFamily="34" charset="0"/>
            </a:endParaRPr>
          </a:p>
          <a:p>
            <a:pPr lvl="0"/>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Cooking &amp; Nutrition: Eating Seasonally</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Learning about seasonal foods and creating a seasonal food tart, this unit provides new lessons with teacher and pupil videos to develop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the children’s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food prep</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skills.</a:t>
            </a:r>
          </a:p>
        </p:txBody>
      </p:sp>
      <p:pic>
        <p:nvPicPr>
          <p:cNvPr id="1034" name="Picture 10" descr="How to Care for Your Muscles and Bones - Advanced Bone &amp; Joint">
            <a:extLst>
              <a:ext uri="{FF2B5EF4-FFF2-40B4-BE49-F238E27FC236}">
                <a16:creationId xmlns:a16="http://schemas.microsoft.com/office/drawing/2014/main" id="{68CBE91F-BD0D-92A4-6BDB-D97C8474538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007" r="34876"/>
          <a:stretch>
            <a:fillRect/>
          </a:stretch>
        </p:blipFill>
        <p:spPr bwMode="auto">
          <a:xfrm>
            <a:off x="4125839" y="5071475"/>
            <a:ext cx="669189" cy="154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963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db6fa6-fd6d-4a45-9ec5-53561cd290a4">
      <Terms xmlns="http://schemas.microsoft.com/office/infopath/2007/PartnerControls"/>
    </lcf76f155ced4ddcb4097134ff3c332f>
    <TaxCatchAll xmlns="105d9970-3892-4233-bce0-2dd653edff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558B672CA6344DAB0477C34DBE4953" ma:contentTypeVersion="16" ma:contentTypeDescription="Create a new document." ma:contentTypeScope="" ma:versionID="66b542e4885b0b8650856938d5e03c13">
  <xsd:schema xmlns:xsd="http://www.w3.org/2001/XMLSchema" xmlns:xs="http://www.w3.org/2001/XMLSchema" xmlns:p="http://schemas.microsoft.com/office/2006/metadata/properties" xmlns:ns2="5ddb6fa6-fd6d-4a45-9ec5-53561cd290a4" xmlns:ns3="105d9970-3892-4233-bce0-2dd653edff54" targetNamespace="http://schemas.microsoft.com/office/2006/metadata/properties" ma:root="true" ma:fieldsID="209360d3083814a01857af9c007e8fbf" ns2:_="" ns3:_="">
    <xsd:import namespace="5ddb6fa6-fd6d-4a45-9ec5-53561cd290a4"/>
    <xsd:import namespace="105d9970-3892-4233-bce0-2dd653edff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b6fa6-fd6d-4a45-9ec5-53561cd290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b0e5ba-aed0-43b9-9741-703b462286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5d9970-3892-4233-bce0-2dd653edff5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18ba219-9487-4b3d-a6c3-5e3993fe9499}" ma:internalName="TaxCatchAll" ma:showField="CatchAllData" ma:web="105d9970-3892-4233-bce0-2dd653edff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854D2-3571-4622-B988-4E9642A7F869}">
  <ds:schemaRefs>
    <ds:schemaRef ds:uri="http://schemas.microsoft.com/sharepoint/v3/contenttype/forms"/>
  </ds:schemaRefs>
</ds:datastoreItem>
</file>

<file path=customXml/itemProps2.xml><?xml version="1.0" encoding="utf-8"?>
<ds:datastoreItem xmlns:ds="http://schemas.openxmlformats.org/officeDocument/2006/customXml" ds:itemID="{4FE1DF7C-A249-4C0E-952D-06DA6BAC8881}">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5ddb6fa6-fd6d-4a45-9ec5-53561cd290a4"/>
    <ds:schemaRef ds:uri="http://schemas.microsoft.com/office/infopath/2007/PartnerControls"/>
    <ds:schemaRef ds:uri="105d9970-3892-4233-bce0-2dd653edff54"/>
    <ds:schemaRef ds:uri="http://purl.org/dc/elements/1.1/"/>
  </ds:schemaRefs>
</ds:datastoreItem>
</file>

<file path=customXml/itemProps3.xml><?xml version="1.0" encoding="utf-8"?>
<ds:datastoreItem xmlns:ds="http://schemas.openxmlformats.org/officeDocument/2006/customXml" ds:itemID="{3A3C5FF0-2BE5-41AB-9998-EB8E5E092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b6fa6-fd6d-4a45-9ec5-53561cd290a4"/>
    <ds:schemaRef ds:uri="105d9970-3892-4233-bce0-2dd653edf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7565</TotalTime>
  <Words>529</Words>
  <Application>Microsoft Macintosh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Ifsheen Akhtar</dc:creator>
  <cp:lastModifiedBy>Abigail Westerman</cp:lastModifiedBy>
  <cp:revision>99</cp:revision>
  <cp:lastPrinted>2022-09-13T11:20:02Z</cp:lastPrinted>
  <dcterms:created xsi:type="dcterms:W3CDTF">2017-12-12T08:08:12Z</dcterms:created>
  <dcterms:modified xsi:type="dcterms:W3CDTF">2025-11-02T21:58:44Z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0x0101001B558B672CA6344DAB0477C34DBE4953</vt:lpwstr>
  </property>
  <property fmtid="{D5CDD505-2E9C-101B-9397-08002B2CF9AE}" pid="3" name="MediaServiceImageTags">
    <vt:lpwstr/>
  </property>
</Properties>
</file>