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Ifsheen Akhtar SFS" initials="IAS" lastIdx="1" clrIdx="0">
    <p:extLst>
      <p:ext uri="{19B8F6BF-5375-455C-9EA6-DF929625EA0E}">
        <p15:presenceInfo xmlns:p15="http://schemas.microsoft.com/office/powerpoint/2012/main" userId="S-1-5-21-3274620300-319250855-3659216091-597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05A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B94270E-3B89-8FCD-C3E2-B162E1BC4F8A}" v="1334" dt="2026-03-03T12:43:39.32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11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commentAuthors" Target="commentAuthors.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6AD64F73-51A0-48B1-8B3C-3CC10869AE7C}" type="datetimeFigureOut">
              <a:rPr lang="en-GB" smtClean="0"/>
              <a:t>06/03/2026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8598DDB-4A3F-4B5B-9A28-B0D8B9D80A04}" type="slidenum">
              <a:rPr lang="en-GB" smtClean="0"/>
              <a:t>‹#›</a:t>
            </a:fld>
            <a:endParaRPr lang="en-GB"/>
          </a:p>
        </p:txBody>
      </p:sp>
    </p:spTree>
    <p:extLst>
      <p:ext uri="{BB962C8B-B14F-4D97-AF65-F5344CB8AC3E}">
        <p14:creationId xmlns:p14="http://schemas.microsoft.com/office/powerpoint/2010/main" val="17799109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AD64F73-51A0-48B1-8B3C-3CC10869AE7C}" type="datetimeFigureOut">
              <a:rPr lang="en-GB" smtClean="0"/>
              <a:t>06/03/2026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8598DDB-4A3F-4B5B-9A28-B0D8B9D80A04}" type="slidenum">
              <a:rPr lang="en-GB" smtClean="0"/>
              <a:t>‹#›</a:t>
            </a:fld>
            <a:endParaRPr lang="en-GB"/>
          </a:p>
        </p:txBody>
      </p:sp>
    </p:spTree>
    <p:extLst>
      <p:ext uri="{BB962C8B-B14F-4D97-AF65-F5344CB8AC3E}">
        <p14:creationId xmlns:p14="http://schemas.microsoft.com/office/powerpoint/2010/main" val="19069123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AD64F73-51A0-48B1-8B3C-3CC10869AE7C}" type="datetimeFigureOut">
              <a:rPr lang="en-GB" smtClean="0"/>
              <a:t>06/03/2026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8598DDB-4A3F-4B5B-9A28-B0D8B9D80A04}" type="slidenum">
              <a:rPr lang="en-GB" smtClean="0"/>
              <a:t>‹#›</a:t>
            </a:fld>
            <a:endParaRPr lang="en-GB"/>
          </a:p>
        </p:txBody>
      </p:sp>
    </p:spTree>
    <p:extLst>
      <p:ext uri="{BB962C8B-B14F-4D97-AF65-F5344CB8AC3E}">
        <p14:creationId xmlns:p14="http://schemas.microsoft.com/office/powerpoint/2010/main" val="35607512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AD64F73-51A0-48B1-8B3C-3CC10869AE7C}" type="datetimeFigureOut">
              <a:rPr lang="en-GB" smtClean="0"/>
              <a:t>06/03/2026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8598DDB-4A3F-4B5B-9A28-B0D8B9D80A04}" type="slidenum">
              <a:rPr lang="en-GB" smtClean="0"/>
              <a:t>‹#›</a:t>
            </a:fld>
            <a:endParaRPr lang="en-GB"/>
          </a:p>
        </p:txBody>
      </p:sp>
    </p:spTree>
    <p:extLst>
      <p:ext uri="{BB962C8B-B14F-4D97-AF65-F5344CB8AC3E}">
        <p14:creationId xmlns:p14="http://schemas.microsoft.com/office/powerpoint/2010/main" val="38765712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AD64F73-51A0-48B1-8B3C-3CC10869AE7C}" type="datetimeFigureOut">
              <a:rPr lang="en-GB" smtClean="0"/>
              <a:t>06/03/2026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8598DDB-4A3F-4B5B-9A28-B0D8B9D80A04}" type="slidenum">
              <a:rPr lang="en-GB" smtClean="0"/>
              <a:t>‹#›</a:t>
            </a:fld>
            <a:endParaRPr lang="en-GB"/>
          </a:p>
        </p:txBody>
      </p:sp>
    </p:spTree>
    <p:extLst>
      <p:ext uri="{BB962C8B-B14F-4D97-AF65-F5344CB8AC3E}">
        <p14:creationId xmlns:p14="http://schemas.microsoft.com/office/powerpoint/2010/main" val="358753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6AD64F73-51A0-48B1-8B3C-3CC10869AE7C}" type="datetimeFigureOut">
              <a:rPr lang="en-GB" smtClean="0"/>
              <a:t>06/03/2026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8598DDB-4A3F-4B5B-9A28-B0D8B9D80A04}" type="slidenum">
              <a:rPr lang="en-GB" smtClean="0"/>
              <a:t>‹#›</a:t>
            </a:fld>
            <a:endParaRPr lang="en-GB"/>
          </a:p>
        </p:txBody>
      </p:sp>
    </p:spTree>
    <p:extLst>
      <p:ext uri="{BB962C8B-B14F-4D97-AF65-F5344CB8AC3E}">
        <p14:creationId xmlns:p14="http://schemas.microsoft.com/office/powerpoint/2010/main" val="18601020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6AD64F73-51A0-48B1-8B3C-3CC10869AE7C}" type="datetimeFigureOut">
              <a:rPr lang="en-GB" smtClean="0"/>
              <a:t>06/03/2026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8598DDB-4A3F-4B5B-9A28-B0D8B9D80A04}" type="slidenum">
              <a:rPr lang="en-GB" smtClean="0"/>
              <a:t>‹#›</a:t>
            </a:fld>
            <a:endParaRPr lang="en-GB"/>
          </a:p>
        </p:txBody>
      </p:sp>
    </p:spTree>
    <p:extLst>
      <p:ext uri="{BB962C8B-B14F-4D97-AF65-F5344CB8AC3E}">
        <p14:creationId xmlns:p14="http://schemas.microsoft.com/office/powerpoint/2010/main" val="10357696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6AD64F73-51A0-48B1-8B3C-3CC10869AE7C}" type="datetimeFigureOut">
              <a:rPr lang="en-GB" smtClean="0"/>
              <a:t>06/03/2026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8598DDB-4A3F-4B5B-9A28-B0D8B9D80A04}" type="slidenum">
              <a:rPr lang="en-GB" smtClean="0"/>
              <a:t>‹#›</a:t>
            </a:fld>
            <a:endParaRPr lang="en-GB"/>
          </a:p>
        </p:txBody>
      </p:sp>
    </p:spTree>
    <p:extLst>
      <p:ext uri="{BB962C8B-B14F-4D97-AF65-F5344CB8AC3E}">
        <p14:creationId xmlns:p14="http://schemas.microsoft.com/office/powerpoint/2010/main" val="17568069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D64F73-51A0-48B1-8B3C-3CC10869AE7C}" type="datetimeFigureOut">
              <a:rPr lang="en-GB" smtClean="0"/>
              <a:t>06/03/2026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8598DDB-4A3F-4B5B-9A28-B0D8B9D80A04}" type="slidenum">
              <a:rPr lang="en-GB" smtClean="0"/>
              <a:t>‹#›</a:t>
            </a:fld>
            <a:endParaRPr lang="en-GB"/>
          </a:p>
        </p:txBody>
      </p:sp>
    </p:spTree>
    <p:extLst>
      <p:ext uri="{BB962C8B-B14F-4D97-AF65-F5344CB8AC3E}">
        <p14:creationId xmlns:p14="http://schemas.microsoft.com/office/powerpoint/2010/main" val="14586886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AD64F73-51A0-48B1-8B3C-3CC10869AE7C}" type="datetimeFigureOut">
              <a:rPr lang="en-GB" smtClean="0"/>
              <a:t>06/03/2026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8598DDB-4A3F-4B5B-9A28-B0D8B9D80A04}" type="slidenum">
              <a:rPr lang="en-GB" smtClean="0"/>
              <a:t>‹#›</a:t>
            </a:fld>
            <a:endParaRPr lang="en-GB"/>
          </a:p>
        </p:txBody>
      </p:sp>
    </p:spTree>
    <p:extLst>
      <p:ext uri="{BB962C8B-B14F-4D97-AF65-F5344CB8AC3E}">
        <p14:creationId xmlns:p14="http://schemas.microsoft.com/office/powerpoint/2010/main" val="37302234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AD64F73-51A0-48B1-8B3C-3CC10869AE7C}" type="datetimeFigureOut">
              <a:rPr lang="en-GB" smtClean="0"/>
              <a:t>06/03/2026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8598DDB-4A3F-4B5B-9A28-B0D8B9D80A04}" type="slidenum">
              <a:rPr lang="en-GB" smtClean="0"/>
              <a:t>‹#›</a:t>
            </a:fld>
            <a:endParaRPr lang="en-GB"/>
          </a:p>
        </p:txBody>
      </p:sp>
    </p:spTree>
    <p:extLst>
      <p:ext uri="{BB962C8B-B14F-4D97-AF65-F5344CB8AC3E}">
        <p14:creationId xmlns:p14="http://schemas.microsoft.com/office/powerpoint/2010/main" val="12826457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D64F73-51A0-48B1-8B3C-3CC10869AE7C}" type="datetimeFigureOut">
              <a:rPr lang="en-GB" smtClean="0"/>
              <a:t>06/03/2026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598DDB-4A3F-4B5B-9A28-B0D8B9D80A04}" type="slidenum">
              <a:rPr lang="en-GB" smtClean="0"/>
              <a:t>‹#›</a:t>
            </a:fld>
            <a:endParaRPr lang="en-GB"/>
          </a:p>
        </p:txBody>
      </p:sp>
    </p:spTree>
    <p:extLst>
      <p:ext uri="{BB962C8B-B14F-4D97-AF65-F5344CB8AC3E}">
        <p14:creationId xmlns:p14="http://schemas.microsoft.com/office/powerpoint/2010/main" val="3235368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31"/>
          <p:cNvSpPr/>
          <p:nvPr/>
        </p:nvSpPr>
        <p:spPr>
          <a:xfrm>
            <a:off x="227591" y="1952998"/>
            <a:ext cx="1980672" cy="2947241"/>
          </a:xfrm>
          <a:prstGeom prst="rect">
            <a:avLst/>
          </a:prstGeom>
          <a:noFill/>
          <a:ln w="444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lvl="0"/>
            <a:br>
              <a:rPr lang="en-GB" sz="1100" b="1" u="sng">
                <a:solidFill>
                  <a:prstClr val="black"/>
                </a:solidFill>
                <a:highlight>
                  <a:srgbClr val="FFFF00"/>
                </a:highlight>
                <a:latin typeface="Comic Sans MS" panose="030F0702030302020204" pitchFamily="66" charset="0"/>
              </a:rPr>
            </a:br>
            <a:r>
              <a:rPr lang="en-GB" sz="1200" b="1" u="sng">
                <a:solidFill>
                  <a:prstClr val="black"/>
                </a:solidFill>
                <a:latin typeface="Comic Sans MS" panose="030F0702030302020204" pitchFamily="66" charset="0"/>
              </a:rPr>
              <a:t>Grammar</a:t>
            </a:r>
            <a:endParaRPr lang="en-GB" sz="1200" b="1">
              <a:solidFill>
                <a:prstClr val="black"/>
              </a:solidFill>
              <a:latin typeface="Comic Sans MS" panose="030F0702030302020204" pitchFamily="66" charset="0"/>
            </a:endParaRPr>
          </a:p>
          <a:p>
            <a:r>
              <a:rPr lang="en-GB" sz="1100">
                <a:solidFill>
                  <a:prstClr val="black"/>
                </a:solidFill>
                <a:latin typeface="Calibri"/>
                <a:ea typeface="Calibri"/>
                <a:cs typeface="Calibri"/>
              </a:rPr>
              <a:t>We will focus on formation of nouns, learning about word families. We will also use a range of conjunctions to express time, place and cause, e.g. ‘when’, ‘before’, ‘so’, because’, etc. We will build on our use of punctuation, such as capital letters, full stops, question</a:t>
            </a:r>
            <a:br>
              <a:rPr lang="en-GB" sz="1100">
                <a:latin typeface="Calibri" panose="020F0502020204030204" pitchFamily="34" charset="0"/>
                <a:ea typeface="Calibri" panose="020F0502020204030204" pitchFamily="34" charset="0"/>
                <a:cs typeface="Calibri" panose="020F0502020204030204" pitchFamily="34" charset="0"/>
              </a:rPr>
            </a:br>
            <a:r>
              <a:rPr lang="en-GB" sz="1100">
                <a:solidFill>
                  <a:prstClr val="black"/>
                </a:solidFill>
                <a:latin typeface="Calibri"/>
                <a:ea typeface="Calibri"/>
                <a:cs typeface="Calibri"/>
              </a:rPr>
              <a:t>marks, exclamation </a:t>
            </a:r>
          </a:p>
          <a:p>
            <a:pPr lvl="0"/>
            <a:r>
              <a:rPr lang="en-GB" sz="1100">
                <a:solidFill>
                  <a:prstClr val="black"/>
                </a:solidFill>
                <a:latin typeface="Calibri" panose="020F0502020204030204" pitchFamily="34" charset="0"/>
                <a:ea typeface="Calibri" panose="020F0502020204030204" pitchFamily="34" charset="0"/>
                <a:cs typeface="Calibri" panose="020F0502020204030204" pitchFamily="34" charset="0"/>
              </a:rPr>
              <a:t>marks and </a:t>
            </a:r>
          </a:p>
          <a:p>
            <a:pPr lvl="0"/>
            <a:r>
              <a:rPr lang="en-GB" sz="1100">
                <a:solidFill>
                  <a:prstClr val="black"/>
                </a:solidFill>
                <a:latin typeface="Calibri" panose="020F0502020204030204" pitchFamily="34" charset="0"/>
                <a:ea typeface="Calibri" panose="020F0502020204030204" pitchFamily="34" charset="0"/>
                <a:cs typeface="Calibri" panose="020F0502020204030204" pitchFamily="34" charset="0"/>
              </a:rPr>
              <a:t>apostrophes for </a:t>
            </a:r>
          </a:p>
          <a:p>
            <a:pPr lvl="0"/>
            <a:r>
              <a:rPr lang="en-GB" sz="1100">
                <a:solidFill>
                  <a:prstClr val="black"/>
                </a:solidFill>
                <a:latin typeface="Calibri" panose="020F0502020204030204" pitchFamily="34" charset="0"/>
                <a:ea typeface="Calibri" panose="020F0502020204030204" pitchFamily="34" charset="0"/>
                <a:cs typeface="Calibri" panose="020F0502020204030204" pitchFamily="34" charset="0"/>
              </a:rPr>
              <a:t>contractions.</a:t>
            </a:r>
          </a:p>
          <a:p>
            <a:pPr algn="ctr"/>
            <a:endParaRPr lang="en-GB" sz="1100"/>
          </a:p>
        </p:txBody>
      </p:sp>
      <p:pic>
        <p:nvPicPr>
          <p:cNvPr id="1036" name="Picture 1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11839" y="4121151"/>
            <a:ext cx="758333" cy="6944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descr="Image result for scienc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14108" y="5479277"/>
            <a:ext cx="864597" cy="1174292"/>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91440" y="41366"/>
            <a:ext cx="11965577" cy="6740434"/>
          </a:xfrm>
          <a:prstGeom prst="rect">
            <a:avLst/>
          </a:prstGeom>
          <a:noFill/>
          <a:ln w="635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p:nvSpPr>
        <p:spPr>
          <a:xfrm>
            <a:off x="5067991" y="5341537"/>
            <a:ext cx="3263940" cy="1015663"/>
          </a:xfrm>
          <a:prstGeom prst="rect">
            <a:avLst/>
          </a:prstGeom>
        </p:spPr>
        <p:txBody>
          <a:bodyPr wrap="square" lIns="91440" tIns="45720" rIns="91440" bIns="45720" anchor="t">
            <a:spAutoFit/>
          </a:bodyPr>
          <a:lstStyle/>
          <a:p>
            <a:pPr lvl="0"/>
            <a:r>
              <a:rPr lang="en-GB" sz="1600" b="1" u="sng">
                <a:solidFill>
                  <a:prstClr val="black"/>
                </a:solidFill>
                <a:latin typeface="Comic Sans MS" panose="030F0702030302020204" pitchFamily="66" charset="0"/>
              </a:rPr>
              <a:t>RE</a:t>
            </a:r>
          </a:p>
          <a:p>
            <a:r>
              <a:rPr lang="en-GB" sz="1100">
                <a:solidFill>
                  <a:prstClr val="black"/>
                </a:solidFill>
                <a:latin typeface="Calibri"/>
                <a:ea typeface="Calibri"/>
                <a:cs typeface="Calibri"/>
              </a:rPr>
              <a:t>In RE we will be learning about the Islamic faith. We will think about what it means to be Muslim and how Muslim people try to live. We will also learn about the 5 pillars of Islam  and about The Quaran.</a:t>
            </a:r>
            <a:endParaRPr lang="en-GB" sz="1100">
              <a:solidFill>
                <a:prstClr val="black"/>
              </a:solidFill>
              <a:latin typeface="Calibri" panose="020F0502020204030204" pitchFamily="34" charset="0"/>
              <a:ea typeface="Calibri" panose="020F0502020204030204" pitchFamily="34" charset="0"/>
              <a:cs typeface="Calibri" panose="020F0502020204030204" pitchFamily="34" charset="0"/>
            </a:endParaRPr>
          </a:p>
        </p:txBody>
      </p:sp>
      <p:sp>
        <p:nvSpPr>
          <p:cNvPr id="11" name="Rectangle 10"/>
          <p:cNvSpPr/>
          <p:nvPr/>
        </p:nvSpPr>
        <p:spPr>
          <a:xfrm>
            <a:off x="5067093" y="5016874"/>
            <a:ext cx="3130085" cy="1634379"/>
          </a:xfrm>
          <a:prstGeom prst="rect">
            <a:avLst/>
          </a:prstGeom>
          <a:noFill/>
          <a:ln w="444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p:cNvSpPr/>
          <p:nvPr/>
        </p:nvSpPr>
        <p:spPr>
          <a:xfrm>
            <a:off x="248529" y="5003850"/>
            <a:ext cx="4737643" cy="1641724"/>
          </a:xfrm>
          <a:prstGeom prst="rect">
            <a:avLst/>
          </a:prstGeom>
          <a:noFill/>
          <a:ln w="444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p:cNvSpPr/>
          <p:nvPr/>
        </p:nvSpPr>
        <p:spPr>
          <a:xfrm>
            <a:off x="4921183" y="229111"/>
            <a:ext cx="4602454" cy="1446550"/>
          </a:xfrm>
          <a:prstGeom prst="rect">
            <a:avLst/>
          </a:prstGeom>
        </p:spPr>
        <p:txBody>
          <a:bodyPr wrap="square" lIns="91440" tIns="45720" rIns="91440" bIns="45720" anchor="t">
            <a:spAutoFit/>
          </a:bodyPr>
          <a:lstStyle/>
          <a:p>
            <a:pPr lvl="0"/>
            <a:r>
              <a:rPr lang="en-GB" sz="1600" b="1" u="sng">
                <a:solidFill>
                  <a:prstClr val="black"/>
                </a:solidFill>
                <a:latin typeface="Comic Sans MS" panose="030F0702030302020204" pitchFamily="66" charset="0"/>
              </a:rPr>
              <a:t>Maths</a:t>
            </a:r>
          </a:p>
          <a:p>
            <a:r>
              <a:rPr lang="en-GB" sz="1200">
                <a:solidFill>
                  <a:prstClr val="black"/>
                </a:solidFill>
                <a:latin typeface="Calibri"/>
                <a:ea typeface="Calibri"/>
                <a:cs typeface="Calibri"/>
              </a:rPr>
              <a:t>This half term in maths, we will develop our understanding of  place value, represent, order and partition numbers to 100 and 1,000. We will also practise  fractions this half term looking at unit and non -unit fractions and making comparisons. We revise and strengthen our basic number knowledge, practising times tables. </a:t>
            </a:r>
            <a:r>
              <a:rPr lang="en-GB" sz="1200" i="1">
                <a:solidFill>
                  <a:prstClr val="black"/>
                </a:solidFill>
                <a:latin typeface="Calibri"/>
                <a:ea typeface="Calibri"/>
                <a:cs typeface="Calibri"/>
              </a:rPr>
              <a:t>TT Rockstars </a:t>
            </a:r>
            <a:r>
              <a:rPr lang="en-GB" sz="1200">
                <a:solidFill>
                  <a:prstClr val="black"/>
                </a:solidFill>
                <a:latin typeface="Calibri"/>
                <a:ea typeface="Calibri"/>
                <a:cs typeface="Calibri"/>
              </a:rPr>
              <a:t>and </a:t>
            </a:r>
            <a:r>
              <a:rPr lang="en-GB" sz="1200" i="1">
                <a:solidFill>
                  <a:prstClr val="black"/>
                </a:solidFill>
                <a:latin typeface="Calibri"/>
                <a:ea typeface="Calibri"/>
                <a:cs typeface="Calibri"/>
              </a:rPr>
              <a:t>Hit the Button </a:t>
            </a:r>
            <a:r>
              <a:rPr lang="en-GB" sz="1200">
                <a:solidFill>
                  <a:prstClr val="black"/>
                </a:solidFill>
                <a:latin typeface="Calibri"/>
                <a:ea typeface="Calibri"/>
                <a:cs typeface="Calibri"/>
              </a:rPr>
              <a:t>are brilliant online resources to support with this at home.</a:t>
            </a:r>
            <a:endParaRPr lang="en-GB" sz="1100" i="1">
              <a:solidFill>
                <a:prstClr val="black"/>
              </a:solidFill>
              <a:latin typeface="Calibri"/>
              <a:ea typeface="Calibri"/>
              <a:cs typeface="Calibri"/>
            </a:endParaRPr>
          </a:p>
        </p:txBody>
      </p:sp>
      <p:sp>
        <p:nvSpPr>
          <p:cNvPr id="17" name="Rectangle 16"/>
          <p:cNvSpPr/>
          <p:nvPr/>
        </p:nvSpPr>
        <p:spPr>
          <a:xfrm>
            <a:off x="4961922" y="168275"/>
            <a:ext cx="5119722" cy="1693297"/>
          </a:xfrm>
          <a:prstGeom prst="rect">
            <a:avLst/>
          </a:prstGeom>
          <a:noFill/>
          <a:ln w="444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Rectangle 19"/>
          <p:cNvSpPr/>
          <p:nvPr/>
        </p:nvSpPr>
        <p:spPr>
          <a:xfrm>
            <a:off x="10154975" y="1401787"/>
            <a:ext cx="1805285" cy="1428118"/>
          </a:xfrm>
          <a:prstGeom prst="rect">
            <a:avLst/>
          </a:prstGeom>
          <a:noFill/>
          <a:ln w="444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lvl="0"/>
            <a:r>
              <a:rPr lang="en-US" sz="1400" b="1" u="sng">
                <a:solidFill>
                  <a:prstClr val="black"/>
                </a:solidFill>
                <a:latin typeface="Comic Sans MS" panose="030F0702030302020204" pitchFamily="66" charset="0"/>
              </a:rPr>
              <a:t>P</a:t>
            </a:r>
            <a:r>
              <a:rPr lang="en-GB" sz="1400" b="1" u="sng">
                <a:solidFill>
                  <a:prstClr val="black"/>
                </a:solidFill>
                <a:latin typeface="Comic Sans MS" panose="030F0702030302020204" pitchFamily="66" charset="0"/>
              </a:rPr>
              <a:t>SHE</a:t>
            </a:r>
          </a:p>
          <a:p>
            <a:r>
              <a:rPr lang="en-GB" sz="1100">
                <a:solidFill>
                  <a:prstClr val="black"/>
                </a:solidFill>
                <a:latin typeface="Calibri"/>
                <a:ea typeface="Calibri"/>
                <a:cs typeface="Calibri"/>
              </a:rPr>
              <a:t>Our PSHE topic for this half term is keeping safe.</a:t>
            </a:r>
          </a:p>
          <a:p>
            <a:r>
              <a:rPr lang="en-GB" sz="1100">
                <a:solidFill>
                  <a:prstClr val="black"/>
                </a:solidFill>
                <a:ea typeface="Calibri"/>
                <a:cs typeface="Calibri"/>
              </a:rPr>
              <a:t>We will be </a:t>
            </a:r>
            <a:r>
              <a:rPr lang="en-GB" sz="1100" err="1">
                <a:solidFill>
                  <a:prstClr val="black"/>
                </a:solidFill>
                <a:ea typeface="Calibri"/>
                <a:cs typeface="Calibri"/>
              </a:rPr>
              <a:t>looki</a:t>
            </a:r>
            <a:r>
              <a:rPr lang="en-GB" sz="1100">
                <a:solidFill>
                  <a:prstClr val="black"/>
                </a:solidFill>
                <a:ea typeface="Calibri"/>
                <a:cs typeface="Calibri"/>
              </a:rPr>
              <a:t>ng at cyber bullying,  fake emails, AI, and making good choices.</a:t>
            </a:r>
          </a:p>
          <a:p>
            <a:endParaRPr lang="en-GB">
              <a:ea typeface="Calibri" panose="020F0502020204030204"/>
              <a:cs typeface="Calibri" panose="020F0502020204030204"/>
            </a:endParaRPr>
          </a:p>
        </p:txBody>
      </p:sp>
      <p:sp>
        <p:nvSpPr>
          <p:cNvPr id="23" name="Rectangle 22"/>
          <p:cNvSpPr/>
          <p:nvPr/>
        </p:nvSpPr>
        <p:spPr>
          <a:xfrm>
            <a:off x="8542180" y="3234209"/>
            <a:ext cx="3389326" cy="1638480"/>
          </a:xfrm>
          <a:prstGeom prst="rect">
            <a:avLst/>
          </a:prstGeom>
          <a:noFill/>
          <a:ln w="444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lvl="0"/>
            <a:r>
              <a:rPr lang="en-GB" sz="1400" b="1" u="sng">
                <a:solidFill>
                  <a:schemeClr val="tx1"/>
                </a:solidFill>
                <a:latin typeface="Comic Sans MS" panose="030F0702030302020204" pitchFamily="66" charset="0"/>
              </a:rPr>
              <a:t>Humanities: History</a:t>
            </a:r>
          </a:p>
          <a:p>
            <a:r>
              <a:rPr lang="en-GB" sz="1100" b="1">
                <a:solidFill>
                  <a:schemeClr val="tx1"/>
                </a:solidFill>
                <a:ea typeface="Calibri"/>
                <a:cs typeface="Calibri"/>
              </a:rPr>
              <a:t>Anglo Saxons</a:t>
            </a:r>
          </a:p>
          <a:p>
            <a:r>
              <a:rPr lang="en-GB" sz="1100">
                <a:solidFill>
                  <a:schemeClr val="tx1"/>
                </a:solidFill>
              </a:rPr>
              <a:t>Looking at the chronology of mankind from the  Anglo Saxons to today,  putting it in context of a historical times line. . We will also learn about what changed in Britian after the Anglo Saxons and  suggest reasons for their invasion. We will look at their </a:t>
            </a:r>
            <a:r>
              <a:rPr lang="en-GB" sz="1100" err="1">
                <a:solidFill>
                  <a:schemeClr val="tx1"/>
                </a:solidFill>
              </a:rPr>
              <a:t>settlments</a:t>
            </a:r>
            <a:r>
              <a:rPr lang="en-GB" sz="1100">
                <a:solidFill>
                  <a:schemeClr val="tx1"/>
                </a:solidFill>
              </a:rPr>
              <a:t>, looking at artifacts and </a:t>
            </a:r>
            <a:r>
              <a:rPr lang="en-GB" sz="1100" err="1">
                <a:solidFill>
                  <a:schemeClr val="tx1"/>
                </a:solidFill>
              </a:rPr>
              <a:t>dail</a:t>
            </a:r>
            <a:r>
              <a:rPr lang="en-GB" sz="1100">
                <a:solidFill>
                  <a:schemeClr val="tx1"/>
                </a:solidFill>
              </a:rPr>
              <a:t>y life.</a:t>
            </a:r>
            <a:endParaRPr lang="en-GB" sz="1100" b="1" u="sng">
              <a:solidFill>
                <a:schemeClr val="tx1"/>
              </a:solidFill>
              <a:latin typeface="Comic Sans MS" panose="030F0702030302020204" pitchFamily="66" charset="0"/>
            </a:endParaRPr>
          </a:p>
        </p:txBody>
      </p:sp>
      <p:sp>
        <p:nvSpPr>
          <p:cNvPr id="27" name="Rectangle 26"/>
          <p:cNvSpPr/>
          <p:nvPr/>
        </p:nvSpPr>
        <p:spPr>
          <a:xfrm>
            <a:off x="6239187" y="2708989"/>
            <a:ext cx="1961822" cy="2175740"/>
          </a:xfrm>
          <a:prstGeom prst="rect">
            <a:avLst/>
          </a:prstGeom>
          <a:noFill/>
          <a:ln w="444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lvl="0"/>
            <a:r>
              <a:rPr lang="en-GB" sz="1200" b="1" u="sng">
                <a:solidFill>
                  <a:prstClr val="black"/>
                </a:solidFill>
                <a:latin typeface="Comic Sans MS" panose="030F0702030302020204" pitchFamily="66" charset="0"/>
              </a:rPr>
              <a:t>ART/DT</a:t>
            </a:r>
            <a:endParaRPr lang="en-GB" sz="1200">
              <a:solidFill>
                <a:prstClr val="black"/>
              </a:solidFill>
              <a:latin typeface="Calibri" panose="020F0502020204030204" pitchFamily="34" charset="0"/>
              <a:ea typeface="Calibri" panose="020F0502020204030204" pitchFamily="34" charset="0"/>
              <a:cs typeface="Calibri" panose="020F0502020204030204" pitchFamily="34" charset="0"/>
            </a:endParaRPr>
          </a:p>
          <a:p>
            <a:r>
              <a:rPr lang="en-GB" sz="1100" b="1">
                <a:solidFill>
                  <a:prstClr val="black"/>
                </a:solidFill>
                <a:latin typeface="Calibri"/>
                <a:ea typeface="Calibri"/>
                <a:cs typeface="Calibri"/>
              </a:rPr>
              <a:t>Castles- In DT we will be </a:t>
            </a:r>
            <a:r>
              <a:rPr lang="en-GB" sz="1100" b="1" err="1">
                <a:solidFill>
                  <a:prstClr val="black"/>
                </a:solidFill>
                <a:latin typeface="Calibri"/>
                <a:ea typeface="Calibri"/>
                <a:cs typeface="Calibri"/>
              </a:rPr>
              <a:t>designi</a:t>
            </a:r>
            <a:r>
              <a:rPr lang="en-GB" sz="1100" b="1">
                <a:solidFill>
                  <a:prstClr val="black"/>
                </a:solidFill>
                <a:latin typeface="Calibri"/>
                <a:ea typeface="Calibri"/>
                <a:cs typeface="Calibri"/>
              </a:rPr>
              <a:t>ng and planning a castle, after looking at different examples identifying and discussing the features that they need.</a:t>
            </a:r>
            <a:endParaRPr lang="en-GB" sz="1100" b="1">
              <a:solidFill>
                <a:prstClr val="black"/>
              </a:solidFill>
              <a:latin typeface="Calibri" panose="020F0502020204030204" pitchFamily="34" charset="0"/>
              <a:ea typeface="Calibri" panose="020F0502020204030204" pitchFamily="34" charset="0"/>
              <a:cs typeface="Calibri" panose="020F0502020204030204" pitchFamily="34" charset="0"/>
            </a:endParaRPr>
          </a:p>
          <a:p>
            <a:r>
              <a:rPr lang="en-GB" sz="1100" b="1">
                <a:solidFill>
                  <a:prstClr val="black"/>
                </a:solidFill>
                <a:latin typeface="Calibri"/>
                <a:ea typeface="Calibri"/>
                <a:cs typeface="Calibri"/>
              </a:rPr>
              <a:t>We will be looking at shape, nets and joining methods to construct a strong and stable structure.</a:t>
            </a:r>
            <a:endParaRPr lang="en-GB" sz="1100" b="1">
              <a:solidFill>
                <a:prstClr val="black"/>
              </a:solidFill>
              <a:latin typeface="Calibri" panose="020F0502020204030204" pitchFamily="34" charset="0"/>
              <a:ea typeface="Calibri" panose="020F0502020204030204" pitchFamily="34" charset="0"/>
              <a:cs typeface="Calibri" panose="020F0502020204030204" pitchFamily="34" charset="0"/>
            </a:endParaRPr>
          </a:p>
          <a:p>
            <a:endParaRPr lang="en-GB" sz="1100" b="1">
              <a:solidFill>
                <a:prstClr val="black"/>
              </a:solidFill>
              <a:latin typeface="Calibri" panose="020F0502020204030204" pitchFamily="34" charset="0"/>
              <a:ea typeface="Calibri" panose="020F0502020204030204" pitchFamily="34" charset="0"/>
              <a:cs typeface="Calibri" panose="020F0502020204030204" pitchFamily="34" charset="0"/>
            </a:endParaRPr>
          </a:p>
        </p:txBody>
      </p:sp>
      <p:sp>
        <p:nvSpPr>
          <p:cNvPr id="28" name="Rectangle 27"/>
          <p:cNvSpPr/>
          <p:nvPr/>
        </p:nvSpPr>
        <p:spPr>
          <a:xfrm>
            <a:off x="216995" y="223856"/>
            <a:ext cx="4483387" cy="1523494"/>
          </a:xfrm>
          <a:prstGeom prst="rect">
            <a:avLst/>
          </a:prstGeom>
        </p:spPr>
        <p:txBody>
          <a:bodyPr wrap="square" lIns="91440" tIns="45720" rIns="91440" bIns="45720" anchor="t">
            <a:spAutoFit/>
          </a:bodyPr>
          <a:lstStyle/>
          <a:p>
            <a:pPr lvl="0"/>
            <a:r>
              <a:rPr lang="en-GB" sz="1600" b="1" u="sng">
                <a:solidFill>
                  <a:prstClr val="black"/>
                </a:solidFill>
                <a:latin typeface="Comic Sans MS" panose="030F0702030302020204" pitchFamily="66" charset="0"/>
              </a:rPr>
              <a:t>English and Reading</a:t>
            </a:r>
          </a:p>
          <a:p>
            <a:r>
              <a:rPr lang="en-GB" sz="1100">
                <a:solidFill>
                  <a:prstClr val="black"/>
                </a:solidFill>
                <a:latin typeface="Calibri"/>
                <a:ea typeface="Calibri"/>
                <a:cs typeface="Calibri"/>
              </a:rPr>
              <a:t>English lessons will be focus on the book Pip and Egg. We will be using the pictures and narrative from the vehicle text to help us to write our own narratives and setting description.</a:t>
            </a:r>
          </a:p>
          <a:p>
            <a:pPr lvl="0"/>
            <a:r>
              <a:rPr lang="en-GB" sz="1100">
                <a:solidFill>
                  <a:prstClr val="black"/>
                </a:solidFill>
                <a:latin typeface="Calibri" panose="020F0502020204030204" pitchFamily="34" charset="0"/>
                <a:ea typeface="Calibri" panose="020F0502020204030204" pitchFamily="34" charset="0"/>
                <a:cs typeface="Calibri" panose="020F0502020204030204" pitchFamily="34" charset="0"/>
              </a:rPr>
              <a:t>In Reading Response, we will explore vocabulary and practise the skills of inference, explaining, summarising, retrieving information and making predictions. We will also focus on improving our handwriting to ensure our reading is legible by others without our help.</a:t>
            </a:r>
          </a:p>
        </p:txBody>
      </p:sp>
      <p:sp>
        <p:nvSpPr>
          <p:cNvPr id="31" name="Rectangle 30"/>
          <p:cNvSpPr/>
          <p:nvPr/>
        </p:nvSpPr>
        <p:spPr>
          <a:xfrm>
            <a:off x="205194" y="142325"/>
            <a:ext cx="4631444" cy="1728572"/>
          </a:xfrm>
          <a:prstGeom prst="rect">
            <a:avLst/>
          </a:prstGeom>
          <a:noFill/>
          <a:ln w="444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Rectangle 32"/>
          <p:cNvSpPr/>
          <p:nvPr/>
        </p:nvSpPr>
        <p:spPr>
          <a:xfrm>
            <a:off x="8345510" y="5016875"/>
            <a:ext cx="3597961" cy="1631735"/>
          </a:xfrm>
          <a:prstGeom prst="rect">
            <a:avLst/>
          </a:prstGeom>
          <a:noFill/>
          <a:ln w="444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AutoShape 9" descr="Image result for chichen itza"/>
          <p:cNvSpPr>
            <a:spLocks noChangeAspect="1" noChangeArrowheads="1"/>
          </p:cNvSpPr>
          <p:nvPr/>
        </p:nvSpPr>
        <p:spPr bwMode="auto">
          <a:xfrm>
            <a:off x="-31750" y="-1365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4" name="AutoShape 12" descr="Image result for harry potter and the philosopher's stone"/>
          <p:cNvSpPr>
            <a:spLocks noChangeAspect="1" noChangeArrowheads="1"/>
          </p:cNvSpPr>
          <p:nvPr/>
        </p:nvSpPr>
        <p:spPr bwMode="auto">
          <a:xfrm>
            <a:off x="120650" y="1587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9" name="Rectangle 28"/>
          <p:cNvSpPr/>
          <p:nvPr/>
        </p:nvSpPr>
        <p:spPr>
          <a:xfrm>
            <a:off x="8359089" y="5111085"/>
            <a:ext cx="3624027" cy="1523494"/>
          </a:xfrm>
          <a:prstGeom prst="rect">
            <a:avLst/>
          </a:prstGeom>
        </p:spPr>
        <p:txBody>
          <a:bodyPr wrap="square" lIns="91440" tIns="45720" rIns="91440" bIns="45720" anchor="t">
            <a:spAutoFit/>
          </a:bodyPr>
          <a:lstStyle/>
          <a:p>
            <a:pPr lvl="0"/>
            <a:r>
              <a:rPr lang="en-GB" sz="1600" b="1" u="sng">
                <a:solidFill>
                  <a:prstClr val="black"/>
                </a:solidFill>
                <a:latin typeface="Comic Sans MS" panose="030F0702030302020204" pitchFamily="66" charset="0"/>
              </a:rPr>
              <a:t>PE</a:t>
            </a:r>
            <a:endParaRPr lang="en-GB" sz="1200" b="1" u="sng">
              <a:solidFill>
                <a:prstClr val="black"/>
              </a:solidFill>
              <a:latin typeface="Comic Sans MS" panose="030F0702030302020204" pitchFamily="66" charset="0"/>
            </a:endParaRPr>
          </a:p>
          <a:p>
            <a:r>
              <a:rPr lang="en-GB" sz="1100">
                <a:solidFill>
                  <a:prstClr val="black"/>
                </a:solidFill>
                <a:latin typeface="Calibri"/>
                <a:ea typeface="Calibri"/>
                <a:cs typeface="Calibri"/>
              </a:rPr>
              <a:t>Our PE topic for this half term is Netball. We will be developing the skills of controlling the ball, dribbling , positioning ourselves  and passing the ball to teammates. </a:t>
            </a:r>
          </a:p>
          <a:p>
            <a:pPr lvl="0"/>
            <a:r>
              <a:rPr lang="en-GB" sz="1100">
                <a:solidFill>
                  <a:prstClr val="black"/>
                </a:solidFill>
                <a:latin typeface="Calibri" panose="020F0502020204030204" pitchFamily="34" charset="0"/>
                <a:ea typeface="Calibri" panose="020F0502020204030204" pitchFamily="34" charset="0"/>
                <a:cs typeface="Calibri" panose="020F0502020204030204" pitchFamily="34" charset="0"/>
              </a:rPr>
              <a:t>Please ensure that full PE kit is in school on both</a:t>
            </a:r>
            <a:r>
              <a:rPr lang="en-GB" sz="1100" b="1">
                <a:solidFill>
                  <a:prstClr val="black"/>
                </a:solidFill>
                <a:latin typeface="Calibri" panose="020F0502020204030204" pitchFamily="34" charset="0"/>
                <a:ea typeface="Calibri" panose="020F0502020204030204" pitchFamily="34" charset="0"/>
                <a:cs typeface="Calibri" panose="020F0502020204030204" pitchFamily="34" charset="0"/>
              </a:rPr>
              <a:t> Mondays </a:t>
            </a:r>
            <a:r>
              <a:rPr lang="en-GB" sz="1100">
                <a:solidFill>
                  <a:prstClr val="black"/>
                </a:solidFill>
                <a:latin typeface="Calibri" panose="020F0502020204030204" pitchFamily="34" charset="0"/>
                <a:ea typeface="Calibri" panose="020F0502020204030204" pitchFamily="34" charset="0"/>
                <a:cs typeface="Calibri" panose="020F0502020204030204" pitchFamily="34" charset="0"/>
              </a:rPr>
              <a:t>and </a:t>
            </a:r>
            <a:r>
              <a:rPr lang="en-GB" sz="1100" b="1">
                <a:solidFill>
                  <a:prstClr val="black"/>
                </a:solidFill>
                <a:latin typeface="Calibri" panose="020F0502020204030204" pitchFamily="34" charset="0"/>
                <a:ea typeface="Calibri" panose="020F0502020204030204" pitchFamily="34" charset="0"/>
                <a:cs typeface="Calibri" panose="020F0502020204030204" pitchFamily="34" charset="0"/>
              </a:rPr>
              <a:t>Wednesdays. </a:t>
            </a:r>
          </a:p>
          <a:p>
            <a:pPr lvl="0"/>
            <a:r>
              <a:rPr lang="en-GB" sz="1100">
                <a:solidFill>
                  <a:prstClr val="black"/>
                </a:solidFill>
                <a:latin typeface="Calibri"/>
                <a:ea typeface="Calibri"/>
                <a:cs typeface="Calibri"/>
              </a:rPr>
              <a:t>Children will need: shorts, tracksuit bottoms and tracksuit top (all plain black or navy), plain white t-shirt and trainers.</a:t>
            </a:r>
          </a:p>
        </p:txBody>
      </p:sp>
      <p:pic>
        <p:nvPicPr>
          <p:cNvPr id="51" name="Picture 50"/>
          <p:cNvPicPr>
            <a:picLocks noChangeAspect="1"/>
          </p:cNvPicPr>
          <p:nvPr/>
        </p:nvPicPr>
        <p:blipFill rotWithShape="1">
          <a:blip r:embed="rId4">
            <a:extLst>
              <a:ext uri="{28A0092B-C50C-407E-A947-70E740481C1C}">
                <a14:useLocalDpi xmlns:a14="http://schemas.microsoft.com/office/drawing/2010/main" val="0"/>
              </a:ext>
            </a:extLst>
          </a:blip>
          <a:srcRect t="36553" r="470" b="27429"/>
          <a:stretch/>
        </p:blipFill>
        <p:spPr>
          <a:xfrm>
            <a:off x="5509928" y="5075082"/>
            <a:ext cx="2342192" cy="408999"/>
          </a:xfrm>
          <a:prstGeom prst="rect">
            <a:avLst/>
          </a:prstGeom>
        </p:spPr>
      </p:pic>
      <p:sp>
        <p:nvSpPr>
          <p:cNvPr id="10" name="AutoShape 8" descr="Image result for mayan mask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3" name="AutoShape 10" descr="Image result for mayan masks"/>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2" name="Picture 1">
            <a:extLst>
              <a:ext uri="{FF2B5EF4-FFF2-40B4-BE49-F238E27FC236}">
                <a16:creationId xmlns:a16="http://schemas.microsoft.com/office/drawing/2014/main" id="{805BA246-5C42-4F8C-A5A9-9498B4F89634}"/>
              </a:ext>
            </a:extLst>
          </p:cNvPr>
          <p:cNvPicPr>
            <a:picLocks noChangeAspect="1"/>
          </p:cNvPicPr>
          <p:nvPr/>
        </p:nvPicPr>
        <p:blipFill>
          <a:blip r:embed="rId5"/>
          <a:stretch>
            <a:fillRect/>
          </a:stretch>
        </p:blipFill>
        <p:spPr>
          <a:xfrm>
            <a:off x="10910930" y="122282"/>
            <a:ext cx="1045241" cy="1014368"/>
          </a:xfrm>
          <a:prstGeom prst="rect">
            <a:avLst/>
          </a:prstGeom>
        </p:spPr>
      </p:pic>
      <p:sp>
        <p:nvSpPr>
          <p:cNvPr id="41" name="Rectangle 40"/>
          <p:cNvSpPr/>
          <p:nvPr/>
        </p:nvSpPr>
        <p:spPr>
          <a:xfrm>
            <a:off x="1221995" y="5272758"/>
            <a:ext cx="3696766" cy="1277273"/>
          </a:xfrm>
          <a:prstGeom prst="rect">
            <a:avLst/>
          </a:prstGeom>
        </p:spPr>
        <p:txBody>
          <a:bodyPr wrap="square" lIns="91440" tIns="45720" rIns="91440" bIns="45720" anchor="t">
            <a:spAutoFit/>
          </a:bodyPr>
          <a:lstStyle/>
          <a:p>
            <a:r>
              <a:rPr lang="en-GB" sz="1100">
                <a:solidFill>
                  <a:prstClr val="black"/>
                </a:solidFill>
                <a:latin typeface="Calibri"/>
                <a:ea typeface="Calibri"/>
                <a:cs typeface="Calibri"/>
              </a:rPr>
              <a:t>Our Science topic for this half term is forces. They will learn about push, pull twists and </a:t>
            </a:r>
            <a:r>
              <a:rPr lang="en-GB" sz="1100" err="1">
                <a:solidFill>
                  <a:prstClr val="black"/>
                </a:solidFill>
                <a:latin typeface="Calibri"/>
                <a:ea typeface="Calibri"/>
                <a:cs typeface="Calibri"/>
              </a:rPr>
              <a:t>magnatism</a:t>
            </a:r>
            <a:r>
              <a:rPr lang="en-GB" sz="1100">
                <a:solidFill>
                  <a:prstClr val="black"/>
                </a:solidFill>
                <a:latin typeface="Calibri"/>
                <a:ea typeface="Calibri"/>
                <a:cs typeface="Calibri"/>
              </a:rPr>
              <a:t>.</a:t>
            </a:r>
          </a:p>
          <a:p>
            <a:endParaRPr lang="en-GB" sz="1100">
              <a:solidFill>
                <a:prstClr val="black"/>
              </a:solidFill>
              <a:latin typeface="Calibri"/>
              <a:ea typeface="Calibri"/>
              <a:cs typeface="Calibri"/>
            </a:endParaRPr>
          </a:p>
          <a:p>
            <a:r>
              <a:rPr lang="en-GB" sz="1100">
                <a:solidFill>
                  <a:prstClr val="black"/>
                </a:solidFill>
                <a:latin typeface="Calibri"/>
                <a:ea typeface="Calibri"/>
                <a:cs typeface="Calibri"/>
              </a:rPr>
              <a:t>We will also have science week in which we will learn about a scientist and  perform some fun experiments to gain on hands on </a:t>
            </a:r>
            <a:r>
              <a:rPr lang="en-GB" sz="1100" err="1">
                <a:solidFill>
                  <a:prstClr val="black"/>
                </a:solidFill>
                <a:latin typeface="Calibri"/>
                <a:ea typeface="Calibri"/>
                <a:cs typeface="Calibri"/>
              </a:rPr>
              <a:t>experiencece</a:t>
            </a:r>
            <a:r>
              <a:rPr lang="en-GB" sz="1100">
                <a:solidFill>
                  <a:prstClr val="black"/>
                </a:solidFill>
                <a:latin typeface="Calibri"/>
                <a:ea typeface="Calibri"/>
                <a:cs typeface="Calibri"/>
              </a:rPr>
              <a:t> .</a:t>
            </a:r>
          </a:p>
          <a:p>
            <a:endParaRPr lang="en-GB" sz="1100">
              <a:solidFill>
                <a:prstClr val="black"/>
              </a:solidFill>
              <a:latin typeface="Calibri"/>
              <a:ea typeface="Calibri"/>
              <a:cs typeface="Calibri"/>
            </a:endParaRPr>
          </a:p>
        </p:txBody>
      </p:sp>
      <p:pic>
        <p:nvPicPr>
          <p:cNvPr id="38" name="Picture 37">
            <a:extLst>
              <a:ext uri="{FF2B5EF4-FFF2-40B4-BE49-F238E27FC236}">
                <a16:creationId xmlns:a16="http://schemas.microsoft.com/office/drawing/2014/main" id="{0E606D77-4358-4AAA-8183-A73F8EEE2D1F}"/>
              </a:ext>
            </a:extLst>
          </p:cNvPr>
          <p:cNvPicPr>
            <a:picLocks noChangeAspect="1"/>
          </p:cNvPicPr>
          <p:nvPr/>
        </p:nvPicPr>
        <p:blipFill>
          <a:blip r:embed="rId6"/>
          <a:stretch>
            <a:fillRect/>
          </a:stretch>
        </p:blipFill>
        <p:spPr>
          <a:xfrm>
            <a:off x="9499680" y="315770"/>
            <a:ext cx="514744" cy="1381681"/>
          </a:xfrm>
          <a:prstGeom prst="rect">
            <a:avLst/>
          </a:prstGeom>
        </p:spPr>
      </p:pic>
      <p:sp>
        <p:nvSpPr>
          <p:cNvPr id="22" name="Explosion: 14 Points 21">
            <a:extLst>
              <a:ext uri="{FF2B5EF4-FFF2-40B4-BE49-F238E27FC236}">
                <a16:creationId xmlns:a16="http://schemas.microsoft.com/office/drawing/2014/main" id="{CB9335E7-BBD7-4A95-8DB5-18E5DF620951}"/>
              </a:ext>
            </a:extLst>
          </p:cNvPr>
          <p:cNvSpPr/>
          <p:nvPr/>
        </p:nvSpPr>
        <p:spPr>
          <a:xfrm rot="1113011">
            <a:off x="2277558" y="1924916"/>
            <a:ext cx="3796840" cy="3145505"/>
          </a:xfrm>
          <a:custGeom>
            <a:avLst/>
            <a:gdLst>
              <a:gd name="connsiteX0" fmla="*/ 11462 w 21600"/>
              <a:gd name="connsiteY0" fmla="*/ 4342 h 21600"/>
              <a:gd name="connsiteX1" fmla="*/ 14790 w 21600"/>
              <a:gd name="connsiteY1" fmla="*/ 0 h 21600"/>
              <a:gd name="connsiteX2" fmla="*/ 14525 w 21600"/>
              <a:gd name="connsiteY2" fmla="*/ 5777 h 21600"/>
              <a:gd name="connsiteX3" fmla="*/ 18007 w 21600"/>
              <a:gd name="connsiteY3" fmla="*/ 3172 h 21600"/>
              <a:gd name="connsiteX4" fmla="*/ 16380 w 21600"/>
              <a:gd name="connsiteY4" fmla="*/ 6532 h 21600"/>
              <a:gd name="connsiteX5" fmla="*/ 21600 w 21600"/>
              <a:gd name="connsiteY5" fmla="*/ 6645 h 21600"/>
              <a:gd name="connsiteX6" fmla="*/ 16985 w 21600"/>
              <a:gd name="connsiteY6" fmla="*/ 9402 h 21600"/>
              <a:gd name="connsiteX7" fmla="*/ 18270 w 21600"/>
              <a:gd name="connsiteY7" fmla="*/ 11290 h 21600"/>
              <a:gd name="connsiteX8" fmla="*/ 16380 w 21600"/>
              <a:gd name="connsiteY8" fmla="*/ 12310 h 21600"/>
              <a:gd name="connsiteX9" fmla="*/ 18877 w 21600"/>
              <a:gd name="connsiteY9" fmla="*/ 15632 h 21600"/>
              <a:gd name="connsiteX10" fmla="*/ 14640 w 21600"/>
              <a:gd name="connsiteY10" fmla="*/ 14350 h 21600"/>
              <a:gd name="connsiteX11" fmla="*/ 14942 w 21600"/>
              <a:gd name="connsiteY11" fmla="*/ 17370 h 21600"/>
              <a:gd name="connsiteX12" fmla="*/ 12180 w 21600"/>
              <a:gd name="connsiteY12" fmla="*/ 15935 h 21600"/>
              <a:gd name="connsiteX13" fmla="*/ 11612 w 21600"/>
              <a:gd name="connsiteY13" fmla="*/ 18842 h 21600"/>
              <a:gd name="connsiteX14" fmla="*/ 9872 w 21600"/>
              <a:gd name="connsiteY14" fmla="*/ 17370 h 21600"/>
              <a:gd name="connsiteX15" fmla="*/ 8700 w 21600"/>
              <a:gd name="connsiteY15" fmla="*/ 19712 h 21600"/>
              <a:gd name="connsiteX16" fmla="*/ 7527 w 21600"/>
              <a:gd name="connsiteY16" fmla="*/ 18125 h 21600"/>
              <a:gd name="connsiteX17" fmla="*/ 4917 w 21600"/>
              <a:gd name="connsiteY17" fmla="*/ 21600 h 21600"/>
              <a:gd name="connsiteX18" fmla="*/ 4805 w 21600"/>
              <a:gd name="connsiteY18" fmla="*/ 18240 h 21600"/>
              <a:gd name="connsiteX19" fmla="*/ 1285 w 21600"/>
              <a:gd name="connsiteY19" fmla="*/ 17825 h 21600"/>
              <a:gd name="connsiteX20" fmla="*/ 3330 w 21600"/>
              <a:gd name="connsiteY20" fmla="*/ 15370 h 21600"/>
              <a:gd name="connsiteX21" fmla="*/ 0 w 21600"/>
              <a:gd name="connsiteY21" fmla="*/ 12877 h 21600"/>
              <a:gd name="connsiteX22" fmla="*/ 3935 w 21600"/>
              <a:gd name="connsiteY22" fmla="*/ 11592 h 21600"/>
              <a:gd name="connsiteX23" fmla="*/ 1172 w 21600"/>
              <a:gd name="connsiteY23" fmla="*/ 8270 h 21600"/>
              <a:gd name="connsiteX24" fmla="*/ 5372 w 21600"/>
              <a:gd name="connsiteY24" fmla="*/ 7817 h 21600"/>
              <a:gd name="connsiteX25" fmla="*/ 4502 w 21600"/>
              <a:gd name="connsiteY25" fmla="*/ 3625 h 21600"/>
              <a:gd name="connsiteX26" fmla="*/ 8550 w 21600"/>
              <a:gd name="connsiteY26" fmla="*/ 6382 h 21600"/>
              <a:gd name="connsiteX27" fmla="*/ 9722 w 21600"/>
              <a:gd name="connsiteY27" fmla="*/ 1887 h 21600"/>
              <a:gd name="connsiteX28" fmla="*/ 11462 w 21600"/>
              <a:gd name="connsiteY28" fmla="*/ 4342 h 21600"/>
              <a:gd name="connsiteX0" fmla="*/ 11462 w 21600"/>
              <a:gd name="connsiteY0" fmla="*/ 4342 h 21600"/>
              <a:gd name="connsiteX1" fmla="*/ 14790 w 21600"/>
              <a:gd name="connsiteY1" fmla="*/ 0 h 21600"/>
              <a:gd name="connsiteX2" fmla="*/ 14525 w 21600"/>
              <a:gd name="connsiteY2" fmla="*/ 5777 h 21600"/>
              <a:gd name="connsiteX3" fmla="*/ 18007 w 21600"/>
              <a:gd name="connsiteY3" fmla="*/ 3172 h 21600"/>
              <a:gd name="connsiteX4" fmla="*/ 17635 w 21600"/>
              <a:gd name="connsiteY4" fmla="*/ 6274 h 21600"/>
              <a:gd name="connsiteX5" fmla="*/ 21600 w 21600"/>
              <a:gd name="connsiteY5" fmla="*/ 6645 h 21600"/>
              <a:gd name="connsiteX6" fmla="*/ 16985 w 21600"/>
              <a:gd name="connsiteY6" fmla="*/ 9402 h 21600"/>
              <a:gd name="connsiteX7" fmla="*/ 18270 w 21600"/>
              <a:gd name="connsiteY7" fmla="*/ 11290 h 21600"/>
              <a:gd name="connsiteX8" fmla="*/ 16380 w 21600"/>
              <a:gd name="connsiteY8" fmla="*/ 12310 h 21600"/>
              <a:gd name="connsiteX9" fmla="*/ 18877 w 21600"/>
              <a:gd name="connsiteY9" fmla="*/ 15632 h 21600"/>
              <a:gd name="connsiteX10" fmla="*/ 14640 w 21600"/>
              <a:gd name="connsiteY10" fmla="*/ 14350 h 21600"/>
              <a:gd name="connsiteX11" fmla="*/ 14942 w 21600"/>
              <a:gd name="connsiteY11" fmla="*/ 17370 h 21600"/>
              <a:gd name="connsiteX12" fmla="*/ 12180 w 21600"/>
              <a:gd name="connsiteY12" fmla="*/ 15935 h 21600"/>
              <a:gd name="connsiteX13" fmla="*/ 11612 w 21600"/>
              <a:gd name="connsiteY13" fmla="*/ 18842 h 21600"/>
              <a:gd name="connsiteX14" fmla="*/ 9872 w 21600"/>
              <a:gd name="connsiteY14" fmla="*/ 17370 h 21600"/>
              <a:gd name="connsiteX15" fmla="*/ 8700 w 21600"/>
              <a:gd name="connsiteY15" fmla="*/ 19712 h 21600"/>
              <a:gd name="connsiteX16" fmla="*/ 7527 w 21600"/>
              <a:gd name="connsiteY16" fmla="*/ 18125 h 21600"/>
              <a:gd name="connsiteX17" fmla="*/ 4917 w 21600"/>
              <a:gd name="connsiteY17" fmla="*/ 21600 h 21600"/>
              <a:gd name="connsiteX18" fmla="*/ 4805 w 21600"/>
              <a:gd name="connsiteY18" fmla="*/ 18240 h 21600"/>
              <a:gd name="connsiteX19" fmla="*/ 1285 w 21600"/>
              <a:gd name="connsiteY19" fmla="*/ 17825 h 21600"/>
              <a:gd name="connsiteX20" fmla="*/ 3330 w 21600"/>
              <a:gd name="connsiteY20" fmla="*/ 15370 h 21600"/>
              <a:gd name="connsiteX21" fmla="*/ 0 w 21600"/>
              <a:gd name="connsiteY21" fmla="*/ 12877 h 21600"/>
              <a:gd name="connsiteX22" fmla="*/ 3935 w 21600"/>
              <a:gd name="connsiteY22" fmla="*/ 11592 h 21600"/>
              <a:gd name="connsiteX23" fmla="*/ 1172 w 21600"/>
              <a:gd name="connsiteY23" fmla="*/ 8270 h 21600"/>
              <a:gd name="connsiteX24" fmla="*/ 5372 w 21600"/>
              <a:gd name="connsiteY24" fmla="*/ 7817 h 21600"/>
              <a:gd name="connsiteX25" fmla="*/ 4502 w 21600"/>
              <a:gd name="connsiteY25" fmla="*/ 3625 h 21600"/>
              <a:gd name="connsiteX26" fmla="*/ 8550 w 21600"/>
              <a:gd name="connsiteY26" fmla="*/ 6382 h 21600"/>
              <a:gd name="connsiteX27" fmla="*/ 9722 w 21600"/>
              <a:gd name="connsiteY27" fmla="*/ 1887 h 21600"/>
              <a:gd name="connsiteX28" fmla="*/ 11462 w 21600"/>
              <a:gd name="connsiteY28" fmla="*/ 4342 h 21600"/>
              <a:gd name="connsiteX0" fmla="*/ 11462 w 21600"/>
              <a:gd name="connsiteY0" fmla="*/ 4342 h 21600"/>
              <a:gd name="connsiteX1" fmla="*/ 14790 w 21600"/>
              <a:gd name="connsiteY1" fmla="*/ 0 h 21600"/>
              <a:gd name="connsiteX2" fmla="*/ 15062 w 21600"/>
              <a:gd name="connsiteY2" fmla="*/ 4953 h 21600"/>
              <a:gd name="connsiteX3" fmla="*/ 18007 w 21600"/>
              <a:gd name="connsiteY3" fmla="*/ 3172 h 21600"/>
              <a:gd name="connsiteX4" fmla="*/ 17635 w 21600"/>
              <a:gd name="connsiteY4" fmla="*/ 6274 h 21600"/>
              <a:gd name="connsiteX5" fmla="*/ 21600 w 21600"/>
              <a:gd name="connsiteY5" fmla="*/ 6645 h 21600"/>
              <a:gd name="connsiteX6" fmla="*/ 16985 w 21600"/>
              <a:gd name="connsiteY6" fmla="*/ 9402 h 21600"/>
              <a:gd name="connsiteX7" fmla="*/ 18270 w 21600"/>
              <a:gd name="connsiteY7" fmla="*/ 11290 h 21600"/>
              <a:gd name="connsiteX8" fmla="*/ 16380 w 21600"/>
              <a:gd name="connsiteY8" fmla="*/ 12310 h 21600"/>
              <a:gd name="connsiteX9" fmla="*/ 18877 w 21600"/>
              <a:gd name="connsiteY9" fmla="*/ 15632 h 21600"/>
              <a:gd name="connsiteX10" fmla="*/ 14640 w 21600"/>
              <a:gd name="connsiteY10" fmla="*/ 14350 h 21600"/>
              <a:gd name="connsiteX11" fmla="*/ 14942 w 21600"/>
              <a:gd name="connsiteY11" fmla="*/ 17370 h 21600"/>
              <a:gd name="connsiteX12" fmla="*/ 12180 w 21600"/>
              <a:gd name="connsiteY12" fmla="*/ 15935 h 21600"/>
              <a:gd name="connsiteX13" fmla="*/ 11612 w 21600"/>
              <a:gd name="connsiteY13" fmla="*/ 18842 h 21600"/>
              <a:gd name="connsiteX14" fmla="*/ 9872 w 21600"/>
              <a:gd name="connsiteY14" fmla="*/ 17370 h 21600"/>
              <a:gd name="connsiteX15" fmla="*/ 8700 w 21600"/>
              <a:gd name="connsiteY15" fmla="*/ 19712 h 21600"/>
              <a:gd name="connsiteX16" fmla="*/ 7527 w 21600"/>
              <a:gd name="connsiteY16" fmla="*/ 18125 h 21600"/>
              <a:gd name="connsiteX17" fmla="*/ 4917 w 21600"/>
              <a:gd name="connsiteY17" fmla="*/ 21600 h 21600"/>
              <a:gd name="connsiteX18" fmla="*/ 4805 w 21600"/>
              <a:gd name="connsiteY18" fmla="*/ 18240 h 21600"/>
              <a:gd name="connsiteX19" fmla="*/ 1285 w 21600"/>
              <a:gd name="connsiteY19" fmla="*/ 17825 h 21600"/>
              <a:gd name="connsiteX20" fmla="*/ 3330 w 21600"/>
              <a:gd name="connsiteY20" fmla="*/ 15370 h 21600"/>
              <a:gd name="connsiteX21" fmla="*/ 0 w 21600"/>
              <a:gd name="connsiteY21" fmla="*/ 12877 h 21600"/>
              <a:gd name="connsiteX22" fmla="*/ 3935 w 21600"/>
              <a:gd name="connsiteY22" fmla="*/ 11592 h 21600"/>
              <a:gd name="connsiteX23" fmla="*/ 1172 w 21600"/>
              <a:gd name="connsiteY23" fmla="*/ 8270 h 21600"/>
              <a:gd name="connsiteX24" fmla="*/ 5372 w 21600"/>
              <a:gd name="connsiteY24" fmla="*/ 7817 h 21600"/>
              <a:gd name="connsiteX25" fmla="*/ 4502 w 21600"/>
              <a:gd name="connsiteY25" fmla="*/ 3625 h 21600"/>
              <a:gd name="connsiteX26" fmla="*/ 8550 w 21600"/>
              <a:gd name="connsiteY26" fmla="*/ 6382 h 21600"/>
              <a:gd name="connsiteX27" fmla="*/ 9722 w 21600"/>
              <a:gd name="connsiteY27" fmla="*/ 1887 h 21600"/>
              <a:gd name="connsiteX28" fmla="*/ 11462 w 21600"/>
              <a:gd name="connsiteY28" fmla="*/ 4342 h 21600"/>
              <a:gd name="connsiteX0" fmla="*/ 11462 w 21600"/>
              <a:gd name="connsiteY0" fmla="*/ 4342 h 21600"/>
              <a:gd name="connsiteX1" fmla="*/ 14790 w 21600"/>
              <a:gd name="connsiteY1" fmla="*/ 0 h 21600"/>
              <a:gd name="connsiteX2" fmla="*/ 15062 w 21600"/>
              <a:gd name="connsiteY2" fmla="*/ 4953 h 21600"/>
              <a:gd name="connsiteX3" fmla="*/ 18007 w 21600"/>
              <a:gd name="connsiteY3" fmla="*/ 3172 h 21600"/>
              <a:gd name="connsiteX4" fmla="*/ 17635 w 21600"/>
              <a:gd name="connsiteY4" fmla="*/ 6274 h 21600"/>
              <a:gd name="connsiteX5" fmla="*/ 21600 w 21600"/>
              <a:gd name="connsiteY5" fmla="*/ 6645 h 21600"/>
              <a:gd name="connsiteX6" fmla="*/ 18286 w 21600"/>
              <a:gd name="connsiteY6" fmla="*/ 9047 h 21600"/>
              <a:gd name="connsiteX7" fmla="*/ 18270 w 21600"/>
              <a:gd name="connsiteY7" fmla="*/ 11290 h 21600"/>
              <a:gd name="connsiteX8" fmla="*/ 16380 w 21600"/>
              <a:gd name="connsiteY8" fmla="*/ 12310 h 21600"/>
              <a:gd name="connsiteX9" fmla="*/ 18877 w 21600"/>
              <a:gd name="connsiteY9" fmla="*/ 15632 h 21600"/>
              <a:gd name="connsiteX10" fmla="*/ 14640 w 21600"/>
              <a:gd name="connsiteY10" fmla="*/ 14350 h 21600"/>
              <a:gd name="connsiteX11" fmla="*/ 14942 w 21600"/>
              <a:gd name="connsiteY11" fmla="*/ 17370 h 21600"/>
              <a:gd name="connsiteX12" fmla="*/ 12180 w 21600"/>
              <a:gd name="connsiteY12" fmla="*/ 15935 h 21600"/>
              <a:gd name="connsiteX13" fmla="*/ 11612 w 21600"/>
              <a:gd name="connsiteY13" fmla="*/ 18842 h 21600"/>
              <a:gd name="connsiteX14" fmla="*/ 9872 w 21600"/>
              <a:gd name="connsiteY14" fmla="*/ 17370 h 21600"/>
              <a:gd name="connsiteX15" fmla="*/ 8700 w 21600"/>
              <a:gd name="connsiteY15" fmla="*/ 19712 h 21600"/>
              <a:gd name="connsiteX16" fmla="*/ 7527 w 21600"/>
              <a:gd name="connsiteY16" fmla="*/ 18125 h 21600"/>
              <a:gd name="connsiteX17" fmla="*/ 4917 w 21600"/>
              <a:gd name="connsiteY17" fmla="*/ 21600 h 21600"/>
              <a:gd name="connsiteX18" fmla="*/ 4805 w 21600"/>
              <a:gd name="connsiteY18" fmla="*/ 18240 h 21600"/>
              <a:gd name="connsiteX19" fmla="*/ 1285 w 21600"/>
              <a:gd name="connsiteY19" fmla="*/ 17825 h 21600"/>
              <a:gd name="connsiteX20" fmla="*/ 3330 w 21600"/>
              <a:gd name="connsiteY20" fmla="*/ 15370 h 21600"/>
              <a:gd name="connsiteX21" fmla="*/ 0 w 21600"/>
              <a:gd name="connsiteY21" fmla="*/ 12877 h 21600"/>
              <a:gd name="connsiteX22" fmla="*/ 3935 w 21600"/>
              <a:gd name="connsiteY22" fmla="*/ 11592 h 21600"/>
              <a:gd name="connsiteX23" fmla="*/ 1172 w 21600"/>
              <a:gd name="connsiteY23" fmla="*/ 8270 h 21600"/>
              <a:gd name="connsiteX24" fmla="*/ 5372 w 21600"/>
              <a:gd name="connsiteY24" fmla="*/ 7817 h 21600"/>
              <a:gd name="connsiteX25" fmla="*/ 4502 w 21600"/>
              <a:gd name="connsiteY25" fmla="*/ 3625 h 21600"/>
              <a:gd name="connsiteX26" fmla="*/ 8550 w 21600"/>
              <a:gd name="connsiteY26" fmla="*/ 6382 h 21600"/>
              <a:gd name="connsiteX27" fmla="*/ 9722 w 21600"/>
              <a:gd name="connsiteY27" fmla="*/ 1887 h 21600"/>
              <a:gd name="connsiteX28" fmla="*/ 11462 w 21600"/>
              <a:gd name="connsiteY28" fmla="*/ 4342 h 21600"/>
              <a:gd name="connsiteX0" fmla="*/ 11462 w 21600"/>
              <a:gd name="connsiteY0" fmla="*/ 4342 h 21600"/>
              <a:gd name="connsiteX1" fmla="*/ 14790 w 21600"/>
              <a:gd name="connsiteY1" fmla="*/ 0 h 21600"/>
              <a:gd name="connsiteX2" fmla="*/ 15062 w 21600"/>
              <a:gd name="connsiteY2" fmla="*/ 4953 h 21600"/>
              <a:gd name="connsiteX3" fmla="*/ 18007 w 21600"/>
              <a:gd name="connsiteY3" fmla="*/ 3172 h 21600"/>
              <a:gd name="connsiteX4" fmla="*/ 17635 w 21600"/>
              <a:gd name="connsiteY4" fmla="*/ 6274 h 21600"/>
              <a:gd name="connsiteX5" fmla="*/ 21600 w 21600"/>
              <a:gd name="connsiteY5" fmla="*/ 6645 h 21600"/>
              <a:gd name="connsiteX6" fmla="*/ 18286 w 21600"/>
              <a:gd name="connsiteY6" fmla="*/ 9047 h 21600"/>
              <a:gd name="connsiteX7" fmla="*/ 20010 w 21600"/>
              <a:gd name="connsiteY7" fmla="*/ 12510 h 21600"/>
              <a:gd name="connsiteX8" fmla="*/ 16380 w 21600"/>
              <a:gd name="connsiteY8" fmla="*/ 12310 h 21600"/>
              <a:gd name="connsiteX9" fmla="*/ 18877 w 21600"/>
              <a:gd name="connsiteY9" fmla="*/ 15632 h 21600"/>
              <a:gd name="connsiteX10" fmla="*/ 14640 w 21600"/>
              <a:gd name="connsiteY10" fmla="*/ 14350 h 21600"/>
              <a:gd name="connsiteX11" fmla="*/ 14942 w 21600"/>
              <a:gd name="connsiteY11" fmla="*/ 17370 h 21600"/>
              <a:gd name="connsiteX12" fmla="*/ 12180 w 21600"/>
              <a:gd name="connsiteY12" fmla="*/ 15935 h 21600"/>
              <a:gd name="connsiteX13" fmla="*/ 11612 w 21600"/>
              <a:gd name="connsiteY13" fmla="*/ 18842 h 21600"/>
              <a:gd name="connsiteX14" fmla="*/ 9872 w 21600"/>
              <a:gd name="connsiteY14" fmla="*/ 17370 h 21600"/>
              <a:gd name="connsiteX15" fmla="*/ 8700 w 21600"/>
              <a:gd name="connsiteY15" fmla="*/ 19712 h 21600"/>
              <a:gd name="connsiteX16" fmla="*/ 7527 w 21600"/>
              <a:gd name="connsiteY16" fmla="*/ 18125 h 21600"/>
              <a:gd name="connsiteX17" fmla="*/ 4917 w 21600"/>
              <a:gd name="connsiteY17" fmla="*/ 21600 h 21600"/>
              <a:gd name="connsiteX18" fmla="*/ 4805 w 21600"/>
              <a:gd name="connsiteY18" fmla="*/ 18240 h 21600"/>
              <a:gd name="connsiteX19" fmla="*/ 1285 w 21600"/>
              <a:gd name="connsiteY19" fmla="*/ 17825 h 21600"/>
              <a:gd name="connsiteX20" fmla="*/ 3330 w 21600"/>
              <a:gd name="connsiteY20" fmla="*/ 15370 h 21600"/>
              <a:gd name="connsiteX21" fmla="*/ 0 w 21600"/>
              <a:gd name="connsiteY21" fmla="*/ 12877 h 21600"/>
              <a:gd name="connsiteX22" fmla="*/ 3935 w 21600"/>
              <a:gd name="connsiteY22" fmla="*/ 11592 h 21600"/>
              <a:gd name="connsiteX23" fmla="*/ 1172 w 21600"/>
              <a:gd name="connsiteY23" fmla="*/ 8270 h 21600"/>
              <a:gd name="connsiteX24" fmla="*/ 5372 w 21600"/>
              <a:gd name="connsiteY24" fmla="*/ 7817 h 21600"/>
              <a:gd name="connsiteX25" fmla="*/ 4502 w 21600"/>
              <a:gd name="connsiteY25" fmla="*/ 3625 h 21600"/>
              <a:gd name="connsiteX26" fmla="*/ 8550 w 21600"/>
              <a:gd name="connsiteY26" fmla="*/ 6382 h 21600"/>
              <a:gd name="connsiteX27" fmla="*/ 9722 w 21600"/>
              <a:gd name="connsiteY27" fmla="*/ 1887 h 21600"/>
              <a:gd name="connsiteX28" fmla="*/ 11462 w 21600"/>
              <a:gd name="connsiteY28" fmla="*/ 4342 h 21600"/>
              <a:gd name="connsiteX0" fmla="*/ 11462 w 21600"/>
              <a:gd name="connsiteY0" fmla="*/ 4342 h 21600"/>
              <a:gd name="connsiteX1" fmla="*/ 14790 w 21600"/>
              <a:gd name="connsiteY1" fmla="*/ 0 h 21600"/>
              <a:gd name="connsiteX2" fmla="*/ 15062 w 21600"/>
              <a:gd name="connsiteY2" fmla="*/ 4953 h 21600"/>
              <a:gd name="connsiteX3" fmla="*/ 18007 w 21600"/>
              <a:gd name="connsiteY3" fmla="*/ 3172 h 21600"/>
              <a:gd name="connsiteX4" fmla="*/ 17635 w 21600"/>
              <a:gd name="connsiteY4" fmla="*/ 6274 h 21600"/>
              <a:gd name="connsiteX5" fmla="*/ 21600 w 21600"/>
              <a:gd name="connsiteY5" fmla="*/ 6645 h 21600"/>
              <a:gd name="connsiteX6" fmla="*/ 18286 w 21600"/>
              <a:gd name="connsiteY6" fmla="*/ 9047 h 21600"/>
              <a:gd name="connsiteX7" fmla="*/ 20010 w 21600"/>
              <a:gd name="connsiteY7" fmla="*/ 12510 h 21600"/>
              <a:gd name="connsiteX8" fmla="*/ 17278 w 21600"/>
              <a:gd name="connsiteY8" fmla="*/ 12912 h 21600"/>
              <a:gd name="connsiteX9" fmla="*/ 18877 w 21600"/>
              <a:gd name="connsiteY9" fmla="*/ 15632 h 21600"/>
              <a:gd name="connsiteX10" fmla="*/ 14640 w 21600"/>
              <a:gd name="connsiteY10" fmla="*/ 14350 h 21600"/>
              <a:gd name="connsiteX11" fmla="*/ 14942 w 21600"/>
              <a:gd name="connsiteY11" fmla="*/ 17370 h 21600"/>
              <a:gd name="connsiteX12" fmla="*/ 12180 w 21600"/>
              <a:gd name="connsiteY12" fmla="*/ 15935 h 21600"/>
              <a:gd name="connsiteX13" fmla="*/ 11612 w 21600"/>
              <a:gd name="connsiteY13" fmla="*/ 18842 h 21600"/>
              <a:gd name="connsiteX14" fmla="*/ 9872 w 21600"/>
              <a:gd name="connsiteY14" fmla="*/ 17370 h 21600"/>
              <a:gd name="connsiteX15" fmla="*/ 8700 w 21600"/>
              <a:gd name="connsiteY15" fmla="*/ 19712 h 21600"/>
              <a:gd name="connsiteX16" fmla="*/ 7527 w 21600"/>
              <a:gd name="connsiteY16" fmla="*/ 18125 h 21600"/>
              <a:gd name="connsiteX17" fmla="*/ 4917 w 21600"/>
              <a:gd name="connsiteY17" fmla="*/ 21600 h 21600"/>
              <a:gd name="connsiteX18" fmla="*/ 4805 w 21600"/>
              <a:gd name="connsiteY18" fmla="*/ 18240 h 21600"/>
              <a:gd name="connsiteX19" fmla="*/ 1285 w 21600"/>
              <a:gd name="connsiteY19" fmla="*/ 17825 h 21600"/>
              <a:gd name="connsiteX20" fmla="*/ 3330 w 21600"/>
              <a:gd name="connsiteY20" fmla="*/ 15370 h 21600"/>
              <a:gd name="connsiteX21" fmla="*/ 0 w 21600"/>
              <a:gd name="connsiteY21" fmla="*/ 12877 h 21600"/>
              <a:gd name="connsiteX22" fmla="*/ 3935 w 21600"/>
              <a:gd name="connsiteY22" fmla="*/ 11592 h 21600"/>
              <a:gd name="connsiteX23" fmla="*/ 1172 w 21600"/>
              <a:gd name="connsiteY23" fmla="*/ 8270 h 21600"/>
              <a:gd name="connsiteX24" fmla="*/ 5372 w 21600"/>
              <a:gd name="connsiteY24" fmla="*/ 7817 h 21600"/>
              <a:gd name="connsiteX25" fmla="*/ 4502 w 21600"/>
              <a:gd name="connsiteY25" fmla="*/ 3625 h 21600"/>
              <a:gd name="connsiteX26" fmla="*/ 8550 w 21600"/>
              <a:gd name="connsiteY26" fmla="*/ 6382 h 21600"/>
              <a:gd name="connsiteX27" fmla="*/ 9722 w 21600"/>
              <a:gd name="connsiteY27" fmla="*/ 1887 h 21600"/>
              <a:gd name="connsiteX28" fmla="*/ 11462 w 21600"/>
              <a:gd name="connsiteY28" fmla="*/ 4342 h 21600"/>
              <a:gd name="connsiteX0" fmla="*/ 11462 w 21600"/>
              <a:gd name="connsiteY0" fmla="*/ 4342 h 21600"/>
              <a:gd name="connsiteX1" fmla="*/ 14790 w 21600"/>
              <a:gd name="connsiteY1" fmla="*/ 0 h 21600"/>
              <a:gd name="connsiteX2" fmla="*/ 15062 w 21600"/>
              <a:gd name="connsiteY2" fmla="*/ 4953 h 21600"/>
              <a:gd name="connsiteX3" fmla="*/ 18007 w 21600"/>
              <a:gd name="connsiteY3" fmla="*/ 3172 h 21600"/>
              <a:gd name="connsiteX4" fmla="*/ 17635 w 21600"/>
              <a:gd name="connsiteY4" fmla="*/ 6274 h 21600"/>
              <a:gd name="connsiteX5" fmla="*/ 21600 w 21600"/>
              <a:gd name="connsiteY5" fmla="*/ 6645 h 21600"/>
              <a:gd name="connsiteX6" fmla="*/ 18286 w 21600"/>
              <a:gd name="connsiteY6" fmla="*/ 9047 h 21600"/>
              <a:gd name="connsiteX7" fmla="*/ 20010 w 21600"/>
              <a:gd name="connsiteY7" fmla="*/ 12510 h 21600"/>
              <a:gd name="connsiteX8" fmla="*/ 17278 w 21600"/>
              <a:gd name="connsiteY8" fmla="*/ 12912 h 21600"/>
              <a:gd name="connsiteX9" fmla="*/ 18877 w 21600"/>
              <a:gd name="connsiteY9" fmla="*/ 15632 h 21600"/>
              <a:gd name="connsiteX10" fmla="*/ 14640 w 21600"/>
              <a:gd name="connsiteY10" fmla="*/ 14350 h 21600"/>
              <a:gd name="connsiteX11" fmla="*/ 14942 w 21600"/>
              <a:gd name="connsiteY11" fmla="*/ 17370 h 21600"/>
              <a:gd name="connsiteX12" fmla="*/ 12180 w 21600"/>
              <a:gd name="connsiteY12" fmla="*/ 15935 h 21600"/>
              <a:gd name="connsiteX13" fmla="*/ 11612 w 21600"/>
              <a:gd name="connsiteY13" fmla="*/ 18842 h 21600"/>
              <a:gd name="connsiteX14" fmla="*/ 9872 w 21600"/>
              <a:gd name="connsiteY14" fmla="*/ 17370 h 21600"/>
              <a:gd name="connsiteX15" fmla="*/ 8700 w 21600"/>
              <a:gd name="connsiteY15" fmla="*/ 19712 h 21600"/>
              <a:gd name="connsiteX16" fmla="*/ 7527 w 21600"/>
              <a:gd name="connsiteY16" fmla="*/ 18125 h 21600"/>
              <a:gd name="connsiteX17" fmla="*/ 4917 w 21600"/>
              <a:gd name="connsiteY17" fmla="*/ 21600 h 21600"/>
              <a:gd name="connsiteX18" fmla="*/ 4805 w 21600"/>
              <a:gd name="connsiteY18" fmla="*/ 18240 h 21600"/>
              <a:gd name="connsiteX19" fmla="*/ 1285 w 21600"/>
              <a:gd name="connsiteY19" fmla="*/ 17825 h 21600"/>
              <a:gd name="connsiteX20" fmla="*/ 3330 w 21600"/>
              <a:gd name="connsiteY20" fmla="*/ 15370 h 21600"/>
              <a:gd name="connsiteX21" fmla="*/ 0 w 21600"/>
              <a:gd name="connsiteY21" fmla="*/ 12877 h 21600"/>
              <a:gd name="connsiteX22" fmla="*/ 3935 w 21600"/>
              <a:gd name="connsiteY22" fmla="*/ 11592 h 21600"/>
              <a:gd name="connsiteX23" fmla="*/ 1172 w 21600"/>
              <a:gd name="connsiteY23" fmla="*/ 8270 h 21600"/>
              <a:gd name="connsiteX24" fmla="*/ 4495 w 21600"/>
              <a:gd name="connsiteY24" fmla="*/ 7378 h 21600"/>
              <a:gd name="connsiteX25" fmla="*/ 4502 w 21600"/>
              <a:gd name="connsiteY25" fmla="*/ 3625 h 21600"/>
              <a:gd name="connsiteX26" fmla="*/ 8550 w 21600"/>
              <a:gd name="connsiteY26" fmla="*/ 6382 h 21600"/>
              <a:gd name="connsiteX27" fmla="*/ 9722 w 21600"/>
              <a:gd name="connsiteY27" fmla="*/ 1887 h 21600"/>
              <a:gd name="connsiteX28" fmla="*/ 11462 w 21600"/>
              <a:gd name="connsiteY28" fmla="*/ 4342 h 21600"/>
              <a:gd name="connsiteX0" fmla="*/ 11462 w 21600"/>
              <a:gd name="connsiteY0" fmla="*/ 4342 h 21600"/>
              <a:gd name="connsiteX1" fmla="*/ 14790 w 21600"/>
              <a:gd name="connsiteY1" fmla="*/ 0 h 21600"/>
              <a:gd name="connsiteX2" fmla="*/ 15062 w 21600"/>
              <a:gd name="connsiteY2" fmla="*/ 4953 h 21600"/>
              <a:gd name="connsiteX3" fmla="*/ 18007 w 21600"/>
              <a:gd name="connsiteY3" fmla="*/ 3172 h 21600"/>
              <a:gd name="connsiteX4" fmla="*/ 17635 w 21600"/>
              <a:gd name="connsiteY4" fmla="*/ 6274 h 21600"/>
              <a:gd name="connsiteX5" fmla="*/ 21600 w 21600"/>
              <a:gd name="connsiteY5" fmla="*/ 6645 h 21600"/>
              <a:gd name="connsiteX6" fmla="*/ 18286 w 21600"/>
              <a:gd name="connsiteY6" fmla="*/ 9047 h 21600"/>
              <a:gd name="connsiteX7" fmla="*/ 20010 w 21600"/>
              <a:gd name="connsiteY7" fmla="*/ 12510 h 21600"/>
              <a:gd name="connsiteX8" fmla="*/ 17278 w 21600"/>
              <a:gd name="connsiteY8" fmla="*/ 12912 h 21600"/>
              <a:gd name="connsiteX9" fmla="*/ 18877 w 21600"/>
              <a:gd name="connsiteY9" fmla="*/ 15632 h 21600"/>
              <a:gd name="connsiteX10" fmla="*/ 14640 w 21600"/>
              <a:gd name="connsiteY10" fmla="*/ 14350 h 21600"/>
              <a:gd name="connsiteX11" fmla="*/ 14942 w 21600"/>
              <a:gd name="connsiteY11" fmla="*/ 17370 h 21600"/>
              <a:gd name="connsiteX12" fmla="*/ 12180 w 21600"/>
              <a:gd name="connsiteY12" fmla="*/ 15935 h 21600"/>
              <a:gd name="connsiteX13" fmla="*/ 11612 w 21600"/>
              <a:gd name="connsiteY13" fmla="*/ 18842 h 21600"/>
              <a:gd name="connsiteX14" fmla="*/ 9872 w 21600"/>
              <a:gd name="connsiteY14" fmla="*/ 17370 h 21600"/>
              <a:gd name="connsiteX15" fmla="*/ 8700 w 21600"/>
              <a:gd name="connsiteY15" fmla="*/ 19712 h 21600"/>
              <a:gd name="connsiteX16" fmla="*/ 7527 w 21600"/>
              <a:gd name="connsiteY16" fmla="*/ 18125 h 21600"/>
              <a:gd name="connsiteX17" fmla="*/ 4917 w 21600"/>
              <a:gd name="connsiteY17" fmla="*/ 21600 h 21600"/>
              <a:gd name="connsiteX18" fmla="*/ 4805 w 21600"/>
              <a:gd name="connsiteY18" fmla="*/ 18240 h 21600"/>
              <a:gd name="connsiteX19" fmla="*/ 1285 w 21600"/>
              <a:gd name="connsiteY19" fmla="*/ 17825 h 21600"/>
              <a:gd name="connsiteX20" fmla="*/ 3330 w 21600"/>
              <a:gd name="connsiteY20" fmla="*/ 15370 h 21600"/>
              <a:gd name="connsiteX21" fmla="*/ 0 w 21600"/>
              <a:gd name="connsiteY21" fmla="*/ 12877 h 21600"/>
              <a:gd name="connsiteX22" fmla="*/ 3935 w 21600"/>
              <a:gd name="connsiteY22" fmla="*/ 11592 h 21600"/>
              <a:gd name="connsiteX23" fmla="*/ 1172 w 21600"/>
              <a:gd name="connsiteY23" fmla="*/ 8270 h 21600"/>
              <a:gd name="connsiteX24" fmla="*/ 4495 w 21600"/>
              <a:gd name="connsiteY24" fmla="*/ 7378 h 21600"/>
              <a:gd name="connsiteX25" fmla="*/ 4502 w 21600"/>
              <a:gd name="connsiteY25" fmla="*/ 3625 h 21600"/>
              <a:gd name="connsiteX26" fmla="*/ 7662 w 21600"/>
              <a:gd name="connsiteY26" fmla="*/ 5862 h 21600"/>
              <a:gd name="connsiteX27" fmla="*/ 9722 w 21600"/>
              <a:gd name="connsiteY27" fmla="*/ 1887 h 21600"/>
              <a:gd name="connsiteX28" fmla="*/ 11462 w 21600"/>
              <a:gd name="connsiteY28" fmla="*/ 4342 h 21600"/>
              <a:gd name="connsiteX0" fmla="*/ 11462 w 21600"/>
              <a:gd name="connsiteY0" fmla="*/ 3038 h 20296"/>
              <a:gd name="connsiteX1" fmla="*/ 14349 w 21600"/>
              <a:gd name="connsiteY1" fmla="*/ 0 h 20296"/>
              <a:gd name="connsiteX2" fmla="*/ 15062 w 21600"/>
              <a:gd name="connsiteY2" fmla="*/ 3649 h 20296"/>
              <a:gd name="connsiteX3" fmla="*/ 18007 w 21600"/>
              <a:gd name="connsiteY3" fmla="*/ 1868 h 20296"/>
              <a:gd name="connsiteX4" fmla="*/ 17635 w 21600"/>
              <a:gd name="connsiteY4" fmla="*/ 4970 h 20296"/>
              <a:gd name="connsiteX5" fmla="*/ 21600 w 21600"/>
              <a:gd name="connsiteY5" fmla="*/ 5341 h 20296"/>
              <a:gd name="connsiteX6" fmla="*/ 18286 w 21600"/>
              <a:gd name="connsiteY6" fmla="*/ 7743 h 20296"/>
              <a:gd name="connsiteX7" fmla="*/ 20010 w 21600"/>
              <a:gd name="connsiteY7" fmla="*/ 11206 h 20296"/>
              <a:gd name="connsiteX8" fmla="*/ 17278 w 21600"/>
              <a:gd name="connsiteY8" fmla="*/ 11608 h 20296"/>
              <a:gd name="connsiteX9" fmla="*/ 18877 w 21600"/>
              <a:gd name="connsiteY9" fmla="*/ 14328 h 20296"/>
              <a:gd name="connsiteX10" fmla="*/ 14640 w 21600"/>
              <a:gd name="connsiteY10" fmla="*/ 13046 h 20296"/>
              <a:gd name="connsiteX11" fmla="*/ 14942 w 21600"/>
              <a:gd name="connsiteY11" fmla="*/ 16066 h 20296"/>
              <a:gd name="connsiteX12" fmla="*/ 12180 w 21600"/>
              <a:gd name="connsiteY12" fmla="*/ 14631 h 20296"/>
              <a:gd name="connsiteX13" fmla="*/ 11612 w 21600"/>
              <a:gd name="connsiteY13" fmla="*/ 17538 h 20296"/>
              <a:gd name="connsiteX14" fmla="*/ 9872 w 21600"/>
              <a:gd name="connsiteY14" fmla="*/ 16066 h 20296"/>
              <a:gd name="connsiteX15" fmla="*/ 8700 w 21600"/>
              <a:gd name="connsiteY15" fmla="*/ 18408 h 20296"/>
              <a:gd name="connsiteX16" fmla="*/ 7527 w 21600"/>
              <a:gd name="connsiteY16" fmla="*/ 16821 h 20296"/>
              <a:gd name="connsiteX17" fmla="*/ 4917 w 21600"/>
              <a:gd name="connsiteY17" fmla="*/ 20296 h 20296"/>
              <a:gd name="connsiteX18" fmla="*/ 4805 w 21600"/>
              <a:gd name="connsiteY18" fmla="*/ 16936 h 20296"/>
              <a:gd name="connsiteX19" fmla="*/ 1285 w 21600"/>
              <a:gd name="connsiteY19" fmla="*/ 16521 h 20296"/>
              <a:gd name="connsiteX20" fmla="*/ 3330 w 21600"/>
              <a:gd name="connsiteY20" fmla="*/ 14066 h 20296"/>
              <a:gd name="connsiteX21" fmla="*/ 0 w 21600"/>
              <a:gd name="connsiteY21" fmla="*/ 11573 h 20296"/>
              <a:gd name="connsiteX22" fmla="*/ 3935 w 21600"/>
              <a:gd name="connsiteY22" fmla="*/ 10288 h 20296"/>
              <a:gd name="connsiteX23" fmla="*/ 1172 w 21600"/>
              <a:gd name="connsiteY23" fmla="*/ 6966 h 20296"/>
              <a:gd name="connsiteX24" fmla="*/ 4495 w 21600"/>
              <a:gd name="connsiteY24" fmla="*/ 6074 h 20296"/>
              <a:gd name="connsiteX25" fmla="*/ 4502 w 21600"/>
              <a:gd name="connsiteY25" fmla="*/ 2321 h 20296"/>
              <a:gd name="connsiteX26" fmla="*/ 7662 w 21600"/>
              <a:gd name="connsiteY26" fmla="*/ 4558 h 20296"/>
              <a:gd name="connsiteX27" fmla="*/ 9722 w 21600"/>
              <a:gd name="connsiteY27" fmla="*/ 583 h 20296"/>
              <a:gd name="connsiteX28" fmla="*/ 11462 w 21600"/>
              <a:gd name="connsiteY28" fmla="*/ 3038 h 20296"/>
              <a:gd name="connsiteX0" fmla="*/ 11462 w 21600"/>
              <a:gd name="connsiteY0" fmla="*/ 3038 h 20296"/>
              <a:gd name="connsiteX1" fmla="*/ 14349 w 21600"/>
              <a:gd name="connsiteY1" fmla="*/ 0 h 20296"/>
              <a:gd name="connsiteX2" fmla="*/ 15062 w 21600"/>
              <a:gd name="connsiteY2" fmla="*/ 3649 h 20296"/>
              <a:gd name="connsiteX3" fmla="*/ 18007 w 21600"/>
              <a:gd name="connsiteY3" fmla="*/ 1868 h 20296"/>
              <a:gd name="connsiteX4" fmla="*/ 17635 w 21600"/>
              <a:gd name="connsiteY4" fmla="*/ 4970 h 20296"/>
              <a:gd name="connsiteX5" fmla="*/ 21600 w 21600"/>
              <a:gd name="connsiteY5" fmla="*/ 5341 h 20296"/>
              <a:gd name="connsiteX6" fmla="*/ 18286 w 21600"/>
              <a:gd name="connsiteY6" fmla="*/ 7743 h 20296"/>
              <a:gd name="connsiteX7" fmla="*/ 20010 w 21600"/>
              <a:gd name="connsiteY7" fmla="*/ 11206 h 20296"/>
              <a:gd name="connsiteX8" fmla="*/ 17278 w 21600"/>
              <a:gd name="connsiteY8" fmla="*/ 11608 h 20296"/>
              <a:gd name="connsiteX9" fmla="*/ 18877 w 21600"/>
              <a:gd name="connsiteY9" fmla="*/ 14328 h 20296"/>
              <a:gd name="connsiteX10" fmla="*/ 14640 w 21600"/>
              <a:gd name="connsiteY10" fmla="*/ 13046 h 20296"/>
              <a:gd name="connsiteX11" fmla="*/ 14942 w 21600"/>
              <a:gd name="connsiteY11" fmla="*/ 16066 h 20296"/>
              <a:gd name="connsiteX12" fmla="*/ 12180 w 21600"/>
              <a:gd name="connsiteY12" fmla="*/ 14631 h 20296"/>
              <a:gd name="connsiteX13" fmla="*/ 11612 w 21600"/>
              <a:gd name="connsiteY13" fmla="*/ 17538 h 20296"/>
              <a:gd name="connsiteX14" fmla="*/ 9872 w 21600"/>
              <a:gd name="connsiteY14" fmla="*/ 16066 h 20296"/>
              <a:gd name="connsiteX15" fmla="*/ 8700 w 21600"/>
              <a:gd name="connsiteY15" fmla="*/ 18408 h 20296"/>
              <a:gd name="connsiteX16" fmla="*/ 7527 w 21600"/>
              <a:gd name="connsiteY16" fmla="*/ 16821 h 20296"/>
              <a:gd name="connsiteX17" fmla="*/ 4917 w 21600"/>
              <a:gd name="connsiteY17" fmla="*/ 20296 h 20296"/>
              <a:gd name="connsiteX18" fmla="*/ 4805 w 21600"/>
              <a:gd name="connsiteY18" fmla="*/ 16936 h 20296"/>
              <a:gd name="connsiteX19" fmla="*/ 1285 w 21600"/>
              <a:gd name="connsiteY19" fmla="*/ 16521 h 20296"/>
              <a:gd name="connsiteX20" fmla="*/ 3330 w 21600"/>
              <a:gd name="connsiteY20" fmla="*/ 14066 h 20296"/>
              <a:gd name="connsiteX21" fmla="*/ 0 w 21600"/>
              <a:gd name="connsiteY21" fmla="*/ 11573 h 20296"/>
              <a:gd name="connsiteX22" fmla="*/ 3935 w 21600"/>
              <a:gd name="connsiteY22" fmla="*/ 10288 h 20296"/>
              <a:gd name="connsiteX23" fmla="*/ 1172 w 21600"/>
              <a:gd name="connsiteY23" fmla="*/ 6966 h 20296"/>
              <a:gd name="connsiteX24" fmla="*/ 4495 w 21600"/>
              <a:gd name="connsiteY24" fmla="*/ 6074 h 20296"/>
              <a:gd name="connsiteX25" fmla="*/ 4502 w 21600"/>
              <a:gd name="connsiteY25" fmla="*/ 2321 h 20296"/>
              <a:gd name="connsiteX26" fmla="*/ 7662 w 21600"/>
              <a:gd name="connsiteY26" fmla="*/ 4558 h 20296"/>
              <a:gd name="connsiteX27" fmla="*/ 9722 w 21600"/>
              <a:gd name="connsiteY27" fmla="*/ 583 h 20296"/>
              <a:gd name="connsiteX28" fmla="*/ 11462 w 21600"/>
              <a:gd name="connsiteY28" fmla="*/ 3038 h 20296"/>
              <a:gd name="connsiteX0" fmla="*/ 11462 w 20564"/>
              <a:gd name="connsiteY0" fmla="*/ 3038 h 20296"/>
              <a:gd name="connsiteX1" fmla="*/ 14349 w 20564"/>
              <a:gd name="connsiteY1" fmla="*/ 0 h 20296"/>
              <a:gd name="connsiteX2" fmla="*/ 15062 w 20564"/>
              <a:gd name="connsiteY2" fmla="*/ 3649 h 20296"/>
              <a:gd name="connsiteX3" fmla="*/ 18007 w 20564"/>
              <a:gd name="connsiteY3" fmla="*/ 1868 h 20296"/>
              <a:gd name="connsiteX4" fmla="*/ 17635 w 20564"/>
              <a:gd name="connsiteY4" fmla="*/ 4970 h 20296"/>
              <a:gd name="connsiteX5" fmla="*/ 20564 w 20564"/>
              <a:gd name="connsiteY5" fmla="*/ 5823 h 20296"/>
              <a:gd name="connsiteX6" fmla="*/ 18286 w 20564"/>
              <a:gd name="connsiteY6" fmla="*/ 7743 h 20296"/>
              <a:gd name="connsiteX7" fmla="*/ 20010 w 20564"/>
              <a:gd name="connsiteY7" fmla="*/ 11206 h 20296"/>
              <a:gd name="connsiteX8" fmla="*/ 17278 w 20564"/>
              <a:gd name="connsiteY8" fmla="*/ 11608 h 20296"/>
              <a:gd name="connsiteX9" fmla="*/ 18877 w 20564"/>
              <a:gd name="connsiteY9" fmla="*/ 14328 h 20296"/>
              <a:gd name="connsiteX10" fmla="*/ 14640 w 20564"/>
              <a:gd name="connsiteY10" fmla="*/ 13046 h 20296"/>
              <a:gd name="connsiteX11" fmla="*/ 14942 w 20564"/>
              <a:gd name="connsiteY11" fmla="*/ 16066 h 20296"/>
              <a:gd name="connsiteX12" fmla="*/ 12180 w 20564"/>
              <a:gd name="connsiteY12" fmla="*/ 14631 h 20296"/>
              <a:gd name="connsiteX13" fmla="*/ 11612 w 20564"/>
              <a:gd name="connsiteY13" fmla="*/ 17538 h 20296"/>
              <a:gd name="connsiteX14" fmla="*/ 9872 w 20564"/>
              <a:gd name="connsiteY14" fmla="*/ 16066 h 20296"/>
              <a:gd name="connsiteX15" fmla="*/ 8700 w 20564"/>
              <a:gd name="connsiteY15" fmla="*/ 18408 h 20296"/>
              <a:gd name="connsiteX16" fmla="*/ 7527 w 20564"/>
              <a:gd name="connsiteY16" fmla="*/ 16821 h 20296"/>
              <a:gd name="connsiteX17" fmla="*/ 4917 w 20564"/>
              <a:gd name="connsiteY17" fmla="*/ 20296 h 20296"/>
              <a:gd name="connsiteX18" fmla="*/ 4805 w 20564"/>
              <a:gd name="connsiteY18" fmla="*/ 16936 h 20296"/>
              <a:gd name="connsiteX19" fmla="*/ 1285 w 20564"/>
              <a:gd name="connsiteY19" fmla="*/ 16521 h 20296"/>
              <a:gd name="connsiteX20" fmla="*/ 3330 w 20564"/>
              <a:gd name="connsiteY20" fmla="*/ 14066 h 20296"/>
              <a:gd name="connsiteX21" fmla="*/ 0 w 20564"/>
              <a:gd name="connsiteY21" fmla="*/ 11573 h 20296"/>
              <a:gd name="connsiteX22" fmla="*/ 3935 w 20564"/>
              <a:gd name="connsiteY22" fmla="*/ 10288 h 20296"/>
              <a:gd name="connsiteX23" fmla="*/ 1172 w 20564"/>
              <a:gd name="connsiteY23" fmla="*/ 6966 h 20296"/>
              <a:gd name="connsiteX24" fmla="*/ 4495 w 20564"/>
              <a:gd name="connsiteY24" fmla="*/ 6074 h 20296"/>
              <a:gd name="connsiteX25" fmla="*/ 4502 w 20564"/>
              <a:gd name="connsiteY25" fmla="*/ 2321 h 20296"/>
              <a:gd name="connsiteX26" fmla="*/ 7662 w 20564"/>
              <a:gd name="connsiteY26" fmla="*/ 4558 h 20296"/>
              <a:gd name="connsiteX27" fmla="*/ 9722 w 20564"/>
              <a:gd name="connsiteY27" fmla="*/ 583 h 20296"/>
              <a:gd name="connsiteX28" fmla="*/ 11462 w 20564"/>
              <a:gd name="connsiteY28" fmla="*/ 3038 h 202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0564" h="20296">
                <a:moveTo>
                  <a:pt x="11462" y="3038"/>
                </a:moveTo>
                <a:lnTo>
                  <a:pt x="14349" y="0"/>
                </a:lnTo>
                <a:cubicBezTo>
                  <a:pt x="14680" y="1834"/>
                  <a:pt x="15150" y="1723"/>
                  <a:pt x="15062" y="3649"/>
                </a:cubicBezTo>
                <a:lnTo>
                  <a:pt x="18007" y="1868"/>
                </a:lnTo>
                <a:lnTo>
                  <a:pt x="17635" y="4970"/>
                </a:lnTo>
                <a:lnTo>
                  <a:pt x="20564" y="5823"/>
                </a:lnTo>
                <a:lnTo>
                  <a:pt x="18286" y="7743"/>
                </a:lnTo>
                <a:cubicBezTo>
                  <a:pt x="18281" y="8491"/>
                  <a:pt x="20015" y="10458"/>
                  <a:pt x="20010" y="11206"/>
                </a:cubicBezTo>
                <a:lnTo>
                  <a:pt x="17278" y="11608"/>
                </a:lnTo>
                <a:lnTo>
                  <a:pt x="18877" y="14328"/>
                </a:lnTo>
                <a:lnTo>
                  <a:pt x="14640" y="13046"/>
                </a:lnTo>
                <a:cubicBezTo>
                  <a:pt x="14741" y="14053"/>
                  <a:pt x="14841" y="15059"/>
                  <a:pt x="14942" y="16066"/>
                </a:cubicBezTo>
                <a:lnTo>
                  <a:pt x="12180" y="14631"/>
                </a:lnTo>
                <a:lnTo>
                  <a:pt x="11612" y="17538"/>
                </a:lnTo>
                <a:lnTo>
                  <a:pt x="9872" y="16066"/>
                </a:lnTo>
                <a:lnTo>
                  <a:pt x="8700" y="18408"/>
                </a:lnTo>
                <a:lnTo>
                  <a:pt x="7527" y="16821"/>
                </a:lnTo>
                <a:lnTo>
                  <a:pt x="4917" y="20296"/>
                </a:lnTo>
                <a:cubicBezTo>
                  <a:pt x="4880" y="19176"/>
                  <a:pt x="4842" y="18056"/>
                  <a:pt x="4805" y="16936"/>
                </a:cubicBezTo>
                <a:lnTo>
                  <a:pt x="1285" y="16521"/>
                </a:lnTo>
                <a:lnTo>
                  <a:pt x="3330" y="14066"/>
                </a:lnTo>
                <a:lnTo>
                  <a:pt x="0" y="11573"/>
                </a:lnTo>
                <a:lnTo>
                  <a:pt x="3935" y="10288"/>
                </a:lnTo>
                <a:lnTo>
                  <a:pt x="1172" y="6966"/>
                </a:lnTo>
                <a:lnTo>
                  <a:pt x="4495" y="6074"/>
                </a:lnTo>
                <a:cubicBezTo>
                  <a:pt x="4497" y="4823"/>
                  <a:pt x="4500" y="3572"/>
                  <a:pt x="4502" y="2321"/>
                </a:cubicBezTo>
                <a:lnTo>
                  <a:pt x="7662" y="4558"/>
                </a:lnTo>
                <a:lnTo>
                  <a:pt x="9722" y="583"/>
                </a:lnTo>
                <a:lnTo>
                  <a:pt x="11462" y="3038"/>
                </a:lnTo>
                <a:close/>
              </a:path>
            </a:pathLst>
          </a:cu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a:t>\</a:t>
            </a:r>
          </a:p>
        </p:txBody>
      </p:sp>
      <p:sp>
        <p:nvSpPr>
          <p:cNvPr id="3" name="Rectangle 2">
            <a:extLst>
              <a:ext uri="{FF2B5EF4-FFF2-40B4-BE49-F238E27FC236}">
                <a16:creationId xmlns:a16="http://schemas.microsoft.com/office/drawing/2014/main" id="{676DE82F-7229-4F7D-A00F-1276380AA404}"/>
              </a:ext>
            </a:extLst>
          </p:cNvPr>
          <p:cNvSpPr/>
          <p:nvPr/>
        </p:nvSpPr>
        <p:spPr>
          <a:xfrm>
            <a:off x="2817162" y="2563888"/>
            <a:ext cx="2813126" cy="276999"/>
          </a:xfrm>
          <a:prstGeom prst="rect">
            <a:avLst/>
          </a:prstGeom>
        </p:spPr>
        <p:txBody>
          <a:bodyPr wrap="square" lIns="91440" tIns="45720" rIns="91440" bIns="45720" anchor="t">
            <a:spAutoFit/>
          </a:bodyPr>
          <a:lstStyle/>
          <a:p>
            <a:pPr algn="ctr"/>
            <a:r>
              <a:rPr lang="en-GB" sz="1200" b="1">
                <a:solidFill>
                  <a:prstClr val="black"/>
                </a:solidFill>
                <a:latin typeface="Comic Sans MS"/>
              </a:rPr>
              <a:t>  </a:t>
            </a:r>
            <a:r>
              <a:rPr lang="en-GB" sz="1200" b="1" u="sng">
                <a:solidFill>
                  <a:prstClr val="black"/>
                </a:solidFill>
                <a:latin typeface="Comic Sans MS"/>
              </a:rPr>
              <a:t>Topic – Anglo Saxons</a:t>
            </a:r>
          </a:p>
        </p:txBody>
      </p:sp>
      <p:sp>
        <p:nvSpPr>
          <p:cNvPr id="5" name="TextBox 4"/>
          <p:cNvSpPr txBox="1"/>
          <p:nvPr/>
        </p:nvSpPr>
        <p:spPr>
          <a:xfrm>
            <a:off x="5077632" y="1949480"/>
            <a:ext cx="3117692" cy="584775"/>
          </a:xfrm>
          <a:prstGeom prst="rect">
            <a:avLst/>
          </a:prstGeom>
          <a:noFill/>
        </p:spPr>
        <p:txBody>
          <a:bodyPr wrap="square" lIns="91440" tIns="45720" rIns="91440" bIns="45720" rtlCol="0" anchor="t">
            <a:spAutoFit/>
          </a:bodyPr>
          <a:lstStyle/>
          <a:p>
            <a:pPr algn="ctr"/>
            <a:r>
              <a:rPr lang="en-GB" sz="1600" b="1" u="sng">
                <a:latin typeface="Comic Sans MS"/>
              </a:rPr>
              <a:t>Year 3 Curriculum Overview – </a:t>
            </a:r>
            <a:br>
              <a:rPr lang="en-GB" sz="1600" b="1" u="sng">
                <a:latin typeface="Comic Sans MS" panose="030F0702030302020204" pitchFamily="66" charset="0"/>
              </a:rPr>
            </a:br>
            <a:r>
              <a:rPr lang="en-GB" sz="1600" b="1" u="sng">
                <a:latin typeface="Comic Sans MS"/>
              </a:rPr>
              <a:t>Spring 2</a:t>
            </a:r>
            <a:endParaRPr lang="en-GB" sz="1600" b="1" u="sng">
              <a:latin typeface="Comic Sans MS" panose="030F0702030302020204" pitchFamily="66" charset="0"/>
            </a:endParaRPr>
          </a:p>
        </p:txBody>
      </p:sp>
      <p:sp>
        <p:nvSpPr>
          <p:cNvPr id="15" name="Rectangle 14">
            <a:extLst>
              <a:ext uri="{FF2B5EF4-FFF2-40B4-BE49-F238E27FC236}">
                <a16:creationId xmlns:a16="http://schemas.microsoft.com/office/drawing/2014/main" id="{FB27B356-63E6-701B-27A3-19F075100D78}"/>
              </a:ext>
            </a:extLst>
          </p:cNvPr>
          <p:cNvSpPr/>
          <p:nvPr/>
        </p:nvSpPr>
        <p:spPr>
          <a:xfrm>
            <a:off x="333555" y="5071475"/>
            <a:ext cx="825701" cy="276999"/>
          </a:xfrm>
          <a:prstGeom prst="rect">
            <a:avLst/>
          </a:prstGeom>
        </p:spPr>
        <p:txBody>
          <a:bodyPr wrap="square">
            <a:spAutoFit/>
          </a:bodyPr>
          <a:lstStyle/>
          <a:p>
            <a:pPr lvl="0" algn="ctr"/>
            <a:r>
              <a:rPr lang="en-GB" sz="1200" b="1" u="sng">
                <a:solidFill>
                  <a:prstClr val="black"/>
                </a:solidFill>
                <a:latin typeface="Comic Sans MS" panose="030F0702030302020204" pitchFamily="66" charset="0"/>
              </a:rPr>
              <a:t>Science</a:t>
            </a:r>
            <a:endParaRPr lang="en-GB" sz="1100" b="1" u="sng">
              <a:solidFill>
                <a:prstClr val="black"/>
              </a:solidFill>
              <a:latin typeface="Comic Sans MS" panose="030F0702030302020204" pitchFamily="66" charset="0"/>
            </a:endParaRPr>
          </a:p>
        </p:txBody>
      </p:sp>
      <p:pic>
        <p:nvPicPr>
          <p:cNvPr id="4" name="Picture 3" descr="Scholars defend Anglo‑Saxon name">
            <a:extLst>
              <a:ext uri="{FF2B5EF4-FFF2-40B4-BE49-F238E27FC236}">
                <a16:creationId xmlns:a16="http://schemas.microsoft.com/office/drawing/2014/main" id="{35CD50A4-DE05-71B2-137F-66F195C30090}"/>
              </a:ext>
            </a:extLst>
          </p:cNvPr>
          <p:cNvPicPr>
            <a:picLocks noChangeAspect="1"/>
          </p:cNvPicPr>
          <p:nvPr/>
        </p:nvPicPr>
        <p:blipFill>
          <a:blip r:embed="rId7"/>
          <a:stretch>
            <a:fillRect/>
          </a:stretch>
        </p:blipFill>
        <p:spPr>
          <a:xfrm>
            <a:off x="3157628" y="2844560"/>
            <a:ext cx="2037992" cy="1226389"/>
          </a:xfrm>
          <a:prstGeom prst="rect">
            <a:avLst/>
          </a:prstGeom>
        </p:spPr>
      </p:pic>
      <p:pic>
        <p:nvPicPr>
          <p:cNvPr id="6" name="Picture 5" descr="BODIAM CASTLE (2026) All You Should ...">
            <a:extLst>
              <a:ext uri="{FF2B5EF4-FFF2-40B4-BE49-F238E27FC236}">
                <a16:creationId xmlns:a16="http://schemas.microsoft.com/office/drawing/2014/main" id="{51637A62-27E6-85C9-087F-295F3070CD8F}"/>
              </a:ext>
            </a:extLst>
          </p:cNvPr>
          <p:cNvPicPr>
            <a:picLocks noChangeAspect="1"/>
          </p:cNvPicPr>
          <p:nvPr/>
        </p:nvPicPr>
        <p:blipFill>
          <a:blip r:embed="rId8"/>
          <a:stretch>
            <a:fillRect/>
          </a:stretch>
        </p:blipFill>
        <p:spPr>
          <a:xfrm>
            <a:off x="8343089" y="1943549"/>
            <a:ext cx="1659330" cy="1274375"/>
          </a:xfrm>
          <a:prstGeom prst="rect">
            <a:avLst/>
          </a:prstGeom>
        </p:spPr>
      </p:pic>
    </p:spTree>
    <p:extLst>
      <p:ext uri="{BB962C8B-B14F-4D97-AF65-F5344CB8AC3E}">
        <p14:creationId xmlns:p14="http://schemas.microsoft.com/office/powerpoint/2010/main" val="31369634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4700860d-0763-463c-9e2a-5b7dd5214dc3">
      <Terms xmlns="http://schemas.microsoft.com/office/infopath/2007/PartnerControls"/>
    </lcf76f155ced4ddcb4097134ff3c332f>
    <TaxCatchAll xmlns="bfb75b7a-5e0a-4b60-b387-93bf9216e7eb"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55E738E8686574CA14AB330C30A457C" ma:contentTypeVersion="19" ma:contentTypeDescription="Create a new document." ma:contentTypeScope="" ma:versionID="6d30f9c3e0b0086c770d563bac396d2e">
  <xsd:schema xmlns:xsd="http://www.w3.org/2001/XMLSchema" xmlns:xs="http://www.w3.org/2001/XMLSchema" xmlns:p="http://schemas.microsoft.com/office/2006/metadata/properties" xmlns:ns2="4700860d-0763-463c-9e2a-5b7dd5214dc3" xmlns:ns3="bfb75b7a-5e0a-4b60-b387-93bf9216e7eb" targetNamespace="http://schemas.microsoft.com/office/2006/metadata/properties" ma:root="true" ma:fieldsID="246335577716e517cf51f7d948999f0c" ns2:_="" ns3:_="">
    <xsd:import namespace="4700860d-0763-463c-9e2a-5b7dd5214dc3"/>
    <xsd:import namespace="bfb75b7a-5e0a-4b60-b387-93bf9216e7eb"/>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Location" minOccurs="0"/>
                <xsd:element ref="ns2:MediaServiceOCR"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00860d-0763-463c-9e2a-5b7dd5214dc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18b0e5ba-aed0-43b9-9741-703b462286a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fb75b7a-5e0a-4b60-b387-93bf9216e7eb"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2586b739-8eb2-440e-9b0c-e12691d26116}" ma:internalName="TaxCatchAll" ma:showField="CatchAllData" ma:web="bfb75b7a-5e0a-4b60-b387-93bf9216e7e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FE1DF7C-A249-4C0E-952D-06DA6BAC8881}">
  <ds:schemaRefs>
    <ds:schemaRef ds:uri="105d9970-3892-4233-bce0-2dd653edff54"/>
    <ds:schemaRef ds:uri="4700860d-0763-463c-9e2a-5b7dd5214dc3"/>
    <ds:schemaRef ds:uri="5ddb6fa6-fd6d-4a45-9ec5-53561cd290a4"/>
    <ds:schemaRef ds:uri="bfb75b7a-5e0a-4b60-b387-93bf9216e7eb"/>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31DB4A1F-39D0-48D3-B5D6-18961F704496}">
  <ds:schemaRefs>
    <ds:schemaRef ds:uri="4700860d-0763-463c-9e2a-5b7dd5214dc3"/>
    <ds:schemaRef ds:uri="bfb75b7a-5e0a-4b60-b387-93bf9216e7e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E1A854D2-3571-4622-B988-4E9642A7F86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558</Words>
  <Application>Microsoft Office PowerPoint</Application>
  <PresentationFormat>Widescreen</PresentationFormat>
  <Paragraphs>32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Comic Sans MS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Ifsheen Akhtar</dc:creator>
  <cp:lastModifiedBy>Joanne Womersley</cp:lastModifiedBy>
  <cp:revision>2</cp:revision>
  <cp:lastPrinted>2022-09-13T11:20:02Z</cp:lastPrinted>
  <dcterms:created xsi:type="dcterms:W3CDTF">2017-12-12T08:08:12Z</dcterms:created>
  <dcterms:modified xsi:type="dcterms:W3CDTF">2026-03-06T10:12:20Z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0x010100755E738E8686574CA14AB330C30A457C</vt:lpwstr>
  </property>
  <property fmtid="{D5CDD505-2E9C-101B-9397-08002B2CF9AE}" pid="3" name="MediaServiceImageTags">
    <vt:lpwstr/>
  </property>
</Properties>
</file>