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fsheen Akhtar SFS" initials="IAS" lastIdx="1" clrIdx="0">
    <p:extLst>
      <p:ext uri="{19B8F6BF-5375-455C-9EA6-DF929625EA0E}">
        <p15:presenceInfo xmlns:p15="http://schemas.microsoft.com/office/powerpoint/2012/main" userId="S-1-5-21-3274620300-319250855-3659216091-597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05A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1" d="100"/>
          <a:sy n="111" d="100"/>
        </p:scale>
        <p:origin x="594"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commentAuthors" Target="commen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AD64F73-51A0-48B1-8B3C-3CC10869AE7C}" type="datetimeFigureOut">
              <a:rPr lang="en-GB" smtClean="0"/>
              <a:t>06/03/2026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598DDB-4A3F-4B5B-9A28-B0D8B9D80A04}" type="slidenum">
              <a:rPr lang="en-GB" smtClean="0"/>
              <a:t>‹#›</a:t>
            </a:fld>
            <a:endParaRPr lang="en-GB"/>
          </a:p>
        </p:txBody>
      </p:sp>
    </p:spTree>
    <p:extLst>
      <p:ext uri="{BB962C8B-B14F-4D97-AF65-F5344CB8AC3E}">
        <p14:creationId xmlns:p14="http://schemas.microsoft.com/office/powerpoint/2010/main" val="17799109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AD64F73-51A0-48B1-8B3C-3CC10869AE7C}" type="datetimeFigureOut">
              <a:rPr lang="en-GB" smtClean="0"/>
              <a:t>06/03/2026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598DDB-4A3F-4B5B-9A28-B0D8B9D80A04}" type="slidenum">
              <a:rPr lang="en-GB" smtClean="0"/>
              <a:t>‹#›</a:t>
            </a:fld>
            <a:endParaRPr lang="en-GB"/>
          </a:p>
        </p:txBody>
      </p:sp>
    </p:spTree>
    <p:extLst>
      <p:ext uri="{BB962C8B-B14F-4D97-AF65-F5344CB8AC3E}">
        <p14:creationId xmlns:p14="http://schemas.microsoft.com/office/powerpoint/2010/main" val="1906912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AD64F73-51A0-48B1-8B3C-3CC10869AE7C}" type="datetimeFigureOut">
              <a:rPr lang="en-GB" smtClean="0"/>
              <a:t>06/03/2026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598DDB-4A3F-4B5B-9A28-B0D8B9D80A04}" type="slidenum">
              <a:rPr lang="en-GB" smtClean="0"/>
              <a:t>‹#›</a:t>
            </a:fld>
            <a:endParaRPr lang="en-GB"/>
          </a:p>
        </p:txBody>
      </p:sp>
    </p:spTree>
    <p:extLst>
      <p:ext uri="{BB962C8B-B14F-4D97-AF65-F5344CB8AC3E}">
        <p14:creationId xmlns:p14="http://schemas.microsoft.com/office/powerpoint/2010/main" val="3560751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AD64F73-51A0-48B1-8B3C-3CC10869AE7C}" type="datetimeFigureOut">
              <a:rPr lang="en-GB" smtClean="0"/>
              <a:t>06/03/2026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598DDB-4A3F-4B5B-9A28-B0D8B9D80A04}" type="slidenum">
              <a:rPr lang="en-GB" smtClean="0"/>
              <a:t>‹#›</a:t>
            </a:fld>
            <a:endParaRPr lang="en-GB"/>
          </a:p>
        </p:txBody>
      </p:sp>
    </p:spTree>
    <p:extLst>
      <p:ext uri="{BB962C8B-B14F-4D97-AF65-F5344CB8AC3E}">
        <p14:creationId xmlns:p14="http://schemas.microsoft.com/office/powerpoint/2010/main" val="3876571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AD64F73-51A0-48B1-8B3C-3CC10869AE7C}" type="datetimeFigureOut">
              <a:rPr lang="en-GB" smtClean="0"/>
              <a:t>06/03/2026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598DDB-4A3F-4B5B-9A28-B0D8B9D80A04}" type="slidenum">
              <a:rPr lang="en-GB" smtClean="0"/>
              <a:t>‹#›</a:t>
            </a:fld>
            <a:endParaRPr lang="en-GB"/>
          </a:p>
        </p:txBody>
      </p:sp>
    </p:spTree>
    <p:extLst>
      <p:ext uri="{BB962C8B-B14F-4D97-AF65-F5344CB8AC3E}">
        <p14:creationId xmlns:p14="http://schemas.microsoft.com/office/powerpoint/2010/main" val="358753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AD64F73-51A0-48B1-8B3C-3CC10869AE7C}" type="datetimeFigureOut">
              <a:rPr lang="en-GB" smtClean="0"/>
              <a:t>06/03/2026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8598DDB-4A3F-4B5B-9A28-B0D8B9D80A04}" type="slidenum">
              <a:rPr lang="en-GB" smtClean="0"/>
              <a:t>‹#›</a:t>
            </a:fld>
            <a:endParaRPr lang="en-GB"/>
          </a:p>
        </p:txBody>
      </p:sp>
    </p:spTree>
    <p:extLst>
      <p:ext uri="{BB962C8B-B14F-4D97-AF65-F5344CB8AC3E}">
        <p14:creationId xmlns:p14="http://schemas.microsoft.com/office/powerpoint/2010/main" val="1860102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AD64F73-51A0-48B1-8B3C-3CC10869AE7C}" type="datetimeFigureOut">
              <a:rPr lang="en-GB" smtClean="0"/>
              <a:t>06/03/2026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8598DDB-4A3F-4B5B-9A28-B0D8B9D80A04}" type="slidenum">
              <a:rPr lang="en-GB" smtClean="0"/>
              <a:t>‹#›</a:t>
            </a:fld>
            <a:endParaRPr lang="en-GB"/>
          </a:p>
        </p:txBody>
      </p:sp>
    </p:spTree>
    <p:extLst>
      <p:ext uri="{BB962C8B-B14F-4D97-AF65-F5344CB8AC3E}">
        <p14:creationId xmlns:p14="http://schemas.microsoft.com/office/powerpoint/2010/main" val="10357696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AD64F73-51A0-48B1-8B3C-3CC10869AE7C}" type="datetimeFigureOut">
              <a:rPr lang="en-GB" smtClean="0"/>
              <a:t>06/03/2026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8598DDB-4A3F-4B5B-9A28-B0D8B9D80A04}" type="slidenum">
              <a:rPr lang="en-GB" smtClean="0"/>
              <a:t>‹#›</a:t>
            </a:fld>
            <a:endParaRPr lang="en-GB"/>
          </a:p>
        </p:txBody>
      </p:sp>
    </p:spTree>
    <p:extLst>
      <p:ext uri="{BB962C8B-B14F-4D97-AF65-F5344CB8AC3E}">
        <p14:creationId xmlns:p14="http://schemas.microsoft.com/office/powerpoint/2010/main" val="1756806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D64F73-51A0-48B1-8B3C-3CC10869AE7C}" type="datetimeFigureOut">
              <a:rPr lang="en-GB" smtClean="0"/>
              <a:t>06/03/2026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8598DDB-4A3F-4B5B-9A28-B0D8B9D80A04}" type="slidenum">
              <a:rPr lang="en-GB" smtClean="0"/>
              <a:t>‹#›</a:t>
            </a:fld>
            <a:endParaRPr lang="en-GB"/>
          </a:p>
        </p:txBody>
      </p:sp>
    </p:spTree>
    <p:extLst>
      <p:ext uri="{BB962C8B-B14F-4D97-AF65-F5344CB8AC3E}">
        <p14:creationId xmlns:p14="http://schemas.microsoft.com/office/powerpoint/2010/main" val="1458688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AD64F73-51A0-48B1-8B3C-3CC10869AE7C}" type="datetimeFigureOut">
              <a:rPr lang="en-GB" smtClean="0"/>
              <a:t>06/03/2026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8598DDB-4A3F-4B5B-9A28-B0D8B9D80A04}" type="slidenum">
              <a:rPr lang="en-GB" smtClean="0"/>
              <a:t>‹#›</a:t>
            </a:fld>
            <a:endParaRPr lang="en-GB"/>
          </a:p>
        </p:txBody>
      </p:sp>
    </p:spTree>
    <p:extLst>
      <p:ext uri="{BB962C8B-B14F-4D97-AF65-F5344CB8AC3E}">
        <p14:creationId xmlns:p14="http://schemas.microsoft.com/office/powerpoint/2010/main" val="37302234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AD64F73-51A0-48B1-8B3C-3CC10869AE7C}" type="datetimeFigureOut">
              <a:rPr lang="en-GB" smtClean="0"/>
              <a:t>06/03/2026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8598DDB-4A3F-4B5B-9A28-B0D8B9D80A04}" type="slidenum">
              <a:rPr lang="en-GB" smtClean="0"/>
              <a:t>‹#›</a:t>
            </a:fld>
            <a:endParaRPr lang="en-GB"/>
          </a:p>
        </p:txBody>
      </p:sp>
    </p:spTree>
    <p:extLst>
      <p:ext uri="{BB962C8B-B14F-4D97-AF65-F5344CB8AC3E}">
        <p14:creationId xmlns:p14="http://schemas.microsoft.com/office/powerpoint/2010/main" val="1282645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D64F73-51A0-48B1-8B3C-3CC10869AE7C}" type="datetimeFigureOut">
              <a:rPr lang="en-GB" smtClean="0"/>
              <a:t>06/03/2026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598DDB-4A3F-4B5B-9A28-B0D8B9D80A04}" type="slidenum">
              <a:rPr lang="en-GB" smtClean="0"/>
              <a:t>‹#›</a:t>
            </a:fld>
            <a:endParaRPr lang="en-GB"/>
          </a:p>
        </p:txBody>
      </p:sp>
    </p:spTree>
    <p:extLst>
      <p:ext uri="{BB962C8B-B14F-4D97-AF65-F5344CB8AC3E}">
        <p14:creationId xmlns:p14="http://schemas.microsoft.com/office/powerpoint/2010/main" val="3235368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6" name="Picture 1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80158" y="2029791"/>
            <a:ext cx="672485" cy="615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descr="Image result for scienc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711" y="5423502"/>
            <a:ext cx="864597" cy="117429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3660290" y="1991766"/>
            <a:ext cx="4602454" cy="615553"/>
          </a:xfrm>
          <a:prstGeom prst="rect">
            <a:avLst/>
          </a:prstGeom>
          <a:noFill/>
        </p:spPr>
        <p:txBody>
          <a:bodyPr wrap="square" rtlCol="0">
            <a:spAutoFit/>
          </a:bodyPr>
          <a:lstStyle/>
          <a:p>
            <a:pPr algn="ctr"/>
            <a:r>
              <a:rPr lang="en-GB" sz="1600" b="1" dirty="0">
                <a:latin typeface="Edu NSW ACT Hand Pre" pitchFamily="2" charset="0"/>
              </a:rPr>
              <a:t>Year 4 Curriculum Overview – Spring 2</a:t>
            </a:r>
          </a:p>
          <a:p>
            <a:pPr algn="ctr"/>
            <a:endParaRPr lang="en-GB" b="1" dirty="0">
              <a:latin typeface="Edu NSW ACT Hand Pre" pitchFamily="2" charset="0"/>
            </a:endParaRPr>
          </a:p>
        </p:txBody>
      </p:sp>
      <p:sp>
        <p:nvSpPr>
          <p:cNvPr id="8" name="Rectangle 7"/>
          <p:cNvSpPr/>
          <p:nvPr/>
        </p:nvSpPr>
        <p:spPr>
          <a:xfrm>
            <a:off x="91440" y="41366"/>
            <a:ext cx="11965577" cy="6740434"/>
          </a:xfrm>
          <a:prstGeom prst="rect">
            <a:avLst/>
          </a:prstGeom>
          <a:noFill/>
          <a:ln w="635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Edu NSW ACT Hand Pre" pitchFamily="2" charset="0"/>
            </a:endParaRPr>
          </a:p>
        </p:txBody>
      </p:sp>
      <p:sp>
        <p:nvSpPr>
          <p:cNvPr id="9" name="Rectangle 8"/>
          <p:cNvSpPr/>
          <p:nvPr/>
        </p:nvSpPr>
        <p:spPr>
          <a:xfrm>
            <a:off x="5069948" y="5132918"/>
            <a:ext cx="3177677" cy="1477328"/>
          </a:xfrm>
          <a:prstGeom prst="rect">
            <a:avLst/>
          </a:prstGeom>
        </p:spPr>
        <p:txBody>
          <a:bodyPr wrap="square">
            <a:spAutoFit/>
          </a:bodyPr>
          <a:lstStyle/>
          <a:p>
            <a:pPr lvl="0"/>
            <a:r>
              <a:rPr lang="en-GB" sz="1600" b="1" dirty="0">
                <a:latin typeface="Edu NSW ACT Hand Pre" pitchFamily="2" charset="0"/>
              </a:rPr>
              <a:t>RE</a:t>
            </a:r>
          </a:p>
          <a:p>
            <a:pPr lvl="0"/>
            <a:endParaRPr lang="en-GB" sz="1400" b="1" dirty="0">
              <a:latin typeface="Edu NSW ACT Hand Pre" pitchFamily="2" charset="0"/>
            </a:endParaRPr>
          </a:p>
          <a:p>
            <a:pPr lvl="0"/>
            <a:r>
              <a:rPr lang="en-GB" sz="1200" dirty="0">
                <a:latin typeface="Edu NSW ACT Hand Pre" pitchFamily="2" charset="0"/>
              </a:rPr>
              <a:t>In RE, we will be exploring Sikhism. We will be learning about who Gurus are and how or why the lives of the Gurus have and continue to inspire Sikh believers.</a:t>
            </a:r>
          </a:p>
        </p:txBody>
      </p:sp>
      <p:sp>
        <p:nvSpPr>
          <p:cNvPr id="11" name="Rectangle 10"/>
          <p:cNvSpPr/>
          <p:nvPr/>
        </p:nvSpPr>
        <p:spPr>
          <a:xfrm>
            <a:off x="5067093" y="5016874"/>
            <a:ext cx="3130085" cy="1634379"/>
          </a:xfrm>
          <a:prstGeom prst="rect">
            <a:avLst/>
          </a:prstGeom>
          <a:noFill/>
          <a:ln w="444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0000"/>
              </a:solidFill>
              <a:latin typeface="Edu NSW ACT Hand Pre" pitchFamily="2" charset="0"/>
            </a:endParaRPr>
          </a:p>
        </p:txBody>
      </p:sp>
      <p:sp>
        <p:nvSpPr>
          <p:cNvPr id="12" name="Rectangle 11"/>
          <p:cNvSpPr/>
          <p:nvPr/>
        </p:nvSpPr>
        <p:spPr>
          <a:xfrm>
            <a:off x="172361" y="5004117"/>
            <a:ext cx="4813811" cy="1641724"/>
          </a:xfrm>
          <a:prstGeom prst="rect">
            <a:avLst/>
          </a:prstGeom>
          <a:noFill/>
          <a:ln w="444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Edu NSW ACT Hand Pre" pitchFamily="2" charset="0"/>
            </a:endParaRPr>
          </a:p>
        </p:txBody>
      </p:sp>
      <p:sp>
        <p:nvSpPr>
          <p:cNvPr id="14" name="Rectangle 13"/>
          <p:cNvSpPr/>
          <p:nvPr/>
        </p:nvSpPr>
        <p:spPr>
          <a:xfrm>
            <a:off x="4921183" y="267211"/>
            <a:ext cx="5119722" cy="1556195"/>
          </a:xfrm>
          <a:prstGeom prst="rect">
            <a:avLst/>
          </a:prstGeom>
        </p:spPr>
        <p:txBody>
          <a:bodyPr wrap="square">
            <a:spAutoFit/>
          </a:bodyPr>
          <a:lstStyle/>
          <a:p>
            <a:pPr lvl="0"/>
            <a:r>
              <a:rPr lang="en-GB" sz="1400" b="1" dirty="0">
                <a:solidFill>
                  <a:prstClr val="black"/>
                </a:solidFill>
                <a:latin typeface="Edu NSW ACT Hand Pre" pitchFamily="2" charset="0"/>
              </a:rPr>
              <a:t>Maths</a:t>
            </a:r>
          </a:p>
          <a:p>
            <a:pPr lvl="0">
              <a:lnSpc>
                <a:spcPct val="150000"/>
              </a:lnSpc>
            </a:pPr>
            <a:r>
              <a:rPr lang="en-GB" sz="1100" dirty="0">
                <a:solidFill>
                  <a:prstClr val="black"/>
                </a:solidFill>
                <a:latin typeface="Edu NSW ACT Hand Pre" pitchFamily="2" charset="0"/>
              </a:rPr>
              <a:t>During maths lessons this half term, we will be focussing on length and perimeter and we will start to explore fractions towards the end of the term. We will be spending extra time daily focusing on multiplication and division to prepare the children for the multiplication tables check (MTC).</a:t>
            </a:r>
          </a:p>
          <a:p>
            <a:pPr lvl="0">
              <a:lnSpc>
                <a:spcPct val="150000"/>
              </a:lnSpc>
            </a:pPr>
            <a:r>
              <a:rPr lang="en-GB" sz="1100" dirty="0">
                <a:solidFill>
                  <a:prstClr val="black"/>
                </a:solidFill>
                <a:latin typeface="Edu NSW ACT Hand Pre" pitchFamily="2" charset="0"/>
              </a:rPr>
              <a:t>This will be taken by all Year 4 children across the country in June 2025.</a:t>
            </a:r>
          </a:p>
        </p:txBody>
      </p:sp>
      <p:sp>
        <p:nvSpPr>
          <p:cNvPr id="17" name="Rectangle 16"/>
          <p:cNvSpPr/>
          <p:nvPr/>
        </p:nvSpPr>
        <p:spPr>
          <a:xfrm>
            <a:off x="4961922" y="229110"/>
            <a:ext cx="5119722" cy="1632462"/>
          </a:xfrm>
          <a:prstGeom prst="rect">
            <a:avLst/>
          </a:prstGeom>
          <a:noFill/>
          <a:ln w="444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Edu NSW ACT Hand Pre" pitchFamily="2" charset="0"/>
            </a:endParaRPr>
          </a:p>
        </p:txBody>
      </p:sp>
      <p:sp>
        <p:nvSpPr>
          <p:cNvPr id="20" name="Rectangle 19"/>
          <p:cNvSpPr/>
          <p:nvPr/>
        </p:nvSpPr>
        <p:spPr>
          <a:xfrm>
            <a:off x="10183729" y="243034"/>
            <a:ext cx="1808179" cy="2888797"/>
          </a:xfrm>
          <a:prstGeom prst="rect">
            <a:avLst/>
          </a:prstGeom>
          <a:noFill/>
          <a:ln w="444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Edu NSW ACT Hand Pre" pitchFamily="2" charset="0"/>
            </a:endParaRPr>
          </a:p>
        </p:txBody>
      </p:sp>
      <p:sp>
        <p:nvSpPr>
          <p:cNvPr id="21" name="Rectangle 20"/>
          <p:cNvSpPr/>
          <p:nvPr/>
        </p:nvSpPr>
        <p:spPr>
          <a:xfrm>
            <a:off x="9096805" y="3339456"/>
            <a:ext cx="2839069" cy="1600438"/>
          </a:xfrm>
          <a:prstGeom prst="rect">
            <a:avLst/>
          </a:prstGeom>
        </p:spPr>
        <p:txBody>
          <a:bodyPr wrap="square">
            <a:spAutoFit/>
          </a:bodyPr>
          <a:lstStyle/>
          <a:p>
            <a:pPr lvl="0"/>
            <a:r>
              <a:rPr lang="en-GB" sz="1600" b="1" dirty="0">
                <a:latin typeface="Edu NSW ACT Hand Pre" pitchFamily="2" charset="0"/>
              </a:rPr>
              <a:t>History</a:t>
            </a:r>
          </a:p>
          <a:p>
            <a:pPr lvl="0"/>
            <a:endParaRPr lang="en-GB" sz="500" b="1" dirty="0">
              <a:latin typeface="Edu NSW ACT Hand Pre" pitchFamily="2" charset="0"/>
            </a:endParaRPr>
          </a:p>
          <a:p>
            <a:pPr lvl="0"/>
            <a:r>
              <a:rPr lang="en-GB" sz="1100" dirty="0">
                <a:latin typeface="Edu NSW ACT Hand Pre" pitchFamily="2" charset="0"/>
              </a:rPr>
              <a:t>In History, we will be looking at  ‘Ancient Mayans’. First, we will look at the importance of the rainforests and their beliefs. Next, we will name the features of the Ancient Maya cities and evaluate the reasons for the decline of the Maya civilisation.</a:t>
            </a:r>
          </a:p>
        </p:txBody>
      </p:sp>
      <p:sp>
        <p:nvSpPr>
          <p:cNvPr id="23" name="Rectangle 22"/>
          <p:cNvSpPr/>
          <p:nvPr/>
        </p:nvSpPr>
        <p:spPr>
          <a:xfrm>
            <a:off x="9059159" y="3309955"/>
            <a:ext cx="2887815" cy="1623239"/>
          </a:xfrm>
          <a:prstGeom prst="rect">
            <a:avLst/>
          </a:prstGeom>
          <a:noFill/>
          <a:ln w="444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Edu NSW ACT Hand Pre" pitchFamily="2" charset="0"/>
            </a:endParaRPr>
          </a:p>
        </p:txBody>
      </p:sp>
      <p:sp>
        <p:nvSpPr>
          <p:cNvPr id="26" name="Rectangle 25"/>
          <p:cNvSpPr/>
          <p:nvPr/>
        </p:nvSpPr>
        <p:spPr>
          <a:xfrm>
            <a:off x="6225233" y="3399513"/>
            <a:ext cx="2607310" cy="1446550"/>
          </a:xfrm>
          <a:prstGeom prst="rect">
            <a:avLst/>
          </a:prstGeom>
        </p:spPr>
        <p:txBody>
          <a:bodyPr wrap="square">
            <a:spAutoFit/>
          </a:bodyPr>
          <a:lstStyle/>
          <a:p>
            <a:pPr lvl="0"/>
            <a:r>
              <a:rPr lang="en-GB" sz="1600" b="1" dirty="0">
                <a:latin typeface="Edu NSW ACT Hand Pre" pitchFamily="2" charset="0"/>
              </a:rPr>
              <a:t>ART/DT</a:t>
            </a:r>
          </a:p>
          <a:p>
            <a:pPr lvl="0"/>
            <a:r>
              <a:rPr lang="en-GB" sz="1200" dirty="0">
                <a:latin typeface="Edu NSW ACT Hand Pre" pitchFamily="2" charset="0"/>
              </a:rPr>
              <a:t>In ART, we will be working on the topic of Painting and Mixed Media: Light and Dark’. We will learn the difference between a tint and a shade and make our painting using these.</a:t>
            </a:r>
          </a:p>
        </p:txBody>
      </p:sp>
      <p:sp>
        <p:nvSpPr>
          <p:cNvPr id="27" name="Rectangle 26"/>
          <p:cNvSpPr/>
          <p:nvPr/>
        </p:nvSpPr>
        <p:spPr>
          <a:xfrm>
            <a:off x="6156690" y="3315749"/>
            <a:ext cx="2765383" cy="1586298"/>
          </a:xfrm>
          <a:prstGeom prst="rect">
            <a:avLst/>
          </a:prstGeom>
          <a:noFill/>
          <a:ln w="444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Edu NSW ACT Hand Pre" pitchFamily="2" charset="0"/>
            </a:endParaRPr>
          </a:p>
        </p:txBody>
      </p:sp>
      <p:sp>
        <p:nvSpPr>
          <p:cNvPr id="28" name="Rectangle 27"/>
          <p:cNvSpPr/>
          <p:nvPr/>
        </p:nvSpPr>
        <p:spPr>
          <a:xfrm>
            <a:off x="227591" y="260206"/>
            <a:ext cx="4649786" cy="1446550"/>
          </a:xfrm>
          <a:prstGeom prst="rect">
            <a:avLst/>
          </a:prstGeom>
        </p:spPr>
        <p:txBody>
          <a:bodyPr wrap="square">
            <a:spAutoFit/>
          </a:bodyPr>
          <a:lstStyle/>
          <a:p>
            <a:pPr lvl="0"/>
            <a:r>
              <a:rPr lang="en-GB" sz="1600" b="1" dirty="0">
                <a:solidFill>
                  <a:prstClr val="black"/>
                </a:solidFill>
                <a:latin typeface="Edu NSW ACT Hand Pre" pitchFamily="2" charset="0"/>
              </a:rPr>
              <a:t>English and Reading</a:t>
            </a:r>
          </a:p>
          <a:p>
            <a:pPr lvl="0"/>
            <a:r>
              <a:rPr lang="en-GB" sz="1200" dirty="0">
                <a:solidFill>
                  <a:prstClr val="black"/>
                </a:solidFill>
                <a:latin typeface="Edu NSW ACT Hand Pre" pitchFamily="2" charset="0"/>
              </a:rPr>
              <a:t>In English lessons we will be focussing on the story of The Lost Happy Endings. Children will develop their writing by focusing on using expanded noun phrases, fronted adverbials and direct speech to write a twisted narrative. Our reading is focusing on ‘The Snow Queen’ where children will learn a variety of reading skills linked to VIPERS.</a:t>
            </a:r>
          </a:p>
        </p:txBody>
      </p:sp>
      <p:sp>
        <p:nvSpPr>
          <p:cNvPr id="30" name="Rectangle 29"/>
          <p:cNvSpPr/>
          <p:nvPr/>
        </p:nvSpPr>
        <p:spPr>
          <a:xfrm>
            <a:off x="2489389" y="1971711"/>
            <a:ext cx="1502986" cy="507831"/>
          </a:xfrm>
          <a:prstGeom prst="rect">
            <a:avLst/>
          </a:prstGeom>
        </p:spPr>
        <p:txBody>
          <a:bodyPr wrap="square">
            <a:spAutoFit/>
          </a:bodyPr>
          <a:lstStyle/>
          <a:p>
            <a:pPr lvl="0"/>
            <a:endParaRPr lang="en-GB" sz="1600" b="1" dirty="0">
              <a:solidFill>
                <a:prstClr val="black"/>
              </a:solidFill>
              <a:latin typeface="Edu NSW ACT Hand Pre" pitchFamily="2" charset="0"/>
            </a:endParaRPr>
          </a:p>
          <a:p>
            <a:pPr lvl="0"/>
            <a:endParaRPr lang="en-GB" sz="1100" dirty="0">
              <a:solidFill>
                <a:srgbClr val="FF0000"/>
              </a:solidFill>
              <a:latin typeface="Edu NSW ACT Hand Pre" pitchFamily="2" charset="0"/>
            </a:endParaRPr>
          </a:p>
        </p:txBody>
      </p:sp>
      <p:sp>
        <p:nvSpPr>
          <p:cNvPr id="31" name="Rectangle 30"/>
          <p:cNvSpPr/>
          <p:nvPr/>
        </p:nvSpPr>
        <p:spPr>
          <a:xfrm>
            <a:off x="205194" y="229173"/>
            <a:ext cx="4631444" cy="1641724"/>
          </a:xfrm>
          <a:prstGeom prst="rect">
            <a:avLst/>
          </a:prstGeom>
          <a:noFill/>
          <a:ln w="444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Edu NSW ACT Hand Pre" pitchFamily="2" charset="0"/>
            </a:endParaRPr>
          </a:p>
        </p:txBody>
      </p:sp>
      <p:sp>
        <p:nvSpPr>
          <p:cNvPr id="32" name="Rectangle 31"/>
          <p:cNvSpPr/>
          <p:nvPr/>
        </p:nvSpPr>
        <p:spPr>
          <a:xfrm>
            <a:off x="172361" y="1952998"/>
            <a:ext cx="2219742" cy="2947241"/>
          </a:xfrm>
          <a:prstGeom prst="rect">
            <a:avLst/>
          </a:prstGeom>
          <a:noFill/>
          <a:ln w="444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Edu NSW ACT Hand Pre" pitchFamily="2" charset="0"/>
            </a:endParaRPr>
          </a:p>
        </p:txBody>
      </p:sp>
      <p:sp>
        <p:nvSpPr>
          <p:cNvPr id="33" name="Rectangle 32"/>
          <p:cNvSpPr/>
          <p:nvPr/>
        </p:nvSpPr>
        <p:spPr>
          <a:xfrm>
            <a:off x="8345510" y="5016875"/>
            <a:ext cx="3597961" cy="1631735"/>
          </a:xfrm>
          <a:prstGeom prst="rect">
            <a:avLst/>
          </a:prstGeom>
          <a:noFill/>
          <a:ln w="444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Edu NSW ACT Hand Pre" pitchFamily="2" charset="0"/>
            </a:endParaRPr>
          </a:p>
        </p:txBody>
      </p:sp>
      <p:sp>
        <p:nvSpPr>
          <p:cNvPr id="39" name="Rectangle 38"/>
          <p:cNvSpPr/>
          <p:nvPr/>
        </p:nvSpPr>
        <p:spPr>
          <a:xfrm>
            <a:off x="182565" y="2006783"/>
            <a:ext cx="2239321" cy="2800767"/>
          </a:xfrm>
          <a:prstGeom prst="rect">
            <a:avLst/>
          </a:prstGeom>
        </p:spPr>
        <p:txBody>
          <a:bodyPr wrap="square">
            <a:spAutoFit/>
          </a:bodyPr>
          <a:lstStyle/>
          <a:p>
            <a:pPr lvl="0"/>
            <a:r>
              <a:rPr lang="en-GB" sz="1600" b="1" dirty="0">
                <a:solidFill>
                  <a:prstClr val="black"/>
                </a:solidFill>
                <a:latin typeface="Edu NSW ACT Hand Pre" pitchFamily="2" charset="0"/>
              </a:rPr>
              <a:t>Grammar</a:t>
            </a:r>
          </a:p>
          <a:p>
            <a:pPr lvl="0"/>
            <a:endParaRPr lang="en-GB" sz="1600" b="1" dirty="0">
              <a:solidFill>
                <a:prstClr val="black"/>
              </a:solidFill>
              <a:latin typeface="Edu NSW ACT Hand Pre" pitchFamily="2" charset="0"/>
            </a:endParaRPr>
          </a:p>
          <a:p>
            <a:pPr lvl="0"/>
            <a:endParaRPr lang="en-GB" sz="1200" b="1" dirty="0">
              <a:solidFill>
                <a:prstClr val="black"/>
              </a:solidFill>
              <a:latin typeface="Edu NSW ACT Hand Pre" pitchFamily="2" charset="0"/>
            </a:endParaRPr>
          </a:p>
          <a:p>
            <a:pPr lvl="0"/>
            <a:r>
              <a:rPr lang="en-GB" sz="1200" dirty="0">
                <a:solidFill>
                  <a:prstClr val="black"/>
                </a:solidFill>
                <a:latin typeface="Edu NSW ACT Hand Pre" pitchFamily="2" charset="0"/>
              </a:rPr>
              <a:t>Grammar will be focusing on expanded noun phrases and the appropriate use of pronouns to aid cohesions. We will also explore the grammatical difference between plural and possessive –s.</a:t>
            </a:r>
          </a:p>
          <a:p>
            <a:pPr lvl="0"/>
            <a:r>
              <a:rPr lang="en-GB" sz="1200" dirty="0">
                <a:solidFill>
                  <a:prstClr val="black"/>
                </a:solidFill>
                <a:latin typeface="Edu NSW ACT Hand Pre" pitchFamily="2" charset="0"/>
              </a:rPr>
              <a:t>We will also use inverted commas to punctuate direct speech.</a:t>
            </a:r>
          </a:p>
        </p:txBody>
      </p:sp>
      <p:sp>
        <p:nvSpPr>
          <p:cNvPr id="18" name="AutoShape 9" descr="Image result for chichen itza"/>
          <p:cNvSpPr>
            <a:spLocks noChangeAspect="1" noChangeArrowheads="1"/>
          </p:cNvSpPr>
          <p:nvPr/>
        </p:nvSpPr>
        <p:spPr bwMode="auto">
          <a:xfrm>
            <a:off x="-3175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43" name="Picture 42"/>
          <p:cNvPicPr>
            <a:picLocks noChangeAspect="1"/>
          </p:cNvPicPr>
          <p:nvPr/>
        </p:nvPicPr>
        <p:blipFill>
          <a:blip r:embed="rId4"/>
          <a:stretch>
            <a:fillRect/>
          </a:stretch>
        </p:blipFill>
        <p:spPr>
          <a:xfrm>
            <a:off x="185205" y="5050204"/>
            <a:ext cx="969348" cy="426757"/>
          </a:xfrm>
          <a:prstGeom prst="rect">
            <a:avLst/>
          </a:prstGeom>
        </p:spPr>
      </p:pic>
      <p:sp>
        <p:nvSpPr>
          <p:cNvPr id="44" name="AutoShape 12" descr="Image result for harry potter and the philosopher's stone"/>
          <p:cNvSpPr>
            <a:spLocks noChangeAspect="1" noChangeArrowheads="1"/>
          </p:cNvSpPr>
          <p:nvPr/>
        </p:nvSpPr>
        <p:spPr bwMode="auto">
          <a:xfrm>
            <a:off x="120650" y="158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latin typeface="Edu NSW ACT Hand Pre" pitchFamily="2" charset="0"/>
            </a:endParaRPr>
          </a:p>
        </p:txBody>
      </p:sp>
      <p:sp>
        <p:nvSpPr>
          <p:cNvPr id="29" name="Rectangle 28"/>
          <p:cNvSpPr/>
          <p:nvPr/>
        </p:nvSpPr>
        <p:spPr>
          <a:xfrm>
            <a:off x="8319442" y="5063959"/>
            <a:ext cx="3624027" cy="1569660"/>
          </a:xfrm>
          <a:prstGeom prst="rect">
            <a:avLst/>
          </a:prstGeom>
        </p:spPr>
        <p:txBody>
          <a:bodyPr wrap="square">
            <a:spAutoFit/>
          </a:bodyPr>
          <a:lstStyle/>
          <a:p>
            <a:pPr lvl="0"/>
            <a:r>
              <a:rPr lang="en-GB" b="1" dirty="0">
                <a:latin typeface="Edu NSW ACT Hand Pre" pitchFamily="2" charset="0"/>
              </a:rPr>
              <a:t>PE</a:t>
            </a:r>
            <a:endParaRPr lang="en-GB" sz="1400" b="1" dirty="0">
              <a:latin typeface="Edu NSW ACT Hand Pre" pitchFamily="2" charset="0"/>
            </a:endParaRPr>
          </a:p>
          <a:p>
            <a:pPr lvl="0"/>
            <a:r>
              <a:rPr lang="en-GB" sz="1300" dirty="0">
                <a:latin typeface="Edu NSW ACT Hand Pre" pitchFamily="2" charset="0"/>
              </a:rPr>
              <a:t>In PE this term, children will be developing their skills in dance, looking at creating new ways to move to music and using the stimulus to create new gestures.</a:t>
            </a:r>
          </a:p>
          <a:p>
            <a:pPr lvl="0"/>
            <a:r>
              <a:rPr lang="en-GB" sz="1300" dirty="0">
                <a:latin typeface="Edu NSW ACT Hand Pre" pitchFamily="2" charset="0"/>
              </a:rPr>
              <a:t>Pleasure ensure that full PE kit is in school on both Tuesdays and Fridays.</a:t>
            </a:r>
          </a:p>
        </p:txBody>
      </p:sp>
      <p:pic>
        <p:nvPicPr>
          <p:cNvPr id="51" name="Picture 50"/>
          <p:cNvPicPr>
            <a:picLocks noChangeAspect="1"/>
          </p:cNvPicPr>
          <p:nvPr/>
        </p:nvPicPr>
        <p:blipFill rotWithShape="1">
          <a:blip r:embed="rId5">
            <a:extLst>
              <a:ext uri="{28A0092B-C50C-407E-A947-70E740481C1C}">
                <a14:useLocalDpi xmlns:a14="http://schemas.microsoft.com/office/drawing/2010/main" val="0"/>
              </a:ext>
            </a:extLst>
          </a:blip>
          <a:srcRect t="36553" r="470" b="27429"/>
          <a:stretch/>
        </p:blipFill>
        <p:spPr>
          <a:xfrm>
            <a:off x="5682456" y="5046327"/>
            <a:ext cx="2342192" cy="408999"/>
          </a:xfrm>
          <a:prstGeom prst="rect">
            <a:avLst/>
          </a:prstGeom>
        </p:spPr>
      </p:pic>
      <p:sp>
        <p:nvSpPr>
          <p:cNvPr id="10" name="AutoShape 8" descr="Image result for mayan mask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3" name="AutoShape 10" descr="Image result for mayan masks"/>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latin typeface="Edu NSW ACT Hand Pre" pitchFamily="2" charset="0"/>
            </a:endParaRPr>
          </a:p>
        </p:txBody>
      </p:sp>
      <p:pic>
        <p:nvPicPr>
          <p:cNvPr id="2" name="Picture 1">
            <a:extLst>
              <a:ext uri="{FF2B5EF4-FFF2-40B4-BE49-F238E27FC236}">
                <a16:creationId xmlns:a16="http://schemas.microsoft.com/office/drawing/2014/main" id="{805BA246-5C42-4F8C-A5A9-9498B4F89634}"/>
              </a:ext>
            </a:extLst>
          </p:cNvPr>
          <p:cNvPicPr>
            <a:picLocks noChangeAspect="1"/>
          </p:cNvPicPr>
          <p:nvPr/>
        </p:nvPicPr>
        <p:blipFill>
          <a:blip r:embed="rId6"/>
          <a:stretch>
            <a:fillRect/>
          </a:stretch>
        </p:blipFill>
        <p:spPr>
          <a:xfrm>
            <a:off x="2541767" y="1911262"/>
            <a:ext cx="921991" cy="894759"/>
          </a:xfrm>
          <a:prstGeom prst="rect">
            <a:avLst/>
          </a:prstGeom>
        </p:spPr>
      </p:pic>
      <p:sp>
        <p:nvSpPr>
          <p:cNvPr id="3" name="Rectangle 2">
            <a:extLst>
              <a:ext uri="{FF2B5EF4-FFF2-40B4-BE49-F238E27FC236}">
                <a16:creationId xmlns:a16="http://schemas.microsoft.com/office/drawing/2014/main" id="{676DE82F-7229-4F7D-A00F-1276380AA404}"/>
              </a:ext>
            </a:extLst>
          </p:cNvPr>
          <p:cNvSpPr/>
          <p:nvPr/>
        </p:nvSpPr>
        <p:spPr>
          <a:xfrm>
            <a:off x="3280875" y="3167525"/>
            <a:ext cx="2715216" cy="307777"/>
          </a:xfrm>
          <a:prstGeom prst="rect">
            <a:avLst/>
          </a:prstGeom>
        </p:spPr>
        <p:txBody>
          <a:bodyPr wrap="square">
            <a:spAutoFit/>
          </a:bodyPr>
          <a:lstStyle/>
          <a:p>
            <a:pPr lvl="0"/>
            <a:r>
              <a:rPr lang="en-GB" sz="1400" b="1" dirty="0">
                <a:solidFill>
                  <a:prstClr val="black"/>
                </a:solidFill>
                <a:latin typeface="Edu NSW ACT Hand Pre" pitchFamily="2" charset="0"/>
              </a:rPr>
              <a:t>  Topic – Ancient Mayans</a:t>
            </a:r>
          </a:p>
        </p:txBody>
      </p:sp>
      <p:sp>
        <p:nvSpPr>
          <p:cNvPr id="4" name="Rectangle 3">
            <a:extLst>
              <a:ext uri="{FF2B5EF4-FFF2-40B4-BE49-F238E27FC236}">
                <a16:creationId xmlns:a16="http://schemas.microsoft.com/office/drawing/2014/main" id="{27ED7491-C258-4C01-A0FE-88D7980A4538}"/>
              </a:ext>
            </a:extLst>
          </p:cNvPr>
          <p:cNvSpPr/>
          <p:nvPr/>
        </p:nvSpPr>
        <p:spPr>
          <a:xfrm>
            <a:off x="10260138" y="386394"/>
            <a:ext cx="1655359" cy="2640723"/>
          </a:xfrm>
          <a:prstGeom prst="rect">
            <a:avLst/>
          </a:prstGeom>
        </p:spPr>
        <p:txBody>
          <a:bodyPr wrap="square">
            <a:spAutoFit/>
          </a:bodyPr>
          <a:lstStyle/>
          <a:p>
            <a:r>
              <a:rPr lang="en-US" sz="1400" b="1" dirty="0">
                <a:latin typeface="Edu NSW ACT Hand Pre" pitchFamily="2" charset="0"/>
              </a:rPr>
              <a:t>P</a:t>
            </a:r>
            <a:r>
              <a:rPr lang="en-GB" sz="1400" b="1" dirty="0">
                <a:latin typeface="Edu NSW ACT Hand Pre" pitchFamily="2" charset="0"/>
              </a:rPr>
              <a:t>SHE</a:t>
            </a:r>
          </a:p>
          <a:p>
            <a:endParaRPr lang="en-GB" sz="600" b="1" dirty="0">
              <a:latin typeface="Edu NSW ACT Hand Pre" pitchFamily="2" charset="0"/>
            </a:endParaRPr>
          </a:p>
          <a:p>
            <a:r>
              <a:rPr lang="en-GB" sz="1040" dirty="0">
                <a:latin typeface="Edu NSW ACT Hand Pre" pitchFamily="2" charset="0"/>
              </a:rPr>
              <a:t>Our PSHE topic </a:t>
            </a:r>
            <a:br>
              <a:rPr lang="en-GB" sz="1040" dirty="0">
                <a:latin typeface="Edu NSW ACT Hand Pre" pitchFamily="2" charset="0"/>
              </a:rPr>
            </a:br>
            <a:r>
              <a:rPr lang="en-GB" sz="1040" dirty="0">
                <a:latin typeface="Edu NSW ACT Hand Pre" pitchFamily="2" charset="0"/>
              </a:rPr>
              <a:t>for this half term</a:t>
            </a:r>
            <a:br>
              <a:rPr lang="en-GB" sz="1040" dirty="0">
                <a:latin typeface="Edu NSW ACT Hand Pre" pitchFamily="2" charset="0"/>
              </a:rPr>
            </a:br>
            <a:r>
              <a:rPr lang="en-GB" sz="1040" dirty="0">
                <a:latin typeface="Edu NSW ACT Hand Pre" pitchFamily="2" charset="0"/>
              </a:rPr>
              <a:t>is ‘Citizenship’. We will explore human rights and why these are important. We will also explore the range of groups that exist in the wider community and how these groups can focus on different areas of interest and the importance of local councillors.</a:t>
            </a:r>
          </a:p>
        </p:txBody>
      </p:sp>
      <p:sp>
        <p:nvSpPr>
          <p:cNvPr id="22" name="Explosion: 14 Points 21">
            <a:extLst>
              <a:ext uri="{FF2B5EF4-FFF2-40B4-BE49-F238E27FC236}">
                <a16:creationId xmlns:a16="http://schemas.microsoft.com/office/drawing/2014/main" id="{CB9335E7-BBD7-4A95-8DB5-18E5DF620951}"/>
              </a:ext>
            </a:extLst>
          </p:cNvPr>
          <p:cNvSpPr/>
          <p:nvPr/>
        </p:nvSpPr>
        <p:spPr>
          <a:xfrm>
            <a:off x="2424808" y="2357633"/>
            <a:ext cx="4024117" cy="2510525"/>
          </a:xfrm>
          <a:prstGeom prst="irregularSeal2">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Edu NSW ACT Hand Pre" pitchFamily="2" charset="0"/>
            </a:endParaRPr>
          </a:p>
        </p:txBody>
      </p:sp>
      <p:sp>
        <p:nvSpPr>
          <p:cNvPr id="41" name="Rectangle 40"/>
          <p:cNvSpPr/>
          <p:nvPr/>
        </p:nvSpPr>
        <p:spPr>
          <a:xfrm>
            <a:off x="1264572" y="5105689"/>
            <a:ext cx="3668012" cy="1492716"/>
          </a:xfrm>
          <a:prstGeom prst="rect">
            <a:avLst/>
          </a:prstGeom>
        </p:spPr>
        <p:txBody>
          <a:bodyPr wrap="square">
            <a:spAutoFit/>
          </a:bodyPr>
          <a:lstStyle/>
          <a:p>
            <a:pPr lvl="0"/>
            <a:r>
              <a:rPr lang="en-GB" sz="1300" dirty="0">
                <a:latin typeface="Edu NSW ACT Hand Pre" pitchFamily="2" charset="0"/>
              </a:rPr>
              <a:t>In Science, we will be looking at Sounds and Vibrations. We will describe how sounds are made and heard through different mediums. We will explain the relationship between vibration strength and volume and volume and distance. Finally, we will explain the use of insulating materials.</a:t>
            </a:r>
          </a:p>
        </p:txBody>
      </p:sp>
      <p:sp>
        <p:nvSpPr>
          <p:cNvPr id="25" name="AutoShape 6" descr="Jungle Animals PNG, Vector, PSD, and Clipart With Transparent Background  for Free Download | Pngtree">
            <a:extLst>
              <a:ext uri="{FF2B5EF4-FFF2-40B4-BE49-F238E27FC236}">
                <a16:creationId xmlns:a16="http://schemas.microsoft.com/office/drawing/2014/main" id="{AB3A1DBA-678B-3E76-D481-0610E58E4908}"/>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latin typeface="Edu NSW ACT Hand Pre" pitchFamily="2" charset="0"/>
            </a:endParaRPr>
          </a:p>
        </p:txBody>
      </p:sp>
      <p:pic>
        <p:nvPicPr>
          <p:cNvPr id="7" name="Picture 6">
            <a:extLst>
              <a:ext uri="{FF2B5EF4-FFF2-40B4-BE49-F238E27FC236}">
                <a16:creationId xmlns:a16="http://schemas.microsoft.com/office/drawing/2014/main" id="{EC167DC9-29C9-223E-4F64-0EEF7BF7D3B3}"/>
              </a:ext>
            </a:extLst>
          </p:cNvPr>
          <p:cNvPicPr>
            <a:picLocks noChangeAspect="1"/>
          </p:cNvPicPr>
          <p:nvPr/>
        </p:nvPicPr>
        <p:blipFill>
          <a:blip r:embed="rId7"/>
          <a:stretch>
            <a:fillRect/>
          </a:stretch>
        </p:blipFill>
        <p:spPr>
          <a:xfrm>
            <a:off x="3301039" y="3508731"/>
            <a:ext cx="1284761" cy="720369"/>
          </a:xfrm>
          <a:prstGeom prst="rect">
            <a:avLst/>
          </a:prstGeom>
        </p:spPr>
      </p:pic>
    </p:spTree>
    <p:extLst>
      <p:ext uri="{BB962C8B-B14F-4D97-AF65-F5344CB8AC3E}">
        <p14:creationId xmlns:p14="http://schemas.microsoft.com/office/powerpoint/2010/main" val="31369634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700860d-0763-463c-9e2a-5b7dd5214dc3">
      <Terms xmlns="http://schemas.microsoft.com/office/infopath/2007/PartnerControls"/>
    </lcf76f155ced4ddcb4097134ff3c332f>
    <TaxCatchAll xmlns="bfb75b7a-5e0a-4b60-b387-93bf9216e7eb"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55E738E8686574CA14AB330C30A457C" ma:contentTypeVersion="18" ma:contentTypeDescription="Create a new document." ma:contentTypeScope="" ma:versionID="1ed57cf42be9a739b6ee40d53585a7f0">
  <xsd:schema xmlns:xsd="http://www.w3.org/2001/XMLSchema" xmlns:xs="http://www.w3.org/2001/XMLSchema" xmlns:p="http://schemas.microsoft.com/office/2006/metadata/properties" xmlns:ns2="4700860d-0763-463c-9e2a-5b7dd5214dc3" xmlns:ns3="bfb75b7a-5e0a-4b60-b387-93bf9216e7eb" targetNamespace="http://schemas.microsoft.com/office/2006/metadata/properties" ma:root="true" ma:fieldsID="c304a66ee23133390dd054898249abf0" ns2:_="" ns3:_="">
    <xsd:import namespace="4700860d-0763-463c-9e2a-5b7dd5214dc3"/>
    <xsd:import namespace="bfb75b7a-5e0a-4b60-b387-93bf9216e7e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0860d-0763-463c-9e2a-5b7dd5214d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18b0e5ba-aed0-43b9-9741-703b462286a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fb75b7a-5e0a-4b60-b387-93bf9216e7eb"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2586b739-8eb2-440e-9b0c-e12691d26116}" ma:internalName="TaxCatchAll" ma:showField="CatchAllData" ma:web="bfb75b7a-5e0a-4b60-b387-93bf9216e7e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FE1DF7C-A249-4C0E-952D-06DA6BAC8881}">
  <ds:schemaRefs>
    <ds:schemaRef ds:uri="http://schemas.microsoft.com/office/2006/metadata/properties"/>
    <ds:schemaRef ds:uri="http://schemas.microsoft.com/office/infopath/2007/PartnerControls"/>
    <ds:schemaRef ds:uri="4700860d-0763-463c-9e2a-5b7dd5214dc3"/>
    <ds:schemaRef ds:uri="bfb75b7a-5e0a-4b60-b387-93bf9216e7eb"/>
  </ds:schemaRefs>
</ds:datastoreItem>
</file>

<file path=customXml/itemProps2.xml><?xml version="1.0" encoding="utf-8"?>
<ds:datastoreItem xmlns:ds="http://schemas.openxmlformats.org/officeDocument/2006/customXml" ds:itemID="{2A6551C6-1A8E-457C-82A4-D3654AB3B1F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700860d-0763-463c-9e2a-5b7dd5214dc3"/>
    <ds:schemaRef ds:uri="bfb75b7a-5e0a-4b60-b387-93bf9216e7e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1A854D2-3571-4622-B988-4E9642A7F86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2839</TotalTime>
  <Words>477</Words>
  <Application>Microsoft Office PowerPoint</Application>
  <PresentationFormat>Widescreen</PresentationFormat>
  <Paragraphs>27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Edu NSW ACT Hand Pre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Ifsheen Akhtar</dc:creator>
  <cp:lastModifiedBy>Joanne Womersley</cp:lastModifiedBy>
  <cp:revision>98</cp:revision>
  <cp:lastPrinted>2022-09-13T11:20:02Z</cp:lastPrinted>
  <dcterms:created xsi:type="dcterms:W3CDTF">2017-12-12T08:08:12Z</dcterms:created>
  <dcterms:modified xsi:type="dcterms:W3CDTF">2026-03-06T10:17:39Z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0x010100755E738E8686574CA14AB330C30A457C</vt:lpwstr>
  </property>
  <property fmtid="{D5CDD505-2E9C-101B-9397-08002B2CF9AE}" pid="3" name="MediaServiceImageTags">
    <vt:lpwstr/>
  </property>
</Properties>
</file>