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2"/>
  </p:notesMasterIdLst>
  <p:handoutMasterIdLst>
    <p:handoutMasterId r:id="rId13"/>
  </p:handoutMasterIdLst>
  <p:sldIdLst>
    <p:sldId id="299" r:id="rId5"/>
    <p:sldId id="315" r:id="rId6"/>
    <p:sldId id="347" r:id="rId7"/>
    <p:sldId id="348" r:id="rId8"/>
    <p:sldId id="307" r:id="rId9"/>
    <p:sldId id="263" r:id="rId10"/>
    <p:sldId id="265" r:id="rId11"/>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FF9933"/>
    <a:srgbClr val="993366"/>
    <a:srgbClr val="9933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F14011-6D1A-4634-BF71-18C587A87164}" v="8" dt="2023-02-06T10:39:47.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49" autoAdjust="0"/>
  </p:normalViewPr>
  <p:slideViewPr>
    <p:cSldViewPr>
      <p:cViewPr varScale="1">
        <p:scale>
          <a:sx n="56" d="100"/>
          <a:sy n="56" d="100"/>
        </p:scale>
        <p:origin x="18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Spencer" userId="S::sspencer@tscacademy.org.uk::b0601bad-6da8-4353-80fd-a3f9447daa35" providerId="AD" clId="Web-{CAF14011-6D1A-4634-BF71-18C587A87164}"/>
    <pc:docChg chg="modSld">
      <pc:chgData name="Sally Spencer" userId="S::sspencer@tscacademy.org.uk::b0601bad-6da8-4353-80fd-a3f9447daa35" providerId="AD" clId="Web-{CAF14011-6D1A-4634-BF71-18C587A87164}" dt="2023-02-06T10:39:47.356" v="6" actId="20577"/>
      <pc:docMkLst>
        <pc:docMk/>
      </pc:docMkLst>
      <pc:sldChg chg="modSp">
        <pc:chgData name="Sally Spencer" userId="S::sspencer@tscacademy.org.uk::b0601bad-6da8-4353-80fd-a3f9447daa35" providerId="AD" clId="Web-{CAF14011-6D1A-4634-BF71-18C587A87164}" dt="2023-02-06T10:39:04.479" v="0" actId="1076"/>
        <pc:sldMkLst>
          <pc:docMk/>
          <pc:sldMk cId="557211184" sldId="347"/>
        </pc:sldMkLst>
        <pc:spChg chg="mod">
          <ac:chgData name="Sally Spencer" userId="S::sspencer@tscacademy.org.uk::b0601bad-6da8-4353-80fd-a3f9447daa35" providerId="AD" clId="Web-{CAF14011-6D1A-4634-BF71-18C587A87164}" dt="2023-02-06T10:39:04.479" v="0" actId="1076"/>
          <ac:spMkLst>
            <pc:docMk/>
            <pc:sldMk cId="557211184" sldId="347"/>
            <ac:spMk id="6" creationId="{00000000-0000-0000-0000-000000000000}"/>
          </ac:spMkLst>
        </pc:spChg>
      </pc:sldChg>
      <pc:sldChg chg="modSp">
        <pc:chgData name="Sally Spencer" userId="S::sspencer@tscacademy.org.uk::b0601bad-6da8-4353-80fd-a3f9447daa35" providerId="AD" clId="Web-{CAF14011-6D1A-4634-BF71-18C587A87164}" dt="2023-02-06T10:39:47.356" v="6" actId="20577"/>
        <pc:sldMkLst>
          <pc:docMk/>
          <pc:sldMk cId="3735779703" sldId="348"/>
        </pc:sldMkLst>
        <pc:spChg chg="mod">
          <ac:chgData name="Sally Spencer" userId="S::sspencer@tscacademy.org.uk::b0601bad-6da8-4353-80fd-a3f9447daa35" providerId="AD" clId="Web-{CAF14011-6D1A-4634-BF71-18C587A87164}" dt="2023-02-06T10:39:21.074" v="1" actId="1076"/>
          <ac:spMkLst>
            <pc:docMk/>
            <pc:sldMk cId="3735779703" sldId="348"/>
            <ac:spMk id="4" creationId="{00000000-0000-0000-0000-000000000000}"/>
          </ac:spMkLst>
        </pc:spChg>
        <pc:spChg chg="mod">
          <ac:chgData name="Sally Spencer" userId="S::sspencer@tscacademy.org.uk::b0601bad-6da8-4353-80fd-a3f9447daa35" providerId="AD" clId="Web-{CAF14011-6D1A-4634-BF71-18C587A87164}" dt="2023-02-06T10:39:47.356" v="6" actId="20577"/>
          <ac:spMkLst>
            <pc:docMk/>
            <pc:sldMk cId="3735779703" sldId="348"/>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32771" name="Rectangle 3"/>
          <p:cNvSpPr>
            <a:spLocks noGrp="1" noChangeArrowheads="1"/>
          </p:cNvSpPr>
          <p:nvPr>
            <p:ph type="dt" sz="quarter"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32772" name="Rectangle 4"/>
          <p:cNvSpPr>
            <a:spLocks noGrp="1" noChangeArrowheads="1"/>
          </p:cNvSpPr>
          <p:nvPr>
            <p:ph type="ftr" sz="quarter" idx="2"/>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32773" name="Rectangle 5"/>
          <p:cNvSpPr>
            <a:spLocks noGrp="1" noChangeArrowheads="1"/>
          </p:cNvSpPr>
          <p:nvPr>
            <p:ph type="sldNum" sz="quarter" idx="3"/>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D4617254-11FA-4775-A59F-2FFCA0AD498B}" type="slidenum">
              <a:rPr lang="en-GB"/>
              <a:pPr>
                <a:defRPr/>
              </a:pPr>
              <a:t>‹#›</a:t>
            </a:fld>
            <a:endParaRPr lang="en-GB"/>
          </a:p>
        </p:txBody>
      </p:sp>
    </p:spTree>
    <p:extLst>
      <p:ext uri="{BB962C8B-B14F-4D97-AF65-F5344CB8AC3E}">
        <p14:creationId xmlns:p14="http://schemas.microsoft.com/office/powerpoint/2010/main" val="3032323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5123" name="Rectangle 3"/>
          <p:cNvSpPr>
            <a:spLocks noGrp="1" noChangeArrowheads="1"/>
          </p:cNvSpPr>
          <p:nvPr>
            <p:ph type="dt"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768" y="4714681"/>
            <a:ext cx="5438140" cy="4467617"/>
          </a:xfrm>
          <a:prstGeom prst="rect">
            <a:avLst/>
          </a:prstGeom>
          <a:noFill/>
          <a:ln>
            <a:noFill/>
          </a:ln>
          <a:effectLst/>
        </p:spPr>
        <p:txBody>
          <a:bodyPr vert="horz" wrap="square" lIns="91433" tIns="45716" rIns="91433" bIns="4571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5127" name="Rectangle 7"/>
          <p:cNvSpPr>
            <a:spLocks noGrp="1" noChangeArrowheads="1"/>
          </p:cNvSpPr>
          <p:nvPr>
            <p:ph type="sldNum" sz="quarter" idx="5"/>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20E3FB68-640A-46F0-BA38-0B364A5056C3}" type="slidenum">
              <a:rPr lang="en-GB"/>
              <a:pPr>
                <a:defRPr/>
              </a:pPr>
              <a:t>‹#›</a:t>
            </a:fld>
            <a:endParaRPr lang="en-GB"/>
          </a:p>
        </p:txBody>
      </p:sp>
    </p:spTree>
    <p:extLst>
      <p:ext uri="{BB962C8B-B14F-4D97-AF65-F5344CB8AC3E}">
        <p14:creationId xmlns:p14="http://schemas.microsoft.com/office/powerpoint/2010/main" val="32560010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solidFill>
                  <a:srgbClr val="FF0000"/>
                </a:solidFill>
              </a:rPr>
              <a:t>**** See notes underneath</a:t>
            </a:r>
            <a:r>
              <a:rPr lang="en-US" baseline="0" dirty="0">
                <a:solidFill>
                  <a:srgbClr val="FF0000"/>
                </a:solidFill>
              </a:rPr>
              <a:t> each slide ****</a:t>
            </a:r>
            <a:endParaRPr lang="en-US" dirty="0">
              <a:solidFill>
                <a:srgbClr val="FF0000"/>
              </a:solidFill>
            </a:endParaRPr>
          </a:p>
        </p:txBody>
      </p:sp>
    </p:spTree>
    <p:extLst>
      <p:ext uri="{BB962C8B-B14F-4D97-AF65-F5344CB8AC3E}">
        <p14:creationId xmlns:p14="http://schemas.microsoft.com/office/powerpoint/2010/main" val="15394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2</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Curriculum</a:t>
            </a:r>
            <a:r>
              <a:rPr lang="en-US" baseline="0" dirty="0"/>
              <a:t> c</a:t>
            </a:r>
            <a:r>
              <a:rPr lang="en-US" dirty="0"/>
              <a:t>hanged for Sept 2014 and again for Sept 2017; might have older brothers/sisters who have done a different model</a:t>
            </a:r>
          </a:p>
        </p:txBody>
      </p:sp>
    </p:spTree>
    <p:extLst>
      <p:ext uri="{BB962C8B-B14F-4D97-AF65-F5344CB8AC3E}">
        <p14:creationId xmlns:p14="http://schemas.microsoft.com/office/powerpoint/2010/main" val="134832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3</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347151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You will see that a grade 5 is higher than a grade C – we will be raising our expectations and efforts</a:t>
            </a:r>
            <a:r>
              <a:rPr lang="en-GB" baseline="0" dirty="0"/>
              <a:t> to meet this new higher standard</a:t>
            </a:r>
            <a:endParaRPr lang="en-GB" dirty="0"/>
          </a:p>
        </p:txBody>
      </p:sp>
      <p:sp>
        <p:nvSpPr>
          <p:cNvPr id="4" name="Slide Number Placeholder 3"/>
          <p:cNvSpPr>
            <a:spLocks noGrp="1"/>
          </p:cNvSpPr>
          <p:nvPr>
            <p:ph type="sldNum" sz="quarter" idx="10"/>
          </p:nvPr>
        </p:nvSpPr>
        <p:spPr/>
        <p:txBody>
          <a:bodyPr/>
          <a:lstStyle/>
          <a:p>
            <a:fld id="{7893A9A8-D2F1-428E-A9C3-66D214A7F17B}" type="slidenum">
              <a:rPr lang="en-GB" smtClean="0"/>
              <a:t>4</a:t>
            </a:fld>
            <a:endParaRPr lang="en-GB"/>
          </a:p>
        </p:txBody>
      </p:sp>
    </p:spTree>
    <p:extLst>
      <p:ext uri="{BB962C8B-B14F-4D97-AF65-F5344CB8AC3E}">
        <p14:creationId xmlns:p14="http://schemas.microsoft.com/office/powerpoint/2010/main" val="110113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Career ?</a:t>
            </a:r>
            <a:r>
              <a:rPr lang="en-GB" baseline="0" dirty="0"/>
              <a:t> A Levels ?</a:t>
            </a:r>
          </a:p>
          <a:p>
            <a:r>
              <a:rPr lang="en-GB" dirty="0"/>
              <a:t>But we know that this isn’t always possible at this stage and is subject to (many !!) changes</a:t>
            </a:r>
          </a:p>
          <a:p>
            <a:r>
              <a:rPr lang="en-GB" dirty="0"/>
              <a:t>We will guide students to keeping the overall package ‘broad</a:t>
            </a:r>
            <a:r>
              <a:rPr lang="en-GB" baseline="0" dirty="0"/>
              <a:t> and balanced’ … thus ensuring no doors are closed later in life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5</a:t>
            </a:fld>
            <a:endParaRPr lang="en-GB"/>
          </a:p>
        </p:txBody>
      </p:sp>
    </p:spTree>
    <p:extLst>
      <p:ext uri="{BB962C8B-B14F-4D97-AF65-F5344CB8AC3E}">
        <p14:creationId xmlns:p14="http://schemas.microsoft.com/office/powerpoint/2010/main" val="385542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Potential</a:t>
            </a:r>
            <a:r>
              <a:rPr lang="en-GB" baseline="0" dirty="0"/>
              <a:t> i</a:t>
            </a:r>
            <a:r>
              <a:rPr lang="en-GB" dirty="0"/>
              <a:t>mportance of</a:t>
            </a:r>
            <a:r>
              <a:rPr lang="en-GB" baseline="0" dirty="0"/>
              <a:t> full EBacc (and Language in particular) for University applications</a:t>
            </a:r>
          </a:p>
          <a:p>
            <a:r>
              <a:rPr lang="en-GB" baseline="0" dirty="0"/>
              <a:t>Science could be Double/Combined Science or 2/3 from </a:t>
            </a:r>
            <a:r>
              <a:rPr lang="en-GB" baseline="0" dirty="0" err="1"/>
              <a:t>Ph</a:t>
            </a:r>
            <a:r>
              <a:rPr lang="en-GB" baseline="0" dirty="0"/>
              <a:t>, </a:t>
            </a:r>
            <a:r>
              <a:rPr lang="en-GB" baseline="0" dirty="0" err="1"/>
              <a:t>Chem</a:t>
            </a:r>
            <a:r>
              <a:rPr lang="en-GB" baseline="0" dirty="0"/>
              <a:t>, </a:t>
            </a:r>
            <a:r>
              <a:rPr lang="en-GB" baseline="0" dirty="0" err="1"/>
              <a:t>Biol</a:t>
            </a:r>
            <a:r>
              <a:rPr lang="en-GB" baseline="0" dirty="0"/>
              <a:t>, Computer </a:t>
            </a:r>
            <a:r>
              <a:rPr lang="en-GB" baseline="0" dirty="0" err="1"/>
              <a:t>Sc</a:t>
            </a:r>
            <a:endParaRPr lang="en-GB" baseline="0" dirty="0"/>
          </a:p>
          <a:p>
            <a:r>
              <a:rPr lang="en-GB" baseline="0" dirty="0"/>
              <a:t>All students will choose AT LEAST one of </a:t>
            </a:r>
            <a:r>
              <a:rPr lang="en-GB" baseline="0" dirty="0" err="1"/>
              <a:t>Hist</a:t>
            </a:r>
            <a:r>
              <a:rPr lang="en-GB" baseline="0" dirty="0"/>
              <a:t>/</a:t>
            </a:r>
            <a:r>
              <a:rPr lang="en-GB" baseline="0" dirty="0" err="1"/>
              <a:t>Geog</a:t>
            </a:r>
            <a:r>
              <a:rPr lang="en-GB" baseline="0" dirty="0"/>
              <a:t> or MFL or Computer Science in their Y9/10/11 Guided Pathways – this helps keep it ‘broad and balanced’</a:t>
            </a:r>
          </a:p>
          <a:p>
            <a:r>
              <a:rPr lang="en-GB" baseline="0" dirty="0"/>
              <a:t>Emphasise difference between achieving the FULL EBacc (grades 5+ in all the subjects) and the requirement for all students to choose at least one EBacc subject</a:t>
            </a:r>
          </a:p>
          <a:p>
            <a:r>
              <a:rPr lang="en-GB" baseline="0" dirty="0"/>
              <a:t>Students will be guided down this pathway if we believe it is appropriate for them; all students can access this pathway and study for the full EBacc</a:t>
            </a:r>
          </a:p>
          <a:p>
            <a:r>
              <a:rPr lang="en-GB" baseline="0" dirty="0"/>
              <a:t>Not just about the full EBacc – these subjects individually are known as the facilitating subjects as they are good subjects that are valued in the world beyond year 11</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6</a:t>
            </a:fld>
            <a:endParaRPr lang="en-GB"/>
          </a:p>
        </p:txBody>
      </p:sp>
    </p:spTree>
    <p:extLst>
      <p:ext uri="{BB962C8B-B14F-4D97-AF65-F5344CB8AC3E}">
        <p14:creationId xmlns:p14="http://schemas.microsoft.com/office/powerpoint/2010/main" val="286431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Reinforce choices</a:t>
            </a:r>
            <a:r>
              <a:rPr lang="en-GB" baseline="0" dirty="0"/>
              <a:t> returns deadline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7</a:t>
            </a:fld>
            <a:endParaRPr lang="en-GB"/>
          </a:p>
        </p:txBody>
      </p:sp>
    </p:spTree>
    <p:extLst>
      <p:ext uri="{BB962C8B-B14F-4D97-AF65-F5344CB8AC3E}">
        <p14:creationId xmlns:p14="http://schemas.microsoft.com/office/powerpoint/2010/main" val="228991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836019418"/>
      </p:ext>
    </p:extLst>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7C5265-D6E9-4EAA-B9A6-E4C01B350E34}" type="slidenum">
              <a:rPr lang="en-GB" smtClean="0"/>
              <a:pPr>
                <a:defRPr/>
              </a:pPr>
              <a:t>‹#›</a:t>
            </a:fld>
            <a:endParaRPr lang="en-GB"/>
          </a:p>
        </p:txBody>
      </p:sp>
    </p:spTree>
    <p:extLst>
      <p:ext uri="{BB962C8B-B14F-4D97-AF65-F5344CB8AC3E}">
        <p14:creationId xmlns:p14="http://schemas.microsoft.com/office/powerpoint/2010/main" val="112362118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58763"/>
            <a:ext cx="2058987" cy="5978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47675" y="258763"/>
            <a:ext cx="6027738" cy="5978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B6F4EB4-716F-4399-AB6B-28CA9F697CF4}" type="slidenum">
              <a:rPr lang="en-GB" smtClean="0"/>
              <a:pPr>
                <a:defRPr/>
              </a:pPr>
              <a:t>‹#›</a:t>
            </a:fld>
            <a:endParaRPr lang="en-GB"/>
          </a:p>
        </p:txBody>
      </p:sp>
    </p:spTree>
    <p:extLst>
      <p:ext uri="{BB962C8B-B14F-4D97-AF65-F5344CB8AC3E}">
        <p14:creationId xmlns:p14="http://schemas.microsoft.com/office/powerpoint/2010/main" val="155406403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981231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242909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270089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157767182"/>
      </p:ext>
    </p:extLst>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D35A16-A163-412C-839F-BB18B8C444DD}" type="slidenum">
              <a:rPr lang="en-GB" smtClean="0"/>
              <a:pPr>
                <a:defRPr/>
              </a:pPr>
              <a:t>‹#›</a:t>
            </a:fld>
            <a:endParaRPr lang="en-GB"/>
          </a:p>
        </p:txBody>
      </p:sp>
    </p:spTree>
    <p:extLst>
      <p:ext uri="{BB962C8B-B14F-4D97-AF65-F5344CB8AC3E}">
        <p14:creationId xmlns:p14="http://schemas.microsoft.com/office/powerpoint/2010/main" val="3352230385"/>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6AC8DF-E507-418D-B041-8FE73AB15E9A}" type="slidenum">
              <a:rPr lang="en-GB" smtClean="0"/>
              <a:pPr>
                <a:defRPr/>
              </a:pPr>
              <a:t>‹#›</a:t>
            </a:fld>
            <a:endParaRPr lang="en-GB"/>
          </a:p>
        </p:txBody>
      </p:sp>
    </p:spTree>
    <p:extLst>
      <p:ext uri="{BB962C8B-B14F-4D97-AF65-F5344CB8AC3E}">
        <p14:creationId xmlns:p14="http://schemas.microsoft.com/office/powerpoint/2010/main" val="109881569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805BAC4-289B-448F-A666-7D8FCA85BE7B}" type="slidenum">
              <a:rPr lang="en-GB" smtClean="0"/>
              <a:pPr>
                <a:defRPr/>
              </a:pPr>
              <a:t>‹#›</a:t>
            </a:fld>
            <a:endParaRPr lang="en-GB"/>
          </a:p>
        </p:txBody>
      </p:sp>
    </p:spTree>
    <p:extLst>
      <p:ext uri="{BB962C8B-B14F-4D97-AF65-F5344CB8AC3E}">
        <p14:creationId xmlns:p14="http://schemas.microsoft.com/office/powerpoint/2010/main" val="24539452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670B42-713F-49A2-8194-35861649CA37}" type="slidenum">
              <a:rPr lang="en-GB" smtClean="0"/>
              <a:pPr>
                <a:defRPr/>
              </a:pPr>
              <a:t>‹#›</a:t>
            </a:fld>
            <a:endParaRPr lang="en-GB"/>
          </a:p>
        </p:txBody>
      </p:sp>
    </p:spTree>
    <p:extLst>
      <p:ext uri="{BB962C8B-B14F-4D97-AF65-F5344CB8AC3E}">
        <p14:creationId xmlns:p14="http://schemas.microsoft.com/office/powerpoint/2010/main" val="215602515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1F4A144-5E12-4E8A-8F3C-EC706A7969BE}" type="slidenum">
              <a:rPr lang="en-GB" smtClean="0"/>
              <a:pPr>
                <a:defRPr/>
              </a:pPr>
              <a:t>‹#›</a:t>
            </a:fld>
            <a:endParaRPr lang="en-GB"/>
          </a:p>
        </p:txBody>
      </p:sp>
    </p:spTree>
    <p:extLst>
      <p:ext uri="{BB962C8B-B14F-4D97-AF65-F5344CB8AC3E}">
        <p14:creationId xmlns:p14="http://schemas.microsoft.com/office/powerpoint/2010/main" val="29082546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EC6452D-00D3-4351-A99E-9947DD3B984D}" type="slidenum">
              <a:rPr lang="en-GB" smtClean="0"/>
              <a:pPr>
                <a:defRPr/>
              </a:pPr>
              <a:t>‹#›</a:t>
            </a:fld>
            <a:endParaRPr lang="en-GB"/>
          </a:p>
        </p:txBody>
      </p:sp>
    </p:spTree>
    <p:extLst>
      <p:ext uri="{BB962C8B-B14F-4D97-AF65-F5344CB8AC3E}">
        <p14:creationId xmlns:p14="http://schemas.microsoft.com/office/powerpoint/2010/main" val="4254714153"/>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6550B8-8755-4DF6-9CC7-806E9B06812A}" type="slidenum">
              <a:rPr lang="en-GB" smtClean="0"/>
              <a:pPr>
                <a:defRPr/>
              </a:pPr>
              <a:t>‹#›</a:t>
            </a:fld>
            <a:endParaRPr lang="en-GB"/>
          </a:p>
        </p:txBody>
      </p:sp>
    </p:spTree>
    <p:extLst>
      <p:ext uri="{BB962C8B-B14F-4D97-AF65-F5344CB8AC3E}">
        <p14:creationId xmlns:p14="http://schemas.microsoft.com/office/powerpoint/2010/main" val="1517238416"/>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content-backgroun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47675" y="258763"/>
            <a:ext cx="6500813" cy="63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Section title goes here</a:t>
            </a:r>
          </a:p>
        </p:txBody>
      </p:sp>
      <p:sp>
        <p:nvSpPr>
          <p:cNvPr id="1028" name="Rectangle 3"/>
          <p:cNvSpPr>
            <a:spLocks noGrp="1" noChangeArrowheads="1"/>
          </p:cNvSpPr>
          <p:nvPr>
            <p:ph type="body" idx="1"/>
          </p:nvPr>
        </p:nvSpPr>
        <p:spPr bwMode="auto">
          <a:xfrm>
            <a:off x="457200" y="1485900"/>
            <a:ext cx="8229600" cy="475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Sub heading text goes here</a:t>
            </a:r>
          </a:p>
          <a:p>
            <a:pPr lvl="0"/>
            <a:endParaRPr lang="en-GB" altLang="en-US"/>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333333"/>
                </a:solidFill>
                <a:latin typeface="+mn-lt"/>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333333"/>
                </a:solidFill>
                <a:latin typeface="+mn-lt"/>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333333"/>
                </a:solidFill>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4352631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txStyles>
    <p:titleStyle>
      <a:lvl1pPr algn="l" rtl="0" eaLnBrk="1" fontAlgn="base" hangingPunct="1">
        <a:spcBef>
          <a:spcPct val="0"/>
        </a:spcBef>
        <a:spcAft>
          <a:spcPct val="0"/>
        </a:spcAft>
        <a:defRPr sz="4400">
          <a:solidFill>
            <a:srgbClr val="CCCCCC"/>
          </a:solidFill>
          <a:latin typeface="Arial" pitchFamily="34" charset="0"/>
          <a:ea typeface="+mj-ea"/>
          <a:cs typeface="Arial" pitchFamily="34" charset="0"/>
        </a:defRPr>
      </a:lvl1pPr>
      <a:lvl2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rgbClr val="CCCCCC"/>
          </a:solidFill>
          <a:latin typeface="BerkeleyOldstyleITCbyBT"/>
        </a:defRPr>
      </a:lvl6pPr>
      <a:lvl7pPr marL="914400" algn="l" rtl="0" eaLnBrk="1" fontAlgn="base" hangingPunct="1">
        <a:spcBef>
          <a:spcPct val="0"/>
        </a:spcBef>
        <a:spcAft>
          <a:spcPct val="0"/>
        </a:spcAft>
        <a:defRPr sz="4400">
          <a:solidFill>
            <a:srgbClr val="CCCCCC"/>
          </a:solidFill>
          <a:latin typeface="BerkeleyOldstyleITCbyBT"/>
        </a:defRPr>
      </a:lvl7pPr>
      <a:lvl8pPr marL="1371600" algn="l" rtl="0" eaLnBrk="1" fontAlgn="base" hangingPunct="1">
        <a:spcBef>
          <a:spcPct val="0"/>
        </a:spcBef>
        <a:spcAft>
          <a:spcPct val="0"/>
        </a:spcAft>
        <a:defRPr sz="4400">
          <a:solidFill>
            <a:srgbClr val="CCCCCC"/>
          </a:solidFill>
          <a:latin typeface="BerkeleyOldstyleITCbyBT"/>
        </a:defRPr>
      </a:lvl8pPr>
      <a:lvl9pPr marL="1828800" algn="l" rtl="0" eaLnBrk="1" fontAlgn="base" hangingPunct="1">
        <a:spcBef>
          <a:spcPct val="0"/>
        </a:spcBef>
        <a:spcAft>
          <a:spcPct val="0"/>
        </a:spcAft>
        <a:defRPr sz="4400">
          <a:solidFill>
            <a:srgbClr val="CCCCCC"/>
          </a:solidFill>
          <a:latin typeface="BerkeleyOldstyleITCbyBT"/>
        </a:defRPr>
      </a:lvl9pPr>
    </p:titleStyle>
    <p:bodyStyle>
      <a:lvl1pPr marL="342900" indent="-342900" algn="l" rtl="0" eaLnBrk="1" fontAlgn="base" hangingPunct="1">
        <a:spcBef>
          <a:spcPct val="20000"/>
        </a:spcBef>
        <a:spcAft>
          <a:spcPct val="0"/>
        </a:spcAft>
        <a:buClr>
          <a:srgbClr val="CC3333"/>
        </a:buClr>
        <a:buChar char="•"/>
        <a:defRPr sz="3200">
          <a:solidFill>
            <a:srgbClr val="333333"/>
          </a:solidFill>
          <a:latin typeface="+mn-lt"/>
          <a:ea typeface="+mn-ea"/>
          <a:cs typeface="+mn-cs"/>
        </a:defRPr>
      </a:lvl1pPr>
      <a:lvl2pPr marL="742950" indent="-285750" algn="l" rtl="0" eaLnBrk="1" fontAlgn="base" hangingPunct="1">
        <a:spcBef>
          <a:spcPct val="20000"/>
        </a:spcBef>
        <a:spcAft>
          <a:spcPct val="0"/>
        </a:spcAft>
        <a:buClr>
          <a:srgbClr val="CC3333"/>
        </a:buClr>
        <a:buChar char="•"/>
        <a:defRPr sz="1600">
          <a:solidFill>
            <a:srgbClr val="333333"/>
          </a:solidFill>
          <a:latin typeface="+mn-lt"/>
        </a:defRPr>
      </a:lvl2pPr>
      <a:lvl3pPr marL="1143000" indent="-228600" algn="l" rtl="0" eaLnBrk="1" fontAlgn="base" hangingPunct="1">
        <a:spcBef>
          <a:spcPct val="20000"/>
        </a:spcBef>
        <a:spcAft>
          <a:spcPct val="0"/>
        </a:spcAft>
        <a:buClr>
          <a:srgbClr val="CC3333"/>
        </a:buClr>
        <a:buChar char="•"/>
        <a:defRPr sz="1600">
          <a:solidFill>
            <a:srgbClr val="333333"/>
          </a:solidFill>
          <a:latin typeface="+mn-lt"/>
        </a:defRPr>
      </a:lvl3pPr>
      <a:lvl4pPr marL="1600200" indent="-228600" algn="l" rtl="0" eaLnBrk="1" fontAlgn="base" hangingPunct="1">
        <a:spcBef>
          <a:spcPct val="20000"/>
        </a:spcBef>
        <a:spcAft>
          <a:spcPct val="0"/>
        </a:spcAft>
        <a:buClr>
          <a:srgbClr val="CC3333"/>
        </a:buClr>
        <a:buChar char="•"/>
        <a:defRPr sz="1600">
          <a:solidFill>
            <a:srgbClr val="333333"/>
          </a:solidFill>
          <a:latin typeface="+mn-lt"/>
        </a:defRPr>
      </a:lvl4pPr>
      <a:lvl5pPr marL="2057400" indent="-228600" algn="l" rtl="0" eaLnBrk="1" fontAlgn="base" hangingPunct="1">
        <a:spcBef>
          <a:spcPct val="20000"/>
        </a:spcBef>
        <a:spcAft>
          <a:spcPct val="0"/>
        </a:spcAft>
        <a:buClr>
          <a:srgbClr val="CC3333"/>
        </a:buClr>
        <a:buChar char="•"/>
        <a:defRPr sz="1600">
          <a:solidFill>
            <a:srgbClr val="333333"/>
          </a:solidFill>
          <a:latin typeface="+mn-lt"/>
        </a:defRPr>
      </a:lvl5pPr>
      <a:lvl6pPr marL="2514600" indent="-228600" algn="l" rtl="0" eaLnBrk="1" fontAlgn="base" hangingPunct="1">
        <a:spcBef>
          <a:spcPct val="20000"/>
        </a:spcBef>
        <a:spcAft>
          <a:spcPct val="0"/>
        </a:spcAft>
        <a:buClr>
          <a:srgbClr val="CC3333"/>
        </a:buClr>
        <a:buChar char="•"/>
        <a:defRPr sz="1600">
          <a:solidFill>
            <a:srgbClr val="333333"/>
          </a:solidFill>
          <a:latin typeface="+mn-lt"/>
        </a:defRPr>
      </a:lvl6pPr>
      <a:lvl7pPr marL="2971800" indent="-228600" algn="l" rtl="0" eaLnBrk="1" fontAlgn="base" hangingPunct="1">
        <a:spcBef>
          <a:spcPct val="20000"/>
        </a:spcBef>
        <a:spcAft>
          <a:spcPct val="0"/>
        </a:spcAft>
        <a:buClr>
          <a:srgbClr val="CC3333"/>
        </a:buClr>
        <a:buChar char="•"/>
        <a:defRPr sz="1600">
          <a:solidFill>
            <a:srgbClr val="333333"/>
          </a:solidFill>
          <a:latin typeface="+mn-lt"/>
        </a:defRPr>
      </a:lvl7pPr>
      <a:lvl8pPr marL="3429000" indent="-228600" algn="l" rtl="0" eaLnBrk="1" fontAlgn="base" hangingPunct="1">
        <a:spcBef>
          <a:spcPct val="20000"/>
        </a:spcBef>
        <a:spcAft>
          <a:spcPct val="0"/>
        </a:spcAft>
        <a:buClr>
          <a:srgbClr val="CC3333"/>
        </a:buClr>
        <a:buChar char="•"/>
        <a:defRPr sz="1600">
          <a:solidFill>
            <a:srgbClr val="333333"/>
          </a:solidFill>
          <a:latin typeface="+mn-lt"/>
        </a:defRPr>
      </a:lvl8pPr>
      <a:lvl9pPr marL="3886200" indent="-228600" algn="l" rtl="0" eaLnBrk="1" fontAlgn="base" hangingPunct="1">
        <a:spcBef>
          <a:spcPct val="20000"/>
        </a:spcBef>
        <a:spcAft>
          <a:spcPct val="0"/>
        </a:spcAft>
        <a:buClr>
          <a:srgbClr val="CC3333"/>
        </a:buClr>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0" y="1341438"/>
            <a:ext cx="9036496" cy="2735262"/>
          </a:xfrm>
        </p:spPr>
        <p:txBody>
          <a:bodyPr/>
          <a:lstStyle/>
          <a:p>
            <a:pPr algn="ctr" eaLnBrk="1" hangingPunct="1"/>
            <a:r>
              <a:rPr lang="en-GB" sz="5400" b="1" u="sng" dirty="0">
                <a:solidFill>
                  <a:srgbClr val="C00000"/>
                </a:solidFill>
                <a:latin typeface="Berkeley" panose="02020500000000000000" pitchFamily="18" charset="0"/>
              </a:rPr>
              <a:t>Key Stage 4</a:t>
            </a:r>
            <a:br>
              <a:rPr lang="en-GB" sz="5400" b="1" u="sng" dirty="0">
                <a:solidFill>
                  <a:srgbClr val="C00000"/>
                </a:solidFill>
                <a:latin typeface="Berkeley" panose="02020500000000000000" pitchFamily="18" charset="0"/>
              </a:rPr>
            </a:br>
            <a:r>
              <a:rPr lang="en-GB" sz="5400" b="1" u="sng" dirty="0">
                <a:solidFill>
                  <a:srgbClr val="C00000"/>
                </a:solidFill>
                <a:latin typeface="Berkeley" panose="02020500000000000000" pitchFamily="18" charset="0"/>
              </a:rPr>
              <a:t>Guided Choices</a:t>
            </a:r>
            <a:br>
              <a:rPr lang="en-GB" sz="5400" b="1" dirty="0">
                <a:solidFill>
                  <a:srgbClr val="C00000"/>
                </a:solidFill>
                <a:latin typeface="Berkeley" panose="02020500000000000000" pitchFamily="18" charset="0"/>
              </a:rPr>
            </a:br>
            <a:r>
              <a:rPr lang="en-GB" sz="5400" b="1" dirty="0">
                <a:solidFill>
                  <a:srgbClr val="C00000"/>
                </a:solidFill>
                <a:latin typeface="Berkeley" panose="02020500000000000000" pitchFamily="18" charset="0"/>
              </a:rPr>
              <a:t>Year 9 into 10</a:t>
            </a:r>
            <a:endParaRPr lang="en-GB" sz="5400" dirty="0">
              <a:solidFill>
                <a:srgbClr val="C00000"/>
              </a:solidFill>
              <a:latin typeface="Berkeley" panose="02020500000000000000" pitchFamily="18" charset="0"/>
            </a:endParaRPr>
          </a:p>
        </p:txBody>
      </p:sp>
      <p:sp>
        <p:nvSpPr>
          <p:cNvPr id="4101" name="Text Box 9"/>
          <p:cNvSpPr txBox="1">
            <a:spLocks noChangeArrowheads="1"/>
          </p:cNvSpPr>
          <p:nvPr/>
        </p:nvSpPr>
        <p:spPr bwMode="auto">
          <a:xfrm>
            <a:off x="755576" y="4221163"/>
            <a:ext cx="763284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t>Subject: GCSE Business</a:t>
            </a:r>
          </a:p>
          <a:p>
            <a:pPr eaLnBrk="1" hangingPunct="1"/>
            <a:endParaRPr lang="en-US" sz="3200" dirty="0"/>
          </a:p>
          <a:p>
            <a:pPr eaLnBrk="1" hangingPunct="1"/>
            <a:r>
              <a:rPr lang="en-US" sz="3200" dirty="0"/>
              <a:t>Team Leader: Rebecca Jephson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87016" y="1196752"/>
            <a:ext cx="8856984" cy="792088"/>
          </a:xfrm>
        </p:spPr>
        <p:txBody>
          <a:bodyPr/>
          <a:lstStyle/>
          <a:p>
            <a:pPr algn="ctr" eaLnBrk="1" hangingPunct="1"/>
            <a:r>
              <a:rPr lang="en-GB" sz="5400" dirty="0">
                <a:solidFill>
                  <a:srgbClr val="C00000"/>
                </a:solidFill>
                <a:latin typeface="Berkeley" panose="02020500000000000000" pitchFamily="18" charset="0"/>
              </a:rPr>
              <a:t>Course Topics</a:t>
            </a:r>
          </a:p>
        </p:txBody>
      </p:sp>
      <p:pic>
        <p:nvPicPr>
          <p:cNvPr id="2" name="Business Studies-Option Evening V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560" y="2074349"/>
            <a:ext cx="8028384" cy="4515967"/>
          </a:xfrm>
          <a:prstGeom prst="rect">
            <a:avLst/>
          </a:prstGeom>
        </p:spPr>
      </p:pic>
    </p:spTree>
    <p:extLst>
      <p:ext uri="{BB962C8B-B14F-4D97-AF65-F5344CB8AC3E}">
        <p14:creationId xmlns:p14="http://schemas.microsoft.com/office/powerpoint/2010/main" val="2464494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0" y="1477757"/>
            <a:ext cx="9144000" cy="1079500"/>
          </a:xfrm>
        </p:spPr>
        <p:txBody>
          <a:bodyPr/>
          <a:lstStyle/>
          <a:p>
            <a:pPr algn="ctr" eaLnBrk="1" hangingPunct="1"/>
            <a:r>
              <a:rPr lang="en-GB" sz="5400" dirty="0">
                <a:solidFill>
                  <a:srgbClr val="C00000"/>
                </a:solidFill>
                <a:latin typeface="Berkeley" panose="02020500000000000000" pitchFamily="18" charset="0"/>
              </a:rPr>
              <a:t>How is the course assessed? </a:t>
            </a:r>
          </a:p>
        </p:txBody>
      </p:sp>
      <p:pic>
        <p:nvPicPr>
          <p:cNvPr id="5" name="Picture 4" descr="Screenshot 2021-02-24 at 11.45.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8959"/>
            <a:ext cx="4644008" cy="3268005"/>
          </a:xfrm>
          <a:prstGeom prst="rect">
            <a:avLst/>
          </a:prstGeom>
        </p:spPr>
      </p:pic>
      <p:pic>
        <p:nvPicPr>
          <p:cNvPr id="7" name="Picture 6" descr="Screenshot 2021-02-24 at 11.45.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229" y="3068960"/>
            <a:ext cx="4594690" cy="3240360"/>
          </a:xfrm>
          <a:prstGeom prst="rect">
            <a:avLst/>
          </a:prstGeom>
        </p:spPr>
      </p:pic>
    </p:spTree>
    <p:extLst>
      <p:ext uri="{BB962C8B-B14F-4D97-AF65-F5344CB8AC3E}">
        <p14:creationId xmlns:p14="http://schemas.microsoft.com/office/powerpoint/2010/main" val="557211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a:xfrm>
            <a:off x="-8561" y="1325179"/>
            <a:ext cx="8919548" cy="1513399"/>
          </a:xfrm>
        </p:spPr>
        <p:txBody>
          <a:bodyPr/>
          <a:lstStyle/>
          <a:p>
            <a:pPr algn="ctr"/>
            <a:r>
              <a:rPr lang="en-GB" sz="5400" dirty="0">
                <a:solidFill>
                  <a:srgbClr val="C00000"/>
                </a:solidFill>
                <a:latin typeface="Berkeley" panose="02020500000000000000" pitchFamily="18" charset="0"/>
              </a:rPr>
              <a:t>Frequently Asked Questions (FAQs)</a:t>
            </a:r>
          </a:p>
        </p:txBody>
      </p:sp>
      <p:sp>
        <p:nvSpPr>
          <p:cNvPr id="5" name="Title 5"/>
          <p:cNvSpPr txBox="1">
            <a:spLocks/>
          </p:cNvSpPr>
          <p:nvPr/>
        </p:nvSpPr>
        <p:spPr bwMode="auto">
          <a:xfrm>
            <a:off x="179512" y="2924944"/>
            <a:ext cx="8731045" cy="3599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marL="571500" indent="-571500" algn="l">
              <a:buFont typeface="Arial" panose="020B0604020202020204" pitchFamily="34" charset="0"/>
              <a:buChar char="•"/>
            </a:pPr>
            <a:r>
              <a:rPr lang="en-GB" sz="2400" kern="0" dirty="0">
                <a:solidFill>
                  <a:schemeClr val="tx1"/>
                </a:solidFill>
                <a:effectLst/>
                <a:latin typeface="Swis721 Lt BT" panose="020B0403020202020204" pitchFamily="34" charset="0"/>
              </a:rPr>
              <a:t>Is Business difficult?</a:t>
            </a:r>
          </a:p>
          <a:p>
            <a:pPr marL="1028700" lvl="1" indent="-571500" algn="l">
              <a:buFont typeface="Arial" panose="020B0604020202020204" pitchFamily="34" charset="0"/>
              <a:buChar char="•"/>
            </a:pPr>
            <a:r>
              <a:rPr lang="en-GB" sz="1600" kern="0" dirty="0">
                <a:solidFill>
                  <a:schemeClr val="tx1"/>
                </a:solidFill>
                <a:latin typeface="Swis721 Lt BT"/>
                <a:cs typeface="Arial"/>
              </a:rPr>
              <a:t>The most difficult thing about Business is learning the terminology. Businesses tend to use words that we don’t hear in day-to-day life. Once you have grasped the business language it is simple from there. </a:t>
            </a:r>
            <a:endParaRPr lang="en-GB" sz="1600" kern="0" dirty="0">
              <a:solidFill>
                <a:schemeClr val="tx1"/>
              </a:solidFill>
              <a:latin typeface="Swis721 Lt BT" panose="020B0403020202020204" pitchFamily="34" charset="0"/>
            </a:endParaRPr>
          </a:p>
          <a:p>
            <a:pPr marL="571500" indent="-571500" algn="l">
              <a:buFont typeface="Arial" panose="020B0604020202020204" pitchFamily="34" charset="0"/>
              <a:buChar char="•"/>
            </a:pPr>
            <a:r>
              <a:rPr lang="en-GB" sz="2300" kern="0" dirty="0">
                <a:solidFill>
                  <a:schemeClr val="tx1"/>
                </a:solidFill>
                <a:effectLst/>
                <a:latin typeface="Swis721 Lt BT"/>
              </a:rPr>
              <a:t>If I’m not very good at English, will I struggle?</a:t>
            </a:r>
          </a:p>
          <a:p>
            <a:pPr marL="1028700" lvl="1" indent="-571500" algn="l">
              <a:buFont typeface="Arial" panose="020B0604020202020204" pitchFamily="34" charset="0"/>
              <a:buChar char="•"/>
            </a:pPr>
            <a:r>
              <a:rPr lang="en-GB" sz="1600" kern="0" dirty="0">
                <a:solidFill>
                  <a:schemeClr val="tx1"/>
                </a:solidFill>
                <a:latin typeface="Swis721 Lt BT"/>
                <a:cs typeface="Arial"/>
              </a:rPr>
              <a:t>You will have to write answers to questions up to 12 marks which means writing in paragraphs and explaining your point. You will get a lot of help with how to structure these answers.</a:t>
            </a:r>
          </a:p>
          <a:p>
            <a:pPr marL="571500" indent="-571500" algn="l">
              <a:buFont typeface="Arial" panose="020B0604020202020204" pitchFamily="34" charset="0"/>
              <a:buChar char="•"/>
            </a:pPr>
            <a:r>
              <a:rPr lang="en-GB" sz="2300" kern="0" dirty="0">
                <a:solidFill>
                  <a:schemeClr val="tx1"/>
                </a:solidFill>
                <a:effectLst/>
                <a:latin typeface="Swis721 Lt BT"/>
              </a:rPr>
              <a:t>If I’m not very good at Maths, will I struggle?</a:t>
            </a:r>
          </a:p>
          <a:p>
            <a:pPr marL="1028700" lvl="1" indent="-571500" algn="l">
              <a:buFont typeface="Arial" panose="020B0604020202020204" pitchFamily="34" charset="0"/>
              <a:buChar char="•"/>
            </a:pPr>
            <a:r>
              <a:rPr lang="en-GB" sz="1600" kern="0" dirty="0">
                <a:solidFill>
                  <a:schemeClr val="tx1"/>
                </a:solidFill>
                <a:latin typeface="Swis721 Lt BT"/>
                <a:cs typeface="Arial"/>
              </a:rPr>
              <a:t>You will have to do calculations in Business, but the actual Maths required is simple. If you can add, subtract, divide, multiply and interpret a graph you will be fine.</a:t>
            </a:r>
            <a:endParaRPr lang="en-GB" sz="1600" kern="0" dirty="0">
              <a:solidFill>
                <a:schemeClr val="tx1"/>
              </a:solidFill>
              <a:effectLst/>
              <a:latin typeface="Swis721 Lt BT"/>
              <a:cs typeface="Arial"/>
            </a:endParaRPr>
          </a:p>
        </p:txBody>
      </p:sp>
    </p:spTree>
    <p:extLst>
      <p:ext uri="{BB962C8B-B14F-4D97-AF65-F5344CB8AC3E}">
        <p14:creationId xmlns:p14="http://schemas.microsoft.com/office/powerpoint/2010/main" val="37357797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2"/>
          <p:cNvSpPr txBox="1">
            <a:spLocks noChangeArrowheads="1"/>
          </p:cNvSpPr>
          <p:nvPr/>
        </p:nvSpPr>
        <p:spPr bwMode="auto">
          <a:xfrm>
            <a:off x="611560" y="1268760"/>
            <a:ext cx="77057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dirty="0">
                <a:solidFill>
                  <a:srgbClr val="C00000"/>
                </a:solidFill>
                <a:latin typeface="Berkeley" panose="02020500000000000000" pitchFamily="18" charset="0"/>
              </a:rPr>
              <a:t>Views From Current Students</a:t>
            </a:r>
          </a:p>
        </p:txBody>
      </p:sp>
      <p:grpSp>
        <p:nvGrpSpPr>
          <p:cNvPr id="4" name="Group 3"/>
          <p:cNvGrpSpPr/>
          <p:nvPr/>
        </p:nvGrpSpPr>
        <p:grpSpPr>
          <a:xfrm>
            <a:off x="1403648" y="2060848"/>
            <a:ext cx="6408712" cy="4797152"/>
            <a:chOff x="1475656" y="2060848"/>
            <a:chExt cx="6408712" cy="4797152"/>
          </a:xfrm>
        </p:grpSpPr>
        <p:pic>
          <p:nvPicPr>
            <p:cNvPr id="2" name="Picture 1"/>
            <p:cNvPicPr>
              <a:picLocks noChangeAspect="1"/>
            </p:cNvPicPr>
            <p:nvPr/>
          </p:nvPicPr>
          <p:blipFill>
            <a:blip r:embed="rId3"/>
            <a:stretch>
              <a:fillRect/>
            </a:stretch>
          </p:blipFill>
          <p:spPr>
            <a:xfrm>
              <a:off x="1475656" y="2060848"/>
              <a:ext cx="6396203" cy="4797152"/>
            </a:xfrm>
            <a:prstGeom prst="rect">
              <a:avLst/>
            </a:prstGeom>
          </p:spPr>
        </p:pic>
        <p:sp>
          <p:nvSpPr>
            <p:cNvPr id="3" name="TextBox 2"/>
            <p:cNvSpPr txBox="1"/>
            <p:nvPr/>
          </p:nvSpPr>
          <p:spPr>
            <a:xfrm>
              <a:off x="1475656" y="3429000"/>
              <a:ext cx="1368152" cy="830997"/>
            </a:xfrm>
            <a:prstGeom prst="rect">
              <a:avLst/>
            </a:prstGeom>
            <a:noFill/>
          </p:spPr>
          <p:txBody>
            <a:bodyPr wrap="square" rtlCol="0">
              <a:spAutoFit/>
            </a:bodyPr>
            <a:lstStyle/>
            <a:p>
              <a:pPr algn="ctr"/>
              <a:r>
                <a:rPr lang="en-US" sz="1600" dirty="0">
                  <a:solidFill>
                    <a:schemeClr val="tx1">
                      <a:lumMod val="50000"/>
                      <a:lumOff val="50000"/>
                    </a:schemeClr>
                  </a:solidFill>
                </a:rPr>
                <a:t>Business is my favourite subject</a:t>
              </a:r>
            </a:p>
          </p:txBody>
        </p:sp>
        <p:sp>
          <p:nvSpPr>
            <p:cNvPr id="5" name="TextBox 4"/>
            <p:cNvSpPr txBox="1"/>
            <p:nvPr/>
          </p:nvSpPr>
          <p:spPr>
            <a:xfrm>
              <a:off x="5076056" y="3140968"/>
              <a:ext cx="1944216" cy="1077218"/>
            </a:xfrm>
            <a:prstGeom prst="rect">
              <a:avLst/>
            </a:prstGeom>
            <a:noFill/>
          </p:spPr>
          <p:txBody>
            <a:bodyPr wrap="square" rtlCol="0">
              <a:spAutoFit/>
            </a:bodyPr>
            <a:lstStyle/>
            <a:p>
              <a:pPr algn="ctr"/>
              <a:r>
                <a:rPr lang="en-US" sz="1600" dirty="0">
                  <a:solidFill>
                    <a:schemeClr val="tx1">
                      <a:lumMod val="50000"/>
                      <a:lumOff val="50000"/>
                    </a:schemeClr>
                  </a:solidFill>
                </a:rPr>
                <a:t>I’m going to university to study Business and Finance next year</a:t>
              </a:r>
            </a:p>
          </p:txBody>
        </p:sp>
        <p:sp>
          <p:nvSpPr>
            <p:cNvPr id="6" name="TextBox 5"/>
            <p:cNvSpPr txBox="1"/>
            <p:nvPr/>
          </p:nvSpPr>
          <p:spPr>
            <a:xfrm>
              <a:off x="2267744" y="5301208"/>
              <a:ext cx="1368152" cy="954107"/>
            </a:xfrm>
            <a:prstGeom prst="rect">
              <a:avLst/>
            </a:prstGeom>
            <a:noFill/>
          </p:spPr>
          <p:txBody>
            <a:bodyPr wrap="square" rtlCol="0">
              <a:spAutoFit/>
            </a:bodyPr>
            <a:lstStyle/>
            <a:p>
              <a:pPr algn="ctr"/>
              <a:r>
                <a:rPr lang="en-US" sz="1400" dirty="0">
                  <a:solidFill>
                    <a:schemeClr val="tx1">
                      <a:lumMod val="75000"/>
                      <a:lumOff val="25000"/>
                    </a:schemeClr>
                  </a:solidFill>
                </a:rPr>
                <a:t>I like learning about real businesses like ASOS</a:t>
              </a:r>
            </a:p>
          </p:txBody>
        </p:sp>
        <p:sp>
          <p:nvSpPr>
            <p:cNvPr id="7" name="TextBox 6"/>
            <p:cNvSpPr txBox="1"/>
            <p:nvPr/>
          </p:nvSpPr>
          <p:spPr>
            <a:xfrm>
              <a:off x="6876256" y="5013176"/>
              <a:ext cx="1008112" cy="1384995"/>
            </a:xfrm>
            <a:prstGeom prst="rect">
              <a:avLst/>
            </a:prstGeom>
            <a:noFill/>
          </p:spPr>
          <p:txBody>
            <a:bodyPr wrap="square" rtlCol="0">
              <a:spAutoFit/>
            </a:bodyPr>
            <a:lstStyle/>
            <a:p>
              <a:pPr algn="ctr"/>
              <a:r>
                <a:rPr lang="en-US" sz="1400" dirty="0">
                  <a:solidFill>
                    <a:srgbClr val="404040"/>
                  </a:solidFill>
                </a:rPr>
                <a:t>I know loads more about managing money</a:t>
              </a:r>
            </a:p>
          </p:txBody>
        </p:sp>
        <p:sp>
          <p:nvSpPr>
            <p:cNvPr id="8" name="TextBox 7"/>
            <p:cNvSpPr txBox="1"/>
            <p:nvPr/>
          </p:nvSpPr>
          <p:spPr>
            <a:xfrm>
              <a:off x="3635896" y="4869160"/>
              <a:ext cx="1080120" cy="646331"/>
            </a:xfrm>
            <a:prstGeom prst="rect">
              <a:avLst/>
            </a:prstGeom>
            <a:noFill/>
          </p:spPr>
          <p:txBody>
            <a:bodyPr wrap="square" rtlCol="0">
              <a:spAutoFit/>
            </a:bodyPr>
            <a:lstStyle/>
            <a:p>
              <a:pPr algn="ctr"/>
              <a:r>
                <a:rPr lang="en-US" sz="1200" dirty="0">
                  <a:solidFill>
                    <a:schemeClr val="tx1">
                      <a:lumMod val="75000"/>
                      <a:lumOff val="25000"/>
                    </a:schemeClr>
                  </a:solidFill>
                </a:rPr>
                <a:t>I want to own my own business</a:t>
              </a:r>
            </a:p>
          </p:txBody>
        </p:sp>
        <p:sp>
          <p:nvSpPr>
            <p:cNvPr id="9" name="TextBox 8"/>
            <p:cNvSpPr txBox="1"/>
            <p:nvPr/>
          </p:nvSpPr>
          <p:spPr>
            <a:xfrm>
              <a:off x="5292080" y="5445224"/>
              <a:ext cx="1080120" cy="646331"/>
            </a:xfrm>
            <a:prstGeom prst="rect">
              <a:avLst/>
            </a:prstGeom>
            <a:noFill/>
          </p:spPr>
          <p:txBody>
            <a:bodyPr wrap="square" rtlCol="0">
              <a:spAutoFit/>
            </a:bodyPr>
            <a:lstStyle/>
            <a:p>
              <a:pPr algn="ctr"/>
              <a:r>
                <a:rPr lang="en-US" sz="1200" dirty="0">
                  <a:solidFill>
                    <a:schemeClr val="tx1">
                      <a:lumMod val="75000"/>
                      <a:lumOff val="25000"/>
                    </a:schemeClr>
                  </a:solidFill>
                </a:rPr>
                <a:t>Marketing is the most fun part</a:t>
              </a:r>
            </a:p>
          </p:txBody>
        </p:sp>
      </p:gr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12"/>
          <p:cNvSpPr txBox="1">
            <a:spLocks noChangeArrowheads="1"/>
          </p:cNvSpPr>
          <p:nvPr/>
        </p:nvSpPr>
        <p:spPr bwMode="auto">
          <a:xfrm>
            <a:off x="817561" y="1175006"/>
            <a:ext cx="770572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b="1" dirty="0">
                <a:solidFill>
                  <a:srgbClr val="C00000"/>
                </a:solidFill>
                <a:latin typeface="Berkeley" panose="02020500000000000000" pitchFamily="18" charset="0"/>
              </a:rPr>
              <a:t>What are my favourite parts of the course?</a:t>
            </a:r>
          </a:p>
        </p:txBody>
      </p:sp>
      <p:sp>
        <p:nvSpPr>
          <p:cNvPr id="2" name="TextBox 1"/>
          <p:cNvSpPr txBox="1"/>
          <p:nvPr/>
        </p:nvSpPr>
        <p:spPr>
          <a:xfrm>
            <a:off x="179512" y="2420888"/>
            <a:ext cx="8784976" cy="2308324"/>
          </a:xfrm>
          <a:prstGeom prst="rect">
            <a:avLst/>
          </a:prstGeom>
          <a:noFill/>
        </p:spPr>
        <p:txBody>
          <a:bodyPr wrap="square" rtlCol="0">
            <a:spAutoFit/>
          </a:bodyPr>
          <a:lstStyle/>
          <a:p>
            <a:pPr algn="ctr"/>
            <a:r>
              <a:rPr lang="en-US" dirty="0"/>
              <a:t>The best thing about Business is that there is something for everyone! </a:t>
            </a:r>
          </a:p>
          <a:p>
            <a:pPr algn="ctr"/>
            <a:endParaRPr lang="en-US" dirty="0"/>
          </a:p>
          <a:p>
            <a:pPr algn="ctr"/>
            <a:r>
              <a:rPr lang="en-US" dirty="0"/>
              <a:t>Some students enjoy Maths and get on well with the Finance topic, others are really good at arguing their opinion so they enjoy the decision making questions, some students enjoy the branding and social media part of the Marketing topic.</a:t>
            </a:r>
          </a:p>
          <a:p>
            <a:pPr algn="ctr"/>
            <a:endParaRPr lang="en-US" dirty="0"/>
          </a:p>
          <a:p>
            <a:pPr algn="ctr"/>
            <a:r>
              <a:rPr lang="en-US" dirty="0"/>
              <a:t>Because we study all parts of running a business, everyone has chance to find out what they are really good at.</a:t>
            </a:r>
          </a:p>
        </p:txBody>
      </p:sp>
      <p:pic>
        <p:nvPicPr>
          <p:cNvPr id="3" name="Picture 2"/>
          <p:cNvPicPr>
            <a:picLocks noChangeAspect="1"/>
          </p:cNvPicPr>
          <p:nvPr/>
        </p:nvPicPr>
        <p:blipFill>
          <a:blip r:embed="rId3"/>
          <a:stretch>
            <a:fillRect/>
          </a:stretch>
        </p:blipFill>
        <p:spPr>
          <a:xfrm>
            <a:off x="2483768" y="4797938"/>
            <a:ext cx="3923928" cy="20600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1"/>
          <p:cNvSpPr>
            <a:spLocks noChangeArrowheads="1"/>
          </p:cNvSpPr>
          <p:nvPr/>
        </p:nvSpPr>
        <p:spPr bwMode="auto">
          <a:xfrm>
            <a:off x="1043608" y="1700808"/>
            <a:ext cx="7129462"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GB" sz="6600" dirty="0">
                <a:solidFill>
                  <a:srgbClr val="C00000"/>
                </a:solidFill>
                <a:latin typeface="+mj-lt"/>
              </a:rPr>
              <a:t>Contact Details For Further Questions…</a:t>
            </a:r>
          </a:p>
          <a:p>
            <a:pPr algn="ctr"/>
            <a:endParaRPr lang="en-GB" sz="6600" dirty="0">
              <a:latin typeface="Gill Sans MT" pitchFamily="34" charset="0"/>
            </a:endParaRPr>
          </a:p>
          <a:p>
            <a:pPr algn="ctr"/>
            <a:endParaRPr lang="en-GB" sz="6600" dirty="0">
              <a:latin typeface="Gill Sans MT" pitchFamily="34" charset="0"/>
            </a:endParaRPr>
          </a:p>
        </p:txBody>
      </p:sp>
      <p:sp>
        <p:nvSpPr>
          <p:cNvPr id="2" name="TextBox 1"/>
          <p:cNvSpPr txBox="1"/>
          <p:nvPr/>
        </p:nvSpPr>
        <p:spPr>
          <a:xfrm>
            <a:off x="1187624" y="5301208"/>
            <a:ext cx="6192688" cy="523220"/>
          </a:xfrm>
          <a:prstGeom prst="rect">
            <a:avLst/>
          </a:prstGeom>
          <a:noFill/>
        </p:spPr>
        <p:txBody>
          <a:bodyPr wrap="square" rtlCol="0">
            <a:spAutoFit/>
          </a:bodyPr>
          <a:lstStyle/>
          <a:p>
            <a:pPr algn="ctr"/>
            <a:r>
              <a:rPr lang="en-US" sz="2800" dirty="0" err="1"/>
              <a:t>rjephson@tscacademy.org.uk</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theme/theme1.xml><?xml version="1.0" encoding="utf-8"?>
<a:theme xmlns:a="http://schemas.openxmlformats.org/drawingml/2006/main" name="Theme1">
  <a:themeElements>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eme1">
      <a:majorFont>
        <a:latin typeface="BerkeleyOldstyleITCby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ECAC11CC589A4FA00B5741399EF0A8" ma:contentTypeVersion="5" ma:contentTypeDescription="Create a new document." ma:contentTypeScope="" ma:versionID="8d218f2ceba4cbdfd2d4c0569ed04799">
  <xsd:schema xmlns:xsd="http://www.w3.org/2001/XMLSchema" xmlns:xs="http://www.w3.org/2001/XMLSchema" xmlns:p="http://schemas.microsoft.com/office/2006/metadata/properties" xmlns:ns2="6d49f7e4-8427-4c61-9628-db4dc497675f" targetNamespace="http://schemas.microsoft.com/office/2006/metadata/properties" ma:root="true" ma:fieldsID="cdcf792b092717272fed23783e557d3b" ns2:_="">
    <xsd:import namespace="6d49f7e4-8427-4c61-9628-db4dc49767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9f7e4-8427-4c61-9628-db4dc4976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423BA0-E7D2-4B24-8475-59605A462A16}">
  <ds:schemaRefs>
    <ds:schemaRef ds:uri="http://schemas.microsoft.com/sharepoint/v3/contenttype/forms"/>
  </ds:schemaRefs>
</ds:datastoreItem>
</file>

<file path=customXml/itemProps2.xml><?xml version="1.0" encoding="utf-8"?>
<ds:datastoreItem xmlns:ds="http://schemas.openxmlformats.org/officeDocument/2006/customXml" ds:itemID="{4332D79D-66FE-4C2D-A984-BB414C99D4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49f7e4-8427-4c61-9628-db4dc49767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AB8D16-EA94-4830-AD2C-2A616FB7320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2885</TotalTime>
  <Words>589</Words>
  <Application>Microsoft Office PowerPoint</Application>
  <PresentationFormat>On-screen Show (4:3)</PresentationFormat>
  <Paragraphs>50</Paragraphs>
  <Slides>7</Slides>
  <Notes>7</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Theme1</vt:lpstr>
      <vt:lpstr>Key Stage 4 Guided Choices Year 9 into 10</vt:lpstr>
      <vt:lpstr>Course Topics</vt:lpstr>
      <vt:lpstr>How is the course assessed? </vt:lpstr>
      <vt:lpstr>Frequently Asked Questions (FAQs)</vt:lpstr>
      <vt:lpstr>PowerPoint Presentation</vt:lpstr>
      <vt:lpstr>PowerPoint Presentation</vt:lpstr>
      <vt:lpstr>PowerPoint Presentation</vt:lpstr>
    </vt:vector>
  </TitlesOfParts>
  <Company>Outwood Grange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Evening  29th September 2009</dc:title>
  <dc:creator>klw</dc:creator>
  <cp:lastModifiedBy>Christopher Vallance</cp:lastModifiedBy>
  <cp:revision>203</cp:revision>
  <cp:lastPrinted>2019-01-28T13:36:12Z</cp:lastPrinted>
  <dcterms:created xsi:type="dcterms:W3CDTF">2009-09-17T06:29:05Z</dcterms:created>
  <dcterms:modified xsi:type="dcterms:W3CDTF">2023-02-06T10:39:51Z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0x010100BFECAC11CC589A4FA00B5741399EF0A8</vt:lpwstr>
  </property>
</Properties>
</file>