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5"/>
  </p:notesMasterIdLst>
  <p:handoutMasterIdLst>
    <p:handoutMasterId r:id="rId16"/>
  </p:handoutMasterIdLst>
  <p:sldIdLst>
    <p:sldId id="299" r:id="rId5"/>
    <p:sldId id="315" r:id="rId6"/>
    <p:sldId id="325" r:id="rId7"/>
    <p:sldId id="347" r:id="rId8"/>
    <p:sldId id="317" r:id="rId9"/>
    <p:sldId id="348" r:id="rId10"/>
    <p:sldId id="307" r:id="rId11"/>
    <p:sldId id="263" r:id="rId12"/>
    <p:sldId id="328" r:id="rId13"/>
    <p:sldId id="265" r:id="rId14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9933"/>
    <a:srgbClr val="993366"/>
    <a:srgbClr val="9933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2F9FE-1CD5-4000-96D3-C157473E43FC}" v="20" dt="2023-02-06T10:42:41.4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614" autoAdjust="0"/>
  </p:normalViewPr>
  <p:slideViewPr>
    <p:cSldViewPr>
      <p:cViewPr varScale="1">
        <p:scale>
          <a:sx n="56" d="100"/>
          <a:sy n="56" d="100"/>
        </p:scale>
        <p:origin x="18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ly Spencer" userId="S::sspencer@tscacademy.org.uk::b0601bad-6da8-4353-80fd-a3f9447daa35" providerId="AD" clId="Web-{1132F9FE-1CD5-4000-96D3-C157473E43FC}"/>
    <pc:docChg chg="modSld">
      <pc:chgData name="Sally Spencer" userId="S::sspencer@tscacademy.org.uk::b0601bad-6da8-4353-80fd-a3f9447daa35" providerId="AD" clId="Web-{1132F9FE-1CD5-4000-96D3-C157473E43FC}" dt="2023-02-06T10:42:41.492" v="16" actId="1076"/>
      <pc:docMkLst>
        <pc:docMk/>
      </pc:docMkLst>
      <pc:sldChg chg="modSp">
        <pc:chgData name="Sally Spencer" userId="S::sspencer@tscacademy.org.uk::b0601bad-6da8-4353-80fd-a3f9447daa35" providerId="AD" clId="Web-{1132F9FE-1CD5-4000-96D3-C157473E43FC}" dt="2023-02-06T10:42:35.398" v="13" actId="20577"/>
        <pc:sldMkLst>
          <pc:docMk/>
          <pc:sldMk cId="0" sldId="263"/>
        </pc:sldMkLst>
        <pc:spChg chg="mod">
          <ac:chgData name="Sally Spencer" userId="S::sspencer@tscacademy.org.uk::b0601bad-6da8-4353-80fd-a3f9447daa35" providerId="AD" clId="Web-{1132F9FE-1CD5-4000-96D3-C157473E43FC}" dt="2023-02-06T10:42:35.398" v="13" actId="20577"/>
          <ac:spMkLst>
            <pc:docMk/>
            <pc:sldMk cId="0" sldId="263"/>
            <ac:spMk id="2" creationId="{ECA215C6-D8F8-2547-A6C5-FF5FECD107C7}"/>
          </ac:spMkLst>
        </pc:spChg>
        <pc:spChg chg="mod">
          <ac:chgData name="Sally Spencer" userId="S::sspencer@tscacademy.org.uk::b0601bad-6da8-4353-80fd-a3f9447daa35" providerId="AD" clId="Web-{1132F9FE-1CD5-4000-96D3-C157473E43FC}" dt="2023-02-06T10:42:15.006" v="11" actId="1076"/>
          <ac:spMkLst>
            <pc:docMk/>
            <pc:sldMk cId="0" sldId="263"/>
            <ac:spMk id="16387" creationId="{00000000-0000-0000-0000-000000000000}"/>
          </ac:spMkLst>
        </pc:spChg>
      </pc:sldChg>
      <pc:sldChg chg="modSp">
        <pc:chgData name="Sally Spencer" userId="S::sspencer@tscacademy.org.uk::b0601bad-6da8-4353-80fd-a3f9447daa35" providerId="AD" clId="Web-{1132F9FE-1CD5-4000-96D3-C157473E43FC}" dt="2023-02-06T10:42:41.492" v="16" actId="1076"/>
        <pc:sldMkLst>
          <pc:docMk/>
          <pc:sldMk cId="1194702764" sldId="328"/>
        </pc:sldMkLst>
        <pc:spChg chg="mod">
          <ac:chgData name="Sally Spencer" userId="S::sspencer@tscacademy.org.uk::b0601bad-6da8-4353-80fd-a3f9447daa35" providerId="AD" clId="Web-{1132F9FE-1CD5-4000-96D3-C157473E43FC}" dt="2023-02-06T10:42:39.054" v="15" actId="1076"/>
          <ac:spMkLst>
            <pc:docMk/>
            <pc:sldMk cId="1194702764" sldId="328"/>
            <ac:spMk id="2" creationId="{00000000-0000-0000-0000-000000000000}"/>
          </ac:spMkLst>
        </pc:spChg>
        <pc:spChg chg="mod">
          <ac:chgData name="Sally Spencer" userId="S::sspencer@tscacademy.org.uk::b0601bad-6da8-4353-80fd-a3f9447daa35" providerId="AD" clId="Web-{1132F9FE-1CD5-4000-96D3-C157473E43FC}" dt="2023-02-06T10:42:41.492" v="16" actId="1076"/>
          <ac:spMkLst>
            <pc:docMk/>
            <pc:sldMk cId="1194702764" sldId="328"/>
            <ac:spMk id="3" creationId="{6BA5A2BF-6649-FA46-A3B9-0DB6D9695807}"/>
          </ac:spMkLst>
        </pc:spChg>
      </pc:sldChg>
      <pc:sldChg chg="modSp">
        <pc:chgData name="Sally Spencer" userId="S::sspencer@tscacademy.org.uk::b0601bad-6da8-4353-80fd-a3f9447daa35" providerId="AD" clId="Web-{1132F9FE-1CD5-4000-96D3-C157473E43FC}" dt="2023-02-06T10:41:06.501" v="0" actId="1076"/>
        <pc:sldMkLst>
          <pc:docMk/>
          <pc:sldMk cId="557211184" sldId="347"/>
        </pc:sldMkLst>
        <pc:spChg chg="mod">
          <ac:chgData name="Sally Spencer" userId="S::sspencer@tscacademy.org.uk::b0601bad-6da8-4353-80fd-a3f9447daa35" providerId="AD" clId="Web-{1132F9FE-1CD5-4000-96D3-C157473E43FC}" dt="2023-02-06T10:41:06.501" v="0" actId="1076"/>
          <ac:spMkLst>
            <pc:docMk/>
            <pc:sldMk cId="557211184" sldId="347"/>
            <ac:spMk id="6" creationId="{00000000-0000-0000-0000-000000000000}"/>
          </ac:spMkLst>
        </pc:spChg>
      </pc:sldChg>
      <pc:sldChg chg="modSp">
        <pc:chgData name="Sally Spencer" userId="S::sspencer@tscacademy.org.uk::b0601bad-6da8-4353-80fd-a3f9447daa35" providerId="AD" clId="Web-{1132F9FE-1CD5-4000-96D3-C157473E43FC}" dt="2023-02-06T10:41:59.942" v="10" actId="14100"/>
        <pc:sldMkLst>
          <pc:docMk/>
          <pc:sldMk cId="3735779703" sldId="348"/>
        </pc:sldMkLst>
        <pc:spChg chg="mod">
          <ac:chgData name="Sally Spencer" userId="S::sspencer@tscacademy.org.uk::b0601bad-6da8-4353-80fd-a3f9447daa35" providerId="AD" clId="Web-{1132F9FE-1CD5-4000-96D3-C157473E43FC}" dt="2023-02-06T10:41:59.942" v="10" actId="14100"/>
          <ac:spMkLst>
            <pc:docMk/>
            <pc:sldMk cId="3735779703" sldId="348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fld id="{D4617254-11FA-4775-A59F-2FFCA0AD49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2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4681"/>
            <a:ext cx="5438140" cy="4467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fld id="{20E3FB68-640A-46F0-BA38-0B364A5056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001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**** See notes underneath</a:t>
            </a:r>
            <a:r>
              <a:rPr lang="en-US" baseline="0" dirty="0">
                <a:solidFill>
                  <a:srgbClr val="FF0000"/>
                </a:solidFill>
              </a:rPr>
              <a:t> each slide ****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5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Reinforce choices</a:t>
            </a:r>
            <a:r>
              <a:rPr lang="en-GB" baseline="0" dirty="0"/>
              <a:t> returns deadline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E3FB68-640A-46F0-BA38-0B364A5056C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919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2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/>
              <a:t>Curriculum</a:t>
            </a:r>
            <a:r>
              <a:rPr lang="en-US" baseline="0" dirty="0"/>
              <a:t> c</a:t>
            </a:r>
            <a:r>
              <a:rPr lang="en-US" dirty="0"/>
              <a:t>hanged for Sept 2014 and again for Sept 2017; might have older brothers/sisters who have done a different model</a:t>
            </a:r>
          </a:p>
        </p:txBody>
      </p:sp>
    </p:spTree>
    <p:extLst>
      <p:ext uri="{BB962C8B-B14F-4D97-AF65-F5344CB8AC3E}">
        <p14:creationId xmlns:p14="http://schemas.microsoft.com/office/powerpoint/2010/main" val="134832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3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13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4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/>
              <a:t>In addition …</a:t>
            </a:r>
          </a:p>
          <a:p>
            <a:pPr eaLnBrk="1" hangingPunct="1"/>
            <a:r>
              <a:rPr lang="en-US" dirty="0"/>
              <a:t>More detail on all these later</a:t>
            </a:r>
          </a:p>
        </p:txBody>
      </p:sp>
    </p:spTree>
    <p:extLst>
      <p:ext uri="{BB962C8B-B14F-4D97-AF65-F5344CB8AC3E}">
        <p14:creationId xmlns:p14="http://schemas.microsoft.com/office/powerpoint/2010/main" val="3471513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5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10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You will see that a grade 5 is higher than a grade C – we will be raising our expectations and efforts</a:t>
            </a:r>
            <a:r>
              <a:rPr lang="en-GB" baseline="0" dirty="0"/>
              <a:t> to meet this new higher standard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3A9A8-D2F1-428E-A9C3-66D214A7F17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136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Career ?</a:t>
            </a:r>
            <a:r>
              <a:rPr lang="en-GB" baseline="0" dirty="0"/>
              <a:t> A Levels ?</a:t>
            </a:r>
          </a:p>
          <a:p>
            <a:r>
              <a:rPr lang="en-GB" dirty="0"/>
              <a:t>But we know that this isn’t always possible at this stage and is subject to (many !!) changes</a:t>
            </a:r>
          </a:p>
          <a:p>
            <a:r>
              <a:rPr lang="en-GB" dirty="0"/>
              <a:t>We will guide students to keeping the overall package ‘broad</a:t>
            </a:r>
            <a:r>
              <a:rPr lang="en-GB" baseline="0" dirty="0"/>
              <a:t> and balanced’ … thus ensuring no doors are closed later in life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E3FB68-640A-46F0-BA38-0B364A5056C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429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Potential</a:t>
            </a:r>
            <a:r>
              <a:rPr lang="en-GB" baseline="0" dirty="0"/>
              <a:t> i</a:t>
            </a:r>
            <a:r>
              <a:rPr lang="en-GB" dirty="0"/>
              <a:t>mportance of</a:t>
            </a:r>
            <a:r>
              <a:rPr lang="en-GB" baseline="0" dirty="0"/>
              <a:t> full EBacc (and Language in particular) for University applications</a:t>
            </a:r>
          </a:p>
          <a:p>
            <a:r>
              <a:rPr lang="en-GB" baseline="0" dirty="0"/>
              <a:t>Science could be Double/Combined Science or 2/3 from </a:t>
            </a:r>
            <a:r>
              <a:rPr lang="en-GB" baseline="0" dirty="0" err="1"/>
              <a:t>Ph</a:t>
            </a:r>
            <a:r>
              <a:rPr lang="en-GB" baseline="0" dirty="0"/>
              <a:t>, </a:t>
            </a:r>
            <a:r>
              <a:rPr lang="en-GB" baseline="0" dirty="0" err="1"/>
              <a:t>Chem</a:t>
            </a:r>
            <a:r>
              <a:rPr lang="en-GB" baseline="0" dirty="0"/>
              <a:t>, </a:t>
            </a:r>
            <a:r>
              <a:rPr lang="en-GB" baseline="0" dirty="0" err="1"/>
              <a:t>Biol</a:t>
            </a:r>
            <a:r>
              <a:rPr lang="en-GB" baseline="0" dirty="0"/>
              <a:t>, Computer </a:t>
            </a:r>
            <a:r>
              <a:rPr lang="en-GB" baseline="0" dirty="0" err="1"/>
              <a:t>Sc</a:t>
            </a:r>
            <a:endParaRPr lang="en-GB" baseline="0" dirty="0"/>
          </a:p>
          <a:p>
            <a:r>
              <a:rPr lang="en-GB" baseline="0" dirty="0"/>
              <a:t>All students will choose AT LEAST one of </a:t>
            </a:r>
            <a:r>
              <a:rPr lang="en-GB" baseline="0" dirty="0" err="1"/>
              <a:t>Hist</a:t>
            </a:r>
            <a:r>
              <a:rPr lang="en-GB" baseline="0" dirty="0"/>
              <a:t>/</a:t>
            </a:r>
            <a:r>
              <a:rPr lang="en-GB" baseline="0" dirty="0" err="1"/>
              <a:t>Geog</a:t>
            </a:r>
            <a:r>
              <a:rPr lang="en-GB" baseline="0" dirty="0"/>
              <a:t> or MFL or Computer Science in their Y9/10/11 Guided Pathways – this helps keep it ‘broad and balanced’</a:t>
            </a:r>
          </a:p>
          <a:p>
            <a:r>
              <a:rPr lang="en-GB" baseline="0" dirty="0"/>
              <a:t>Emphasise difference between achieving the FULL EBacc (grades 5+ in all the subjects) and the requirement for all students to choose at least one EBacc subject</a:t>
            </a:r>
          </a:p>
          <a:p>
            <a:r>
              <a:rPr lang="en-GB" baseline="0" dirty="0"/>
              <a:t>Students will be guided down this pathway if we believe it is appropriate for them; all students can access this pathway and study for the full EBacc</a:t>
            </a:r>
          </a:p>
          <a:p>
            <a:r>
              <a:rPr lang="en-GB" baseline="0" dirty="0"/>
              <a:t>Not just about the full EBacc – these subjects individually are known as the facilitating subjects as they are good subjects that are valued in the world beyond year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E3FB68-640A-46F0-BA38-0B364A5056C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19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9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1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019418"/>
      </p:ext>
    </p:extLst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C5265-D6E9-4EAA-B9A6-E4C01B350E3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62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58763"/>
            <a:ext cx="2058987" cy="5978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675" y="258763"/>
            <a:ext cx="6027738" cy="5978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F4EB4-716F-4399-AB6B-28CA9F697CF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06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23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90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08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0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30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61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3102D-BADE-4383-814B-F3F96D3E2B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767182"/>
      </p:ext>
    </p:extLst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35A16-A163-412C-839F-BB18B8C444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23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4038600" cy="4751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4751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AC8DF-E507-418D-B041-8FE73AB15E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1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5BAC4-289B-448F-A666-7D8FCA85BE7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94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70B42-713F-49A2-8194-35861649CA3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02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4A144-5E12-4E8A-8F3C-EC706A7969B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5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6452D-00D3-4351-A99E-9947DD3B984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1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550B8-8755-4DF6-9CC7-806E9B06812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3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content-backgroun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7675" y="258763"/>
            <a:ext cx="6500813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Section title goes here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5900"/>
            <a:ext cx="8229600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Sub heading text goes here</a:t>
            </a:r>
          </a:p>
          <a:p>
            <a:pPr lvl="0"/>
            <a:endParaRPr lang="en-GB" altLang="en-US"/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33333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333333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33333"/>
                </a:solidFill>
              </a:defRPr>
            </a:lvl1pPr>
          </a:lstStyle>
          <a:p>
            <a:pPr>
              <a:defRPr/>
            </a:pPr>
            <a:fld id="{0773102D-BADE-4383-814B-F3F96D3E2B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26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80" r:id="rId17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41438"/>
            <a:ext cx="9036496" cy="2735262"/>
          </a:xfrm>
        </p:spPr>
        <p:txBody>
          <a:bodyPr/>
          <a:lstStyle/>
          <a:p>
            <a:pPr algn="ctr" eaLnBrk="1" hangingPunct="1"/>
            <a: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  <a:t>Key Stage 4</a:t>
            </a:r>
            <a:b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</a:br>
            <a: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  <a:t>Guided Choices</a:t>
            </a:r>
            <a:br>
              <a:rPr lang="en-GB" sz="5400" b="1" dirty="0">
                <a:solidFill>
                  <a:srgbClr val="C00000"/>
                </a:solidFill>
                <a:latin typeface="Berkeley" panose="02020500000000000000" pitchFamily="18" charset="0"/>
              </a:rPr>
            </a:br>
            <a:r>
              <a:rPr lang="en-GB" sz="5400" b="1" dirty="0">
                <a:solidFill>
                  <a:srgbClr val="C00000"/>
                </a:solidFill>
                <a:latin typeface="Berkeley" panose="02020500000000000000" pitchFamily="18" charset="0"/>
              </a:rPr>
              <a:t>Year 9 into 10</a:t>
            </a:r>
            <a:endParaRPr lang="en-GB" sz="5400" dirty="0">
              <a:solidFill>
                <a:srgbClr val="C00000"/>
              </a:solidFill>
              <a:latin typeface="Berkeley" panose="02020500000000000000" pitchFamily="18" charset="0"/>
            </a:endParaRPr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755576" y="4221163"/>
            <a:ext cx="76328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/>
              <a:t>Subject: Computer Science</a:t>
            </a:r>
          </a:p>
          <a:p>
            <a:pPr eaLnBrk="1" hangingPunct="1"/>
            <a:endParaRPr lang="en-US" sz="3200" dirty="0"/>
          </a:p>
          <a:p>
            <a:pPr eaLnBrk="1" hangingPunct="1"/>
            <a:r>
              <a:rPr lang="en-US" sz="3200" dirty="0"/>
              <a:t>Team Leader: </a:t>
            </a:r>
            <a:r>
              <a:rPr lang="en-US" sz="3200" dirty="0" err="1"/>
              <a:t>Mr</a:t>
            </a:r>
            <a:r>
              <a:rPr lang="en-US" sz="3200" dirty="0"/>
              <a:t> Walsh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1"/>
          <p:cNvSpPr>
            <a:spLocks noChangeArrowheads="1"/>
          </p:cNvSpPr>
          <p:nvPr/>
        </p:nvSpPr>
        <p:spPr bwMode="auto">
          <a:xfrm>
            <a:off x="1043608" y="1700808"/>
            <a:ext cx="7129462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600" dirty="0">
                <a:solidFill>
                  <a:srgbClr val="C00000"/>
                </a:solidFill>
                <a:latin typeface="+mj-lt"/>
              </a:rPr>
              <a:t>Contact Details For Further Questions…</a:t>
            </a:r>
          </a:p>
          <a:p>
            <a:pPr algn="ctr"/>
            <a:r>
              <a:rPr lang="en-GB" sz="4800" dirty="0" err="1">
                <a:latin typeface="Gill Sans MT" pitchFamily="34" charset="0"/>
              </a:rPr>
              <a:t>jwalsh@tscacademy.org.uk</a:t>
            </a:r>
            <a:endParaRPr lang="en-GB" sz="4800" dirty="0">
              <a:latin typeface="Gill Sans MT" pitchFamily="34" charset="0"/>
            </a:endParaRPr>
          </a:p>
          <a:p>
            <a:pPr algn="ctr"/>
            <a:endParaRPr lang="en-GB" sz="6600" dirty="0">
              <a:latin typeface="Gill Sans MT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504" y="1377082"/>
            <a:ext cx="3399671" cy="161987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pic>
        <p:nvPicPr>
          <p:cNvPr id="1026" name="Picture 2" descr="Computer Science — Grays Convent High School">
            <a:extLst>
              <a:ext uri="{FF2B5EF4-FFF2-40B4-BE49-F238E27FC236}">
                <a16:creationId xmlns:a16="http://schemas.microsoft.com/office/drawing/2014/main" id="{D833A1BA-0823-7542-8FEE-7E3D1F889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175" y="1380548"/>
            <a:ext cx="5496148" cy="531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49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52400" y="1211268"/>
            <a:ext cx="866807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800" dirty="0">
                <a:solidFill>
                  <a:srgbClr val="C00000"/>
                </a:solidFill>
                <a:latin typeface="Berkeley" panose="02020500000000000000" pitchFamily="18" charset="0"/>
                <a:ea typeface="+mj-ea"/>
                <a:cs typeface="+mj-cs"/>
              </a:rPr>
              <a:t>Which skills does the course require?</a:t>
            </a:r>
            <a:endParaRPr lang="en-US" altLang="en-US" sz="4800" dirty="0">
              <a:solidFill>
                <a:srgbClr val="C00000"/>
              </a:solidFill>
              <a:latin typeface="Berkeley" panose="02020500000000000000" pitchFamily="18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D8E7FD-F37B-3542-86C1-F90B0047C418}"/>
              </a:ext>
            </a:extLst>
          </p:cNvPr>
          <p:cNvSpPr txBox="1"/>
          <p:nvPr/>
        </p:nvSpPr>
        <p:spPr>
          <a:xfrm>
            <a:off x="278320" y="3140968"/>
            <a:ext cx="85421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course requires students to have an interest in technology, be logical, methodical and enjoy problem solving. </a:t>
            </a:r>
          </a:p>
          <a:p>
            <a:endParaRPr lang="en-GB" sz="2400" dirty="0"/>
          </a:p>
          <a:p>
            <a:r>
              <a:rPr lang="en-GB" sz="2400" dirty="0"/>
              <a:t>It would also be advantageous interested in a career in engineering, computing or related technical areas.</a:t>
            </a:r>
          </a:p>
        </p:txBody>
      </p:sp>
    </p:spTree>
    <p:extLst>
      <p:ext uri="{BB962C8B-B14F-4D97-AF65-F5344CB8AC3E}">
        <p14:creationId xmlns:p14="http://schemas.microsoft.com/office/powerpoint/2010/main" val="241760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7205" y="1469195"/>
            <a:ext cx="8712968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How is the course assessed?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71341A-9E53-5F4A-A5EF-1EEED8F6A1CB}"/>
              </a:ext>
            </a:extLst>
          </p:cNvPr>
          <p:cNvSpPr txBox="1"/>
          <p:nvPr/>
        </p:nvSpPr>
        <p:spPr>
          <a:xfrm>
            <a:off x="683568" y="2780928"/>
            <a:ext cx="69127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Exam Papers</a:t>
            </a:r>
          </a:p>
          <a:p>
            <a:endParaRPr lang="en-GB" sz="2800" dirty="0"/>
          </a:p>
          <a:p>
            <a:r>
              <a:rPr lang="en-GB" sz="2800" dirty="0"/>
              <a:t>1hr 30min each</a:t>
            </a:r>
          </a:p>
          <a:p>
            <a:endParaRPr lang="en-GB" sz="2800" dirty="0"/>
          </a:p>
          <a:p>
            <a:r>
              <a:rPr lang="en-GB" sz="2800" dirty="0"/>
              <a:t>80 Marks per paper</a:t>
            </a:r>
          </a:p>
          <a:p>
            <a:endParaRPr lang="en-GB" sz="2800" dirty="0"/>
          </a:p>
          <a:p>
            <a:r>
              <a:rPr lang="en-GB" sz="2800" dirty="0"/>
              <a:t>50/50% weighting of exams</a:t>
            </a:r>
          </a:p>
        </p:txBody>
      </p:sp>
    </p:spTree>
    <p:extLst>
      <p:ext uri="{BB962C8B-B14F-4D97-AF65-F5344CB8AC3E}">
        <p14:creationId xmlns:p14="http://schemas.microsoft.com/office/powerpoint/2010/main" val="55721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37964" y="1340768"/>
            <a:ext cx="86680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 dirty="0">
                <a:solidFill>
                  <a:srgbClr val="C00000"/>
                </a:solidFill>
                <a:latin typeface="Berkeley" panose="02020500000000000000" pitchFamily="18" charset="0"/>
                <a:ea typeface="+mj-ea"/>
                <a:cs typeface="+mj-cs"/>
              </a:rPr>
              <a:t>Careers Links</a:t>
            </a:r>
            <a:endParaRPr lang="en-US" altLang="en-US" sz="4000" dirty="0">
              <a:solidFill>
                <a:srgbClr val="C00000"/>
              </a:solidFill>
              <a:latin typeface="Berkeley" panose="02020500000000000000" pitchFamily="18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0340E1-FAD0-AE49-9CB1-770139D06C55}"/>
              </a:ext>
            </a:extLst>
          </p:cNvPr>
          <p:cNvSpPr txBox="1"/>
          <p:nvPr/>
        </p:nvSpPr>
        <p:spPr>
          <a:xfrm>
            <a:off x="395536" y="2420888"/>
            <a:ext cx="89189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This course will enable students to proceed to qualifications at Level 3 and potentially Higher Education. </a:t>
            </a:r>
          </a:p>
          <a:p>
            <a:endParaRPr lang="en-GB" sz="2800" dirty="0"/>
          </a:p>
          <a:p>
            <a:r>
              <a:rPr lang="en-GB" sz="2800" dirty="0"/>
              <a:t>These include A-Level Computing, along with many different careers, including App development, programming, cyber security, games programming, web development and network management.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1158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>
            <a:spLocks noGrp="1"/>
          </p:cNvSpPr>
          <p:nvPr>
            <p:ph type="title"/>
          </p:nvPr>
        </p:nvSpPr>
        <p:spPr>
          <a:xfrm>
            <a:off x="188503" y="1196752"/>
            <a:ext cx="8731045" cy="1513399"/>
          </a:xfrm>
        </p:spPr>
        <p:txBody>
          <a:bodyPr/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Frequently Asked Questions (FAQs)</a:t>
            </a:r>
          </a:p>
        </p:txBody>
      </p:sp>
      <p:sp>
        <p:nvSpPr>
          <p:cNvPr id="5" name="Title 5"/>
          <p:cNvSpPr txBox="1">
            <a:spLocks/>
          </p:cNvSpPr>
          <p:nvPr/>
        </p:nvSpPr>
        <p:spPr bwMode="auto">
          <a:xfrm>
            <a:off x="187196" y="2924944"/>
            <a:ext cx="8731045" cy="3811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2400" kern="0" dirty="0">
                <a:solidFill>
                  <a:schemeClr val="tx1"/>
                </a:solidFill>
                <a:effectLst/>
                <a:latin typeface="Arial"/>
                <a:cs typeface="Arial"/>
              </a:rPr>
              <a:t>What programming language will I learn? </a:t>
            </a:r>
            <a:r>
              <a:rPr lang="en-GB" sz="2400" kern="0" dirty="0">
                <a:solidFill>
                  <a:srgbClr val="FF0000"/>
                </a:solidFill>
                <a:effectLst/>
                <a:latin typeface="Arial"/>
                <a:cs typeface="Arial"/>
              </a:rPr>
              <a:t>Python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2400" kern="0" dirty="0">
              <a:solidFill>
                <a:srgbClr val="FF0000"/>
              </a:solidFill>
              <a:effectLst/>
              <a:latin typeface="Arial"/>
              <a:cs typeface="Arial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2400" kern="0" dirty="0">
                <a:solidFill>
                  <a:schemeClr val="tx1"/>
                </a:solidFill>
                <a:effectLst/>
                <a:latin typeface="Arial"/>
                <a:cs typeface="Arial"/>
              </a:rPr>
              <a:t>Will I be playing games? </a:t>
            </a:r>
            <a:r>
              <a:rPr lang="en-GB" sz="2400" kern="0" dirty="0">
                <a:solidFill>
                  <a:srgbClr val="FF0000"/>
                </a:solidFill>
                <a:effectLst/>
                <a:latin typeface="Arial"/>
                <a:cs typeface="Arial"/>
              </a:rPr>
              <a:t>No, you learn how to make them.</a:t>
            </a:r>
          </a:p>
          <a:p>
            <a:pPr algn="l"/>
            <a:endParaRPr lang="en-GB" sz="2400" kern="0" dirty="0">
              <a:solidFill>
                <a:srgbClr val="FF0000"/>
              </a:solidFill>
              <a:effectLst/>
              <a:latin typeface="Arial"/>
              <a:cs typeface="Arial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2400" kern="0" dirty="0">
                <a:solidFill>
                  <a:schemeClr val="tx1"/>
                </a:solidFill>
                <a:effectLst/>
                <a:latin typeface="Arial"/>
                <a:cs typeface="Arial"/>
              </a:rPr>
              <a:t>My child is good on computers? </a:t>
            </a:r>
            <a:r>
              <a:rPr lang="en-GB" sz="2400" kern="0" dirty="0">
                <a:solidFill>
                  <a:srgbClr val="FF0000"/>
                </a:solidFill>
                <a:effectLst/>
                <a:latin typeface="Arial"/>
                <a:cs typeface="Arial"/>
              </a:rPr>
              <a:t>You don’t have to be good on computers to be good at computer science.</a:t>
            </a:r>
          </a:p>
          <a:p>
            <a:pPr algn="l"/>
            <a:endParaRPr lang="en-GB" sz="2400" kern="0" dirty="0">
              <a:solidFill>
                <a:srgbClr val="FF0000"/>
              </a:solidFill>
              <a:effectLst/>
              <a:latin typeface="Arial"/>
              <a:cs typeface="Arial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2400" kern="0" dirty="0">
                <a:solidFill>
                  <a:schemeClr val="tx1"/>
                </a:solidFill>
                <a:effectLst/>
                <a:latin typeface="Arial"/>
                <a:cs typeface="Arial"/>
              </a:rPr>
              <a:t>Do I have to be good at programming? </a:t>
            </a:r>
            <a:r>
              <a:rPr lang="en-GB" sz="2400" kern="0" dirty="0">
                <a:solidFill>
                  <a:srgbClr val="FF0000"/>
                </a:solidFill>
                <a:effectLst/>
                <a:latin typeface="Arial"/>
                <a:cs typeface="Arial"/>
              </a:rPr>
              <a:t>Not necessary the course is not 100% coding, you just have to learn how to understand it.</a:t>
            </a:r>
          </a:p>
        </p:txBody>
      </p:sp>
    </p:spTree>
    <p:extLst>
      <p:ext uri="{BB962C8B-B14F-4D97-AF65-F5344CB8AC3E}">
        <p14:creationId xmlns:p14="http://schemas.microsoft.com/office/powerpoint/2010/main" val="373577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2"/>
          <p:cNvSpPr txBox="1">
            <a:spLocks noChangeArrowheads="1"/>
          </p:cNvSpPr>
          <p:nvPr/>
        </p:nvSpPr>
        <p:spPr bwMode="auto">
          <a:xfrm>
            <a:off x="625222" y="1514475"/>
            <a:ext cx="7705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dirty="0">
                <a:solidFill>
                  <a:srgbClr val="C00000"/>
                </a:solidFill>
                <a:latin typeface="Berkeley" panose="02020500000000000000" pitchFamily="18" charset="0"/>
              </a:rPr>
              <a:t>Views From Current Students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896D7B-B6E3-414F-9BED-10CE3321AC22}"/>
              </a:ext>
            </a:extLst>
          </p:cNvPr>
          <p:cNvSpPr txBox="1"/>
          <p:nvPr/>
        </p:nvSpPr>
        <p:spPr>
          <a:xfrm>
            <a:off x="467544" y="2996952"/>
            <a:ext cx="662232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“You learn whilst you are having fun….”</a:t>
            </a:r>
          </a:p>
          <a:p>
            <a:endParaRPr lang="en-GB" dirty="0"/>
          </a:p>
          <a:p>
            <a:r>
              <a:rPr lang="en-GB" dirty="0"/>
              <a:t>“The lessons are really enjoyable but challenging.”</a:t>
            </a:r>
          </a:p>
          <a:p>
            <a:endParaRPr lang="en-GB" dirty="0"/>
          </a:p>
          <a:p>
            <a:r>
              <a:rPr lang="en-GB" dirty="0"/>
              <a:t>“You learn about how computers work”</a:t>
            </a:r>
          </a:p>
          <a:p>
            <a:endParaRPr lang="en-GB" dirty="0"/>
          </a:p>
          <a:p>
            <a:r>
              <a:rPr lang="en-GB" dirty="0"/>
              <a:t>“Computer Science has helped me in all my academic lessons”</a:t>
            </a:r>
          </a:p>
          <a:p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12"/>
          <p:cNvSpPr txBox="1">
            <a:spLocks noChangeArrowheads="1"/>
          </p:cNvSpPr>
          <p:nvPr/>
        </p:nvSpPr>
        <p:spPr bwMode="auto">
          <a:xfrm>
            <a:off x="757628" y="1354804"/>
            <a:ext cx="77057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C00000"/>
                </a:solidFill>
                <a:latin typeface="Berkeley" panose="02020500000000000000" pitchFamily="18" charset="0"/>
              </a:rPr>
              <a:t>What are my </a:t>
            </a:r>
            <a:r>
              <a:rPr lang="en-US" sz="4000" b="1" dirty="0" err="1">
                <a:solidFill>
                  <a:srgbClr val="C00000"/>
                </a:solidFill>
                <a:latin typeface="Berkeley" panose="02020500000000000000" pitchFamily="18" charset="0"/>
              </a:rPr>
              <a:t>favourite</a:t>
            </a:r>
            <a:r>
              <a:rPr lang="en-US" sz="4000" b="1" dirty="0">
                <a:solidFill>
                  <a:srgbClr val="C00000"/>
                </a:solidFill>
                <a:latin typeface="Berkeley" panose="02020500000000000000" pitchFamily="18" charset="0"/>
              </a:rPr>
              <a:t> parts of the course?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A215C6-D8F8-2547-A6C5-FF5FECD107C7}"/>
              </a:ext>
            </a:extLst>
          </p:cNvPr>
          <p:cNvSpPr txBox="1"/>
          <p:nvPr/>
        </p:nvSpPr>
        <p:spPr>
          <a:xfrm>
            <a:off x="611560" y="2996952"/>
            <a:ext cx="5846472" cy="258532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Computer Science is a Science!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It will go towards your EBacc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You will get to learn another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It helps you think differently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It increases your self-resilience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It prepares you for the world you live in.</a:t>
            </a:r>
          </a:p>
          <a:p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840412" y="1564879"/>
            <a:ext cx="7467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000" dirty="0">
                <a:solidFill>
                  <a:srgbClr val="C00000"/>
                </a:solidFill>
                <a:latin typeface="Berkeley" panose="02020500000000000000" pitchFamily="18" charset="0"/>
              </a:rPr>
              <a:t>Final Comments</a:t>
            </a:r>
            <a:endParaRPr lang="en-US" sz="4000" dirty="0">
              <a:solidFill>
                <a:srgbClr val="C00000"/>
              </a:solidFill>
              <a:latin typeface="Berkeley" panose="02020500000000000000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5A2BF-6649-FA46-A3B9-0DB6D9695807}"/>
              </a:ext>
            </a:extLst>
          </p:cNvPr>
          <p:cNvSpPr txBox="1"/>
          <p:nvPr/>
        </p:nvSpPr>
        <p:spPr>
          <a:xfrm>
            <a:off x="667979" y="3356103"/>
            <a:ext cx="81868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Computer Science is a challenging but a rewarding GCSE. </a:t>
            </a:r>
          </a:p>
          <a:p>
            <a:br>
              <a:rPr lang="en-GB" dirty="0"/>
            </a:br>
            <a:r>
              <a:rPr lang="en-GB" dirty="0"/>
              <a:t>It allows you to obtain the necessary skills to progress in all your other studies.</a:t>
            </a:r>
          </a:p>
        </p:txBody>
      </p:sp>
    </p:spTree>
    <p:extLst>
      <p:ext uri="{BB962C8B-B14F-4D97-AF65-F5344CB8AC3E}">
        <p14:creationId xmlns:p14="http://schemas.microsoft.com/office/powerpoint/2010/main" val="119470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Theme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eme1">
      <a:majorFont>
        <a:latin typeface="BerkeleyOldstyleITCbyB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Theme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ECAC11CC589A4FA00B5741399EF0A8" ma:contentTypeVersion="5" ma:contentTypeDescription="Create a new document." ma:contentTypeScope="" ma:versionID="8d218f2ceba4cbdfd2d4c0569ed04799">
  <xsd:schema xmlns:xsd="http://www.w3.org/2001/XMLSchema" xmlns:xs="http://www.w3.org/2001/XMLSchema" xmlns:p="http://schemas.microsoft.com/office/2006/metadata/properties" xmlns:ns2="6d49f7e4-8427-4c61-9628-db4dc497675f" targetNamespace="http://schemas.microsoft.com/office/2006/metadata/properties" ma:root="true" ma:fieldsID="cdcf792b092717272fed23783e557d3b" ns2:_="">
    <xsd:import namespace="6d49f7e4-8427-4c61-9628-db4dc49767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49f7e4-8427-4c61-9628-db4dc49767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0303BD-EFA8-4F35-8D8E-828E86D3B2D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6D8BCE3-BBFD-45A3-B230-EBEB788E34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4175AA-9E2D-4B5E-A371-8F89346F2F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49f7e4-8427-4c61-9628-db4dc4976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3065</TotalTime>
  <Words>603</Words>
  <Application>Microsoft Office PowerPoint</Application>
  <PresentationFormat>On-screen Show (4:3)</PresentationFormat>
  <Paragraphs>74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Theme1</vt:lpstr>
      <vt:lpstr>Key Stage 4 Guided Choices Year 9 into 10</vt:lpstr>
      <vt:lpstr>Course Topics</vt:lpstr>
      <vt:lpstr>PowerPoint Presentation</vt:lpstr>
      <vt:lpstr>How is the course assessed? </vt:lpstr>
      <vt:lpstr>PowerPoint Presentation</vt:lpstr>
      <vt:lpstr>Frequently Asked Questions (FAQs)</vt:lpstr>
      <vt:lpstr>PowerPoint Presentation</vt:lpstr>
      <vt:lpstr>PowerPoint Presentation</vt:lpstr>
      <vt:lpstr>PowerPoint Presentation</vt:lpstr>
      <vt:lpstr>PowerPoint Presentation</vt:lpstr>
    </vt:vector>
  </TitlesOfParts>
  <Company>Outwood Grange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Open Evening  29th September 2009</dc:title>
  <dc:creator>klw</dc:creator>
  <cp:lastModifiedBy>Christopher Vallance</cp:lastModifiedBy>
  <cp:revision>203</cp:revision>
  <cp:lastPrinted>2019-01-28T13:36:12Z</cp:lastPrinted>
  <dcterms:created xsi:type="dcterms:W3CDTF">2009-09-17T06:29:05Z</dcterms:created>
  <dcterms:modified xsi:type="dcterms:W3CDTF">2023-02-06T10:42:41Z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0x010100BFECAC11CC589A4FA00B5741399EF0A8</vt:lpwstr>
  </property>
</Properties>
</file>