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15"/>
  </p:notesMasterIdLst>
  <p:handoutMasterIdLst>
    <p:handoutMasterId r:id="rId16"/>
  </p:handoutMasterIdLst>
  <p:sldIdLst>
    <p:sldId id="299" r:id="rId5"/>
    <p:sldId id="315" r:id="rId6"/>
    <p:sldId id="325" r:id="rId7"/>
    <p:sldId id="347" r:id="rId8"/>
    <p:sldId id="349" r:id="rId9"/>
    <p:sldId id="317" r:id="rId10"/>
    <p:sldId id="348" r:id="rId11"/>
    <p:sldId id="307" r:id="rId12"/>
    <p:sldId id="263" r:id="rId13"/>
    <p:sldId id="265" r:id="rId14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Wilson" initials="JW" lastIdx="1" clrIdx="0">
    <p:extLst>
      <p:ext uri="{19B8F6BF-5375-455C-9EA6-DF929625EA0E}">
        <p15:presenceInfo xmlns:p15="http://schemas.microsoft.com/office/powerpoint/2012/main" userId="S::jwilson@tscacademy.org.uk::15c81cf0-bfd5-4afa-aac4-b0d55a8d29c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FF9933"/>
    <a:srgbClr val="993366"/>
    <a:srgbClr val="9933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BAA175-6DE8-4E62-A033-F7974EDD888F}" v="47" dt="2023-02-06T16:59:02.1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649" autoAdjust="0"/>
  </p:normalViewPr>
  <p:slideViewPr>
    <p:cSldViewPr>
      <p:cViewPr varScale="1">
        <p:scale>
          <a:sx n="56" d="100"/>
          <a:sy n="56" d="100"/>
        </p:scale>
        <p:origin x="180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ly Spencer" userId="S::sspencer@tscacademy.org.uk::b0601bad-6da8-4353-80fd-a3f9447daa35" providerId="AD" clId="Web-{D5BAA175-6DE8-4E62-A033-F7974EDD888F}"/>
    <pc:docChg chg="modSld">
      <pc:chgData name="Sally Spencer" userId="S::sspencer@tscacademy.org.uk::b0601bad-6da8-4353-80fd-a3f9447daa35" providerId="AD" clId="Web-{D5BAA175-6DE8-4E62-A033-F7974EDD888F}" dt="2023-02-06T16:59:02.116" v="38" actId="1076"/>
      <pc:docMkLst>
        <pc:docMk/>
      </pc:docMkLst>
      <pc:sldChg chg="modSp">
        <pc:chgData name="Sally Spencer" userId="S::sspencer@tscacademy.org.uk::b0601bad-6da8-4353-80fd-a3f9447daa35" providerId="AD" clId="Web-{D5BAA175-6DE8-4E62-A033-F7974EDD888F}" dt="2023-02-06T16:57:30.206" v="26" actId="1076"/>
        <pc:sldMkLst>
          <pc:docMk/>
          <pc:sldMk cId="0" sldId="307"/>
        </pc:sldMkLst>
        <pc:spChg chg="mod">
          <ac:chgData name="Sally Spencer" userId="S::sspencer@tscacademy.org.uk::b0601bad-6da8-4353-80fd-a3f9447daa35" providerId="AD" clId="Web-{D5BAA175-6DE8-4E62-A033-F7974EDD888F}" dt="2023-02-06T16:57:30.206" v="26" actId="1076"/>
          <ac:spMkLst>
            <pc:docMk/>
            <pc:sldMk cId="0" sldId="307"/>
            <ac:spMk id="15363" creationId="{00000000-0000-0000-0000-000000000000}"/>
          </ac:spMkLst>
        </pc:spChg>
      </pc:sldChg>
      <pc:sldChg chg="modSp">
        <pc:chgData name="Sally Spencer" userId="S::sspencer@tscacademy.org.uk::b0601bad-6da8-4353-80fd-a3f9447daa35" providerId="AD" clId="Web-{D5BAA175-6DE8-4E62-A033-F7974EDD888F}" dt="2023-02-06T16:57:59.161" v="28" actId="20577"/>
        <pc:sldMkLst>
          <pc:docMk/>
          <pc:sldMk cId="2464494371" sldId="315"/>
        </pc:sldMkLst>
        <pc:spChg chg="mod">
          <ac:chgData name="Sally Spencer" userId="S::sspencer@tscacademy.org.uk::b0601bad-6da8-4353-80fd-a3f9447daa35" providerId="AD" clId="Web-{D5BAA175-6DE8-4E62-A033-F7974EDD888F}" dt="2023-02-06T16:57:59.161" v="28" actId="20577"/>
          <ac:spMkLst>
            <pc:docMk/>
            <pc:sldMk cId="2464494371" sldId="315"/>
            <ac:spMk id="2" creationId="{6A23CE16-130D-4204-BE8D-8234EBBB6448}"/>
          </ac:spMkLst>
        </pc:spChg>
        <pc:spChg chg="mod">
          <ac:chgData name="Sally Spencer" userId="S::sspencer@tscacademy.org.uk::b0601bad-6da8-4353-80fd-a3f9447daa35" providerId="AD" clId="Web-{D5BAA175-6DE8-4E62-A033-F7974EDD888F}" dt="2023-02-06T16:57:52.160" v="27" actId="20577"/>
          <ac:spMkLst>
            <pc:docMk/>
            <pc:sldMk cId="2464494371" sldId="315"/>
            <ac:spMk id="3" creationId="{EA965C9E-E02A-45B0-963A-87E824F06C0F}"/>
          </ac:spMkLst>
        </pc:spChg>
      </pc:sldChg>
      <pc:sldChg chg="modSp">
        <pc:chgData name="Sally Spencer" userId="S::sspencer@tscacademy.org.uk::b0601bad-6da8-4353-80fd-a3f9447daa35" providerId="AD" clId="Web-{D5BAA175-6DE8-4E62-A033-F7974EDD888F}" dt="2023-02-06T16:55:39.186" v="4" actId="1076"/>
        <pc:sldMkLst>
          <pc:docMk/>
          <pc:sldMk cId="3511580778" sldId="317"/>
        </pc:sldMkLst>
        <pc:spChg chg="mod">
          <ac:chgData name="Sally Spencer" userId="S::sspencer@tscacademy.org.uk::b0601bad-6da8-4353-80fd-a3f9447daa35" providerId="AD" clId="Web-{D5BAA175-6DE8-4E62-A033-F7974EDD888F}" dt="2023-02-06T16:55:39.186" v="4" actId="1076"/>
          <ac:spMkLst>
            <pc:docMk/>
            <pc:sldMk cId="3511580778" sldId="317"/>
            <ac:spMk id="3" creationId="{00000000-0000-0000-0000-000000000000}"/>
          </ac:spMkLst>
        </pc:spChg>
      </pc:sldChg>
      <pc:sldChg chg="modSp">
        <pc:chgData name="Sally Spencer" userId="S::sspencer@tscacademy.org.uk::b0601bad-6da8-4353-80fd-a3f9447daa35" providerId="AD" clId="Web-{D5BAA175-6DE8-4E62-A033-F7974EDD888F}" dt="2023-02-06T16:58:09.333" v="29" actId="20577"/>
        <pc:sldMkLst>
          <pc:docMk/>
          <pc:sldMk cId="2417604327" sldId="325"/>
        </pc:sldMkLst>
        <pc:spChg chg="mod">
          <ac:chgData name="Sally Spencer" userId="S::sspencer@tscacademy.org.uk::b0601bad-6da8-4353-80fd-a3f9447daa35" providerId="AD" clId="Web-{D5BAA175-6DE8-4E62-A033-F7974EDD888F}" dt="2023-02-06T16:58:09.333" v="29" actId="20577"/>
          <ac:spMkLst>
            <pc:docMk/>
            <pc:sldMk cId="2417604327" sldId="325"/>
            <ac:spMk id="2" creationId="{F3C0320A-10CF-449D-81FC-936D9D36EA6B}"/>
          </ac:spMkLst>
        </pc:spChg>
      </pc:sldChg>
      <pc:sldChg chg="modSp">
        <pc:chgData name="Sally Spencer" userId="S::sspencer@tscacademy.org.uk::b0601bad-6da8-4353-80fd-a3f9447daa35" providerId="AD" clId="Web-{D5BAA175-6DE8-4E62-A033-F7974EDD888F}" dt="2023-02-06T16:59:02.116" v="38" actId="1076"/>
        <pc:sldMkLst>
          <pc:docMk/>
          <pc:sldMk cId="557211184" sldId="347"/>
        </pc:sldMkLst>
        <pc:spChg chg="mod">
          <ac:chgData name="Sally Spencer" userId="S::sspencer@tscacademy.org.uk::b0601bad-6da8-4353-80fd-a3f9447daa35" providerId="AD" clId="Web-{D5BAA175-6DE8-4E62-A033-F7974EDD888F}" dt="2023-02-06T16:58:59.179" v="37" actId="1076"/>
          <ac:spMkLst>
            <pc:docMk/>
            <pc:sldMk cId="557211184" sldId="347"/>
            <ac:spMk id="5" creationId="{0144A690-A015-4240-BA4C-78FC34CB6D60}"/>
          </ac:spMkLst>
        </pc:spChg>
        <pc:spChg chg="mod">
          <ac:chgData name="Sally Spencer" userId="S::sspencer@tscacademy.org.uk::b0601bad-6da8-4353-80fd-a3f9447daa35" providerId="AD" clId="Web-{D5BAA175-6DE8-4E62-A033-F7974EDD888F}" dt="2023-02-06T16:58:43.115" v="35" actId="1076"/>
          <ac:spMkLst>
            <pc:docMk/>
            <pc:sldMk cId="557211184" sldId="347"/>
            <ac:spMk id="6" creationId="{00000000-0000-0000-0000-000000000000}"/>
          </ac:spMkLst>
        </pc:spChg>
        <pc:picChg chg="mod">
          <ac:chgData name="Sally Spencer" userId="S::sspencer@tscacademy.org.uk::b0601bad-6da8-4353-80fd-a3f9447daa35" providerId="AD" clId="Web-{D5BAA175-6DE8-4E62-A033-F7974EDD888F}" dt="2023-02-06T16:59:02.116" v="38" actId="1076"/>
          <ac:picMkLst>
            <pc:docMk/>
            <pc:sldMk cId="557211184" sldId="347"/>
            <ac:picMk id="3" creationId="{4A569E37-03F4-48F7-97C5-89DD27178D57}"/>
          </ac:picMkLst>
        </pc:picChg>
      </pc:sldChg>
      <pc:sldChg chg="modSp">
        <pc:chgData name="Sally Spencer" userId="S::sspencer@tscacademy.org.uk::b0601bad-6da8-4353-80fd-a3f9447daa35" providerId="AD" clId="Web-{D5BAA175-6DE8-4E62-A033-F7974EDD888F}" dt="2023-02-06T16:57:22.050" v="25" actId="20577"/>
        <pc:sldMkLst>
          <pc:docMk/>
          <pc:sldMk cId="3735779703" sldId="348"/>
        </pc:sldMkLst>
        <pc:spChg chg="mod">
          <ac:chgData name="Sally Spencer" userId="S::sspencer@tscacademy.org.uk::b0601bad-6da8-4353-80fd-a3f9447daa35" providerId="AD" clId="Web-{D5BAA175-6DE8-4E62-A033-F7974EDD888F}" dt="2023-02-06T16:56:00.218" v="7" actId="14100"/>
          <ac:spMkLst>
            <pc:docMk/>
            <pc:sldMk cId="3735779703" sldId="348"/>
            <ac:spMk id="4" creationId="{00000000-0000-0000-0000-000000000000}"/>
          </ac:spMkLst>
        </pc:spChg>
        <pc:spChg chg="mod">
          <ac:chgData name="Sally Spencer" userId="S::sspencer@tscacademy.org.uk::b0601bad-6da8-4353-80fd-a3f9447daa35" providerId="AD" clId="Web-{D5BAA175-6DE8-4E62-A033-F7974EDD888F}" dt="2023-02-06T16:57:22.050" v="25" actId="20577"/>
          <ac:spMkLst>
            <pc:docMk/>
            <pc:sldMk cId="3735779703" sldId="348"/>
            <ac:spMk id="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7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defTabSz="91422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7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 defTabSz="91422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7789"/>
            <a:ext cx="2945659" cy="497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defTabSz="91422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7789"/>
            <a:ext cx="2945659" cy="497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 defTabSz="914221">
              <a:defRPr sz="1200"/>
            </a:lvl1pPr>
          </a:lstStyle>
          <a:p>
            <a:pPr>
              <a:defRPr/>
            </a:pPr>
            <a:fld id="{D4617254-11FA-4775-A59F-2FFCA0AD49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323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7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defTabSz="91422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7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 defTabSz="91422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4681"/>
            <a:ext cx="5438140" cy="44676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7789"/>
            <a:ext cx="2945659" cy="497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defTabSz="91422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7789"/>
            <a:ext cx="2945659" cy="497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 defTabSz="914221">
              <a:defRPr sz="1200"/>
            </a:lvl1pPr>
          </a:lstStyle>
          <a:p>
            <a:pPr>
              <a:defRPr/>
            </a:pPr>
            <a:fld id="{20E3FB68-640A-46F0-BA38-0B364A5056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0010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6412" indent="-283235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2942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6118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9295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2472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5648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8825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2001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2CDF59-B69F-472D-83C4-F7605012CE1E}" type="slidenum">
              <a:rPr lang="en-GB" smtClean="0"/>
              <a:pPr eaLnBrk="1" hangingPunct="1"/>
              <a:t>1</a:t>
            </a:fld>
            <a:endParaRPr lang="en-GB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**** See notes underneath</a:t>
            </a:r>
            <a:r>
              <a:rPr lang="en-US" baseline="0" dirty="0">
                <a:solidFill>
                  <a:srgbClr val="FF0000"/>
                </a:solidFill>
              </a:rPr>
              <a:t> each slide ****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5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6412" indent="-283235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2942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6118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9295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2472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5648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8825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2001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2CDF59-B69F-472D-83C4-F7605012CE1E}" type="slidenum">
              <a:rPr lang="en-GB" smtClean="0"/>
              <a:pPr eaLnBrk="1" hangingPunct="1"/>
              <a:t>2</a:t>
            </a:fld>
            <a:endParaRPr lang="en-GB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Curriculum</a:t>
            </a:r>
            <a:r>
              <a:rPr lang="en-US" baseline="0" dirty="0"/>
              <a:t> c</a:t>
            </a:r>
            <a:r>
              <a:rPr lang="en-US" dirty="0"/>
              <a:t>hanged for Sept 2014 and again for Sept 2017; might have older brothers/sisters who have done a different model</a:t>
            </a:r>
          </a:p>
        </p:txBody>
      </p:sp>
    </p:spTree>
    <p:extLst>
      <p:ext uri="{BB962C8B-B14F-4D97-AF65-F5344CB8AC3E}">
        <p14:creationId xmlns:p14="http://schemas.microsoft.com/office/powerpoint/2010/main" val="1348326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6412" indent="-283235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2942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6118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9295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2472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5648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8825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2001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2CDF59-B69F-472D-83C4-F7605012CE1E}" type="slidenum">
              <a:rPr lang="en-GB" smtClean="0"/>
              <a:pPr eaLnBrk="1" hangingPunct="1"/>
              <a:t>3</a:t>
            </a:fld>
            <a:endParaRPr lang="en-GB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13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6412" indent="-283235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2942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6118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9295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2472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5648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8825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2001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2CDF59-B69F-472D-83C4-F7605012CE1E}" type="slidenum">
              <a:rPr lang="en-GB" smtClean="0"/>
              <a:pPr eaLnBrk="1" hangingPunct="1"/>
              <a:t>4</a:t>
            </a:fld>
            <a:endParaRPr lang="en-GB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In addition …</a:t>
            </a:r>
          </a:p>
          <a:p>
            <a:pPr eaLnBrk="1" hangingPunct="1"/>
            <a:r>
              <a:rPr lang="en-US" dirty="0"/>
              <a:t>More detail on all these later</a:t>
            </a:r>
          </a:p>
        </p:txBody>
      </p:sp>
    </p:spTree>
    <p:extLst>
      <p:ext uri="{BB962C8B-B14F-4D97-AF65-F5344CB8AC3E}">
        <p14:creationId xmlns:p14="http://schemas.microsoft.com/office/powerpoint/2010/main" val="3471513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6412" indent="-283235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2942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6118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9295" indent="-226588" defTabSz="9142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2472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5648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8825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2001" indent="-226588" defTabSz="914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2CDF59-B69F-472D-83C4-F7605012CE1E}" type="slidenum">
              <a:rPr lang="en-GB" smtClean="0"/>
              <a:pPr eaLnBrk="1" hangingPunct="1"/>
              <a:t>6</a:t>
            </a:fld>
            <a:endParaRPr lang="en-GB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10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will see that a grade 5 is higher than a grade C – we will be raising our expectations and efforts</a:t>
            </a:r>
            <a:r>
              <a:rPr lang="en-GB" baseline="0" dirty="0"/>
              <a:t> to meet this new higher standard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3A9A8-D2F1-428E-A9C3-66D214A7F17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136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Career ?</a:t>
            </a:r>
            <a:r>
              <a:rPr lang="en-GB" baseline="0" dirty="0"/>
              <a:t> A Levels ?</a:t>
            </a:r>
          </a:p>
          <a:p>
            <a:r>
              <a:rPr lang="en-GB" dirty="0"/>
              <a:t>But we know that this isn’t always possible at this stage and is subject to (many !!) changes</a:t>
            </a:r>
          </a:p>
          <a:p>
            <a:r>
              <a:rPr lang="en-GB" dirty="0"/>
              <a:t>We will guide students to keeping the overall package ‘broad</a:t>
            </a:r>
            <a:r>
              <a:rPr lang="en-GB" baseline="0" dirty="0"/>
              <a:t> and balanced’ … thus ensuring no doors are closed later in life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E3FB68-640A-46F0-BA38-0B364A5056C3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429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Potential</a:t>
            </a:r>
            <a:r>
              <a:rPr lang="en-GB" baseline="0" dirty="0"/>
              <a:t> i</a:t>
            </a:r>
            <a:r>
              <a:rPr lang="en-GB" dirty="0"/>
              <a:t>mportance of</a:t>
            </a:r>
            <a:r>
              <a:rPr lang="en-GB" baseline="0" dirty="0"/>
              <a:t> full EBacc (and Language in particular) for University applications</a:t>
            </a:r>
          </a:p>
          <a:p>
            <a:r>
              <a:rPr lang="en-GB" baseline="0" dirty="0"/>
              <a:t>Science could be Double/Combined Science or 2/3 from </a:t>
            </a:r>
            <a:r>
              <a:rPr lang="en-GB" baseline="0" dirty="0" err="1"/>
              <a:t>Ph</a:t>
            </a:r>
            <a:r>
              <a:rPr lang="en-GB" baseline="0" dirty="0"/>
              <a:t>, </a:t>
            </a:r>
            <a:r>
              <a:rPr lang="en-GB" baseline="0" dirty="0" err="1"/>
              <a:t>Chem</a:t>
            </a:r>
            <a:r>
              <a:rPr lang="en-GB" baseline="0" dirty="0"/>
              <a:t>, </a:t>
            </a:r>
            <a:r>
              <a:rPr lang="en-GB" baseline="0" dirty="0" err="1"/>
              <a:t>Biol</a:t>
            </a:r>
            <a:r>
              <a:rPr lang="en-GB" baseline="0" dirty="0"/>
              <a:t>, Computer </a:t>
            </a:r>
            <a:r>
              <a:rPr lang="en-GB" baseline="0" dirty="0" err="1"/>
              <a:t>Sc</a:t>
            </a:r>
            <a:endParaRPr lang="en-GB" baseline="0" dirty="0"/>
          </a:p>
          <a:p>
            <a:r>
              <a:rPr lang="en-GB" baseline="0" dirty="0"/>
              <a:t>All students will choose AT LEAST one of </a:t>
            </a:r>
            <a:r>
              <a:rPr lang="en-GB" baseline="0" dirty="0" err="1"/>
              <a:t>Hist</a:t>
            </a:r>
            <a:r>
              <a:rPr lang="en-GB" baseline="0" dirty="0"/>
              <a:t>/</a:t>
            </a:r>
            <a:r>
              <a:rPr lang="en-GB" baseline="0" dirty="0" err="1"/>
              <a:t>Geog</a:t>
            </a:r>
            <a:r>
              <a:rPr lang="en-GB" baseline="0" dirty="0"/>
              <a:t> or MFL or Computer Science in their Y9/10/11 Guided Pathways – this helps keep it ‘broad and balanced’</a:t>
            </a:r>
          </a:p>
          <a:p>
            <a:r>
              <a:rPr lang="en-GB" baseline="0" dirty="0"/>
              <a:t>Emphasise difference between achieving the FULL EBacc (grades 5+ in all the subjects) and the requirement for all students to choose at least one EBacc subject</a:t>
            </a:r>
          </a:p>
          <a:p>
            <a:r>
              <a:rPr lang="en-GB" baseline="0" dirty="0"/>
              <a:t>Students will be guided down this pathway if we believe it is appropriate for them; all students can access this pathway and study for the full EBacc</a:t>
            </a:r>
          </a:p>
          <a:p>
            <a:r>
              <a:rPr lang="en-GB" baseline="0" dirty="0"/>
              <a:t>Not just about the full EBacc – these subjects individually are known as the facilitating subjects as they are good subjects that are valued in the world beyond year 11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E3FB68-640A-46F0-BA38-0B364A5056C3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319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Reinforce choices</a:t>
            </a:r>
            <a:r>
              <a:rPr lang="en-GB" baseline="0" dirty="0"/>
              <a:t> returns deadline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E3FB68-640A-46F0-BA38-0B364A5056C3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919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019418"/>
      </p:ext>
    </p:extLst>
  </p:cSld>
  <p:clrMapOvr>
    <a:masterClrMapping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C5265-D6E9-4EAA-B9A6-E4C01B350E3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62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58763"/>
            <a:ext cx="2058987" cy="5978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7675" y="258763"/>
            <a:ext cx="6027738" cy="5978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F4EB4-716F-4399-AB6B-28CA9F697CF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06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7163B-879F-47C8-B626-8AD8781926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23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7163B-879F-47C8-B626-8AD8781926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90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7163B-879F-47C8-B626-8AD8781926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08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7163B-879F-47C8-B626-8AD8781926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90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7163B-879F-47C8-B626-8AD8781926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30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3102D-BADE-4383-814B-F3F96D3E2B6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767182"/>
      </p:ext>
    </p:extLst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35A16-A163-412C-839F-BB18B8C444D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2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4038600" cy="4751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4038600" cy="4751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AC8DF-E507-418D-B041-8FE73AB15E9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81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5BAC4-289B-448F-A666-7D8FCA85BE7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94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70B42-713F-49A2-8194-35861649CA3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02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4A144-5E12-4E8A-8F3C-EC706A7969B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25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6452D-00D3-4351-A99E-9947DD3B984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71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550B8-8755-4DF6-9CC7-806E9B06812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23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7" descr="content-background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7675" y="258763"/>
            <a:ext cx="65008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Section title goes here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5900"/>
            <a:ext cx="82296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Sub heading text goes here</a:t>
            </a:r>
          </a:p>
          <a:p>
            <a:pPr lvl="0"/>
            <a:endParaRPr lang="en-GB" altLang="en-US"/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3188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333333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3188"/>
            <a:ext cx="2895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333333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53188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fld id="{0773102D-BADE-4383-814B-F3F96D3E2B6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26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CCCCC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CCCCC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CCCCC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CCCCC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CCCCC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CCCCC"/>
          </a:solidFill>
          <a:latin typeface="BerkeleyOldstyleITCbyB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CCCCC"/>
          </a:solidFill>
          <a:latin typeface="BerkeleyOldstyleITCbyB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CCCCC"/>
          </a:solidFill>
          <a:latin typeface="BerkeleyOldstyleITCbyB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CCCCC"/>
          </a:solidFill>
          <a:latin typeface="BerkeleyOldstyleITCbyBT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3333"/>
        </a:buClr>
        <a:buChar char="•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C3333"/>
        </a:buClr>
        <a:buChar char="•"/>
        <a:defRPr sz="1600">
          <a:solidFill>
            <a:srgbClr val="333333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CC3333"/>
        </a:buClr>
        <a:buChar char="•"/>
        <a:defRPr sz="1600">
          <a:solidFill>
            <a:srgbClr val="333333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C3333"/>
        </a:buClr>
        <a:buChar char="•"/>
        <a:defRPr sz="1600">
          <a:solidFill>
            <a:srgbClr val="333333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3333"/>
        </a:buClr>
        <a:buChar char="•"/>
        <a:defRPr sz="1600">
          <a:solidFill>
            <a:srgbClr val="333333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3333"/>
        </a:buClr>
        <a:buChar char="•"/>
        <a:defRPr sz="1600">
          <a:solidFill>
            <a:srgbClr val="33333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3333"/>
        </a:buClr>
        <a:buChar char="•"/>
        <a:defRPr sz="1600">
          <a:solidFill>
            <a:srgbClr val="33333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3333"/>
        </a:buClr>
        <a:buChar char="•"/>
        <a:defRPr sz="1600">
          <a:solidFill>
            <a:srgbClr val="33333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3333"/>
        </a:buClr>
        <a:buChar char="•"/>
        <a:defRPr sz="1600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341438"/>
            <a:ext cx="9036496" cy="2735262"/>
          </a:xfrm>
        </p:spPr>
        <p:txBody>
          <a:bodyPr/>
          <a:lstStyle/>
          <a:p>
            <a:pPr algn="ctr" eaLnBrk="1" hangingPunct="1"/>
            <a:r>
              <a:rPr lang="en-GB" sz="5400" b="1" u="sng" dirty="0">
                <a:solidFill>
                  <a:srgbClr val="C00000"/>
                </a:solidFill>
                <a:latin typeface="Berkeley" panose="02020500000000000000" pitchFamily="18" charset="0"/>
              </a:rPr>
              <a:t>Key Stage 4</a:t>
            </a:r>
            <a:br>
              <a:rPr lang="en-GB" sz="5400" b="1" u="sng" dirty="0">
                <a:solidFill>
                  <a:srgbClr val="C00000"/>
                </a:solidFill>
                <a:latin typeface="Berkeley" panose="02020500000000000000" pitchFamily="18" charset="0"/>
              </a:rPr>
            </a:br>
            <a:r>
              <a:rPr lang="en-GB" sz="5400" b="1" u="sng" dirty="0">
                <a:solidFill>
                  <a:srgbClr val="C00000"/>
                </a:solidFill>
                <a:latin typeface="Berkeley" panose="02020500000000000000" pitchFamily="18" charset="0"/>
              </a:rPr>
              <a:t>Guided Choices</a:t>
            </a:r>
            <a:br>
              <a:rPr lang="en-GB" sz="5400" b="1" dirty="0">
                <a:solidFill>
                  <a:srgbClr val="C00000"/>
                </a:solidFill>
                <a:latin typeface="Berkeley" panose="02020500000000000000" pitchFamily="18" charset="0"/>
              </a:rPr>
            </a:br>
            <a:r>
              <a:rPr lang="en-GB" sz="5400" b="1" dirty="0">
                <a:solidFill>
                  <a:srgbClr val="C00000"/>
                </a:solidFill>
                <a:latin typeface="Berkeley" panose="02020500000000000000" pitchFamily="18" charset="0"/>
              </a:rPr>
              <a:t>Year 9 into 10</a:t>
            </a:r>
            <a:endParaRPr lang="en-GB" sz="5400" dirty="0">
              <a:solidFill>
                <a:srgbClr val="C00000"/>
              </a:solidFill>
              <a:latin typeface="Berkeley" panose="02020500000000000000" pitchFamily="18" charset="0"/>
            </a:endParaRPr>
          </a:p>
        </p:txBody>
      </p:sp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755576" y="4221163"/>
            <a:ext cx="763284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dirty="0"/>
              <a:t>Subject: Design Technology</a:t>
            </a:r>
          </a:p>
          <a:p>
            <a:pPr algn="ctr" eaLnBrk="1" hangingPunct="1"/>
            <a:endParaRPr lang="en-US" sz="3200" dirty="0"/>
          </a:p>
          <a:p>
            <a:pPr algn="ctr" eaLnBrk="1" hangingPunct="1"/>
            <a:r>
              <a:rPr lang="en-US" sz="3200" dirty="0"/>
              <a:t>Team Leader: James Wilson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11"/>
          <p:cNvSpPr>
            <a:spLocks noChangeArrowheads="1"/>
          </p:cNvSpPr>
          <p:nvPr/>
        </p:nvSpPr>
        <p:spPr bwMode="auto">
          <a:xfrm>
            <a:off x="1043608" y="1700808"/>
            <a:ext cx="7129462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6600" dirty="0">
                <a:solidFill>
                  <a:srgbClr val="C00000"/>
                </a:solidFill>
                <a:latin typeface="+mj-lt"/>
              </a:rPr>
              <a:t>Contact Details For Further Questions…</a:t>
            </a:r>
          </a:p>
          <a:p>
            <a:pPr algn="ctr"/>
            <a:r>
              <a:rPr lang="en-GB" sz="4800" dirty="0">
                <a:latin typeface="Gill Sans MT" pitchFamily="34" charset="0"/>
              </a:rPr>
              <a:t>jwilson@tscacademy.org.uk</a:t>
            </a:r>
          </a:p>
          <a:p>
            <a:pPr algn="ctr"/>
            <a:endParaRPr lang="en-GB" sz="6600" dirty="0">
              <a:latin typeface="Gill Sans M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DF7D87-D745-4F45-BC84-92221908E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18" y="4214278"/>
            <a:ext cx="3482970" cy="2533280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1377082"/>
            <a:ext cx="5328592" cy="611758"/>
          </a:xfrm>
        </p:spPr>
        <p:txBody>
          <a:bodyPr/>
          <a:lstStyle/>
          <a:p>
            <a:pPr algn="ctr" eaLnBrk="1" hangingPunct="1"/>
            <a:r>
              <a:rPr lang="en-GB" sz="5400" dirty="0">
                <a:solidFill>
                  <a:srgbClr val="C00000"/>
                </a:solidFill>
                <a:latin typeface="Berkeley" panose="02020500000000000000" pitchFamily="18" charset="0"/>
              </a:rPr>
              <a:t>Course Topics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23CE16-130D-4204-BE8D-8234EBBB6448}"/>
              </a:ext>
            </a:extLst>
          </p:cNvPr>
          <p:cNvSpPr txBox="1"/>
          <p:nvPr/>
        </p:nvSpPr>
        <p:spPr>
          <a:xfrm>
            <a:off x="210518" y="2035411"/>
            <a:ext cx="619268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5400" dirty="0">
                <a:latin typeface="Swis721 Lt BT"/>
                <a:cs typeface="Arial"/>
              </a:rPr>
              <a:t>Design Technology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65C9E-E02A-45B0-963A-87E824F06C0F}"/>
              </a:ext>
            </a:extLst>
          </p:cNvPr>
          <p:cNvSpPr txBox="1"/>
          <p:nvPr/>
        </p:nvSpPr>
        <p:spPr>
          <a:xfrm>
            <a:off x="1605256" y="2894060"/>
            <a:ext cx="4176464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dirty="0">
                <a:latin typeface="Swis721 Lt BT"/>
                <a:cs typeface="Arial"/>
              </a:rPr>
              <a:t>Specialising in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>
                <a:latin typeface="Swis721 Lt BT"/>
                <a:cs typeface="Arial"/>
              </a:rPr>
              <a:t>Timbers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>
                <a:latin typeface="Swis721 Lt BT"/>
                <a:cs typeface="Arial"/>
              </a:rPr>
              <a:t>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>
                <a:latin typeface="Swis721 Lt BT"/>
                <a:cs typeface="Arial"/>
              </a:rPr>
              <a:t>Textiles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F5FBDC-A75C-4BE8-A826-B053DE58C2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457">
            <a:off x="6309156" y="1551937"/>
            <a:ext cx="2383797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71E415-75A1-4C18-89A5-1E01583E8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189" y="4171332"/>
            <a:ext cx="3429483" cy="229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9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52400" y="1211268"/>
            <a:ext cx="86680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800" dirty="0">
                <a:solidFill>
                  <a:srgbClr val="C00000"/>
                </a:solidFill>
                <a:latin typeface="Berkeley" panose="02020500000000000000" pitchFamily="18" charset="0"/>
                <a:ea typeface="+mj-ea"/>
                <a:cs typeface="+mj-cs"/>
              </a:rPr>
              <a:t>Which skills does the course require?</a:t>
            </a:r>
            <a:endParaRPr lang="en-US" altLang="en-US" sz="4800" dirty="0">
              <a:solidFill>
                <a:srgbClr val="C00000"/>
              </a:solidFill>
              <a:latin typeface="Berkeley" panose="02020500000000000000" pitchFamily="18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C0320A-10CF-449D-81FC-936D9D36EA6B}"/>
              </a:ext>
            </a:extLst>
          </p:cNvPr>
          <p:cNvSpPr txBox="1"/>
          <p:nvPr/>
        </p:nvSpPr>
        <p:spPr>
          <a:xfrm>
            <a:off x="611560" y="2924944"/>
            <a:ext cx="7992888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Swis721 Lt BT"/>
                <a:cs typeface="Arial"/>
              </a:rPr>
              <a:t>Are you creative?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Swis721 Lt BT"/>
                <a:cs typeface="Arial"/>
              </a:rPr>
              <a:t>Enjoys making things?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Swis721 Lt BT"/>
                <a:cs typeface="Arial"/>
              </a:rPr>
              <a:t>Able to spot a problem and help solve 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Swis721 Lt BT"/>
                <a:cs typeface="Arial"/>
              </a:rPr>
              <a:t>Do you enjoy learning new skills?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Swis721 Lt BT"/>
                <a:cs typeface="Arial"/>
              </a:rPr>
              <a:t>Does new technology fascinate you?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60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82391" y="133555"/>
            <a:ext cx="7634182" cy="107950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C00000"/>
                </a:solidFill>
                <a:latin typeface="Berkeley"/>
                <a:cs typeface="Arial"/>
              </a:rPr>
              <a:t>How is the course assessed? </a:t>
            </a:r>
            <a:endParaRPr lang="en-GB">
              <a:solidFill>
                <a:srgbClr val="C00000"/>
              </a:solidFill>
              <a:latin typeface="Berkeley" panose="02020500000000000000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569E37-03F4-48F7-97C5-89DD27178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66" y="1969260"/>
            <a:ext cx="6705600" cy="42862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0144A690-A015-4240-BA4C-78FC34CB6D60}"/>
              </a:ext>
            </a:extLst>
          </p:cNvPr>
          <p:cNvSpPr/>
          <p:nvPr/>
        </p:nvSpPr>
        <p:spPr bwMode="auto">
          <a:xfrm>
            <a:off x="5346964" y="2179623"/>
            <a:ext cx="3384376" cy="1368152"/>
          </a:xfrm>
          <a:prstGeom prst="wedgeRectCallout">
            <a:avLst>
              <a:gd name="adj1" fmla="val -74324"/>
              <a:gd name="adj2" fmla="val 4989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/>
              <a:t>50% of your DT GCSE is NEA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This means coursework and a practically made prototype that you have designed and made.</a:t>
            </a:r>
          </a:p>
        </p:txBody>
      </p:sp>
    </p:spTree>
    <p:extLst>
      <p:ext uri="{BB962C8B-B14F-4D97-AF65-F5344CB8AC3E}">
        <p14:creationId xmlns:p14="http://schemas.microsoft.com/office/powerpoint/2010/main" val="55721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7AD1C5-9947-4AED-A54B-CE6A33A02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8" y="1340768"/>
            <a:ext cx="8949704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C4113F-B74C-4759-ABEE-455192403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2426625"/>
            <a:ext cx="5256584" cy="4154397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F30F1C60-F994-40B0-AE33-7A0BBD8A475C}"/>
              </a:ext>
            </a:extLst>
          </p:cNvPr>
          <p:cNvSpPr/>
          <p:nvPr/>
        </p:nvSpPr>
        <p:spPr bwMode="auto">
          <a:xfrm>
            <a:off x="971600" y="2797838"/>
            <a:ext cx="1656184" cy="1783290"/>
          </a:xfrm>
          <a:prstGeom prst="wedgeRectCallout">
            <a:avLst>
              <a:gd name="adj1" fmla="val 63546"/>
              <a:gd name="adj2" fmla="val -350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50% Exam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/>
              <a:t>Your exam will be based on your specialist subject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51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156779" y="85899"/>
            <a:ext cx="571619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5400" dirty="0">
                <a:solidFill>
                  <a:srgbClr val="C00000"/>
                </a:solidFill>
                <a:latin typeface="Berkeley" panose="02020500000000000000" pitchFamily="18" charset="0"/>
                <a:ea typeface="+mj-ea"/>
                <a:cs typeface="+mj-cs"/>
              </a:rPr>
              <a:t>Careers Links</a:t>
            </a:r>
            <a:endParaRPr lang="en-US" altLang="en-US" sz="5400" dirty="0">
              <a:solidFill>
                <a:srgbClr val="C00000"/>
              </a:solidFill>
              <a:latin typeface="Berkeley" panose="02020500000000000000" pitchFamily="18" charset="0"/>
              <a:ea typeface="+mj-ea"/>
              <a:cs typeface="+mj-cs"/>
            </a:endParaRPr>
          </a:p>
        </p:txBody>
      </p:sp>
      <p:pic>
        <p:nvPicPr>
          <p:cNvPr id="4" name="What is D&amp;T – and why do we need it_">
            <a:hlinkClick r:id="" action="ppaction://media"/>
            <a:extLst>
              <a:ext uri="{FF2B5EF4-FFF2-40B4-BE49-F238E27FC236}">
                <a16:creationId xmlns:a16="http://schemas.microsoft.com/office/drawing/2014/main" id="{B9B88F16-5CB7-400E-8F42-AB72CE6951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268760"/>
            <a:ext cx="8928992" cy="47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8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-787542" y="177899"/>
            <a:ext cx="8731045" cy="73918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C00000"/>
                </a:solidFill>
                <a:latin typeface="Berkeley"/>
                <a:cs typeface="Arial"/>
              </a:rPr>
              <a:t>Frequently Asked Questions </a:t>
            </a:r>
            <a:r>
              <a:rPr lang="en-GB" sz="4000" dirty="0">
                <a:solidFill>
                  <a:srgbClr val="C00000"/>
                </a:solidFill>
                <a:latin typeface="Berkeley"/>
                <a:cs typeface="Arial"/>
              </a:rPr>
              <a:t>(FAQs)</a:t>
            </a:r>
          </a:p>
        </p:txBody>
      </p:sp>
      <p:sp>
        <p:nvSpPr>
          <p:cNvPr id="5" name="Title 5"/>
          <p:cNvSpPr txBox="1">
            <a:spLocks/>
          </p:cNvSpPr>
          <p:nvPr/>
        </p:nvSpPr>
        <p:spPr bwMode="auto">
          <a:xfrm>
            <a:off x="206477" y="2132857"/>
            <a:ext cx="8731045" cy="399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sz="2800" b="1" kern="0" dirty="0">
                <a:solidFill>
                  <a:schemeClr val="tx1"/>
                </a:solidFill>
                <a:effectLst/>
                <a:latin typeface="Swis721 Lt BT"/>
              </a:rPr>
              <a:t>Do you just get to make things? </a:t>
            </a:r>
            <a:r>
              <a:rPr lang="en-GB" sz="2800" kern="0" dirty="0">
                <a:solidFill>
                  <a:schemeClr val="tx1"/>
                </a:solidFill>
                <a:effectLst/>
                <a:latin typeface="Swis721 Lt BT"/>
              </a:rPr>
              <a:t>– No.</a:t>
            </a:r>
            <a:endParaRPr lang="en-GB" sz="2100" dirty="0">
              <a:solidFill>
                <a:schemeClr val="tx1"/>
              </a:solidFill>
              <a:effectLst/>
              <a:latin typeface="BerkeleyOldstyleITCbyBT"/>
              <a:cs typeface="Arial"/>
            </a:endParaRPr>
          </a:p>
          <a:p>
            <a:pPr algn="l"/>
            <a:r>
              <a:rPr lang="en-GB" sz="2400" kern="0" dirty="0">
                <a:solidFill>
                  <a:schemeClr val="tx1"/>
                </a:solidFill>
                <a:effectLst/>
                <a:latin typeface="Swis721 Lt BT"/>
                <a:cs typeface="Arial"/>
              </a:rPr>
              <a:t>Design Technology covers a range of design skills including research, design drawings, modelling and development - before making a final prototype.</a:t>
            </a:r>
            <a:endParaRPr lang="en-GB" sz="2400">
              <a:solidFill>
                <a:schemeClr val="tx1"/>
              </a:solidFill>
              <a:effectLst/>
              <a:cs typeface="Arial"/>
            </a:endParaRPr>
          </a:p>
          <a:p>
            <a:pPr algn="l"/>
            <a:endParaRPr lang="en-GB" sz="2800" kern="0" dirty="0">
              <a:solidFill>
                <a:schemeClr val="tx1"/>
              </a:solidFill>
              <a:effectLst/>
              <a:latin typeface="Swis721 Lt BT" panose="020B0403020202020204" pitchFamily="34" charset="0"/>
            </a:endParaRPr>
          </a:p>
          <a:p>
            <a:pPr algn="l"/>
            <a:r>
              <a:rPr lang="en-GB" sz="2800" b="1" kern="0" dirty="0">
                <a:solidFill>
                  <a:schemeClr val="tx1"/>
                </a:solidFill>
                <a:effectLst/>
                <a:latin typeface="Swis721 Lt BT"/>
              </a:rPr>
              <a:t>Is there an exam? </a:t>
            </a:r>
            <a:r>
              <a:rPr lang="en-GB" sz="2800" kern="0" dirty="0">
                <a:solidFill>
                  <a:schemeClr val="tx1"/>
                </a:solidFill>
                <a:effectLst/>
                <a:latin typeface="Swis721 Lt BT"/>
              </a:rPr>
              <a:t>Yes. </a:t>
            </a:r>
          </a:p>
          <a:p>
            <a:pPr algn="l"/>
            <a:r>
              <a:rPr lang="en-GB" sz="2400" kern="0" dirty="0">
                <a:solidFill>
                  <a:schemeClr val="tx1"/>
                </a:solidFill>
                <a:effectLst/>
                <a:latin typeface="Swis721 Lt BT"/>
              </a:rPr>
              <a:t>This will make up 50% of your final GCSE Grade but the other 50% comes from your final year design and make task done in school.</a:t>
            </a:r>
            <a:endParaRPr lang="en-GB" sz="2400">
              <a:solidFill>
                <a:schemeClr val="tx1"/>
              </a:solidFill>
              <a:latin typeface="Swis721 Lt BT"/>
            </a:endParaRPr>
          </a:p>
        </p:txBody>
      </p:sp>
    </p:spTree>
    <p:extLst>
      <p:ext uri="{BB962C8B-B14F-4D97-AF65-F5344CB8AC3E}">
        <p14:creationId xmlns:p14="http://schemas.microsoft.com/office/powerpoint/2010/main" val="373577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2"/>
          <p:cNvSpPr txBox="1">
            <a:spLocks noChangeArrowheads="1"/>
          </p:cNvSpPr>
          <p:nvPr/>
        </p:nvSpPr>
        <p:spPr bwMode="auto">
          <a:xfrm>
            <a:off x="-231223" y="180767"/>
            <a:ext cx="7705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dirty="0">
                <a:solidFill>
                  <a:srgbClr val="C00000"/>
                </a:solidFill>
                <a:latin typeface="Berkeley" panose="02020500000000000000" pitchFamily="18" charset="0"/>
              </a:rPr>
              <a:t>Views From Current Students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19C5C-2167-4D26-BAA9-8C69D72F0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414">
            <a:off x="6982262" y="2237554"/>
            <a:ext cx="1666940" cy="2222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5FFE6B-64A7-4504-9417-C97C2AD1B1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0752">
            <a:off x="625222" y="3933056"/>
            <a:ext cx="2963332" cy="2222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8CB0E8-ADB3-4F9B-96D0-6210A51028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69085"/>
            <a:ext cx="1761660" cy="2348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B732A-2F04-4C3B-8BD9-DDAECD49A0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78" y="2028260"/>
            <a:ext cx="2459765" cy="1844824"/>
          </a:xfrm>
          <a:prstGeom prst="rect">
            <a:avLst/>
          </a:prstGeom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121A1CE0-5ABF-41E9-948A-2B8BC9B4EB6B}"/>
              </a:ext>
            </a:extLst>
          </p:cNvPr>
          <p:cNvSpPr/>
          <p:nvPr/>
        </p:nvSpPr>
        <p:spPr bwMode="auto">
          <a:xfrm>
            <a:off x="4811540" y="2028260"/>
            <a:ext cx="1440160" cy="1589870"/>
          </a:xfrm>
          <a:prstGeom prst="wedgeRectCallout">
            <a:avLst>
              <a:gd name="adj1" fmla="val 41462"/>
              <a:gd name="adj2" fmla="val 80948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DT gave me the chance to study electronics further.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47D7FB48-4FD1-40E8-B367-C125191CD005}"/>
              </a:ext>
            </a:extLst>
          </p:cNvPr>
          <p:cNvSpPr/>
          <p:nvPr/>
        </p:nvSpPr>
        <p:spPr bwMode="auto">
          <a:xfrm>
            <a:off x="101180" y="1981311"/>
            <a:ext cx="1576869" cy="2023753"/>
          </a:xfrm>
          <a:prstGeom prst="wedgeRectCallout">
            <a:avLst>
              <a:gd name="adj1" fmla="val 74355"/>
              <a:gd name="adj2" fmla="val -1207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Making something which looked like it could be sold in a shop or online.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209CD723-09FA-4FB9-BDA8-9CC6AD4C2780}"/>
              </a:ext>
            </a:extLst>
          </p:cNvPr>
          <p:cNvSpPr/>
          <p:nvPr/>
        </p:nvSpPr>
        <p:spPr bwMode="auto">
          <a:xfrm>
            <a:off x="6876256" y="4636848"/>
            <a:ext cx="1860839" cy="1672472"/>
          </a:xfrm>
          <a:prstGeom prst="wedgeRectCallout">
            <a:avLst>
              <a:gd name="adj1" fmla="val -5071"/>
              <a:gd name="adj2" fmla="val -6232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enjoyed being able make things and use the machines to build my design.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95143953-0DDA-49EF-8ACB-115371D98F0B}"/>
              </a:ext>
            </a:extLst>
          </p:cNvPr>
          <p:cNvSpPr/>
          <p:nvPr/>
        </p:nvSpPr>
        <p:spPr bwMode="auto">
          <a:xfrm>
            <a:off x="3347864" y="4869159"/>
            <a:ext cx="1463676" cy="1844823"/>
          </a:xfrm>
          <a:prstGeom prst="wedgeRectCallout">
            <a:avLst>
              <a:gd name="adj1" fmla="val -108567"/>
              <a:gd name="adj2" fmla="val 325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Doing something different from my other studies.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is D&amp;T – and why do we need it_ (2)">
            <a:hlinkClick r:id="" action="ppaction://media"/>
            <a:extLst>
              <a:ext uri="{FF2B5EF4-FFF2-40B4-BE49-F238E27FC236}">
                <a16:creationId xmlns:a16="http://schemas.microsoft.com/office/drawing/2014/main" id="{D38D87FA-6032-4BA6-A081-4248ABFCD5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340768"/>
            <a:ext cx="8856984" cy="4659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Theme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eme1">
      <a:majorFont>
        <a:latin typeface="BerkeleyOldstyleITCbyB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Them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me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me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me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me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me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me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me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me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me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me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me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ECAC11CC589A4FA00B5741399EF0A8" ma:contentTypeVersion="5" ma:contentTypeDescription="Create a new document." ma:contentTypeScope="" ma:versionID="8d218f2ceba4cbdfd2d4c0569ed04799">
  <xsd:schema xmlns:xsd="http://www.w3.org/2001/XMLSchema" xmlns:xs="http://www.w3.org/2001/XMLSchema" xmlns:p="http://schemas.microsoft.com/office/2006/metadata/properties" xmlns:ns2="6d49f7e4-8427-4c61-9628-db4dc497675f" targetNamespace="http://schemas.microsoft.com/office/2006/metadata/properties" ma:root="true" ma:fieldsID="cdcf792b092717272fed23783e557d3b" ns2:_="">
    <xsd:import namespace="6d49f7e4-8427-4c61-9628-db4dc49767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49f7e4-8427-4c61-9628-db4dc49767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F62FF4-7AE0-4309-89D4-3FEC24DAD88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40739F0-3D72-460A-93FE-FCE169343C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F9C333-6DB0-4C3F-BFE0-3E343C927C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49f7e4-8427-4c61-9628-db4dc49767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3040</TotalTime>
  <Words>523</Words>
  <Application>Microsoft Office PowerPoint</Application>
  <PresentationFormat>On-screen Show (4:3)</PresentationFormat>
  <Paragraphs>57</Paragraphs>
  <Slides>10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Theme1</vt:lpstr>
      <vt:lpstr>Key Stage 4 Guided Choices Year 9 into 10</vt:lpstr>
      <vt:lpstr>Course Topics</vt:lpstr>
      <vt:lpstr>PowerPoint Presentation</vt:lpstr>
      <vt:lpstr>How is the course assessed? </vt:lpstr>
      <vt:lpstr>PowerPoint Presentation</vt:lpstr>
      <vt:lpstr>PowerPoint Presentation</vt:lpstr>
      <vt:lpstr>Frequently Asked Questions (FAQs)</vt:lpstr>
      <vt:lpstr>PowerPoint Presentation</vt:lpstr>
      <vt:lpstr>PowerPoint Presentation</vt:lpstr>
      <vt:lpstr>PowerPoint Presentation</vt:lpstr>
    </vt:vector>
  </TitlesOfParts>
  <Company>Outwood Grange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Open Evening  29th September 2009</dc:title>
  <dc:creator>klw</dc:creator>
  <cp:lastModifiedBy>Christopher Vallance</cp:lastModifiedBy>
  <cp:revision>226</cp:revision>
  <cp:lastPrinted>2019-01-28T13:36:12Z</cp:lastPrinted>
  <dcterms:created xsi:type="dcterms:W3CDTF">2009-09-17T06:29:05Z</dcterms:created>
  <dcterms:modified xsi:type="dcterms:W3CDTF">2023-02-06T16:59:07Z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0x010100BFECAC11CC589A4FA00B5741399EF0A8</vt:lpwstr>
  </property>
</Properties>
</file>