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20"/>
  </p:notesMasterIdLst>
  <p:handoutMasterIdLst>
    <p:handoutMasterId r:id="rId21"/>
  </p:handoutMasterIdLst>
  <p:sldIdLst>
    <p:sldId id="299" r:id="rId5"/>
    <p:sldId id="315" r:id="rId6"/>
    <p:sldId id="349" r:id="rId7"/>
    <p:sldId id="350" r:id="rId8"/>
    <p:sldId id="347" r:id="rId9"/>
    <p:sldId id="325" r:id="rId10"/>
    <p:sldId id="351" r:id="rId11"/>
    <p:sldId id="352" r:id="rId12"/>
    <p:sldId id="317" r:id="rId13"/>
    <p:sldId id="307" r:id="rId14"/>
    <p:sldId id="354" r:id="rId15"/>
    <p:sldId id="355" r:id="rId16"/>
    <p:sldId id="263" r:id="rId17"/>
    <p:sldId id="353" r:id="rId18"/>
    <p:sldId id="265" r:id="rId19"/>
  </p:sldIdLst>
  <p:sldSz cx="9144000" cy="6858000" type="screen4x3"/>
  <p:notesSz cx="6797675" cy="9926638"/>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CC"/>
    <a:srgbClr val="FF9933"/>
    <a:srgbClr val="993366"/>
    <a:srgbClr val="9933FF"/>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4BB9E8-E5D2-4196-8EF1-1383CDEC3065}" v="130" dt="2023-02-06T17:20:55.002"/>
    <p1510:client id="{90648F53-8962-42D6-B0D7-5B59FBCC8A06}" v="2" dt="2022-01-19T07:38:00.559"/>
    <p1510:client id="{92194690-46B3-438A-9A8E-AFF21C443DEC}" v="95" dt="2023-01-19T21:36:15.0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477" autoAdjust="0"/>
  </p:normalViewPr>
  <p:slideViewPr>
    <p:cSldViewPr>
      <p:cViewPr varScale="1">
        <p:scale>
          <a:sx n="63" d="100"/>
          <a:sy n="63" d="100"/>
        </p:scale>
        <p:origin x="159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Allott" userId="S::sallott@tscacademy.org.uk::16473401-12d4-413e-be2d-0d4f9c324cab" providerId="AD" clId="Web-{92194690-46B3-438A-9A8E-AFF21C443DEC}"/>
    <pc:docChg chg="modSld">
      <pc:chgData name="Scott Allott" userId="S::sallott@tscacademy.org.uk::16473401-12d4-413e-be2d-0d4f9c324cab" providerId="AD" clId="Web-{92194690-46B3-438A-9A8E-AFF21C443DEC}" dt="2023-01-19T21:36:15.087" v="50" actId="20577"/>
      <pc:docMkLst>
        <pc:docMk/>
      </pc:docMkLst>
      <pc:sldChg chg="modSp">
        <pc:chgData name="Scott Allott" userId="S::sallott@tscacademy.org.uk::16473401-12d4-413e-be2d-0d4f9c324cab" providerId="AD" clId="Web-{92194690-46B3-438A-9A8E-AFF21C443DEC}" dt="2023-01-19T21:36:15.087" v="50" actId="20577"/>
        <pc:sldMkLst>
          <pc:docMk/>
          <pc:sldMk cId="0" sldId="265"/>
        </pc:sldMkLst>
        <pc:spChg chg="mod">
          <ac:chgData name="Scott Allott" userId="S::sallott@tscacademy.org.uk::16473401-12d4-413e-be2d-0d4f9c324cab" providerId="AD" clId="Web-{92194690-46B3-438A-9A8E-AFF21C443DEC}" dt="2023-01-19T21:36:15.087" v="50" actId="20577"/>
          <ac:spMkLst>
            <pc:docMk/>
            <pc:sldMk cId="0" sldId="265"/>
            <ac:spMk id="3" creationId="{EE6C1BCA-2CDD-4312-922A-297F0E788735}"/>
          </ac:spMkLst>
        </pc:spChg>
      </pc:sldChg>
    </pc:docChg>
  </pc:docChgLst>
  <pc:docChgLst>
    <pc:chgData name="Sally Spencer" userId="S::sspencer@tscacademy.org.uk::b0601bad-6da8-4353-80fd-a3f9447daa35" providerId="AD" clId="Web-{464BB9E8-E5D2-4196-8EF1-1383CDEC3065}"/>
    <pc:docChg chg="modSld">
      <pc:chgData name="Sally Spencer" userId="S::sspencer@tscacademy.org.uk::b0601bad-6da8-4353-80fd-a3f9447daa35" providerId="AD" clId="Web-{464BB9E8-E5D2-4196-8EF1-1383CDEC3065}" dt="2023-02-06T17:20:55.002" v="93" actId="20577"/>
      <pc:docMkLst>
        <pc:docMk/>
      </pc:docMkLst>
      <pc:sldChg chg="modSp">
        <pc:chgData name="Sally Spencer" userId="S::sspencer@tscacademy.org.uk::b0601bad-6da8-4353-80fd-a3f9447daa35" providerId="AD" clId="Web-{464BB9E8-E5D2-4196-8EF1-1383CDEC3065}" dt="2023-02-06T17:20:55.002" v="93" actId="20577"/>
        <pc:sldMkLst>
          <pc:docMk/>
          <pc:sldMk cId="0" sldId="265"/>
        </pc:sldMkLst>
        <pc:spChg chg="mod">
          <ac:chgData name="Sally Spencer" userId="S::sspencer@tscacademy.org.uk::b0601bad-6da8-4353-80fd-a3f9447daa35" providerId="AD" clId="Web-{464BB9E8-E5D2-4196-8EF1-1383CDEC3065}" dt="2023-02-06T17:20:55.002" v="93" actId="20577"/>
          <ac:spMkLst>
            <pc:docMk/>
            <pc:sldMk cId="0" sldId="265"/>
            <ac:spMk id="3" creationId="{EE6C1BCA-2CDD-4312-922A-297F0E788735}"/>
          </ac:spMkLst>
        </pc:spChg>
      </pc:sldChg>
      <pc:sldChg chg="modSp">
        <pc:chgData name="Sally Spencer" userId="S::sspencer@tscacademy.org.uk::b0601bad-6da8-4353-80fd-a3f9447daa35" providerId="AD" clId="Web-{464BB9E8-E5D2-4196-8EF1-1383CDEC3065}" dt="2023-02-06T17:18:10.559" v="43" actId="1076"/>
        <pc:sldMkLst>
          <pc:docMk/>
          <pc:sldMk cId="0" sldId="307"/>
        </pc:sldMkLst>
        <pc:spChg chg="mod">
          <ac:chgData name="Sally Spencer" userId="S::sspencer@tscacademy.org.uk::b0601bad-6da8-4353-80fd-a3f9447daa35" providerId="AD" clId="Web-{464BB9E8-E5D2-4196-8EF1-1383CDEC3065}" dt="2023-02-06T17:18:04.325" v="41" actId="1076"/>
          <ac:spMkLst>
            <pc:docMk/>
            <pc:sldMk cId="0" sldId="307"/>
            <ac:spMk id="2" creationId="{37E6E087-A456-4DCD-9E02-A11265CABEBF}"/>
          </ac:spMkLst>
        </pc:spChg>
        <pc:spChg chg="mod">
          <ac:chgData name="Sally Spencer" userId="S::sspencer@tscacademy.org.uk::b0601bad-6da8-4353-80fd-a3f9447daa35" providerId="AD" clId="Web-{464BB9E8-E5D2-4196-8EF1-1383CDEC3065}" dt="2023-02-06T17:18:06.653" v="42" actId="1076"/>
          <ac:spMkLst>
            <pc:docMk/>
            <pc:sldMk cId="0" sldId="307"/>
            <ac:spMk id="3" creationId="{C75AF88A-82E6-4C7D-AA92-9EC06C0CA2E4}"/>
          </ac:spMkLst>
        </pc:spChg>
        <pc:spChg chg="mod">
          <ac:chgData name="Sally Spencer" userId="S::sspencer@tscacademy.org.uk::b0601bad-6da8-4353-80fd-a3f9447daa35" providerId="AD" clId="Web-{464BB9E8-E5D2-4196-8EF1-1383CDEC3065}" dt="2023-02-06T17:18:02.512" v="40" actId="1076"/>
          <ac:spMkLst>
            <pc:docMk/>
            <pc:sldMk cId="0" sldId="307"/>
            <ac:spMk id="4" creationId="{B1025E86-D9A1-4C68-ACD7-495F603967F0}"/>
          </ac:spMkLst>
        </pc:spChg>
        <pc:spChg chg="mod">
          <ac:chgData name="Sally Spencer" userId="S::sspencer@tscacademy.org.uk::b0601bad-6da8-4353-80fd-a3f9447daa35" providerId="AD" clId="Web-{464BB9E8-E5D2-4196-8EF1-1383CDEC3065}" dt="2023-02-06T17:18:10.559" v="43" actId="1076"/>
          <ac:spMkLst>
            <pc:docMk/>
            <pc:sldMk cId="0" sldId="307"/>
            <ac:spMk id="6" creationId="{9339E891-8A2B-4184-AA1E-8A96FA2BBF1E}"/>
          </ac:spMkLst>
        </pc:spChg>
        <pc:spChg chg="mod">
          <ac:chgData name="Sally Spencer" userId="S::sspencer@tscacademy.org.uk::b0601bad-6da8-4353-80fd-a3f9447daa35" providerId="AD" clId="Web-{464BB9E8-E5D2-4196-8EF1-1383CDEC3065}" dt="2023-02-06T17:17:59.918" v="39" actId="1076"/>
          <ac:spMkLst>
            <pc:docMk/>
            <pc:sldMk cId="0" sldId="307"/>
            <ac:spMk id="7" creationId="{1C002D43-C35C-4360-824D-D5EFEDC5E0F7}"/>
          </ac:spMkLst>
        </pc:spChg>
        <pc:spChg chg="mod">
          <ac:chgData name="Sally Spencer" userId="S::sspencer@tscacademy.org.uk::b0601bad-6da8-4353-80fd-a3f9447daa35" providerId="AD" clId="Web-{464BB9E8-E5D2-4196-8EF1-1383CDEC3065}" dt="2023-02-06T17:17:55.559" v="38" actId="1076"/>
          <ac:spMkLst>
            <pc:docMk/>
            <pc:sldMk cId="0" sldId="307"/>
            <ac:spMk id="15363" creationId="{00000000-0000-0000-0000-000000000000}"/>
          </ac:spMkLst>
        </pc:spChg>
      </pc:sldChg>
      <pc:sldChg chg="modSp">
        <pc:chgData name="Sally Spencer" userId="S::sspencer@tscacademy.org.uk::b0601bad-6da8-4353-80fd-a3f9447daa35" providerId="AD" clId="Web-{464BB9E8-E5D2-4196-8EF1-1383CDEC3065}" dt="2023-02-06T17:15:25.383" v="3" actId="1076"/>
        <pc:sldMkLst>
          <pc:docMk/>
          <pc:sldMk cId="2464494371" sldId="315"/>
        </pc:sldMkLst>
        <pc:spChg chg="mod">
          <ac:chgData name="Sally Spencer" userId="S::sspencer@tscacademy.org.uk::b0601bad-6da8-4353-80fd-a3f9447daa35" providerId="AD" clId="Web-{464BB9E8-E5D2-4196-8EF1-1383CDEC3065}" dt="2023-02-06T17:15:25.383" v="3" actId="1076"/>
          <ac:spMkLst>
            <pc:docMk/>
            <pc:sldMk cId="2464494371" sldId="315"/>
            <ac:spMk id="2" creationId="{653B7AD4-C623-409F-A9A0-6C8A42CBD9A0}"/>
          </ac:spMkLst>
        </pc:spChg>
        <pc:spChg chg="mod">
          <ac:chgData name="Sally Spencer" userId="S::sspencer@tscacademy.org.uk::b0601bad-6da8-4353-80fd-a3f9447daa35" providerId="AD" clId="Web-{464BB9E8-E5D2-4196-8EF1-1383CDEC3065}" dt="2023-02-06T17:15:22.258" v="2" actId="1076"/>
          <ac:spMkLst>
            <pc:docMk/>
            <pc:sldMk cId="2464494371" sldId="315"/>
            <ac:spMk id="6" creationId="{00000000-0000-0000-0000-000000000000}"/>
          </ac:spMkLst>
        </pc:spChg>
      </pc:sldChg>
      <pc:sldChg chg="addSp modSp">
        <pc:chgData name="Sally Spencer" userId="S::sspencer@tscacademy.org.uk::b0601bad-6da8-4353-80fd-a3f9447daa35" providerId="AD" clId="Web-{464BB9E8-E5D2-4196-8EF1-1383CDEC3065}" dt="2023-02-06T17:17:49.106" v="37" actId="1076"/>
        <pc:sldMkLst>
          <pc:docMk/>
          <pc:sldMk cId="3511580778" sldId="317"/>
        </pc:sldMkLst>
        <pc:spChg chg="add mod">
          <ac:chgData name="Sally Spencer" userId="S::sspencer@tscacademy.org.uk::b0601bad-6da8-4353-80fd-a3f9447daa35" providerId="AD" clId="Web-{464BB9E8-E5D2-4196-8EF1-1383CDEC3065}" dt="2023-02-06T17:17:44.480" v="35" actId="1076"/>
          <ac:spMkLst>
            <pc:docMk/>
            <pc:sldMk cId="3511580778" sldId="317"/>
            <ac:spMk id="2" creationId="{3ECCA641-77A1-185E-56F8-0B04EB2966D4}"/>
          </ac:spMkLst>
        </pc:spChg>
        <pc:spChg chg="mod">
          <ac:chgData name="Sally Spencer" userId="S::sspencer@tscacademy.org.uk::b0601bad-6da8-4353-80fd-a3f9447daa35" providerId="AD" clId="Web-{464BB9E8-E5D2-4196-8EF1-1383CDEC3065}" dt="2023-02-06T17:17:49.106" v="37" actId="1076"/>
          <ac:spMkLst>
            <pc:docMk/>
            <pc:sldMk cId="3511580778" sldId="317"/>
            <ac:spMk id="3" creationId="{00000000-0000-0000-0000-000000000000}"/>
          </ac:spMkLst>
        </pc:spChg>
      </pc:sldChg>
      <pc:sldChg chg="modSp">
        <pc:chgData name="Sally Spencer" userId="S::sspencer@tscacademy.org.uk::b0601bad-6da8-4353-80fd-a3f9447daa35" providerId="AD" clId="Web-{464BB9E8-E5D2-4196-8EF1-1383CDEC3065}" dt="2023-02-06T17:17:01.620" v="25" actId="20577"/>
        <pc:sldMkLst>
          <pc:docMk/>
          <pc:sldMk cId="557211184" sldId="347"/>
        </pc:sldMkLst>
        <pc:spChg chg="mod">
          <ac:chgData name="Sally Spencer" userId="S::sspencer@tscacademy.org.uk::b0601bad-6da8-4353-80fd-a3f9447daa35" providerId="AD" clId="Web-{464BB9E8-E5D2-4196-8EF1-1383CDEC3065}" dt="2023-02-06T17:17:01.620" v="25" actId="20577"/>
          <ac:spMkLst>
            <pc:docMk/>
            <pc:sldMk cId="557211184" sldId="347"/>
            <ac:spMk id="2" creationId="{C7BBA70A-9BDB-425E-B69E-255E4360ABDB}"/>
          </ac:spMkLst>
        </pc:spChg>
        <pc:spChg chg="mod">
          <ac:chgData name="Sally Spencer" userId="S::sspencer@tscacademy.org.uk::b0601bad-6da8-4353-80fd-a3f9447daa35" providerId="AD" clId="Web-{464BB9E8-E5D2-4196-8EF1-1383CDEC3065}" dt="2023-02-06T17:16:45.510" v="19" actId="1076"/>
          <ac:spMkLst>
            <pc:docMk/>
            <pc:sldMk cId="557211184" sldId="347"/>
            <ac:spMk id="6" creationId="{00000000-0000-0000-0000-000000000000}"/>
          </ac:spMkLst>
        </pc:spChg>
      </pc:sldChg>
      <pc:sldChg chg="modSp">
        <pc:chgData name="Sally Spencer" userId="S::sspencer@tscacademy.org.uk::b0601bad-6da8-4353-80fd-a3f9447daa35" providerId="AD" clId="Web-{464BB9E8-E5D2-4196-8EF1-1383CDEC3065}" dt="2023-02-06T17:15:44.321" v="6" actId="1076"/>
        <pc:sldMkLst>
          <pc:docMk/>
          <pc:sldMk cId="1953606825" sldId="349"/>
        </pc:sldMkLst>
        <pc:spChg chg="mod">
          <ac:chgData name="Sally Spencer" userId="S::sspencer@tscacademy.org.uk::b0601bad-6da8-4353-80fd-a3f9447daa35" providerId="AD" clId="Web-{464BB9E8-E5D2-4196-8EF1-1383CDEC3065}" dt="2023-02-06T17:15:44.321" v="6" actId="1076"/>
          <ac:spMkLst>
            <pc:docMk/>
            <pc:sldMk cId="1953606825" sldId="349"/>
            <ac:spMk id="2" creationId="{653B7AD4-C623-409F-A9A0-6C8A42CBD9A0}"/>
          </ac:spMkLst>
        </pc:spChg>
        <pc:spChg chg="mod">
          <ac:chgData name="Sally Spencer" userId="S::sspencer@tscacademy.org.uk::b0601bad-6da8-4353-80fd-a3f9447daa35" providerId="AD" clId="Web-{464BB9E8-E5D2-4196-8EF1-1383CDEC3065}" dt="2023-02-06T17:15:41.492" v="5" actId="1076"/>
          <ac:spMkLst>
            <pc:docMk/>
            <pc:sldMk cId="1953606825" sldId="349"/>
            <ac:spMk id="6" creationId="{00000000-0000-0000-0000-000000000000}"/>
          </ac:spMkLst>
        </pc:spChg>
      </pc:sldChg>
      <pc:sldChg chg="modSp">
        <pc:chgData name="Sally Spencer" userId="S::sspencer@tscacademy.org.uk::b0601bad-6da8-4353-80fd-a3f9447daa35" providerId="AD" clId="Web-{464BB9E8-E5D2-4196-8EF1-1383CDEC3065}" dt="2023-02-06T17:16:08.040" v="11" actId="14100"/>
        <pc:sldMkLst>
          <pc:docMk/>
          <pc:sldMk cId="3571256938" sldId="350"/>
        </pc:sldMkLst>
        <pc:spChg chg="mod">
          <ac:chgData name="Sally Spencer" userId="S::sspencer@tscacademy.org.uk::b0601bad-6da8-4353-80fd-a3f9447daa35" providerId="AD" clId="Web-{464BB9E8-E5D2-4196-8EF1-1383CDEC3065}" dt="2023-02-06T17:16:08.040" v="11" actId="14100"/>
          <ac:spMkLst>
            <pc:docMk/>
            <pc:sldMk cId="3571256938" sldId="350"/>
            <ac:spMk id="2" creationId="{653B7AD4-C623-409F-A9A0-6C8A42CBD9A0}"/>
          </ac:spMkLst>
        </pc:spChg>
        <pc:spChg chg="mod">
          <ac:chgData name="Sally Spencer" userId="S::sspencer@tscacademy.org.uk::b0601bad-6da8-4353-80fd-a3f9447daa35" providerId="AD" clId="Web-{464BB9E8-E5D2-4196-8EF1-1383CDEC3065}" dt="2023-02-06T17:16:01.509" v="9" actId="1076"/>
          <ac:spMkLst>
            <pc:docMk/>
            <pc:sldMk cId="3571256938" sldId="350"/>
            <ac:spMk id="6" creationId="{00000000-0000-0000-0000-000000000000}"/>
          </ac:spMkLst>
        </pc:spChg>
      </pc:sldChg>
      <pc:sldChg chg="modSp">
        <pc:chgData name="Sally Spencer" userId="S::sspencer@tscacademy.org.uk::b0601bad-6da8-4353-80fd-a3f9447daa35" providerId="AD" clId="Web-{464BB9E8-E5D2-4196-8EF1-1383CDEC3065}" dt="2023-02-06T17:19:36.187" v="65" actId="1076"/>
        <pc:sldMkLst>
          <pc:docMk/>
          <pc:sldMk cId="1057829774" sldId="353"/>
        </pc:sldMkLst>
        <pc:spChg chg="mod">
          <ac:chgData name="Sally Spencer" userId="S::sspencer@tscacademy.org.uk::b0601bad-6da8-4353-80fd-a3f9447daa35" providerId="AD" clId="Web-{464BB9E8-E5D2-4196-8EF1-1383CDEC3065}" dt="2023-02-06T17:19:36.187" v="65" actId="1076"/>
          <ac:spMkLst>
            <pc:docMk/>
            <pc:sldMk cId="1057829774" sldId="353"/>
            <ac:spMk id="3" creationId="{00000000-0000-0000-0000-000000000000}"/>
          </ac:spMkLst>
        </pc:spChg>
        <pc:spChg chg="mod">
          <ac:chgData name="Sally Spencer" userId="S::sspencer@tscacademy.org.uk::b0601bad-6da8-4353-80fd-a3f9447daa35" providerId="AD" clId="Web-{464BB9E8-E5D2-4196-8EF1-1383CDEC3065}" dt="2023-02-06T17:19:28.718" v="63" actId="1076"/>
          <ac:spMkLst>
            <pc:docMk/>
            <pc:sldMk cId="1057829774" sldId="353"/>
            <ac:spMk id="16387" creationId="{00000000-0000-0000-0000-000000000000}"/>
          </ac:spMkLst>
        </pc:spChg>
        <pc:picChg chg="mod">
          <ac:chgData name="Sally Spencer" userId="S::sspencer@tscacademy.org.uk::b0601bad-6da8-4353-80fd-a3f9447daa35" providerId="AD" clId="Web-{464BB9E8-E5D2-4196-8EF1-1383CDEC3065}" dt="2023-02-06T17:19:32.968" v="64" actId="1076"/>
          <ac:picMkLst>
            <pc:docMk/>
            <pc:sldMk cId="1057829774" sldId="353"/>
            <ac:picMk id="2" creationId="{00000000-0000-0000-0000-000000000000}"/>
          </ac:picMkLst>
        </pc:picChg>
      </pc:sldChg>
      <pc:sldChg chg="modSp">
        <pc:chgData name="Sally Spencer" userId="S::sspencer@tscacademy.org.uk::b0601bad-6da8-4353-80fd-a3f9447daa35" providerId="AD" clId="Web-{464BB9E8-E5D2-4196-8EF1-1383CDEC3065}" dt="2023-02-06T17:18:34.904" v="51" actId="1076"/>
        <pc:sldMkLst>
          <pc:docMk/>
          <pc:sldMk cId="2431427697" sldId="354"/>
        </pc:sldMkLst>
        <pc:spChg chg="mod">
          <ac:chgData name="Sally Spencer" userId="S::sspencer@tscacademy.org.uk::b0601bad-6da8-4353-80fd-a3f9447daa35" providerId="AD" clId="Web-{464BB9E8-E5D2-4196-8EF1-1383CDEC3065}" dt="2023-02-06T17:18:25.794" v="47" actId="1076"/>
          <ac:spMkLst>
            <pc:docMk/>
            <pc:sldMk cId="2431427697" sldId="354"/>
            <ac:spMk id="2" creationId="{37E6E087-A456-4DCD-9E02-A11265CABEBF}"/>
          </ac:spMkLst>
        </pc:spChg>
        <pc:spChg chg="mod">
          <ac:chgData name="Sally Spencer" userId="S::sspencer@tscacademy.org.uk::b0601bad-6da8-4353-80fd-a3f9447daa35" providerId="AD" clId="Web-{464BB9E8-E5D2-4196-8EF1-1383CDEC3065}" dt="2023-02-06T17:18:23.872" v="46" actId="1076"/>
          <ac:spMkLst>
            <pc:docMk/>
            <pc:sldMk cId="2431427697" sldId="354"/>
            <ac:spMk id="4" creationId="{B1025E86-D9A1-4C68-ACD7-495F603967F0}"/>
          </ac:spMkLst>
        </pc:spChg>
        <pc:spChg chg="mod">
          <ac:chgData name="Sally Spencer" userId="S::sspencer@tscacademy.org.uk::b0601bad-6da8-4353-80fd-a3f9447daa35" providerId="AD" clId="Web-{464BB9E8-E5D2-4196-8EF1-1383CDEC3065}" dt="2023-02-06T17:18:30.185" v="49" actId="1076"/>
          <ac:spMkLst>
            <pc:docMk/>
            <pc:sldMk cId="2431427697" sldId="354"/>
            <ac:spMk id="5" creationId="{E14F4C0C-67C2-4BC7-8235-4BFBE4EC6FC8}"/>
          </ac:spMkLst>
        </pc:spChg>
        <pc:spChg chg="mod">
          <ac:chgData name="Sally Spencer" userId="S::sspencer@tscacademy.org.uk::b0601bad-6da8-4353-80fd-a3f9447daa35" providerId="AD" clId="Web-{464BB9E8-E5D2-4196-8EF1-1383CDEC3065}" dt="2023-02-06T17:18:21.388" v="45" actId="1076"/>
          <ac:spMkLst>
            <pc:docMk/>
            <pc:sldMk cId="2431427697" sldId="354"/>
            <ac:spMk id="7" creationId="{1C002D43-C35C-4360-824D-D5EFEDC5E0F7}"/>
          </ac:spMkLst>
        </pc:spChg>
        <pc:spChg chg="mod">
          <ac:chgData name="Sally Spencer" userId="S::sspencer@tscacademy.org.uk::b0601bad-6da8-4353-80fd-a3f9447daa35" providerId="AD" clId="Web-{464BB9E8-E5D2-4196-8EF1-1383CDEC3065}" dt="2023-02-06T17:18:28.232" v="48" actId="1076"/>
          <ac:spMkLst>
            <pc:docMk/>
            <pc:sldMk cId="2431427697" sldId="354"/>
            <ac:spMk id="8" creationId="{B70BFE05-22F1-4CDA-A163-C6229DB0D161}"/>
          </ac:spMkLst>
        </pc:spChg>
        <pc:spChg chg="mod">
          <ac:chgData name="Sally Spencer" userId="S::sspencer@tscacademy.org.uk::b0601bad-6da8-4353-80fd-a3f9447daa35" providerId="AD" clId="Web-{464BB9E8-E5D2-4196-8EF1-1383CDEC3065}" dt="2023-02-06T17:18:34.904" v="51" actId="1076"/>
          <ac:spMkLst>
            <pc:docMk/>
            <pc:sldMk cId="2431427697" sldId="354"/>
            <ac:spMk id="9" creationId="{4398EED0-28EC-48E8-BCC2-85FA613F5B8F}"/>
          </ac:spMkLst>
        </pc:spChg>
        <pc:spChg chg="mod">
          <ac:chgData name="Sally Spencer" userId="S::sspencer@tscacademy.org.uk::b0601bad-6da8-4353-80fd-a3f9447daa35" providerId="AD" clId="Web-{464BB9E8-E5D2-4196-8EF1-1383CDEC3065}" dt="2023-02-06T17:18:18.419" v="44" actId="1076"/>
          <ac:spMkLst>
            <pc:docMk/>
            <pc:sldMk cId="2431427697" sldId="354"/>
            <ac:spMk id="15363" creationId="{00000000-0000-0000-0000-000000000000}"/>
          </ac:spMkLst>
        </pc:spChg>
      </pc:sldChg>
      <pc:sldChg chg="modSp">
        <pc:chgData name="Sally Spencer" userId="S::sspencer@tscacademy.org.uk::b0601bad-6da8-4353-80fd-a3f9447daa35" providerId="AD" clId="Web-{464BB9E8-E5D2-4196-8EF1-1383CDEC3065}" dt="2023-02-06T17:18:51.561" v="56" actId="1076"/>
        <pc:sldMkLst>
          <pc:docMk/>
          <pc:sldMk cId="1311600205" sldId="355"/>
        </pc:sldMkLst>
        <pc:spChg chg="mod">
          <ac:chgData name="Sally Spencer" userId="S::sspencer@tscacademy.org.uk::b0601bad-6da8-4353-80fd-a3f9447daa35" providerId="AD" clId="Web-{464BB9E8-E5D2-4196-8EF1-1383CDEC3065}" dt="2023-02-06T17:18:46.701" v="54" actId="1076"/>
          <ac:spMkLst>
            <pc:docMk/>
            <pc:sldMk cId="1311600205" sldId="355"/>
            <ac:spMk id="4" creationId="{B1025E86-D9A1-4C68-ACD7-495F603967F0}"/>
          </ac:spMkLst>
        </pc:spChg>
        <pc:spChg chg="mod">
          <ac:chgData name="Sally Spencer" userId="S::sspencer@tscacademy.org.uk::b0601bad-6da8-4353-80fd-a3f9447daa35" providerId="AD" clId="Web-{464BB9E8-E5D2-4196-8EF1-1383CDEC3065}" dt="2023-02-06T17:18:48.920" v="55" actId="1076"/>
          <ac:spMkLst>
            <pc:docMk/>
            <pc:sldMk cId="1311600205" sldId="355"/>
            <ac:spMk id="5" creationId="{E14F4C0C-67C2-4BC7-8235-4BFBE4EC6FC8}"/>
          </ac:spMkLst>
        </pc:spChg>
        <pc:spChg chg="mod">
          <ac:chgData name="Sally Spencer" userId="S::sspencer@tscacademy.org.uk::b0601bad-6da8-4353-80fd-a3f9447daa35" providerId="AD" clId="Web-{464BB9E8-E5D2-4196-8EF1-1383CDEC3065}" dt="2023-02-06T17:18:44.467" v="53" actId="1076"/>
          <ac:spMkLst>
            <pc:docMk/>
            <pc:sldMk cId="1311600205" sldId="355"/>
            <ac:spMk id="7" creationId="{1C002D43-C35C-4360-824D-D5EFEDC5E0F7}"/>
          </ac:spMkLst>
        </pc:spChg>
        <pc:spChg chg="mod">
          <ac:chgData name="Sally Spencer" userId="S::sspencer@tscacademy.org.uk::b0601bad-6da8-4353-80fd-a3f9447daa35" providerId="AD" clId="Web-{464BB9E8-E5D2-4196-8EF1-1383CDEC3065}" dt="2023-02-06T17:18:51.561" v="56" actId="1076"/>
          <ac:spMkLst>
            <pc:docMk/>
            <pc:sldMk cId="1311600205" sldId="355"/>
            <ac:spMk id="8" creationId="{B70BFE05-22F1-4CDA-A163-C6229DB0D161}"/>
          </ac:spMkLst>
        </pc:spChg>
        <pc:spChg chg="mod">
          <ac:chgData name="Sally Spencer" userId="S::sspencer@tscacademy.org.uk::b0601bad-6da8-4353-80fd-a3f9447daa35" providerId="AD" clId="Web-{464BB9E8-E5D2-4196-8EF1-1383CDEC3065}" dt="2023-02-06T17:18:40.248" v="52" actId="1076"/>
          <ac:spMkLst>
            <pc:docMk/>
            <pc:sldMk cId="1311600205" sldId="355"/>
            <ac:spMk id="15363" creationId="{00000000-0000-0000-0000-000000000000}"/>
          </ac:spMkLst>
        </pc:spChg>
      </pc:sldChg>
    </pc:docChg>
  </pc:docChgLst>
  <pc:docChgLst>
    <pc:chgData name="Scott Allott" userId="S::sallott@tscacademy.org.uk::16473401-12d4-413e-be2d-0d4f9c324cab" providerId="AD" clId="Web-{90648F53-8962-42D6-B0D7-5B59FBCC8A06}"/>
    <pc:docChg chg="modSld">
      <pc:chgData name="Scott Allott" userId="S::sallott@tscacademy.org.uk::16473401-12d4-413e-be2d-0d4f9c324cab" providerId="AD" clId="Web-{90648F53-8962-42D6-B0D7-5B59FBCC8A06}" dt="2022-01-19T07:38:00.559" v="1" actId="1076"/>
      <pc:docMkLst>
        <pc:docMk/>
      </pc:docMkLst>
      <pc:sldChg chg="modSp">
        <pc:chgData name="Scott Allott" userId="S::sallott@tscacademy.org.uk::16473401-12d4-413e-be2d-0d4f9c324cab" providerId="AD" clId="Web-{90648F53-8962-42D6-B0D7-5B59FBCC8A06}" dt="2022-01-19T07:38:00.559" v="1" actId="1076"/>
        <pc:sldMkLst>
          <pc:docMk/>
          <pc:sldMk cId="0" sldId="265"/>
        </pc:sldMkLst>
        <pc:spChg chg="mod">
          <ac:chgData name="Scott Allott" userId="S::sallott@tscacademy.org.uk::16473401-12d4-413e-be2d-0d4f9c324cab" providerId="AD" clId="Web-{90648F53-8962-42D6-B0D7-5B59FBCC8A06}" dt="2022-01-19T07:38:00.559" v="1" actId="1076"/>
          <ac:spMkLst>
            <pc:docMk/>
            <pc:sldMk cId="0" sldId="265"/>
            <ac:spMk id="3" creationId="{EE6C1BCA-2CDD-4312-922A-297F0E788735}"/>
          </ac:spMkLst>
        </pc:spChg>
      </pc:sldChg>
      <pc:sldChg chg="modSp">
        <pc:chgData name="Scott Allott" userId="S::sallott@tscacademy.org.uk::16473401-12d4-413e-be2d-0d4f9c324cab" providerId="AD" clId="Web-{90648F53-8962-42D6-B0D7-5B59FBCC8A06}" dt="2022-01-19T07:37:12.167" v="0" actId="14100"/>
        <pc:sldMkLst>
          <pc:docMk/>
          <pc:sldMk cId="0" sldId="299"/>
        </pc:sldMkLst>
        <pc:picChg chg="mod">
          <ac:chgData name="Scott Allott" userId="S::sallott@tscacademy.org.uk::16473401-12d4-413e-be2d-0d4f9c324cab" providerId="AD" clId="Web-{90648F53-8962-42D6-B0D7-5B59FBCC8A06}" dt="2022-01-19T07:37:12.167" v="0" actId="14100"/>
          <ac:picMkLst>
            <pc:docMk/>
            <pc:sldMk cId="0" sldId="299"/>
            <ac:picMk id="3" creationId="{343EF414-5E55-4FCE-BB23-4D999A241A0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45659" cy="497276"/>
          </a:xfrm>
          <a:prstGeom prst="rect">
            <a:avLst/>
          </a:prstGeom>
          <a:noFill/>
          <a:ln>
            <a:noFill/>
          </a:ln>
          <a:effectLst/>
        </p:spPr>
        <p:txBody>
          <a:bodyPr vert="horz" wrap="square" lIns="91433" tIns="45716" rIns="91433" bIns="45716" numCol="1" anchor="t" anchorCtr="0" compatLnSpc="1">
            <a:prstTxWarp prst="textNoShape">
              <a:avLst/>
            </a:prstTxWarp>
          </a:bodyPr>
          <a:lstStyle>
            <a:lvl1pPr defTabSz="914221">
              <a:defRPr sz="1200"/>
            </a:lvl1pPr>
          </a:lstStyle>
          <a:p>
            <a:pPr>
              <a:defRPr/>
            </a:pPr>
            <a:endParaRPr lang="en-GB"/>
          </a:p>
        </p:txBody>
      </p:sp>
      <p:sp>
        <p:nvSpPr>
          <p:cNvPr id="32771" name="Rectangle 3"/>
          <p:cNvSpPr>
            <a:spLocks noGrp="1" noChangeArrowheads="1"/>
          </p:cNvSpPr>
          <p:nvPr>
            <p:ph type="dt" sz="quarter" idx="1"/>
          </p:nvPr>
        </p:nvSpPr>
        <p:spPr bwMode="auto">
          <a:xfrm>
            <a:off x="3850443" y="0"/>
            <a:ext cx="2945659" cy="497276"/>
          </a:xfrm>
          <a:prstGeom prst="rect">
            <a:avLst/>
          </a:prstGeom>
          <a:noFill/>
          <a:ln>
            <a:noFill/>
          </a:ln>
          <a:effectLst/>
        </p:spPr>
        <p:txBody>
          <a:bodyPr vert="horz" wrap="square" lIns="91433" tIns="45716" rIns="91433" bIns="45716" numCol="1" anchor="t" anchorCtr="0" compatLnSpc="1">
            <a:prstTxWarp prst="textNoShape">
              <a:avLst/>
            </a:prstTxWarp>
          </a:bodyPr>
          <a:lstStyle>
            <a:lvl1pPr algn="r" defTabSz="914221">
              <a:defRPr sz="1200"/>
            </a:lvl1pPr>
          </a:lstStyle>
          <a:p>
            <a:pPr>
              <a:defRPr/>
            </a:pPr>
            <a:endParaRPr lang="en-GB"/>
          </a:p>
        </p:txBody>
      </p:sp>
      <p:sp>
        <p:nvSpPr>
          <p:cNvPr id="32772" name="Rectangle 4"/>
          <p:cNvSpPr>
            <a:spLocks noGrp="1" noChangeArrowheads="1"/>
          </p:cNvSpPr>
          <p:nvPr>
            <p:ph type="ftr" sz="quarter" idx="2"/>
          </p:nvPr>
        </p:nvSpPr>
        <p:spPr bwMode="auto">
          <a:xfrm>
            <a:off x="0" y="9427789"/>
            <a:ext cx="2945659" cy="497276"/>
          </a:xfrm>
          <a:prstGeom prst="rect">
            <a:avLst/>
          </a:prstGeom>
          <a:noFill/>
          <a:ln>
            <a:noFill/>
          </a:ln>
          <a:effectLst/>
        </p:spPr>
        <p:txBody>
          <a:bodyPr vert="horz" wrap="square" lIns="91433" tIns="45716" rIns="91433" bIns="45716" numCol="1" anchor="b" anchorCtr="0" compatLnSpc="1">
            <a:prstTxWarp prst="textNoShape">
              <a:avLst/>
            </a:prstTxWarp>
          </a:bodyPr>
          <a:lstStyle>
            <a:lvl1pPr defTabSz="914221">
              <a:defRPr sz="1200"/>
            </a:lvl1pPr>
          </a:lstStyle>
          <a:p>
            <a:pPr>
              <a:defRPr/>
            </a:pPr>
            <a:endParaRPr lang="en-GB"/>
          </a:p>
        </p:txBody>
      </p:sp>
      <p:sp>
        <p:nvSpPr>
          <p:cNvPr id="32773" name="Rectangle 5"/>
          <p:cNvSpPr>
            <a:spLocks noGrp="1" noChangeArrowheads="1"/>
          </p:cNvSpPr>
          <p:nvPr>
            <p:ph type="sldNum" sz="quarter" idx="3"/>
          </p:nvPr>
        </p:nvSpPr>
        <p:spPr bwMode="auto">
          <a:xfrm>
            <a:off x="3850443" y="9427789"/>
            <a:ext cx="2945659" cy="497276"/>
          </a:xfrm>
          <a:prstGeom prst="rect">
            <a:avLst/>
          </a:prstGeom>
          <a:noFill/>
          <a:ln>
            <a:noFill/>
          </a:ln>
          <a:effectLst/>
        </p:spPr>
        <p:txBody>
          <a:bodyPr vert="horz" wrap="square" lIns="91433" tIns="45716" rIns="91433" bIns="45716" numCol="1" anchor="b" anchorCtr="0" compatLnSpc="1">
            <a:prstTxWarp prst="textNoShape">
              <a:avLst/>
            </a:prstTxWarp>
          </a:bodyPr>
          <a:lstStyle>
            <a:lvl1pPr algn="r" defTabSz="914221">
              <a:defRPr sz="1200"/>
            </a:lvl1pPr>
          </a:lstStyle>
          <a:p>
            <a:pPr>
              <a:defRPr/>
            </a:pPr>
            <a:fld id="{D4617254-11FA-4775-A59F-2FFCA0AD498B}" type="slidenum">
              <a:rPr lang="en-GB"/>
              <a:pPr>
                <a:defRPr/>
              </a:pPr>
              <a:t>‹#›</a:t>
            </a:fld>
            <a:endParaRPr lang="en-GB"/>
          </a:p>
        </p:txBody>
      </p:sp>
    </p:spTree>
    <p:extLst>
      <p:ext uri="{BB962C8B-B14F-4D97-AF65-F5344CB8AC3E}">
        <p14:creationId xmlns:p14="http://schemas.microsoft.com/office/powerpoint/2010/main" val="30323236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5659" cy="497276"/>
          </a:xfrm>
          <a:prstGeom prst="rect">
            <a:avLst/>
          </a:prstGeom>
          <a:noFill/>
          <a:ln>
            <a:noFill/>
          </a:ln>
          <a:effectLst/>
        </p:spPr>
        <p:txBody>
          <a:bodyPr vert="horz" wrap="square" lIns="91433" tIns="45716" rIns="91433" bIns="45716" numCol="1" anchor="t" anchorCtr="0" compatLnSpc="1">
            <a:prstTxWarp prst="textNoShape">
              <a:avLst/>
            </a:prstTxWarp>
          </a:bodyPr>
          <a:lstStyle>
            <a:lvl1pPr defTabSz="914221">
              <a:defRPr sz="1200"/>
            </a:lvl1pPr>
          </a:lstStyle>
          <a:p>
            <a:pPr>
              <a:defRPr/>
            </a:pPr>
            <a:endParaRPr lang="en-GB"/>
          </a:p>
        </p:txBody>
      </p:sp>
      <p:sp>
        <p:nvSpPr>
          <p:cNvPr id="5123" name="Rectangle 3"/>
          <p:cNvSpPr>
            <a:spLocks noGrp="1" noChangeArrowheads="1"/>
          </p:cNvSpPr>
          <p:nvPr>
            <p:ph type="dt" idx="1"/>
          </p:nvPr>
        </p:nvSpPr>
        <p:spPr bwMode="auto">
          <a:xfrm>
            <a:off x="3850443" y="0"/>
            <a:ext cx="2945659" cy="497276"/>
          </a:xfrm>
          <a:prstGeom prst="rect">
            <a:avLst/>
          </a:prstGeom>
          <a:noFill/>
          <a:ln>
            <a:noFill/>
          </a:ln>
          <a:effectLst/>
        </p:spPr>
        <p:txBody>
          <a:bodyPr vert="horz" wrap="square" lIns="91433" tIns="45716" rIns="91433" bIns="45716" numCol="1" anchor="t" anchorCtr="0" compatLnSpc="1">
            <a:prstTxWarp prst="textNoShape">
              <a:avLst/>
            </a:prstTxWarp>
          </a:bodyPr>
          <a:lstStyle>
            <a:lvl1pPr algn="r" defTabSz="914221">
              <a:defRPr sz="1200"/>
            </a:lvl1pPr>
          </a:lstStyle>
          <a:p>
            <a:pPr>
              <a:defRPr/>
            </a:pPr>
            <a:endParaRPr lang="en-GB"/>
          </a:p>
        </p:txBody>
      </p:sp>
      <p:sp>
        <p:nvSpPr>
          <p:cNvPr id="2560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79768" y="4714681"/>
            <a:ext cx="5438140" cy="4467617"/>
          </a:xfrm>
          <a:prstGeom prst="rect">
            <a:avLst/>
          </a:prstGeom>
          <a:noFill/>
          <a:ln>
            <a:noFill/>
          </a:ln>
          <a:effectLst/>
        </p:spPr>
        <p:txBody>
          <a:bodyPr vert="horz" wrap="square" lIns="91433" tIns="45716" rIns="91433" bIns="45716"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126" name="Rectangle 6"/>
          <p:cNvSpPr>
            <a:spLocks noGrp="1" noChangeArrowheads="1"/>
          </p:cNvSpPr>
          <p:nvPr>
            <p:ph type="ftr" sz="quarter" idx="4"/>
          </p:nvPr>
        </p:nvSpPr>
        <p:spPr bwMode="auto">
          <a:xfrm>
            <a:off x="0" y="9427789"/>
            <a:ext cx="2945659" cy="497276"/>
          </a:xfrm>
          <a:prstGeom prst="rect">
            <a:avLst/>
          </a:prstGeom>
          <a:noFill/>
          <a:ln>
            <a:noFill/>
          </a:ln>
          <a:effectLst/>
        </p:spPr>
        <p:txBody>
          <a:bodyPr vert="horz" wrap="square" lIns="91433" tIns="45716" rIns="91433" bIns="45716" numCol="1" anchor="b" anchorCtr="0" compatLnSpc="1">
            <a:prstTxWarp prst="textNoShape">
              <a:avLst/>
            </a:prstTxWarp>
          </a:bodyPr>
          <a:lstStyle>
            <a:lvl1pPr defTabSz="914221">
              <a:defRPr sz="1200"/>
            </a:lvl1pPr>
          </a:lstStyle>
          <a:p>
            <a:pPr>
              <a:defRPr/>
            </a:pPr>
            <a:endParaRPr lang="en-GB"/>
          </a:p>
        </p:txBody>
      </p:sp>
      <p:sp>
        <p:nvSpPr>
          <p:cNvPr id="5127" name="Rectangle 7"/>
          <p:cNvSpPr>
            <a:spLocks noGrp="1" noChangeArrowheads="1"/>
          </p:cNvSpPr>
          <p:nvPr>
            <p:ph type="sldNum" sz="quarter" idx="5"/>
          </p:nvPr>
        </p:nvSpPr>
        <p:spPr bwMode="auto">
          <a:xfrm>
            <a:off x="3850443" y="9427789"/>
            <a:ext cx="2945659" cy="497276"/>
          </a:xfrm>
          <a:prstGeom prst="rect">
            <a:avLst/>
          </a:prstGeom>
          <a:noFill/>
          <a:ln>
            <a:noFill/>
          </a:ln>
          <a:effectLst/>
        </p:spPr>
        <p:txBody>
          <a:bodyPr vert="horz" wrap="square" lIns="91433" tIns="45716" rIns="91433" bIns="45716" numCol="1" anchor="b" anchorCtr="0" compatLnSpc="1">
            <a:prstTxWarp prst="textNoShape">
              <a:avLst/>
            </a:prstTxWarp>
          </a:bodyPr>
          <a:lstStyle>
            <a:lvl1pPr algn="r" defTabSz="914221">
              <a:defRPr sz="1200"/>
            </a:lvl1pPr>
          </a:lstStyle>
          <a:p>
            <a:pPr>
              <a:defRPr/>
            </a:pPr>
            <a:fld id="{20E3FB68-640A-46F0-BA38-0B364A5056C3}" type="slidenum">
              <a:rPr lang="en-GB"/>
              <a:pPr>
                <a:defRPr/>
              </a:pPr>
              <a:t>‹#›</a:t>
            </a:fld>
            <a:endParaRPr lang="en-GB"/>
          </a:p>
        </p:txBody>
      </p:sp>
    </p:spTree>
    <p:extLst>
      <p:ext uri="{BB962C8B-B14F-4D97-AF65-F5344CB8AC3E}">
        <p14:creationId xmlns:p14="http://schemas.microsoft.com/office/powerpoint/2010/main" val="32560010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1</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solidFill>
                  <a:srgbClr val="FF0000"/>
                </a:solidFill>
              </a:rPr>
              <a:t>**** See notes underneath</a:t>
            </a:r>
            <a:r>
              <a:rPr lang="en-US" baseline="0" dirty="0">
                <a:solidFill>
                  <a:srgbClr val="FF0000"/>
                </a:solidFill>
              </a:rPr>
              <a:t> each slide ****</a:t>
            </a:r>
            <a:endParaRPr lang="en-US" dirty="0">
              <a:solidFill>
                <a:srgbClr val="FF0000"/>
              </a:solidFill>
            </a:endParaRPr>
          </a:p>
        </p:txBody>
      </p:sp>
    </p:spTree>
    <p:extLst>
      <p:ext uri="{BB962C8B-B14F-4D97-AF65-F5344CB8AC3E}">
        <p14:creationId xmlns:p14="http://schemas.microsoft.com/office/powerpoint/2010/main" val="153945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Career ?</a:t>
            </a:r>
            <a:r>
              <a:rPr lang="en-GB" baseline="0" dirty="0"/>
              <a:t> A Levels ?</a:t>
            </a:r>
          </a:p>
          <a:p>
            <a:r>
              <a:rPr lang="en-GB" dirty="0"/>
              <a:t>But we know that this isn’t always possible at this stage and is subject to (many !!) changes</a:t>
            </a:r>
          </a:p>
          <a:p>
            <a:r>
              <a:rPr lang="en-GB" dirty="0"/>
              <a:t>We will guide students to keeping the overall package ‘broad</a:t>
            </a:r>
            <a:r>
              <a:rPr lang="en-GB" baseline="0" dirty="0"/>
              <a:t> and balanced’ … thus ensuring no doors are closed later in life</a:t>
            </a:r>
            <a:endParaRPr lang="en-GB" dirty="0"/>
          </a:p>
        </p:txBody>
      </p:sp>
      <p:sp>
        <p:nvSpPr>
          <p:cNvPr id="4" name="Slide Number Placeholder 3"/>
          <p:cNvSpPr>
            <a:spLocks noGrp="1"/>
          </p:cNvSpPr>
          <p:nvPr>
            <p:ph type="sldNum" sz="quarter" idx="10"/>
          </p:nvPr>
        </p:nvSpPr>
        <p:spPr/>
        <p:txBody>
          <a:bodyPr/>
          <a:lstStyle/>
          <a:p>
            <a:pPr>
              <a:defRPr/>
            </a:pPr>
            <a:fld id="{20E3FB68-640A-46F0-BA38-0B364A5056C3}" type="slidenum">
              <a:rPr lang="en-GB" smtClean="0"/>
              <a:pPr>
                <a:defRPr/>
              </a:pPr>
              <a:t>10</a:t>
            </a:fld>
            <a:endParaRPr lang="en-GB"/>
          </a:p>
        </p:txBody>
      </p:sp>
    </p:spTree>
    <p:extLst>
      <p:ext uri="{BB962C8B-B14F-4D97-AF65-F5344CB8AC3E}">
        <p14:creationId xmlns:p14="http://schemas.microsoft.com/office/powerpoint/2010/main" val="3855429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Career ?</a:t>
            </a:r>
            <a:r>
              <a:rPr lang="en-GB" baseline="0" dirty="0"/>
              <a:t> A Levels ?</a:t>
            </a:r>
          </a:p>
          <a:p>
            <a:r>
              <a:rPr lang="en-GB" dirty="0"/>
              <a:t>But we know that this isn’t always possible at this stage and is subject to (many !!) changes</a:t>
            </a:r>
          </a:p>
          <a:p>
            <a:r>
              <a:rPr lang="en-GB" dirty="0"/>
              <a:t>We will guide students to keeping the overall package ‘broad</a:t>
            </a:r>
            <a:r>
              <a:rPr lang="en-GB" baseline="0" dirty="0"/>
              <a:t> and balanced’ … thus ensuring no doors are closed later in life</a:t>
            </a:r>
            <a:endParaRPr lang="en-GB" dirty="0"/>
          </a:p>
        </p:txBody>
      </p:sp>
      <p:sp>
        <p:nvSpPr>
          <p:cNvPr id="4" name="Slide Number Placeholder 3"/>
          <p:cNvSpPr>
            <a:spLocks noGrp="1"/>
          </p:cNvSpPr>
          <p:nvPr>
            <p:ph type="sldNum" sz="quarter" idx="10"/>
          </p:nvPr>
        </p:nvSpPr>
        <p:spPr/>
        <p:txBody>
          <a:bodyPr/>
          <a:lstStyle/>
          <a:p>
            <a:pPr>
              <a:defRPr/>
            </a:pPr>
            <a:fld id="{20E3FB68-640A-46F0-BA38-0B364A5056C3}" type="slidenum">
              <a:rPr lang="en-GB" smtClean="0"/>
              <a:pPr>
                <a:defRPr/>
              </a:pPr>
              <a:t>11</a:t>
            </a:fld>
            <a:endParaRPr lang="en-GB"/>
          </a:p>
        </p:txBody>
      </p:sp>
    </p:spTree>
    <p:extLst>
      <p:ext uri="{BB962C8B-B14F-4D97-AF65-F5344CB8AC3E}">
        <p14:creationId xmlns:p14="http://schemas.microsoft.com/office/powerpoint/2010/main" val="1072176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Career ?</a:t>
            </a:r>
            <a:r>
              <a:rPr lang="en-GB" baseline="0" dirty="0"/>
              <a:t> A Levels ?</a:t>
            </a:r>
          </a:p>
          <a:p>
            <a:r>
              <a:rPr lang="en-GB" dirty="0"/>
              <a:t>But we know that this isn’t always possible at this stage and is subject to (many !!) changes</a:t>
            </a:r>
          </a:p>
          <a:p>
            <a:r>
              <a:rPr lang="en-GB" dirty="0"/>
              <a:t>We will guide students to keeping the overall package ‘broad</a:t>
            </a:r>
            <a:r>
              <a:rPr lang="en-GB" baseline="0" dirty="0"/>
              <a:t> and balanced’ … thus ensuring no doors are closed later in life</a:t>
            </a:r>
            <a:endParaRPr lang="en-GB" dirty="0"/>
          </a:p>
        </p:txBody>
      </p:sp>
      <p:sp>
        <p:nvSpPr>
          <p:cNvPr id="4" name="Slide Number Placeholder 3"/>
          <p:cNvSpPr>
            <a:spLocks noGrp="1"/>
          </p:cNvSpPr>
          <p:nvPr>
            <p:ph type="sldNum" sz="quarter" idx="10"/>
          </p:nvPr>
        </p:nvSpPr>
        <p:spPr/>
        <p:txBody>
          <a:bodyPr/>
          <a:lstStyle/>
          <a:p>
            <a:pPr>
              <a:defRPr/>
            </a:pPr>
            <a:fld id="{20E3FB68-640A-46F0-BA38-0B364A5056C3}" type="slidenum">
              <a:rPr lang="en-GB" smtClean="0"/>
              <a:pPr>
                <a:defRPr/>
              </a:pPr>
              <a:t>12</a:t>
            </a:fld>
            <a:endParaRPr lang="en-GB"/>
          </a:p>
        </p:txBody>
      </p:sp>
    </p:spTree>
    <p:extLst>
      <p:ext uri="{BB962C8B-B14F-4D97-AF65-F5344CB8AC3E}">
        <p14:creationId xmlns:p14="http://schemas.microsoft.com/office/powerpoint/2010/main" val="2815224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Potential</a:t>
            </a:r>
            <a:r>
              <a:rPr lang="en-GB" baseline="0" dirty="0"/>
              <a:t> i</a:t>
            </a:r>
            <a:r>
              <a:rPr lang="en-GB" dirty="0"/>
              <a:t>mportance of</a:t>
            </a:r>
            <a:r>
              <a:rPr lang="en-GB" baseline="0" dirty="0"/>
              <a:t> full EBacc (and Language in particular) for University applications</a:t>
            </a:r>
          </a:p>
          <a:p>
            <a:r>
              <a:rPr lang="en-GB" baseline="0" dirty="0"/>
              <a:t>Science could be Double/Combined Science or 2/3 from </a:t>
            </a:r>
            <a:r>
              <a:rPr lang="en-GB" baseline="0" dirty="0" err="1"/>
              <a:t>Ph</a:t>
            </a:r>
            <a:r>
              <a:rPr lang="en-GB" baseline="0" dirty="0"/>
              <a:t>, </a:t>
            </a:r>
            <a:r>
              <a:rPr lang="en-GB" baseline="0" dirty="0" err="1"/>
              <a:t>Chem</a:t>
            </a:r>
            <a:r>
              <a:rPr lang="en-GB" baseline="0" dirty="0"/>
              <a:t>, </a:t>
            </a:r>
            <a:r>
              <a:rPr lang="en-GB" baseline="0" dirty="0" err="1"/>
              <a:t>Biol</a:t>
            </a:r>
            <a:r>
              <a:rPr lang="en-GB" baseline="0" dirty="0"/>
              <a:t>, Computer </a:t>
            </a:r>
            <a:r>
              <a:rPr lang="en-GB" baseline="0" dirty="0" err="1"/>
              <a:t>Sc</a:t>
            </a:r>
            <a:endParaRPr lang="en-GB" baseline="0" dirty="0"/>
          </a:p>
          <a:p>
            <a:r>
              <a:rPr lang="en-GB" baseline="0" dirty="0"/>
              <a:t>All students will choose AT LEAST one of </a:t>
            </a:r>
            <a:r>
              <a:rPr lang="en-GB" baseline="0" dirty="0" err="1"/>
              <a:t>Hist</a:t>
            </a:r>
            <a:r>
              <a:rPr lang="en-GB" baseline="0" dirty="0"/>
              <a:t>/</a:t>
            </a:r>
            <a:r>
              <a:rPr lang="en-GB" baseline="0" dirty="0" err="1"/>
              <a:t>Geog</a:t>
            </a:r>
            <a:r>
              <a:rPr lang="en-GB" baseline="0" dirty="0"/>
              <a:t> or MFL or Computer Science in their Y9/10/11 Guided Pathways – this helps keep it ‘broad and balanced’</a:t>
            </a:r>
          </a:p>
          <a:p>
            <a:r>
              <a:rPr lang="en-GB" baseline="0" dirty="0"/>
              <a:t>Emphasise difference between achieving the FULL EBacc (grades 5+ in all the subjects) and the requirement for all students to choose at least one EBacc subject</a:t>
            </a:r>
          </a:p>
          <a:p>
            <a:r>
              <a:rPr lang="en-GB" baseline="0" dirty="0"/>
              <a:t>Students will be guided down this pathway if we believe it is appropriate for them; all students can access this pathway and study for the full EBacc</a:t>
            </a:r>
          </a:p>
          <a:p>
            <a:r>
              <a:rPr lang="en-GB" baseline="0" dirty="0"/>
              <a:t>Not just about the full EBacc – these subjects individually are known as the facilitating subjects as they are good subjects that are valued in the world beyond year 11</a:t>
            </a:r>
            <a:endParaRPr lang="en-GB" dirty="0"/>
          </a:p>
        </p:txBody>
      </p:sp>
      <p:sp>
        <p:nvSpPr>
          <p:cNvPr id="4" name="Slide Number Placeholder 3"/>
          <p:cNvSpPr>
            <a:spLocks noGrp="1"/>
          </p:cNvSpPr>
          <p:nvPr>
            <p:ph type="sldNum" sz="quarter" idx="10"/>
          </p:nvPr>
        </p:nvSpPr>
        <p:spPr/>
        <p:txBody>
          <a:bodyPr/>
          <a:lstStyle/>
          <a:p>
            <a:pPr>
              <a:defRPr/>
            </a:pPr>
            <a:fld id="{20E3FB68-640A-46F0-BA38-0B364A5056C3}" type="slidenum">
              <a:rPr lang="en-GB" smtClean="0"/>
              <a:pPr>
                <a:defRPr/>
              </a:pPr>
              <a:t>13</a:t>
            </a:fld>
            <a:endParaRPr lang="en-GB"/>
          </a:p>
        </p:txBody>
      </p:sp>
    </p:spTree>
    <p:extLst>
      <p:ext uri="{BB962C8B-B14F-4D97-AF65-F5344CB8AC3E}">
        <p14:creationId xmlns:p14="http://schemas.microsoft.com/office/powerpoint/2010/main" val="2864319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Potential</a:t>
            </a:r>
            <a:r>
              <a:rPr lang="en-GB" baseline="0" dirty="0"/>
              <a:t> i</a:t>
            </a:r>
            <a:r>
              <a:rPr lang="en-GB" dirty="0"/>
              <a:t>mportance of</a:t>
            </a:r>
            <a:r>
              <a:rPr lang="en-GB" baseline="0" dirty="0"/>
              <a:t> full EBacc (and Language in particular) for University applications</a:t>
            </a:r>
          </a:p>
          <a:p>
            <a:r>
              <a:rPr lang="en-GB" baseline="0" dirty="0"/>
              <a:t>Science could be Double/Combined Science or 2/3 from </a:t>
            </a:r>
            <a:r>
              <a:rPr lang="en-GB" baseline="0" dirty="0" err="1"/>
              <a:t>Ph</a:t>
            </a:r>
            <a:r>
              <a:rPr lang="en-GB" baseline="0" dirty="0"/>
              <a:t>, </a:t>
            </a:r>
            <a:r>
              <a:rPr lang="en-GB" baseline="0" dirty="0" err="1"/>
              <a:t>Chem</a:t>
            </a:r>
            <a:r>
              <a:rPr lang="en-GB" baseline="0" dirty="0"/>
              <a:t>, </a:t>
            </a:r>
            <a:r>
              <a:rPr lang="en-GB" baseline="0" dirty="0" err="1"/>
              <a:t>Biol</a:t>
            </a:r>
            <a:r>
              <a:rPr lang="en-GB" baseline="0" dirty="0"/>
              <a:t>, Computer </a:t>
            </a:r>
            <a:r>
              <a:rPr lang="en-GB" baseline="0" dirty="0" err="1"/>
              <a:t>Sc</a:t>
            </a:r>
            <a:endParaRPr lang="en-GB" baseline="0" dirty="0"/>
          </a:p>
          <a:p>
            <a:r>
              <a:rPr lang="en-GB" baseline="0" dirty="0"/>
              <a:t>All students will choose AT LEAST one of </a:t>
            </a:r>
            <a:r>
              <a:rPr lang="en-GB" baseline="0" dirty="0" err="1"/>
              <a:t>Hist</a:t>
            </a:r>
            <a:r>
              <a:rPr lang="en-GB" baseline="0" dirty="0"/>
              <a:t>/</a:t>
            </a:r>
            <a:r>
              <a:rPr lang="en-GB" baseline="0" dirty="0" err="1"/>
              <a:t>Geog</a:t>
            </a:r>
            <a:r>
              <a:rPr lang="en-GB" baseline="0" dirty="0"/>
              <a:t> or MFL or Computer Science in their Y9/10/11 Guided Pathways – this helps keep it ‘broad and balanced’</a:t>
            </a:r>
          </a:p>
          <a:p>
            <a:r>
              <a:rPr lang="en-GB" baseline="0" dirty="0"/>
              <a:t>Emphasise difference between achieving the FULL EBacc (grades 5+ in all the subjects) and the requirement for all students to choose at least one EBacc subject</a:t>
            </a:r>
          </a:p>
          <a:p>
            <a:r>
              <a:rPr lang="en-GB" baseline="0" dirty="0"/>
              <a:t>Students will be guided down this pathway if we believe it is appropriate for them; all students can access this pathway and study for the full EBacc</a:t>
            </a:r>
          </a:p>
          <a:p>
            <a:r>
              <a:rPr lang="en-GB" baseline="0" dirty="0"/>
              <a:t>Not just about the full EBacc – these subjects individually are known as the facilitating subjects as they are good subjects that are valued in the world beyond year 11</a:t>
            </a:r>
            <a:endParaRPr lang="en-GB" dirty="0"/>
          </a:p>
        </p:txBody>
      </p:sp>
      <p:sp>
        <p:nvSpPr>
          <p:cNvPr id="4" name="Slide Number Placeholder 3"/>
          <p:cNvSpPr>
            <a:spLocks noGrp="1"/>
          </p:cNvSpPr>
          <p:nvPr>
            <p:ph type="sldNum" sz="quarter" idx="10"/>
          </p:nvPr>
        </p:nvSpPr>
        <p:spPr/>
        <p:txBody>
          <a:bodyPr/>
          <a:lstStyle/>
          <a:p>
            <a:pPr>
              <a:defRPr/>
            </a:pPr>
            <a:fld id="{20E3FB68-640A-46F0-BA38-0B364A5056C3}" type="slidenum">
              <a:rPr lang="en-GB" smtClean="0"/>
              <a:pPr>
                <a:defRPr/>
              </a:pPr>
              <a:t>14</a:t>
            </a:fld>
            <a:endParaRPr lang="en-GB"/>
          </a:p>
        </p:txBody>
      </p:sp>
    </p:spTree>
    <p:extLst>
      <p:ext uri="{BB962C8B-B14F-4D97-AF65-F5344CB8AC3E}">
        <p14:creationId xmlns:p14="http://schemas.microsoft.com/office/powerpoint/2010/main" val="1587471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Reinforce choices</a:t>
            </a:r>
            <a:r>
              <a:rPr lang="en-GB" baseline="0" dirty="0"/>
              <a:t> returns deadline</a:t>
            </a:r>
            <a:endParaRPr lang="en-GB" dirty="0"/>
          </a:p>
        </p:txBody>
      </p:sp>
      <p:sp>
        <p:nvSpPr>
          <p:cNvPr id="4" name="Slide Number Placeholder 3"/>
          <p:cNvSpPr>
            <a:spLocks noGrp="1"/>
          </p:cNvSpPr>
          <p:nvPr>
            <p:ph type="sldNum" sz="quarter" idx="10"/>
          </p:nvPr>
        </p:nvSpPr>
        <p:spPr/>
        <p:txBody>
          <a:bodyPr/>
          <a:lstStyle/>
          <a:p>
            <a:pPr>
              <a:defRPr/>
            </a:pPr>
            <a:fld id="{20E3FB68-640A-46F0-BA38-0B364A5056C3}" type="slidenum">
              <a:rPr lang="en-GB" smtClean="0"/>
              <a:pPr>
                <a:defRPr/>
              </a:pPr>
              <a:t>15</a:t>
            </a:fld>
            <a:endParaRPr lang="en-GB"/>
          </a:p>
        </p:txBody>
      </p:sp>
    </p:spTree>
    <p:extLst>
      <p:ext uri="{BB962C8B-B14F-4D97-AF65-F5344CB8AC3E}">
        <p14:creationId xmlns:p14="http://schemas.microsoft.com/office/powerpoint/2010/main" val="2289919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2</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Curriculum</a:t>
            </a:r>
            <a:r>
              <a:rPr lang="en-US" baseline="0" dirty="0"/>
              <a:t> c</a:t>
            </a:r>
            <a:r>
              <a:rPr lang="en-US" dirty="0"/>
              <a:t>hanged for Sept 2014 and again for Sept 2017; might have older brothers/sisters who have done a different model</a:t>
            </a:r>
          </a:p>
        </p:txBody>
      </p:sp>
    </p:spTree>
    <p:extLst>
      <p:ext uri="{BB962C8B-B14F-4D97-AF65-F5344CB8AC3E}">
        <p14:creationId xmlns:p14="http://schemas.microsoft.com/office/powerpoint/2010/main" val="1348326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3</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Curriculum</a:t>
            </a:r>
            <a:r>
              <a:rPr lang="en-US" baseline="0" dirty="0"/>
              <a:t> c</a:t>
            </a:r>
            <a:r>
              <a:rPr lang="en-US" dirty="0"/>
              <a:t>hanged for Sept 2014 and again for Sept 2017; might have older brothers/sisters who have done a different model</a:t>
            </a:r>
          </a:p>
        </p:txBody>
      </p:sp>
    </p:spTree>
    <p:extLst>
      <p:ext uri="{BB962C8B-B14F-4D97-AF65-F5344CB8AC3E}">
        <p14:creationId xmlns:p14="http://schemas.microsoft.com/office/powerpoint/2010/main" val="3332855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4</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Curriculum</a:t>
            </a:r>
            <a:r>
              <a:rPr lang="en-US" baseline="0" dirty="0"/>
              <a:t> c</a:t>
            </a:r>
            <a:r>
              <a:rPr lang="en-US" dirty="0"/>
              <a:t>hanged for Sept 2014 and again for Sept 2017; might have older brothers/sisters who have done a different model</a:t>
            </a:r>
          </a:p>
        </p:txBody>
      </p:sp>
    </p:spTree>
    <p:extLst>
      <p:ext uri="{BB962C8B-B14F-4D97-AF65-F5344CB8AC3E}">
        <p14:creationId xmlns:p14="http://schemas.microsoft.com/office/powerpoint/2010/main" val="449038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5</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In addition …</a:t>
            </a:r>
          </a:p>
          <a:p>
            <a:pPr eaLnBrk="1" hangingPunct="1"/>
            <a:r>
              <a:rPr lang="en-US" dirty="0"/>
              <a:t>More detail on all these later</a:t>
            </a:r>
          </a:p>
        </p:txBody>
      </p:sp>
    </p:spTree>
    <p:extLst>
      <p:ext uri="{BB962C8B-B14F-4D97-AF65-F5344CB8AC3E}">
        <p14:creationId xmlns:p14="http://schemas.microsoft.com/office/powerpoint/2010/main" val="3471513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6</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609213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7</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457804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8</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83597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eaLnBrk="1" hangingPunct="1"/>
            <a:fld id="{8E2CDF59-B69F-472D-83C4-F7605012CE1E}" type="slidenum">
              <a:rPr lang="en-GB" smtClean="0"/>
              <a:pPr eaLnBrk="1" hangingPunct="1"/>
              <a:t>9</a:t>
            </a:fld>
            <a:endParaRPr lang="en-GB"/>
          </a:p>
        </p:txBody>
      </p:sp>
      <p:sp>
        <p:nvSpPr>
          <p:cNvPr id="28675" name="Rectangle 2"/>
          <p:cNvSpPr>
            <a:spLocks noGrp="1" noRot="1" noChangeAspect="1" noChangeArrowheads="1" noTextEdit="1"/>
          </p:cNvSpPr>
          <p:nvPr>
            <p:ph type="sldImg"/>
          </p:nvPr>
        </p:nvSpPr>
        <p:spPr>
          <a:xfrm>
            <a:off x="917575" y="744538"/>
            <a:ext cx="4964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233710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836019418"/>
      </p:ext>
    </p:extLst>
  </p:cSld>
  <p:clrMapOvr>
    <a:masterClrMapping/>
  </p:clrMapOvr>
  <p:transition advClick="0" advTm="1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27C5265-D6E9-4EAA-B9A6-E4C01B350E34}" type="slidenum">
              <a:rPr lang="en-GB" smtClean="0"/>
              <a:pPr>
                <a:defRPr/>
              </a:pPr>
              <a:t>‹#›</a:t>
            </a:fld>
            <a:endParaRPr lang="en-GB"/>
          </a:p>
        </p:txBody>
      </p:sp>
    </p:spTree>
    <p:extLst>
      <p:ext uri="{BB962C8B-B14F-4D97-AF65-F5344CB8AC3E}">
        <p14:creationId xmlns:p14="http://schemas.microsoft.com/office/powerpoint/2010/main" val="1123621181"/>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258763"/>
            <a:ext cx="2058987" cy="5978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47675" y="258763"/>
            <a:ext cx="6027738" cy="5978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B6F4EB4-716F-4399-AB6B-28CA9F697CF4}" type="slidenum">
              <a:rPr lang="en-GB" smtClean="0"/>
              <a:pPr>
                <a:defRPr/>
              </a:pPr>
              <a:t>‹#›</a:t>
            </a:fld>
            <a:endParaRPr lang="en-GB"/>
          </a:p>
        </p:txBody>
      </p:sp>
    </p:spTree>
    <p:extLst>
      <p:ext uri="{BB962C8B-B14F-4D97-AF65-F5344CB8AC3E}">
        <p14:creationId xmlns:p14="http://schemas.microsoft.com/office/powerpoint/2010/main" val="1554064034"/>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6887163B-879F-47C8-B626-8AD8781926C5}" type="slidenum">
              <a:rPr lang="en-GB"/>
              <a:pPr>
                <a:defRPr/>
              </a:pPr>
              <a:t>‹#›</a:t>
            </a:fld>
            <a:endParaRPr lang="en-GB"/>
          </a:p>
        </p:txBody>
      </p:sp>
    </p:spTree>
    <p:extLst>
      <p:ext uri="{BB962C8B-B14F-4D97-AF65-F5344CB8AC3E}">
        <p14:creationId xmlns:p14="http://schemas.microsoft.com/office/powerpoint/2010/main" val="39812318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6887163B-879F-47C8-B626-8AD8781926C5}" type="slidenum">
              <a:rPr lang="en-GB"/>
              <a:pPr>
                <a:defRPr/>
              </a:pPr>
              <a:t>‹#›</a:t>
            </a:fld>
            <a:endParaRPr lang="en-GB"/>
          </a:p>
        </p:txBody>
      </p:sp>
    </p:spTree>
    <p:extLst>
      <p:ext uri="{BB962C8B-B14F-4D97-AF65-F5344CB8AC3E}">
        <p14:creationId xmlns:p14="http://schemas.microsoft.com/office/powerpoint/2010/main" val="12429098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6887163B-879F-47C8-B626-8AD8781926C5}" type="slidenum">
              <a:rPr lang="en-GB"/>
              <a:pPr>
                <a:defRPr/>
              </a:pPr>
              <a:t>‹#›</a:t>
            </a:fld>
            <a:endParaRPr lang="en-GB"/>
          </a:p>
        </p:txBody>
      </p:sp>
    </p:spTree>
    <p:extLst>
      <p:ext uri="{BB962C8B-B14F-4D97-AF65-F5344CB8AC3E}">
        <p14:creationId xmlns:p14="http://schemas.microsoft.com/office/powerpoint/2010/main" val="22700897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6887163B-879F-47C8-B626-8AD8781926C5}" type="slidenum">
              <a:rPr lang="en-GB"/>
              <a:pPr>
                <a:defRPr/>
              </a:pPr>
              <a:t>‹#›</a:t>
            </a:fld>
            <a:endParaRPr lang="en-GB"/>
          </a:p>
        </p:txBody>
      </p:sp>
    </p:spTree>
    <p:extLst>
      <p:ext uri="{BB962C8B-B14F-4D97-AF65-F5344CB8AC3E}">
        <p14:creationId xmlns:p14="http://schemas.microsoft.com/office/powerpoint/2010/main" val="24279060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6887163B-879F-47C8-B626-8AD8781926C5}" type="slidenum">
              <a:rPr lang="en-GB"/>
              <a:pPr>
                <a:defRPr/>
              </a:pPr>
              <a:t>‹#›</a:t>
            </a:fld>
            <a:endParaRPr lang="en-GB"/>
          </a:p>
        </p:txBody>
      </p:sp>
    </p:spTree>
    <p:extLst>
      <p:ext uri="{BB962C8B-B14F-4D97-AF65-F5344CB8AC3E}">
        <p14:creationId xmlns:p14="http://schemas.microsoft.com/office/powerpoint/2010/main" val="31923068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773102D-BADE-4383-814B-F3F96D3E2B6F}" type="slidenum">
              <a:rPr lang="en-GB" smtClean="0"/>
              <a:pPr>
                <a:defRPr/>
              </a:pPr>
              <a:t>‹#›</a:t>
            </a:fld>
            <a:endParaRPr lang="en-GB"/>
          </a:p>
        </p:txBody>
      </p:sp>
    </p:spTree>
    <p:extLst>
      <p:ext uri="{BB962C8B-B14F-4D97-AF65-F5344CB8AC3E}">
        <p14:creationId xmlns:p14="http://schemas.microsoft.com/office/powerpoint/2010/main" val="3157767182"/>
      </p:ext>
    </p:extLst>
  </p:cSld>
  <p:clrMapOvr>
    <a:masterClrMapping/>
  </p:clrMapOvr>
  <p:transition advClick="0" advTm="10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FD35A16-A163-412C-839F-BB18B8C444DD}" type="slidenum">
              <a:rPr lang="en-GB" smtClean="0"/>
              <a:pPr>
                <a:defRPr/>
              </a:pPr>
              <a:t>‹#›</a:t>
            </a:fld>
            <a:endParaRPr lang="en-GB"/>
          </a:p>
        </p:txBody>
      </p:sp>
    </p:spTree>
    <p:extLst>
      <p:ext uri="{BB962C8B-B14F-4D97-AF65-F5344CB8AC3E}">
        <p14:creationId xmlns:p14="http://schemas.microsoft.com/office/powerpoint/2010/main" val="3352230385"/>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485900"/>
            <a:ext cx="4038600" cy="4751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485900"/>
            <a:ext cx="4038600" cy="4751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66AC8DF-E507-418D-B041-8FE73AB15E9A}" type="slidenum">
              <a:rPr lang="en-GB" smtClean="0"/>
              <a:pPr>
                <a:defRPr/>
              </a:pPr>
              <a:t>‹#›</a:t>
            </a:fld>
            <a:endParaRPr lang="en-GB"/>
          </a:p>
        </p:txBody>
      </p:sp>
    </p:spTree>
    <p:extLst>
      <p:ext uri="{BB962C8B-B14F-4D97-AF65-F5344CB8AC3E}">
        <p14:creationId xmlns:p14="http://schemas.microsoft.com/office/powerpoint/2010/main" val="1098815691"/>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D805BAC4-289B-448F-A666-7D8FCA85BE7B}" type="slidenum">
              <a:rPr lang="en-GB" smtClean="0"/>
              <a:pPr>
                <a:defRPr/>
              </a:pPr>
              <a:t>‹#›</a:t>
            </a:fld>
            <a:endParaRPr lang="en-GB"/>
          </a:p>
        </p:txBody>
      </p:sp>
    </p:spTree>
    <p:extLst>
      <p:ext uri="{BB962C8B-B14F-4D97-AF65-F5344CB8AC3E}">
        <p14:creationId xmlns:p14="http://schemas.microsoft.com/office/powerpoint/2010/main" val="2453945282"/>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1E670B42-713F-49A2-8194-35861649CA37}" type="slidenum">
              <a:rPr lang="en-GB" smtClean="0"/>
              <a:pPr>
                <a:defRPr/>
              </a:pPr>
              <a:t>‹#›</a:t>
            </a:fld>
            <a:endParaRPr lang="en-GB"/>
          </a:p>
        </p:txBody>
      </p:sp>
    </p:spTree>
    <p:extLst>
      <p:ext uri="{BB962C8B-B14F-4D97-AF65-F5344CB8AC3E}">
        <p14:creationId xmlns:p14="http://schemas.microsoft.com/office/powerpoint/2010/main" val="2156025154"/>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B1F4A144-5E12-4E8A-8F3C-EC706A7969BE}" type="slidenum">
              <a:rPr lang="en-GB" smtClean="0"/>
              <a:pPr>
                <a:defRPr/>
              </a:pPr>
              <a:t>‹#›</a:t>
            </a:fld>
            <a:endParaRPr lang="en-GB"/>
          </a:p>
        </p:txBody>
      </p:sp>
    </p:spTree>
    <p:extLst>
      <p:ext uri="{BB962C8B-B14F-4D97-AF65-F5344CB8AC3E}">
        <p14:creationId xmlns:p14="http://schemas.microsoft.com/office/powerpoint/2010/main" val="2908254682"/>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EC6452D-00D3-4351-A99E-9947DD3B984D}" type="slidenum">
              <a:rPr lang="en-GB" smtClean="0"/>
              <a:pPr>
                <a:defRPr/>
              </a:pPr>
              <a:t>‹#›</a:t>
            </a:fld>
            <a:endParaRPr lang="en-GB"/>
          </a:p>
        </p:txBody>
      </p:sp>
    </p:spTree>
    <p:extLst>
      <p:ext uri="{BB962C8B-B14F-4D97-AF65-F5344CB8AC3E}">
        <p14:creationId xmlns:p14="http://schemas.microsoft.com/office/powerpoint/2010/main" val="4254714153"/>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96550B8-8755-4DF6-9CC7-806E9B06812A}" type="slidenum">
              <a:rPr lang="en-GB" smtClean="0"/>
              <a:pPr>
                <a:defRPr/>
              </a:pPr>
              <a:t>‹#›</a:t>
            </a:fld>
            <a:endParaRPr lang="en-GB"/>
          </a:p>
        </p:txBody>
      </p:sp>
    </p:spTree>
    <p:extLst>
      <p:ext uri="{BB962C8B-B14F-4D97-AF65-F5344CB8AC3E}">
        <p14:creationId xmlns:p14="http://schemas.microsoft.com/office/powerpoint/2010/main" val="1517238416"/>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7" descr="content-background"/>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47675" y="258763"/>
            <a:ext cx="6500813"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Section title goes here</a:t>
            </a:r>
          </a:p>
        </p:txBody>
      </p:sp>
      <p:sp>
        <p:nvSpPr>
          <p:cNvPr id="1028" name="Rectangle 3"/>
          <p:cNvSpPr>
            <a:spLocks noGrp="1" noChangeArrowheads="1"/>
          </p:cNvSpPr>
          <p:nvPr>
            <p:ph type="body" idx="1"/>
          </p:nvPr>
        </p:nvSpPr>
        <p:spPr bwMode="auto">
          <a:xfrm>
            <a:off x="457200" y="1485900"/>
            <a:ext cx="8229600"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Sub heading text goes here</a:t>
            </a:r>
          </a:p>
          <a:p>
            <a:pPr lvl="0"/>
            <a:endParaRPr lang="en-GB" altLang="en-US"/>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2" name="Rectangle 4"/>
          <p:cNvSpPr>
            <a:spLocks noGrp="1" noChangeArrowheads="1"/>
          </p:cNvSpPr>
          <p:nvPr>
            <p:ph type="dt" sz="half" idx="2"/>
          </p:nvPr>
        </p:nvSpPr>
        <p:spPr bwMode="auto">
          <a:xfrm>
            <a:off x="457200" y="6453188"/>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rgbClr val="333333"/>
                </a:solidFill>
                <a:latin typeface="+mn-lt"/>
                <a:cs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453188"/>
            <a:ext cx="2895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333333"/>
                </a:solidFill>
                <a:latin typeface="+mn-lt"/>
                <a:cs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453188"/>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333333"/>
                </a:solidFill>
              </a:defRPr>
            </a:lvl1pPr>
          </a:lstStyle>
          <a:p>
            <a:pPr>
              <a:defRPr/>
            </a:pPr>
            <a:fld id="{0773102D-BADE-4383-814B-F3F96D3E2B6F}" type="slidenum">
              <a:rPr lang="en-GB" smtClean="0"/>
              <a:pPr>
                <a:defRPr/>
              </a:pPr>
              <a:t>‹#›</a:t>
            </a:fld>
            <a:endParaRPr lang="en-GB"/>
          </a:p>
        </p:txBody>
      </p:sp>
    </p:spTree>
    <p:extLst>
      <p:ext uri="{BB962C8B-B14F-4D97-AF65-F5344CB8AC3E}">
        <p14:creationId xmlns:p14="http://schemas.microsoft.com/office/powerpoint/2010/main" val="343526310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txStyles>
    <p:titleStyle>
      <a:lvl1pPr algn="l" rtl="0" eaLnBrk="1" fontAlgn="base" hangingPunct="1">
        <a:spcBef>
          <a:spcPct val="0"/>
        </a:spcBef>
        <a:spcAft>
          <a:spcPct val="0"/>
        </a:spcAft>
        <a:defRPr sz="4400">
          <a:solidFill>
            <a:srgbClr val="CCCCCC"/>
          </a:solidFill>
          <a:latin typeface="Arial" pitchFamily="34" charset="0"/>
          <a:ea typeface="+mj-ea"/>
          <a:cs typeface="Arial" pitchFamily="34" charset="0"/>
        </a:defRPr>
      </a:lvl1pPr>
      <a:lvl2pPr algn="l" rtl="0" eaLnBrk="1" fontAlgn="base" hangingPunct="1">
        <a:spcBef>
          <a:spcPct val="0"/>
        </a:spcBef>
        <a:spcAft>
          <a:spcPct val="0"/>
        </a:spcAft>
        <a:defRPr sz="4400">
          <a:solidFill>
            <a:srgbClr val="CCCCCC"/>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4400">
          <a:solidFill>
            <a:srgbClr val="CCCCCC"/>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4400">
          <a:solidFill>
            <a:srgbClr val="CCCCCC"/>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4400">
          <a:solidFill>
            <a:srgbClr val="CCCCCC"/>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4400">
          <a:solidFill>
            <a:srgbClr val="CCCCCC"/>
          </a:solidFill>
          <a:latin typeface="BerkeleyOldstyleITCbyBT"/>
        </a:defRPr>
      </a:lvl6pPr>
      <a:lvl7pPr marL="914400" algn="l" rtl="0" eaLnBrk="1" fontAlgn="base" hangingPunct="1">
        <a:spcBef>
          <a:spcPct val="0"/>
        </a:spcBef>
        <a:spcAft>
          <a:spcPct val="0"/>
        </a:spcAft>
        <a:defRPr sz="4400">
          <a:solidFill>
            <a:srgbClr val="CCCCCC"/>
          </a:solidFill>
          <a:latin typeface="BerkeleyOldstyleITCbyBT"/>
        </a:defRPr>
      </a:lvl7pPr>
      <a:lvl8pPr marL="1371600" algn="l" rtl="0" eaLnBrk="1" fontAlgn="base" hangingPunct="1">
        <a:spcBef>
          <a:spcPct val="0"/>
        </a:spcBef>
        <a:spcAft>
          <a:spcPct val="0"/>
        </a:spcAft>
        <a:defRPr sz="4400">
          <a:solidFill>
            <a:srgbClr val="CCCCCC"/>
          </a:solidFill>
          <a:latin typeface="BerkeleyOldstyleITCbyBT"/>
        </a:defRPr>
      </a:lvl8pPr>
      <a:lvl9pPr marL="1828800" algn="l" rtl="0" eaLnBrk="1" fontAlgn="base" hangingPunct="1">
        <a:spcBef>
          <a:spcPct val="0"/>
        </a:spcBef>
        <a:spcAft>
          <a:spcPct val="0"/>
        </a:spcAft>
        <a:defRPr sz="4400">
          <a:solidFill>
            <a:srgbClr val="CCCCCC"/>
          </a:solidFill>
          <a:latin typeface="BerkeleyOldstyleITCbyBT"/>
        </a:defRPr>
      </a:lvl9pPr>
    </p:titleStyle>
    <p:bodyStyle>
      <a:lvl1pPr marL="342900" indent="-342900" algn="l" rtl="0" eaLnBrk="1" fontAlgn="base" hangingPunct="1">
        <a:spcBef>
          <a:spcPct val="20000"/>
        </a:spcBef>
        <a:spcAft>
          <a:spcPct val="0"/>
        </a:spcAft>
        <a:buClr>
          <a:srgbClr val="CC3333"/>
        </a:buClr>
        <a:buChar char="•"/>
        <a:defRPr sz="3200">
          <a:solidFill>
            <a:srgbClr val="333333"/>
          </a:solidFill>
          <a:latin typeface="+mn-lt"/>
          <a:ea typeface="+mn-ea"/>
          <a:cs typeface="+mn-cs"/>
        </a:defRPr>
      </a:lvl1pPr>
      <a:lvl2pPr marL="742950" indent="-285750" algn="l" rtl="0" eaLnBrk="1" fontAlgn="base" hangingPunct="1">
        <a:spcBef>
          <a:spcPct val="20000"/>
        </a:spcBef>
        <a:spcAft>
          <a:spcPct val="0"/>
        </a:spcAft>
        <a:buClr>
          <a:srgbClr val="CC3333"/>
        </a:buClr>
        <a:buChar char="•"/>
        <a:defRPr sz="1600">
          <a:solidFill>
            <a:srgbClr val="333333"/>
          </a:solidFill>
          <a:latin typeface="+mn-lt"/>
        </a:defRPr>
      </a:lvl2pPr>
      <a:lvl3pPr marL="1143000" indent="-228600" algn="l" rtl="0" eaLnBrk="1" fontAlgn="base" hangingPunct="1">
        <a:spcBef>
          <a:spcPct val="20000"/>
        </a:spcBef>
        <a:spcAft>
          <a:spcPct val="0"/>
        </a:spcAft>
        <a:buClr>
          <a:srgbClr val="CC3333"/>
        </a:buClr>
        <a:buChar char="•"/>
        <a:defRPr sz="1600">
          <a:solidFill>
            <a:srgbClr val="333333"/>
          </a:solidFill>
          <a:latin typeface="+mn-lt"/>
        </a:defRPr>
      </a:lvl3pPr>
      <a:lvl4pPr marL="1600200" indent="-228600" algn="l" rtl="0" eaLnBrk="1" fontAlgn="base" hangingPunct="1">
        <a:spcBef>
          <a:spcPct val="20000"/>
        </a:spcBef>
        <a:spcAft>
          <a:spcPct val="0"/>
        </a:spcAft>
        <a:buClr>
          <a:srgbClr val="CC3333"/>
        </a:buClr>
        <a:buChar char="•"/>
        <a:defRPr sz="1600">
          <a:solidFill>
            <a:srgbClr val="333333"/>
          </a:solidFill>
          <a:latin typeface="+mn-lt"/>
        </a:defRPr>
      </a:lvl4pPr>
      <a:lvl5pPr marL="2057400" indent="-228600" algn="l" rtl="0" eaLnBrk="1" fontAlgn="base" hangingPunct="1">
        <a:spcBef>
          <a:spcPct val="20000"/>
        </a:spcBef>
        <a:spcAft>
          <a:spcPct val="0"/>
        </a:spcAft>
        <a:buClr>
          <a:srgbClr val="CC3333"/>
        </a:buClr>
        <a:buChar char="•"/>
        <a:defRPr sz="1600">
          <a:solidFill>
            <a:srgbClr val="333333"/>
          </a:solidFill>
          <a:latin typeface="+mn-lt"/>
        </a:defRPr>
      </a:lvl5pPr>
      <a:lvl6pPr marL="2514600" indent="-228600" algn="l" rtl="0" eaLnBrk="1" fontAlgn="base" hangingPunct="1">
        <a:spcBef>
          <a:spcPct val="20000"/>
        </a:spcBef>
        <a:spcAft>
          <a:spcPct val="0"/>
        </a:spcAft>
        <a:buClr>
          <a:srgbClr val="CC3333"/>
        </a:buClr>
        <a:buChar char="•"/>
        <a:defRPr sz="1600">
          <a:solidFill>
            <a:srgbClr val="333333"/>
          </a:solidFill>
          <a:latin typeface="+mn-lt"/>
        </a:defRPr>
      </a:lvl6pPr>
      <a:lvl7pPr marL="2971800" indent="-228600" algn="l" rtl="0" eaLnBrk="1" fontAlgn="base" hangingPunct="1">
        <a:spcBef>
          <a:spcPct val="20000"/>
        </a:spcBef>
        <a:spcAft>
          <a:spcPct val="0"/>
        </a:spcAft>
        <a:buClr>
          <a:srgbClr val="CC3333"/>
        </a:buClr>
        <a:buChar char="•"/>
        <a:defRPr sz="1600">
          <a:solidFill>
            <a:srgbClr val="333333"/>
          </a:solidFill>
          <a:latin typeface="+mn-lt"/>
        </a:defRPr>
      </a:lvl7pPr>
      <a:lvl8pPr marL="3429000" indent="-228600" algn="l" rtl="0" eaLnBrk="1" fontAlgn="base" hangingPunct="1">
        <a:spcBef>
          <a:spcPct val="20000"/>
        </a:spcBef>
        <a:spcAft>
          <a:spcPct val="0"/>
        </a:spcAft>
        <a:buClr>
          <a:srgbClr val="CC3333"/>
        </a:buClr>
        <a:buChar char="•"/>
        <a:defRPr sz="1600">
          <a:solidFill>
            <a:srgbClr val="333333"/>
          </a:solidFill>
          <a:latin typeface="+mn-lt"/>
        </a:defRPr>
      </a:lvl8pPr>
      <a:lvl9pPr marL="3886200" indent="-228600" algn="l" rtl="0" eaLnBrk="1" fontAlgn="base" hangingPunct="1">
        <a:spcBef>
          <a:spcPct val="20000"/>
        </a:spcBef>
        <a:spcAft>
          <a:spcPct val="0"/>
        </a:spcAft>
        <a:buClr>
          <a:srgbClr val="CC3333"/>
        </a:buClr>
        <a:buChar char="•"/>
        <a:defRPr sz="16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mailto:sallott@tscacademy.org.uk"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mailto:kmilne@tscacademy.org.uk" TargetMode="External"/><Relationship Id="rId4" Type="http://schemas.openxmlformats.org/officeDocument/2006/relationships/hyperlink" Target="mailto:mdodson@tscacademy.org.uk"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15.xml"/><Relationship Id="rId7" Type="http://schemas.openxmlformats.org/officeDocument/2006/relationships/image" Target="../media/image1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11" Type="http://schemas.openxmlformats.org/officeDocument/2006/relationships/image" Target="../media/image2.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notesSlide" Target="../notesSlides/notesSlide8.xml"/><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idx="4294967295"/>
          </p:nvPr>
        </p:nvSpPr>
        <p:spPr>
          <a:xfrm>
            <a:off x="323528" y="1322388"/>
            <a:ext cx="6264696" cy="2735262"/>
          </a:xfrm>
        </p:spPr>
        <p:txBody>
          <a:bodyPr/>
          <a:lstStyle/>
          <a:p>
            <a:pPr algn="ctr" eaLnBrk="1" hangingPunct="1"/>
            <a:r>
              <a:rPr lang="en-GB" sz="5400" b="1" u="sng" dirty="0">
                <a:solidFill>
                  <a:srgbClr val="C00000"/>
                </a:solidFill>
                <a:latin typeface="Berkeley" panose="02020500000000000000" pitchFamily="18" charset="0"/>
              </a:rPr>
              <a:t>Key Stage 4</a:t>
            </a:r>
            <a:br>
              <a:rPr lang="en-GB" sz="5400" b="1" u="sng" dirty="0">
                <a:solidFill>
                  <a:srgbClr val="C00000"/>
                </a:solidFill>
                <a:latin typeface="Berkeley" panose="02020500000000000000" pitchFamily="18" charset="0"/>
              </a:rPr>
            </a:br>
            <a:r>
              <a:rPr lang="en-GB" sz="5400" b="1" u="sng" dirty="0">
                <a:solidFill>
                  <a:srgbClr val="C00000"/>
                </a:solidFill>
                <a:latin typeface="Berkeley" panose="02020500000000000000" pitchFamily="18" charset="0"/>
              </a:rPr>
              <a:t>Guided Choices</a:t>
            </a:r>
            <a:br>
              <a:rPr lang="en-GB" sz="5400" b="1" dirty="0">
                <a:solidFill>
                  <a:srgbClr val="C00000"/>
                </a:solidFill>
                <a:latin typeface="Berkeley" panose="02020500000000000000" pitchFamily="18" charset="0"/>
              </a:rPr>
            </a:br>
            <a:r>
              <a:rPr lang="en-GB" sz="5400" b="1" dirty="0">
                <a:solidFill>
                  <a:srgbClr val="C00000"/>
                </a:solidFill>
                <a:latin typeface="Berkeley" panose="02020500000000000000" pitchFamily="18" charset="0"/>
              </a:rPr>
              <a:t>Year 9 into 10</a:t>
            </a:r>
            <a:endParaRPr lang="en-GB" sz="5400" dirty="0">
              <a:solidFill>
                <a:srgbClr val="C00000"/>
              </a:solidFill>
              <a:latin typeface="Berkeley" panose="02020500000000000000" pitchFamily="18" charset="0"/>
            </a:endParaRPr>
          </a:p>
        </p:txBody>
      </p:sp>
      <p:sp>
        <p:nvSpPr>
          <p:cNvPr id="4101" name="Text Box 9"/>
          <p:cNvSpPr txBox="1">
            <a:spLocks noChangeArrowheads="1"/>
          </p:cNvSpPr>
          <p:nvPr/>
        </p:nvSpPr>
        <p:spPr bwMode="auto">
          <a:xfrm>
            <a:off x="755576" y="4221163"/>
            <a:ext cx="763284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dirty="0">
                <a:latin typeface="Berkeley" panose="02020500000000000000" pitchFamily="18" charset="0"/>
              </a:rPr>
              <a:t>Subject: Geography</a:t>
            </a:r>
          </a:p>
          <a:p>
            <a:pPr eaLnBrk="1" hangingPunct="1"/>
            <a:endParaRPr lang="en-US" sz="3200" dirty="0">
              <a:latin typeface="Berkeley" panose="02020500000000000000" pitchFamily="18" charset="0"/>
            </a:endParaRPr>
          </a:p>
          <a:p>
            <a:pPr eaLnBrk="1" hangingPunct="1"/>
            <a:r>
              <a:rPr lang="en-US" sz="3200" dirty="0">
                <a:latin typeface="Berkeley" panose="02020500000000000000" pitchFamily="18" charset="0"/>
              </a:rPr>
              <a:t>Team Leader: </a:t>
            </a:r>
            <a:r>
              <a:rPr lang="en-US" sz="3200" dirty="0" err="1">
                <a:latin typeface="Berkeley" panose="02020500000000000000" pitchFamily="18" charset="0"/>
              </a:rPr>
              <a:t>Mr</a:t>
            </a:r>
            <a:r>
              <a:rPr lang="en-US" sz="3200" dirty="0">
                <a:latin typeface="Berkeley" panose="02020500000000000000" pitchFamily="18" charset="0"/>
              </a:rPr>
              <a:t> S Allott</a:t>
            </a:r>
          </a:p>
        </p:txBody>
      </p:sp>
      <p:pic>
        <p:nvPicPr>
          <p:cNvPr id="2" name="Recorded Sound">
            <a:hlinkClick r:id="" action="ppaction://media"/>
            <a:extLst>
              <a:ext uri="{FF2B5EF4-FFF2-40B4-BE49-F238E27FC236}">
                <a16:creationId xmlns:a16="http://schemas.microsoft.com/office/drawing/2014/main" id="{8ABF3644-2B35-48FF-BA53-C14C5360BB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0776" y="6000750"/>
            <a:ext cx="609600" cy="609600"/>
          </a:xfrm>
          <a:prstGeom prst="rect">
            <a:avLst/>
          </a:prstGeom>
        </p:spPr>
      </p:pic>
      <p:pic>
        <p:nvPicPr>
          <p:cNvPr id="3" name="Picture 2">
            <a:extLst>
              <a:ext uri="{FF2B5EF4-FFF2-40B4-BE49-F238E27FC236}">
                <a16:creationId xmlns:a16="http://schemas.microsoft.com/office/drawing/2014/main" id="{343EF414-5E55-4FCE-BB23-4D999A241A0B}"/>
              </a:ext>
            </a:extLst>
          </p:cNvPr>
          <p:cNvPicPr>
            <a:picLocks noChangeAspect="1"/>
          </p:cNvPicPr>
          <p:nvPr/>
        </p:nvPicPr>
        <p:blipFill rotWithShape="1">
          <a:blip r:embed="rId6"/>
          <a:srcRect t="231"/>
          <a:stretch/>
        </p:blipFill>
        <p:spPr>
          <a:xfrm>
            <a:off x="5533256" y="4695905"/>
            <a:ext cx="3466728" cy="19433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12"/>
          <p:cNvSpPr txBox="1">
            <a:spLocks noChangeArrowheads="1"/>
          </p:cNvSpPr>
          <p:nvPr/>
        </p:nvSpPr>
        <p:spPr bwMode="auto">
          <a:xfrm>
            <a:off x="-205272" y="247329"/>
            <a:ext cx="7705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4000" dirty="0">
                <a:solidFill>
                  <a:srgbClr val="C00000"/>
                </a:solidFill>
                <a:latin typeface="Berkeley" panose="02020500000000000000" pitchFamily="18" charset="0"/>
              </a:rPr>
              <a:t>Views From Current Students</a:t>
            </a:r>
          </a:p>
        </p:txBody>
      </p:sp>
      <p:sp>
        <p:nvSpPr>
          <p:cNvPr id="2" name="TextBox 1">
            <a:extLst>
              <a:ext uri="{FF2B5EF4-FFF2-40B4-BE49-F238E27FC236}">
                <a16:creationId xmlns:a16="http://schemas.microsoft.com/office/drawing/2014/main" id="{37E6E087-A456-4DCD-9E02-A11265CABEBF}"/>
              </a:ext>
            </a:extLst>
          </p:cNvPr>
          <p:cNvSpPr txBox="1"/>
          <p:nvPr/>
        </p:nvSpPr>
        <p:spPr>
          <a:xfrm>
            <a:off x="429783" y="3223218"/>
            <a:ext cx="3456384" cy="923330"/>
          </a:xfrm>
          <a:prstGeom prst="rect">
            <a:avLst/>
          </a:prstGeom>
          <a:noFill/>
        </p:spPr>
        <p:txBody>
          <a:bodyPr wrap="square" rtlCol="0">
            <a:spAutoFit/>
          </a:bodyPr>
          <a:lstStyle/>
          <a:p>
            <a:r>
              <a:rPr lang="en-GB" dirty="0"/>
              <a:t>You begin to see connections with everything you see around you.</a:t>
            </a:r>
          </a:p>
        </p:txBody>
      </p:sp>
      <p:sp>
        <p:nvSpPr>
          <p:cNvPr id="4" name="TextBox 3">
            <a:extLst>
              <a:ext uri="{FF2B5EF4-FFF2-40B4-BE49-F238E27FC236}">
                <a16:creationId xmlns:a16="http://schemas.microsoft.com/office/drawing/2014/main" id="{B1025E86-D9A1-4C68-ACD7-495F603967F0}"/>
              </a:ext>
            </a:extLst>
          </p:cNvPr>
          <p:cNvSpPr txBox="1"/>
          <p:nvPr/>
        </p:nvSpPr>
        <p:spPr>
          <a:xfrm>
            <a:off x="5161674" y="2506544"/>
            <a:ext cx="3853215" cy="1754326"/>
          </a:xfrm>
          <a:prstGeom prst="rect">
            <a:avLst/>
          </a:prstGeom>
          <a:noFill/>
        </p:spPr>
        <p:txBody>
          <a:bodyPr wrap="square" rtlCol="0">
            <a:spAutoFit/>
          </a:bodyPr>
          <a:lstStyle/>
          <a:p>
            <a:r>
              <a:rPr lang="en-GB" dirty="0"/>
              <a:t>I took GCSE geography because it is a very enjoyable subject where you learn about the world around you and how everything in the natural world works alongside one another.</a:t>
            </a:r>
          </a:p>
        </p:txBody>
      </p:sp>
      <p:sp>
        <p:nvSpPr>
          <p:cNvPr id="3" name="TextBox 2">
            <a:extLst>
              <a:ext uri="{FF2B5EF4-FFF2-40B4-BE49-F238E27FC236}">
                <a16:creationId xmlns:a16="http://schemas.microsoft.com/office/drawing/2014/main" id="{C75AF88A-82E6-4C7D-AA92-9EC06C0CA2E4}"/>
              </a:ext>
            </a:extLst>
          </p:cNvPr>
          <p:cNvSpPr txBox="1"/>
          <p:nvPr/>
        </p:nvSpPr>
        <p:spPr>
          <a:xfrm>
            <a:off x="4639048" y="4617354"/>
            <a:ext cx="4118987" cy="1754326"/>
          </a:xfrm>
          <a:prstGeom prst="rect">
            <a:avLst/>
          </a:prstGeom>
          <a:noFill/>
        </p:spPr>
        <p:txBody>
          <a:bodyPr wrap="square" rtlCol="0">
            <a:spAutoFit/>
          </a:bodyPr>
          <a:lstStyle/>
          <a:p>
            <a:r>
              <a:rPr lang="en-GB" dirty="0"/>
              <a:t>Studying GCSE geography is a great experience because having learnt about the natural world I can now see these things happening around me and I know how it works and why it is important.</a:t>
            </a:r>
          </a:p>
        </p:txBody>
      </p:sp>
      <p:sp>
        <p:nvSpPr>
          <p:cNvPr id="6" name="TextBox 5">
            <a:extLst>
              <a:ext uri="{FF2B5EF4-FFF2-40B4-BE49-F238E27FC236}">
                <a16:creationId xmlns:a16="http://schemas.microsoft.com/office/drawing/2014/main" id="{9339E891-8A2B-4184-AA1E-8A96FA2BBF1E}"/>
              </a:ext>
            </a:extLst>
          </p:cNvPr>
          <p:cNvSpPr txBox="1"/>
          <p:nvPr/>
        </p:nvSpPr>
        <p:spPr>
          <a:xfrm>
            <a:off x="388509" y="4619091"/>
            <a:ext cx="2866658" cy="1754326"/>
          </a:xfrm>
          <a:prstGeom prst="rect">
            <a:avLst/>
          </a:prstGeom>
          <a:noFill/>
        </p:spPr>
        <p:txBody>
          <a:bodyPr wrap="square" rtlCol="0">
            <a:spAutoFit/>
          </a:bodyPr>
          <a:lstStyle/>
          <a:p>
            <a:r>
              <a:rPr lang="en-GB" dirty="0"/>
              <a:t>Both human and physical aspects of geography have difficult topics, but the subject is so captivating that you quickly grasp them. </a:t>
            </a:r>
          </a:p>
        </p:txBody>
      </p:sp>
      <p:sp>
        <p:nvSpPr>
          <p:cNvPr id="7" name="TextBox 6">
            <a:extLst>
              <a:ext uri="{FF2B5EF4-FFF2-40B4-BE49-F238E27FC236}">
                <a16:creationId xmlns:a16="http://schemas.microsoft.com/office/drawing/2014/main" id="{1C002D43-C35C-4360-824D-D5EFEDC5E0F7}"/>
              </a:ext>
            </a:extLst>
          </p:cNvPr>
          <p:cNvSpPr txBox="1"/>
          <p:nvPr/>
        </p:nvSpPr>
        <p:spPr>
          <a:xfrm>
            <a:off x="335603" y="1554680"/>
            <a:ext cx="4824536" cy="1200329"/>
          </a:xfrm>
          <a:prstGeom prst="rect">
            <a:avLst/>
          </a:prstGeom>
          <a:noFill/>
        </p:spPr>
        <p:txBody>
          <a:bodyPr wrap="square" rtlCol="0">
            <a:spAutoFit/>
          </a:bodyPr>
          <a:lstStyle/>
          <a:p>
            <a:r>
              <a:rPr lang="en-GB" dirty="0"/>
              <a:t>Geography has taught me life skills, such as how to be more sustainable, which is very important in today’s world as climate change is happening very rapidly.</a:t>
            </a:r>
          </a:p>
        </p:txBody>
      </p:sp>
    </p:spTree>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12"/>
          <p:cNvSpPr txBox="1">
            <a:spLocks noChangeArrowheads="1"/>
          </p:cNvSpPr>
          <p:nvPr/>
        </p:nvSpPr>
        <p:spPr bwMode="auto">
          <a:xfrm>
            <a:off x="-325138" y="178835"/>
            <a:ext cx="7705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4000" dirty="0">
                <a:solidFill>
                  <a:srgbClr val="C00000"/>
                </a:solidFill>
                <a:latin typeface="Berkeley" panose="02020500000000000000" pitchFamily="18" charset="0"/>
              </a:rPr>
              <a:t>Views From Current Students</a:t>
            </a:r>
          </a:p>
        </p:txBody>
      </p:sp>
      <p:sp>
        <p:nvSpPr>
          <p:cNvPr id="2" name="TextBox 1">
            <a:extLst>
              <a:ext uri="{FF2B5EF4-FFF2-40B4-BE49-F238E27FC236}">
                <a16:creationId xmlns:a16="http://schemas.microsoft.com/office/drawing/2014/main" id="{37E6E087-A456-4DCD-9E02-A11265CABEBF}"/>
              </a:ext>
            </a:extLst>
          </p:cNvPr>
          <p:cNvSpPr txBox="1"/>
          <p:nvPr/>
        </p:nvSpPr>
        <p:spPr>
          <a:xfrm>
            <a:off x="214729" y="2388826"/>
            <a:ext cx="2952328" cy="646331"/>
          </a:xfrm>
          <a:prstGeom prst="rect">
            <a:avLst/>
          </a:prstGeom>
          <a:noFill/>
        </p:spPr>
        <p:txBody>
          <a:bodyPr wrap="square" rtlCol="0">
            <a:spAutoFit/>
          </a:bodyPr>
          <a:lstStyle/>
          <a:p>
            <a:r>
              <a:rPr lang="en-GB" dirty="0"/>
              <a:t>Geography is key to a lot of jobs in the current world.</a:t>
            </a:r>
          </a:p>
        </p:txBody>
      </p:sp>
      <p:sp>
        <p:nvSpPr>
          <p:cNvPr id="4" name="TextBox 3">
            <a:extLst>
              <a:ext uri="{FF2B5EF4-FFF2-40B4-BE49-F238E27FC236}">
                <a16:creationId xmlns:a16="http://schemas.microsoft.com/office/drawing/2014/main" id="{B1025E86-D9A1-4C68-ACD7-495F603967F0}"/>
              </a:ext>
            </a:extLst>
          </p:cNvPr>
          <p:cNvSpPr txBox="1"/>
          <p:nvPr/>
        </p:nvSpPr>
        <p:spPr>
          <a:xfrm>
            <a:off x="5127427" y="1820303"/>
            <a:ext cx="3853215" cy="1477328"/>
          </a:xfrm>
          <a:prstGeom prst="rect">
            <a:avLst/>
          </a:prstGeom>
          <a:noFill/>
        </p:spPr>
        <p:txBody>
          <a:bodyPr wrap="square" rtlCol="0">
            <a:spAutoFit/>
          </a:bodyPr>
          <a:lstStyle/>
          <a:p>
            <a:r>
              <a:rPr lang="en-GB" dirty="0"/>
              <a:t>I have learnt quite a few good life skills through this course such as map reading and how to prepare for natural hazards (if you are ever unfortunately in one).</a:t>
            </a:r>
          </a:p>
        </p:txBody>
      </p:sp>
      <p:sp>
        <p:nvSpPr>
          <p:cNvPr id="7" name="TextBox 6">
            <a:extLst>
              <a:ext uri="{FF2B5EF4-FFF2-40B4-BE49-F238E27FC236}">
                <a16:creationId xmlns:a16="http://schemas.microsoft.com/office/drawing/2014/main" id="{1C002D43-C35C-4360-824D-D5EFEDC5E0F7}"/>
              </a:ext>
            </a:extLst>
          </p:cNvPr>
          <p:cNvSpPr txBox="1"/>
          <p:nvPr/>
        </p:nvSpPr>
        <p:spPr>
          <a:xfrm>
            <a:off x="249985" y="1665983"/>
            <a:ext cx="4824536" cy="369332"/>
          </a:xfrm>
          <a:prstGeom prst="rect">
            <a:avLst/>
          </a:prstGeom>
          <a:noFill/>
        </p:spPr>
        <p:txBody>
          <a:bodyPr wrap="square" rtlCol="0">
            <a:spAutoFit/>
          </a:bodyPr>
          <a:lstStyle/>
          <a:p>
            <a:r>
              <a:rPr lang="en-GB" dirty="0"/>
              <a:t>Lessons were fun and engaging.</a:t>
            </a:r>
          </a:p>
        </p:txBody>
      </p:sp>
      <p:sp>
        <p:nvSpPr>
          <p:cNvPr id="5" name="TextBox 4">
            <a:extLst>
              <a:ext uri="{FF2B5EF4-FFF2-40B4-BE49-F238E27FC236}">
                <a16:creationId xmlns:a16="http://schemas.microsoft.com/office/drawing/2014/main" id="{E14F4C0C-67C2-4BC7-8235-4BFBE4EC6FC8}"/>
              </a:ext>
            </a:extLst>
          </p:cNvPr>
          <p:cNvSpPr txBox="1"/>
          <p:nvPr/>
        </p:nvSpPr>
        <p:spPr>
          <a:xfrm>
            <a:off x="248976" y="3296395"/>
            <a:ext cx="3096344" cy="1200329"/>
          </a:xfrm>
          <a:prstGeom prst="rect">
            <a:avLst/>
          </a:prstGeom>
          <a:noFill/>
        </p:spPr>
        <p:txBody>
          <a:bodyPr wrap="square" rtlCol="0">
            <a:spAutoFit/>
          </a:bodyPr>
          <a:lstStyle/>
          <a:p>
            <a:r>
              <a:rPr lang="en-GB" dirty="0"/>
              <a:t>I took geography because it’s the best subject, better than history😏 it’s an all round good subject to take.</a:t>
            </a:r>
          </a:p>
        </p:txBody>
      </p:sp>
      <p:sp>
        <p:nvSpPr>
          <p:cNvPr id="8" name="TextBox 7">
            <a:extLst>
              <a:ext uri="{FF2B5EF4-FFF2-40B4-BE49-F238E27FC236}">
                <a16:creationId xmlns:a16="http://schemas.microsoft.com/office/drawing/2014/main" id="{B70BFE05-22F1-4CDA-A163-C6229DB0D161}"/>
              </a:ext>
            </a:extLst>
          </p:cNvPr>
          <p:cNvSpPr txBox="1"/>
          <p:nvPr/>
        </p:nvSpPr>
        <p:spPr>
          <a:xfrm>
            <a:off x="5238730" y="3699623"/>
            <a:ext cx="2952328" cy="1477328"/>
          </a:xfrm>
          <a:prstGeom prst="rect">
            <a:avLst/>
          </a:prstGeom>
          <a:noFill/>
        </p:spPr>
        <p:txBody>
          <a:bodyPr wrap="square" rtlCol="0">
            <a:spAutoFit/>
          </a:bodyPr>
          <a:lstStyle/>
          <a:p>
            <a:r>
              <a:rPr lang="en-GB" dirty="0"/>
              <a:t>It gives you a greater understanding of the world and how it works and helps comparing different places compared to the UK.</a:t>
            </a:r>
          </a:p>
        </p:txBody>
      </p:sp>
      <p:sp>
        <p:nvSpPr>
          <p:cNvPr id="9" name="TextBox 8">
            <a:extLst>
              <a:ext uri="{FF2B5EF4-FFF2-40B4-BE49-F238E27FC236}">
                <a16:creationId xmlns:a16="http://schemas.microsoft.com/office/drawing/2014/main" id="{4398EED0-28EC-48E8-BCC2-85FA613F5B8F}"/>
              </a:ext>
            </a:extLst>
          </p:cNvPr>
          <p:cNvSpPr txBox="1"/>
          <p:nvPr/>
        </p:nvSpPr>
        <p:spPr>
          <a:xfrm>
            <a:off x="249986" y="4829817"/>
            <a:ext cx="4176464" cy="1477328"/>
          </a:xfrm>
          <a:prstGeom prst="rect">
            <a:avLst/>
          </a:prstGeom>
          <a:noFill/>
        </p:spPr>
        <p:txBody>
          <a:bodyPr wrap="square" rtlCol="0">
            <a:spAutoFit/>
          </a:bodyPr>
          <a:lstStyle/>
          <a:p>
            <a:r>
              <a:rPr lang="en-GB" dirty="0"/>
              <a:t>Studying geography at GCSE has been enjoyable for me because I’ve never had a boring lesson in geography due to the variety of different topics you learn. </a:t>
            </a:r>
          </a:p>
        </p:txBody>
      </p:sp>
    </p:spTree>
    <p:extLst>
      <p:ext uri="{BB962C8B-B14F-4D97-AF65-F5344CB8AC3E}">
        <p14:creationId xmlns:p14="http://schemas.microsoft.com/office/powerpoint/2010/main" val="2431427697"/>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12"/>
          <p:cNvSpPr txBox="1">
            <a:spLocks noChangeArrowheads="1"/>
          </p:cNvSpPr>
          <p:nvPr/>
        </p:nvSpPr>
        <p:spPr bwMode="auto">
          <a:xfrm>
            <a:off x="-1095699" y="213082"/>
            <a:ext cx="7705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4000" dirty="0">
                <a:solidFill>
                  <a:srgbClr val="C00000"/>
                </a:solidFill>
                <a:latin typeface="Berkeley" panose="02020500000000000000" pitchFamily="18" charset="0"/>
              </a:rPr>
              <a:t>Views From Students</a:t>
            </a:r>
          </a:p>
        </p:txBody>
      </p:sp>
      <p:sp>
        <p:nvSpPr>
          <p:cNvPr id="4" name="TextBox 3">
            <a:extLst>
              <a:ext uri="{FF2B5EF4-FFF2-40B4-BE49-F238E27FC236}">
                <a16:creationId xmlns:a16="http://schemas.microsoft.com/office/drawing/2014/main" id="{B1025E86-D9A1-4C68-ACD7-495F603967F0}"/>
              </a:ext>
            </a:extLst>
          </p:cNvPr>
          <p:cNvSpPr txBox="1"/>
          <p:nvPr/>
        </p:nvSpPr>
        <p:spPr>
          <a:xfrm>
            <a:off x="5150882" y="2190074"/>
            <a:ext cx="3853215" cy="923330"/>
          </a:xfrm>
          <a:prstGeom prst="rect">
            <a:avLst/>
          </a:prstGeom>
          <a:noFill/>
        </p:spPr>
        <p:txBody>
          <a:bodyPr wrap="square" rtlCol="0">
            <a:spAutoFit/>
          </a:bodyPr>
          <a:lstStyle/>
          <a:p>
            <a:r>
              <a:rPr lang="en-GB" dirty="0"/>
              <a:t>It’s also good because I’ve learnt all about how to be more environmentally friendly.</a:t>
            </a:r>
          </a:p>
        </p:txBody>
      </p:sp>
      <p:sp>
        <p:nvSpPr>
          <p:cNvPr id="7" name="TextBox 6">
            <a:extLst>
              <a:ext uri="{FF2B5EF4-FFF2-40B4-BE49-F238E27FC236}">
                <a16:creationId xmlns:a16="http://schemas.microsoft.com/office/drawing/2014/main" id="{1C002D43-C35C-4360-824D-D5EFEDC5E0F7}"/>
              </a:ext>
            </a:extLst>
          </p:cNvPr>
          <p:cNvSpPr txBox="1"/>
          <p:nvPr/>
        </p:nvSpPr>
        <p:spPr>
          <a:xfrm>
            <a:off x="203482" y="1957715"/>
            <a:ext cx="3667087" cy="923330"/>
          </a:xfrm>
          <a:prstGeom prst="rect">
            <a:avLst/>
          </a:prstGeom>
          <a:noFill/>
        </p:spPr>
        <p:txBody>
          <a:bodyPr wrap="square" rtlCol="0">
            <a:spAutoFit/>
          </a:bodyPr>
          <a:lstStyle/>
          <a:p>
            <a:r>
              <a:rPr lang="en-GB" dirty="0"/>
              <a:t>I’ve also learnt how problems in the world are caused, and what can be done to solve them.</a:t>
            </a:r>
          </a:p>
        </p:txBody>
      </p:sp>
      <p:sp>
        <p:nvSpPr>
          <p:cNvPr id="5" name="TextBox 4">
            <a:extLst>
              <a:ext uri="{FF2B5EF4-FFF2-40B4-BE49-F238E27FC236}">
                <a16:creationId xmlns:a16="http://schemas.microsoft.com/office/drawing/2014/main" id="{E14F4C0C-67C2-4BC7-8235-4BFBE4EC6FC8}"/>
              </a:ext>
            </a:extLst>
          </p:cNvPr>
          <p:cNvSpPr txBox="1"/>
          <p:nvPr/>
        </p:nvSpPr>
        <p:spPr>
          <a:xfrm>
            <a:off x="229167" y="3816968"/>
            <a:ext cx="3096344" cy="923330"/>
          </a:xfrm>
          <a:prstGeom prst="rect">
            <a:avLst/>
          </a:prstGeom>
          <a:noFill/>
        </p:spPr>
        <p:txBody>
          <a:bodyPr wrap="square" rtlCol="0">
            <a:spAutoFit/>
          </a:bodyPr>
          <a:lstStyle/>
          <a:p>
            <a:r>
              <a:rPr lang="en-GB" dirty="0"/>
              <a:t>Geography helped me make sense of the world around me.</a:t>
            </a:r>
          </a:p>
        </p:txBody>
      </p:sp>
      <p:sp>
        <p:nvSpPr>
          <p:cNvPr id="8" name="TextBox 7">
            <a:extLst>
              <a:ext uri="{FF2B5EF4-FFF2-40B4-BE49-F238E27FC236}">
                <a16:creationId xmlns:a16="http://schemas.microsoft.com/office/drawing/2014/main" id="{B70BFE05-22F1-4CDA-A163-C6229DB0D161}"/>
              </a:ext>
            </a:extLst>
          </p:cNvPr>
          <p:cNvSpPr txBox="1"/>
          <p:nvPr/>
        </p:nvSpPr>
        <p:spPr>
          <a:xfrm>
            <a:off x="5444213" y="3519825"/>
            <a:ext cx="2952328" cy="2031325"/>
          </a:xfrm>
          <a:prstGeom prst="rect">
            <a:avLst/>
          </a:prstGeom>
          <a:noFill/>
        </p:spPr>
        <p:txBody>
          <a:bodyPr wrap="square" rtlCol="0">
            <a:spAutoFit/>
          </a:bodyPr>
          <a:lstStyle/>
          <a:p>
            <a:r>
              <a:rPr lang="en-GB" dirty="0"/>
              <a:t>I went on to study Geography at the University of Nottingham and employers were attracted to the transferable life skills I had developed from GCSE.</a:t>
            </a:r>
          </a:p>
        </p:txBody>
      </p:sp>
    </p:spTree>
    <p:extLst>
      <p:ext uri="{BB962C8B-B14F-4D97-AF65-F5344CB8AC3E}">
        <p14:creationId xmlns:p14="http://schemas.microsoft.com/office/powerpoint/2010/main" val="1311600205"/>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12"/>
          <p:cNvSpPr txBox="1">
            <a:spLocks noChangeArrowheads="1"/>
          </p:cNvSpPr>
          <p:nvPr/>
        </p:nvSpPr>
        <p:spPr bwMode="auto">
          <a:xfrm>
            <a:off x="817561" y="1175006"/>
            <a:ext cx="7705725"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4000" b="1" dirty="0">
                <a:solidFill>
                  <a:srgbClr val="C00000"/>
                </a:solidFill>
                <a:latin typeface="Berkeley" panose="02020500000000000000" pitchFamily="18" charset="0"/>
              </a:rPr>
              <a:t>What are my </a:t>
            </a:r>
            <a:r>
              <a:rPr lang="en-US" sz="4000" b="1" dirty="0" err="1">
                <a:solidFill>
                  <a:srgbClr val="C00000"/>
                </a:solidFill>
                <a:latin typeface="Berkeley" panose="02020500000000000000" pitchFamily="18" charset="0"/>
              </a:rPr>
              <a:t>favourite</a:t>
            </a:r>
            <a:r>
              <a:rPr lang="en-US" sz="4000" b="1" dirty="0">
                <a:solidFill>
                  <a:srgbClr val="C00000"/>
                </a:solidFill>
                <a:latin typeface="Berkeley" panose="02020500000000000000" pitchFamily="18" charset="0"/>
              </a:rPr>
              <a:t> parts of the course?</a:t>
            </a:r>
          </a:p>
          <a:p>
            <a:pPr algn="ctr">
              <a:spcBef>
                <a:spcPct val="50000"/>
              </a:spcBef>
            </a:pPr>
            <a:r>
              <a:rPr lang="en-US" sz="2800" b="1" dirty="0">
                <a:latin typeface="Berkeley"/>
                <a:cs typeface="Arial"/>
              </a:rPr>
              <a:t>Volcanoes, earthquakes and tropical storms- it is really exciting learning about natural disasters.</a:t>
            </a:r>
          </a:p>
          <a:p>
            <a:pPr algn="ctr">
              <a:spcBef>
                <a:spcPct val="50000"/>
              </a:spcBef>
            </a:pPr>
            <a:r>
              <a:rPr lang="en-US" sz="2800" b="1" dirty="0">
                <a:latin typeface="Berkeley"/>
                <a:cs typeface="Arial"/>
              </a:rPr>
              <a:t>Ecosystems- learning about beautiful rainforests and fascinating animals.</a:t>
            </a:r>
            <a:endParaRPr lang="en-US" sz="2800" b="1" dirty="0">
              <a:latin typeface="Berkeley" panose="02020500000000000000" pitchFamily="18" charset="0"/>
            </a:endParaRPr>
          </a:p>
          <a:p>
            <a:pPr algn="ctr">
              <a:spcBef>
                <a:spcPct val="50000"/>
              </a:spcBef>
            </a:pPr>
            <a:r>
              <a:rPr lang="en-US" sz="2800" b="1" dirty="0">
                <a:latin typeface="Berkeley"/>
                <a:cs typeface="Arial"/>
              </a:rPr>
              <a:t>Cities- seeing how busy cities across the world have different issues. I would love to visit lots of these places. </a:t>
            </a:r>
            <a:endParaRPr lang="en-US" sz="2800" b="1" dirty="0">
              <a:latin typeface="Berkeley" panose="02020500000000000000"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12"/>
          <p:cNvSpPr txBox="1">
            <a:spLocks noChangeArrowheads="1"/>
          </p:cNvSpPr>
          <p:nvPr/>
        </p:nvSpPr>
        <p:spPr bwMode="auto">
          <a:xfrm>
            <a:off x="-535685" y="-53506"/>
            <a:ext cx="815361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spcAft>
                <a:spcPts val="0"/>
              </a:spcAft>
            </a:pPr>
            <a:r>
              <a:rPr lang="en-US" sz="4000" b="1" dirty="0">
                <a:solidFill>
                  <a:srgbClr val="C00000"/>
                </a:solidFill>
                <a:latin typeface="Berkeley"/>
                <a:cs typeface="Arial"/>
              </a:rPr>
              <a:t>What are my </a:t>
            </a:r>
            <a:r>
              <a:rPr lang="en-US" sz="4000" b="1" dirty="0" err="1">
                <a:solidFill>
                  <a:srgbClr val="C00000"/>
                </a:solidFill>
                <a:latin typeface="Berkeley"/>
                <a:cs typeface="Arial"/>
              </a:rPr>
              <a:t>favourite</a:t>
            </a:r>
            <a:r>
              <a:rPr lang="en-US" sz="4000" b="1" dirty="0">
                <a:solidFill>
                  <a:srgbClr val="C00000"/>
                </a:solidFill>
                <a:latin typeface="Berkeley"/>
                <a:cs typeface="Arial"/>
              </a:rPr>
              <a:t> parts </a:t>
            </a:r>
            <a:endParaRPr lang="en-US">
              <a:latin typeface="Berkeley"/>
              <a:cs typeface="Arial"/>
            </a:endParaRPr>
          </a:p>
          <a:p>
            <a:pPr algn="ctr">
              <a:spcBef>
                <a:spcPts val="0"/>
              </a:spcBef>
              <a:spcAft>
                <a:spcPts val="0"/>
              </a:spcAft>
            </a:pPr>
            <a:r>
              <a:rPr lang="en-US" sz="4000" b="1" dirty="0">
                <a:solidFill>
                  <a:srgbClr val="C00000"/>
                </a:solidFill>
                <a:latin typeface="Berkeley"/>
                <a:cs typeface="Arial"/>
              </a:rPr>
              <a:t>of the course?</a:t>
            </a:r>
            <a:endParaRPr lang="en-US">
              <a:latin typeface="Berkeley"/>
              <a:cs typeface="Aria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68" y="1711793"/>
            <a:ext cx="8719661" cy="4238725"/>
          </a:xfrm>
          <a:prstGeom prst="rect">
            <a:avLst/>
          </a:prstGeom>
        </p:spPr>
      </p:pic>
      <p:sp>
        <p:nvSpPr>
          <p:cNvPr id="3" name="TextBox 2"/>
          <p:cNvSpPr txBox="1"/>
          <p:nvPr/>
        </p:nvSpPr>
        <p:spPr>
          <a:xfrm>
            <a:off x="3468174" y="1884104"/>
            <a:ext cx="5328592" cy="2031325"/>
          </a:xfrm>
          <a:prstGeom prst="rect">
            <a:avLst/>
          </a:prstGeom>
          <a:noFill/>
        </p:spPr>
        <p:txBody>
          <a:bodyPr wrap="square" rtlCol="0">
            <a:spAutoFit/>
          </a:bodyPr>
          <a:lstStyle/>
          <a:p>
            <a:r>
              <a:rPr lang="en-GB" dirty="0">
                <a:solidFill>
                  <a:schemeClr val="bg1"/>
                </a:solidFill>
              </a:rPr>
              <a:t>“I love both human and physical Geography. In particular, I love teaching and learning about the natural environment, development and what we can do to live in a more equal, sustainable world. Geography makes me want to travel the world, to explore different landscapes and cultures – and helps me understand those places when I’m there”</a:t>
            </a:r>
          </a:p>
        </p:txBody>
      </p:sp>
    </p:spTree>
    <p:extLst>
      <p:ext uri="{BB962C8B-B14F-4D97-AF65-F5344CB8AC3E}">
        <p14:creationId xmlns:p14="http://schemas.microsoft.com/office/powerpoint/2010/main" val="1057829774"/>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11"/>
          <p:cNvSpPr>
            <a:spLocks noChangeArrowheads="1"/>
          </p:cNvSpPr>
          <p:nvPr/>
        </p:nvSpPr>
        <p:spPr bwMode="auto">
          <a:xfrm>
            <a:off x="755576" y="1351508"/>
            <a:ext cx="7129462"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6600" dirty="0">
                <a:solidFill>
                  <a:srgbClr val="C00000"/>
                </a:solidFill>
                <a:latin typeface="+mj-lt"/>
              </a:rPr>
              <a:t>Contact Details For Further Questions…</a:t>
            </a:r>
          </a:p>
          <a:p>
            <a:pPr algn="ctr"/>
            <a:endParaRPr lang="en-GB" sz="6600" dirty="0">
              <a:latin typeface="Gill Sans MT" pitchFamily="34" charset="0"/>
            </a:endParaRPr>
          </a:p>
          <a:p>
            <a:pPr algn="ctr"/>
            <a:endParaRPr lang="en-GB" sz="6600" dirty="0">
              <a:latin typeface="Gill Sans MT" pitchFamily="34" charset="0"/>
            </a:endParaRPr>
          </a:p>
        </p:txBody>
      </p:sp>
      <p:sp>
        <p:nvSpPr>
          <p:cNvPr id="3" name="TextBox 2">
            <a:extLst>
              <a:ext uri="{FF2B5EF4-FFF2-40B4-BE49-F238E27FC236}">
                <a16:creationId xmlns:a16="http://schemas.microsoft.com/office/drawing/2014/main" id="{EE6C1BCA-2CDD-4312-922A-297F0E788735}"/>
              </a:ext>
            </a:extLst>
          </p:cNvPr>
          <p:cNvSpPr txBox="1"/>
          <p:nvPr/>
        </p:nvSpPr>
        <p:spPr>
          <a:xfrm>
            <a:off x="1539441" y="4672731"/>
            <a:ext cx="5904656" cy="2308324"/>
          </a:xfrm>
          <a:prstGeom prst="rect">
            <a:avLst/>
          </a:prstGeom>
          <a:noFill/>
        </p:spPr>
        <p:txBody>
          <a:bodyPr wrap="square" lIns="91440" tIns="45720" rIns="91440" bIns="45720" rtlCol="0" anchor="t">
            <a:spAutoFit/>
          </a:bodyPr>
          <a:lstStyle/>
          <a:p>
            <a:r>
              <a:rPr lang="en-GB">
                <a:latin typeface="Berkeley"/>
                <a:cs typeface="Arial"/>
              </a:rPr>
              <a:t>Contact any of the Geography Team in Humanities at the Academy or by email:</a:t>
            </a:r>
          </a:p>
          <a:p>
            <a:endParaRPr lang="en-GB" dirty="0">
              <a:latin typeface="Berkeley" panose="02020500000000000000" pitchFamily="18" charset="0"/>
            </a:endParaRPr>
          </a:p>
          <a:p>
            <a:r>
              <a:rPr lang="en-GB" dirty="0">
                <a:latin typeface="Berkeley" panose="02020500000000000000" pitchFamily="18" charset="0"/>
              </a:rPr>
              <a:t>Mr S Allott: </a:t>
            </a:r>
            <a:r>
              <a:rPr lang="en-GB" dirty="0">
                <a:latin typeface="Berkeley" panose="02020500000000000000" pitchFamily="18" charset="0"/>
                <a:hlinkClick r:id="rId3"/>
              </a:rPr>
              <a:t>sallott@tscacademy.org.uk</a:t>
            </a:r>
            <a:endParaRPr lang="en-GB" dirty="0">
              <a:latin typeface="Berkeley" panose="02020500000000000000" pitchFamily="18" charset="0"/>
            </a:endParaRPr>
          </a:p>
          <a:p>
            <a:r>
              <a:rPr lang="en-GB" dirty="0">
                <a:latin typeface="Berkeley"/>
                <a:cs typeface="Arial"/>
              </a:rPr>
              <a:t>Mr M Dodson: </a:t>
            </a:r>
            <a:r>
              <a:rPr lang="en-GB" dirty="0">
                <a:latin typeface="Berkeley"/>
                <a:cs typeface="Arial"/>
                <a:hlinkClick r:id="rId4"/>
              </a:rPr>
              <a:t>mdodson@tscacademy.org.uk</a:t>
            </a:r>
          </a:p>
          <a:p>
            <a:r>
              <a:rPr lang="en-GB" dirty="0">
                <a:latin typeface="Berkeley"/>
                <a:cs typeface="Arial"/>
              </a:rPr>
              <a:t>Miss K </a:t>
            </a:r>
            <a:r>
              <a:rPr lang="en-GB">
                <a:latin typeface="Berkeley"/>
                <a:cs typeface="Arial"/>
              </a:rPr>
              <a:t>Milne</a:t>
            </a:r>
            <a:r>
              <a:rPr lang="en-GB" dirty="0">
                <a:latin typeface="Berkeley"/>
                <a:cs typeface="Arial"/>
              </a:rPr>
              <a:t>: </a:t>
            </a:r>
            <a:r>
              <a:rPr lang="en-GB" dirty="0">
                <a:latin typeface="Berkeley"/>
                <a:cs typeface="Arial"/>
                <a:hlinkClick r:id="rId5"/>
              </a:rPr>
              <a:t>kmilne@tscacademy.org.uk</a:t>
            </a:r>
          </a:p>
          <a:p>
            <a:endParaRPr lang="en-GB" dirty="0">
              <a:latin typeface="Berkeley"/>
              <a:cs typeface="Arial"/>
            </a:endParaRPr>
          </a:p>
          <a:p>
            <a:endParaRPr lang="en-GB" dirty="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idx="4294967295"/>
          </p:nvPr>
        </p:nvSpPr>
        <p:spPr>
          <a:xfrm>
            <a:off x="-772605" y="49471"/>
            <a:ext cx="6913456" cy="1079500"/>
          </a:xfrm>
        </p:spPr>
        <p:txBody>
          <a:bodyPr/>
          <a:lstStyle/>
          <a:p>
            <a:pPr algn="ctr" eaLnBrk="1" hangingPunct="1"/>
            <a:r>
              <a:rPr lang="en-GB" sz="5400" dirty="0">
                <a:solidFill>
                  <a:srgbClr val="C00000"/>
                </a:solidFill>
                <a:latin typeface="Berkeley" panose="02020500000000000000" pitchFamily="18" charset="0"/>
              </a:rPr>
              <a:t>Course Topics</a:t>
            </a:r>
          </a:p>
        </p:txBody>
      </p:sp>
      <p:sp>
        <p:nvSpPr>
          <p:cNvPr id="2" name="TextBox 1">
            <a:extLst>
              <a:ext uri="{FF2B5EF4-FFF2-40B4-BE49-F238E27FC236}">
                <a16:creationId xmlns:a16="http://schemas.microsoft.com/office/drawing/2014/main" id="{653B7AD4-C623-409F-A9A0-6C8A42CBD9A0}"/>
              </a:ext>
            </a:extLst>
          </p:cNvPr>
          <p:cNvSpPr txBox="1"/>
          <p:nvPr/>
        </p:nvSpPr>
        <p:spPr>
          <a:xfrm>
            <a:off x="203441" y="1560427"/>
            <a:ext cx="8856984" cy="4816703"/>
          </a:xfrm>
          <a:prstGeom prst="rect">
            <a:avLst/>
          </a:prstGeom>
          <a:noFill/>
        </p:spPr>
        <p:txBody>
          <a:bodyPr wrap="square" rtlCol="0">
            <a:spAutoFit/>
          </a:bodyPr>
          <a:lstStyle/>
          <a:p>
            <a:r>
              <a:rPr lang="en-GB" sz="1700" dirty="0">
                <a:latin typeface="Berkeley" panose="02020500000000000000" pitchFamily="18" charset="0"/>
              </a:rPr>
              <a:t>Physical Geography: Living with the Physical Environment</a:t>
            </a:r>
          </a:p>
          <a:p>
            <a:endParaRPr lang="en-GB" sz="1700" dirty="0">
              <a:latin typeface="Berkeley" panose="02020500000000000000" pitchFamily="18" charset="0"/>
            </a:endParaRPr>
          </a:p>
          <a:p>
            <a:r>
              <a:rPr lang="en-GB" sz="1700" dirty="0">
                <a:latin typeface="Berkeley" panose="02020500000000000000" pitchFamily="18" charset="0"/>
              </a:rPr>
              <a:t>1. The challenge of natural hazards. Students will look at tectonic hazards (Earthquakes), Atmospheric Hazards (Hurricanes) and Climate Change. Students will look at the causes, impacts and management of these different hazards.</a:t>
            </a:r>
          </a:p>
          <a:p>
            <a:endParaRPr lang="en-GB" sz="1700" dirty="0">
              <a:latin typeface="Berkeley" panose="02020500000000000000" pitchFamily="18" charset="0"/>
            </a:endParaRPr>
          </a:p>
          <a:p>
            <a:r>
              <a:rPr lang="en-GB" sz="1700" dirty="0">
                <a:latin typeface="Berkeley" panose="02020500000000000000" pitchFamily="18" charset="0"/>
              </a:rPr>
              <a:t>2. The Living World. Students will look at what we mean by ecosystems and biomes and where they are found around the world. Students will study in detail the Tropical Rainforests and Cold Environments. Students will look at the characteristics of these areas, the climate, the plants and animals living there. Students will look at how people are using these areas and the impacts of this and think about how we can manage these areas.</a:t>
            </a:r>
          </a:p>
          <a:p>
            <a:endParaRPr lang="en-GB" sz="1700" dirty="0">
              <a:latin typeface="Berkeley" panose="02020500000000000000" pitchFamily="18" charset="0"/>
            </a:endParaRPr>
          </a:p>
          <a:p>
            <a:r>
              <a:rPr lang="en-GB" sz="1700" dirty="0">
                <a:latin typeface="Berkeley" panose="02020500000000000000" pitchFamily="18" charset="0"/>
              </a:rPr>
              <a:t>3. Physical Landscapes in the UK. Students will look at the coastal and river environments found in the UK. Students will look at the processes that happen in these environments and the landforms that these processes form. Students will look at human interactions in these areas and the impact of this, for example flooding and coastal erosion. Students will finish by looking at human management in these areas.</a:t>
            </a:r>
          </a:p>
          <a:p>
            <a:endParaRPr lang="en-GB" dirty="0"/>
          </a:p>
        </p:txBody>
      </p:sp>
      <p:pic>
        <p:nvPicPr>
          <p:cNvPr id="4" name="Recorded Sound">
            <a:hlinkClick r:id="" action="ppaction://media"/>
            <a:extLst>
              <a:ext uri="{FF2B5EF4-FFF2-40B4-BE49-F238E27FC236}">
                <a16:creationId xmlns:a16="http://schemas.microsoft.com/office/drawing/2014/main" id="{CECA0C11-ED1C-49A1-937A-6C285DFBB6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4408" y="1378917"/>
            <a:ext cx="609600" cy="609600"/>
          </a:xfrm>
          <a:prstGeom prst="rect">
            <a:avLst/>
          </a:prstGeom>
        </p:spPr>
      </p:pic>
    </p:spTree>
    <p:extLst>
      <p:ext uri="{BB962C8B-B14F-4D97-AF65-F5344CB8AC3E}">
        <p14:creationId xmlns:p14="http://schemas.microsoft.com/office/powerpoint/2010/main" val="24644943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8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idx="4294967295"/>
          </p:nvPr>
        </p:nvSpPr>
        <p:spPr>
          <a:xfrm>
            <a:off x="-455819" y="40909"/>
            <a:ext cx="6348378" cy="1079500"/>
          </a:xfrm>
        </p:spPr>
        <p:txBody>
          <a:bodyPr/>
          <a:lstStyle/>
          <a:p>
            <a:pPr algn="ctr" eaLnBrk="1" hangingPunct="1"/>
            <a:r>
              <a:rPr lang="en-GB" sz="5400" dirty="0">
                <a:solidFill>
                  <a:srgbClr val="C00000"/>
                </a:solidFill>
                <a:latin typeface="Berkeley" panose="02020500000000000000" pitchFamily="18" charset="0"/>
              </a:rPr>
              <a:t>Course Topics</a:t>
            </a:r>
          </a:p>
        </p:txBody>
      </p:sp>
      <p:sp>
        <p:nvSpPr>
          <p:cNvPr id="2" name="TextBox 1">
            <a:extLst>
              <a:ext uri="{FF2B5EF4-FFF2-40B4-BE49-F238E27FC236}">
                <a16:creationId xmlns:a16="http://schemas.microsoft.com/office/drawing/2014/main" id="{653B7AD4-C623-409F-A9A0-6C8A42CBD9A0}"/>
              </a:ext>
            </a:extLst>
          </p:cNvPr>
          <p:cNvSpPr txBox="1"/>
          <p:nvPr/>
        </p:nvSpPr>
        <p:spPr>
          <a:xfrm>
            <a:off x="143508" y="1688854"/>
            <a:ext cx="8856984" cy="4247317"/>
          </a:xfrm>
          <a:prstGeom prst="rect">
            <a:avLst/>
          </a:prstGeom>
          <a:noFill/>
        </p:spPr>
        <p:txBody>
          <a:bodyPr wrap="square" rtlCol="0">
            <a:spAutoFit/>
          </a:bodyPr>
          <a:lstStyle/>
          <a:p>
            <a:r>
              <a:rPr lang="en-GB" dirty="0">
                <a:latin typeface="Berkeley" panose="02020500000000000000" pitchFamily="18" charset="0"/>
              </a:rPr>
              <a:t>Human Geography: Challenges in the Human Environment</a:t>
            </a:r>
          </a:p>
          <a:p>
            <a:endParaRPr lang="en-GB" dirty="0">
              <a:latin typeface="Berkeley" panose="02020500000000000000" pitchFamily="18" charset="0"/>
            </a:endParaRPr>
          </a:p>
          <a:p>
            <a:r>
              <a:rPr lang="en-GB" dirty="0">
                <a:latin typeface="Berkeley" panose="02020500000000000000" pitchFamily="18" charset="0"/>
              </a:rPr>
              <a:t>1. Urban issues and challenges. Students will look at why people are living in urban areas and how this varies around the world. Students will look at the challenges caused by growing urban populations and how this can be managed.</a:t>
            </a:r>
          </a:p>
          <a:p>
            <a:endParaRPr lang="en-GB" dirty="0">
              <a:latin typeface="Berkeley" panose="02020500000000000000" pitchFamily="18" charset="0"/>
            </a:endParaRPr>
          </a:p>
          <a:p>
            <a:r>
              <a:rPr lang="en-GB" dirty="0">
                <a:latin typeface="Berkeley" panose="02020500000000000000" pitchFamily="18" charset="0"/>
              </a:rPr>
              <a:t>2. The changing economic world. Students will look at what we mean by development and investigate the development in Nigeria and the UK. Students will think about why development levels vary and what can be done to improve and address this.</a:t>
            </a:r>
          </a:p>
          <a:p>
            <a:endParaRPr lang="en-GB" dirty="0">
              <a:latin typeface="Berkeley" panose="02020500000000000000" pitchFamily="18" charset="0"/>
            </a:endParaRPr>
          </a:p>
          <a:p>
            <a:r>
              <a:rPr lang="en-GB" dirty="0">
                <a:latin typeface="Berkeley" panose="02020500000000000000" pitchFamily="18" charset="0"/>
              </a:rPr>
              <a:t>3. The challenge of resource management. Students will look at food, water and energy. Students will think about how the demand for these resources has changed and the impact that this is having. Students will explore the solutions to some of these challenges and impacts.</a:t>
            </a:r>
          </a:p>
          <a:p>
            <a:endParaRPr lang="en-GB" dirty="0"/>
          </a:p>
        </p:txBody>
      </p:sp>
    </p:spTree>
    <p:extLst>
      <p:ext uri="{BB962C8B-B14F-4D97-AF65-F5344CB8AC3E}">
        <p14:creationId xmlns:p14="http://schemas.microsoft.com/office/powerpoint/2010/main" val="19536068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idx="4294967295"/>
          </p:nvPr>
        </p:nvSpPr>
        <p:spPr>
          <a:xfrm>
            <a:off x="-883909" y="75157"/>
            <a:ext cx="7195996" cy="1079500"/>
          </a:xfrm>
        </p:spPr>
        <p:txBody>
          <a:bodyPr/>
          <a:lstStyle/>
          <a:p>
            <a:pPr algn="ctr" eaLnBrk="1" hangingPunct="1"/>
            <a:r>
              <a:rPr lang="en-GB" sz="5400" dirty="0">
                <a:solidFill>
                  <a:srgbClr val="C00000"/>
                </a:solidFill>
                <a:latin typeface="Berkeley" panose="02020500000000000000" pitchFamily="18" charset="0"/>
              </a:rPr>
              <a:t>Course Topics</a:t>
            </a:r>
          </a:p>
        </p:txBody>
      </p:sp>
      <p:sp>
        <p:nvSpPr>
          <p:cNvPr id="2" name="TextBox 1">
            <a:extLst>
              <a:ext uri="{FF2B5EF4-FFF2-40B4-BE49-F238E27FC236}">
                <a16:creationId xmlns:a16="http://schemas.microsoft.com/office/drawing/2014/main" id="{653B7AD4-C623-409F-A9A0-6C8A42CBD9A0}"/>
              </a:ext>
            </a:extLst>
          </p:cNvPr>
          <p:cNvSpPr txBox="1"/>
          <p:nvPr/>
        </p:nvSpPr>
        <p:spPr>
          <a:xfrm>
            <a:off x="117823" y="1932866"/>
            <a:ext cx="8856984" cy="2031325"/>
          </a:xfrm>
          <a:prstGeom prst="rect">
            <a:avLst/>
          </a:prstGeom>
          <a:noFill/>
        </p:spPr>
        <p:txBody>
          <a:bodyPr wrap="square" rtlCol="0">
            <a:spAutoFit/>
          </a:bodyPr>
          <a:lstStyle/>
          <a:p>
            <a:r>
              <a:rPr lang="en-GB" dirty="0">
                <a:latin typeface="Berkeley" panose="02020500000000000000" pitchFamily="18" charset="0"/>
              </a:rPr>
              <a:t>Students will complete two days of fieldwork. One day will be looking at an aspect of physical geography and the second day will be looking at an aspect of human geography.</a:t>
            </a:r>
          </a:p>
          <a:p>
            <a:endParaRPr lang="en-GB" dirty="0">
              <a:latin typeface="Berkeley" panose="02020500000000000000" pitchFamily="18" charset="0"/>
            </a:endParaRPr>
          </a:p>
          <a:p>
            <a:r>
              <a:rPr lang="en-GB" dirty="0">
                <a:latin typeface="Berkeley" panose="02020500000000000000" pitchFamily="18" charset="0"/>
              </a:rPr>
              <a:t>Students will complete a full investigation where they plan their fieldwork, collect their data, present this in the form of graphs and then analyse these.</a:t>
            </a:r>
          </a:p>
          <a:p>
            <a:endParaRPr lang="en-GB" dirty="0">
              <a:latin typeface="Berkeley" panose="02020500000000000000" pitchFamily="18" charset="0"/>
            </a:endParaRPr>
          </a:p>
          <a:p>
            <a:r>
              <a:rPr lang="en-GB" dirty="0">
                <a:latin typeface="Berkeley" panose="02020500000000000000" pitchFamily="18" charset="0"/>
              </a:rPr>
              <a:t>Students will evaluate their investigations and think of possible improvements.</a:t>
            </a:r>
          </a:p>
        </p:txBody>
      </p:sp>
    </p:spTree>
    <p:extLst>
      <p:ext uri="{BB962C8B-B14F-4D97-AF65-F5344CB8AC3E}">
        <p14:creationId xmlns:p14="http://schemas.microsoft.com/office/powerpoint/2010/main" val="35712569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idx="4294967295"/>
          </p:nvPr>
        </p:nvSpPr>
        <p:spPr>
          <a:xfrm>
            <a:off x="-279311" y="-3435"/>
            <a:ext cx="7685553" cy="1079500"/>
          </a:xfrm>
        </p:spPr>
        <p:txBody>
          <a:bodyPr/>
          <a:lstStyle/>
          <a:p>
            <a:pPr algn="ctr"/>
            <a:r>
              <a:rPr lang="en-GB" sz="4000" dirty="0">
                <a:solidFill>
                  <a:srgbClr val="C00000"/>
                </a:solidFill>
                <a:latin typeface="Berkeley"/>
                <a:cs typeface="Arial"/>
              </a:rPr>
              <a:t>How is the course assessed?</a:t>
            </a:r>
            <a:r>
              <a:rPr lang="en-GB" dirty="0">
                <a:solidFill>
                  <a:srgbClr val="C00000"/>
                </a:solidFill>
                <a:latin typeface="Berkeley"/>
                <a:cs typeface="Arial"/>
              </a:rPr>
              <a:t> </a:t>
            </a:r>
            <a:endParaRPr lang="en-GB" dirty="0">
              <a:solidFill>
                <a:srgbClr val="C00000"/>
              </a:solidFill>
              <a:latin typeface="Berkeley" panose="02020500000000000000" pitchFamily="18" charset="0"/>
            </a:endParaRPr>
          </a:p>
        </p:txBody>
      </p:sp>
      <p:sp>
        <p:nvSpPr>
          <p:cNvPr id="2" name="TextBox 1">
            <a:extLst>
              <a:ext uri="{FF2B5EF4-FFF2-40B4-BE49-F238E27FC236}">
                <a16:creationId xmlns:a16="http://schemas.microsoft.com/office/drawing/2014/main" id="{C7BBA70A-9BDB-425E-B69E-255E4360ABDB}"/>
              </a:ext>
            </a:extLst>
          </p:cNvPr>
          <p:cNvSpPr txBox="1"/>
          <p:nvPr/>
        </p:nvSpPr>
        <p:spPr>
          <a:xfrm>
            <a:off x="602998" y="1862837"/>
            <a:ext cx="7560840" cy="3416320"/>
          </a:xfrm>
          <a:prstGeom prst="rect">
            <a:avLst/>
          </a:prstGeom>
          <a:noFill/>
        </p:spPr>
        <p:txBody>
          <a:bodyPr wrap="square" lIns="91440" tIns="45720" rIns="91440" bIns="45720" rtlCol="0" anchor="t">
            <a:spAutoFit/>
          </a:bodyPr>
          <a:lstStyle/>
          <a:p>
            <a:r>
              <a:rPr lang="en-GB" dirty="0">
                <a:latin typeface="Berkeley" panose="02020500000000000000" pitchFamily="18" charset="0"/>
              </a:rPr>
              <a:t>Students will follow the GCSE AQA specification.</a:t>
            </a:r>
          </a:p>
          <a:p>
            <a:endParaRPr lang="en-GB" dirty="0">
              <a:latin typeface="Berkeley" panose="02020500000000000000" pitchFamily="18" charset="0"/>
            </a:endParaRPr>
          </a:p>
          <a:p>
            <a:r>
              <a:rPr lang="en-GB" dirty="0">
                <a:latin typeface="Berkeley" panose="02020500000000000000" pitchFamily="18" charset="0"/>
              </a:rPr>
              <a:t>The course will be assessed through 3 exams completed at the end of Year 11.</a:t>
            </a:r>
          </a:p>
          <a:p>
            <a:endParaRPr lang="en-GB" dirty="0">
              <a:latin typeface="Berkeley" panose="02020500000000000000" pitchFamily="18" charset="0"/>
            </a:endParaRPr>
          </a:p>
          <a:p>
            <a:r>
              <a:rPr lang="en-GB" dirty="0">
                <a:latin typeface="Berkeley"/>
                <a:cs typeface="Arial"/>
              </a:rPr>
              <a:t>Paper 1 (Physical Geography) which is a 1 hour 30-minute exam worth 35% of the course.</a:t>
            </a:r>
          </a:p>
          <a:p>
            <a:endParaRPr lang="en-GB" dirty="0">
              <a:latin typeface="Berkeley" panose="02020500000000000000" pitchFamily="18" charset="0"/>
            </a:endParaRPr>
          </a:p>
          <a:p>
            <a:r>
              <a:rPr lang="en-GB" dirty="0">
                <a:latin typeface="Berkeley"/>
                <a:cs typeface="Arial"/>
              </a:rPr>
              <a:t>Paper 2 (Human Geography) which is a 1 hour 30-minute exam worth 35% of the course.</a:t>
            </a:r>
          </a:p>
          <a:p>
            <a:endParaRPr lang="en-GB" dirty="0">
              <a:latin typeface="Berkeley" panose="02020500000000000000" pitchFamily="18" charset="0"/>
            </a:endParaRPr>
          </a:p>
          <a:p>
            <a:r>
              <a:rPr lang="en-GB" dirty="0">
                <a:latin typeface="Berkeley"/>
                <a:cs typeface="Arial"/>
              </a:rPr>
              <a:t>Paper 3 (Pre-release material/Issue evaluation, fieldwork and geographical skills) which is a 1-hour exam worth 30% of the course.</a:t>
            </a:r>
          </a:p>
        </p:txBody>
      </p:sp>
      <p:pic>
        <p:nvPicPr>
          <p:cNvPr id="4" name="Recorded Sound">
            <a:hlinkClick r:id="" action="ppaction://media"/>
            <a:extLst>
              <a:ext uri="{FF2B5EF4-FFF2-40B4-BE49-F238E27FC236}">
                <a16:creationId xmlns:a16="http://schemas.microsoft.com/office/drawing/2014/main" id="{5FC460C1-96D3-4DC9-8CC3-7F3476F2EF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63448" y="6021288"/>
            <a:ext cx="609600" cy="609600"/>
          </a:xfrm>
          <a:prstGeom prst="rect">
            <a:avLst/>
          </a:prstGeom>
        </p:spPr>
      </p:pic>
    </p:spTree>
    <p:extLst>
      <p:ext uri="{BB962C8B-B14F-4D97-AF65-F5344CB8AC3E}">
        <p14:creationId xmlns:p14="http://schemas.microsoft.com/office/powerpoint/2010/main" val="5572111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1"/>
          <p:cNvSpPr txBox="1">
            <a:spLocks noChangeArrowheads="1"/>
          </p:cNvSpPr>
          <p:nvPr/>
        </p:nvSpPr>
        <p:spPr bwMode="auto">
          <a:xfrm>
            <a:off x="152400" y="1211268"/>
            <a:ext cx="8668072" cy="612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spcBef>
                <a:spcPct val="50000"/>
              </a:spcBef>
            </a:pPr>
            <a:r>
              <a:rPr lang="en-GB" altLang="en-US" sz="4800" dirty="0">
                <a:solidFill>
                  <a:srgbClr val="C00000"/>
                </a:solidFill>
                <a:latin typeface="Berkeley" panose="02020500000000000000" pitchFamily="18" charset="0"/>
                <a:ea typeface="+mj-ea"/>
                <a:cs typeface="+mj-cs"/>
              </a:rPr>
              <a:t>Which skills does the course require?</a:t>
            </a:r>
          </a:p>
          <a:p>
            <a:pPr algn="ctr">
              <a:spcBef>
                <a:spcPct val="50000"/>
              </a:spcBef>
            </a:pPr>
            <a:r>
              <a:rPr lang="en-GB" altLang="en-US" sz="2800" dirty="0">
                <a:latin typeface="Berkeley" panose="02020500000000000000" pitchFamily="18" charset="0"/>
                <a:ea typeface="+mj-ea"/>
                <a:cs typeface="+mj-cs"/>
              </a:rPr>
              <a:t>Critical thinking- thinking about issues and how they impact people, places and the environment.</a:t>
            </a:r>
          </a:p>
          <a:p>
            <a:pPr algn="ctr">
              <a:spcBef>
                <a:spcPct val="50000"/>
              </a:spcBef>
            </a:pPr>
            <a:r>
              <a:rPr lang="en-GB" altLang="en-US" sz="2800" dirty="0">
                <a:latin typeface="Berkeley" panose="02020500000000000000" pitchFamily="18" charset="0"/>
                <a:ea typeface="+mj-ea"/>
                <a:cs typeface="+mj-cs"/>
              </a:rPr>
              <a:t>Numeracy- analysing and discussing data.</a:t>
            </a:r>
          </a:p>
          <a:p>
            <a:pPr algn="ctr">
              <a:spcBef>
                <a:spcPct val="50000"/>
              </a:spcBef>
            </a:pPr>
            <a:r>
              <a:rPr lang="en-GB" altLang="en-US" sz="2800" dirty="0">
                <a:solidFill>
                  <a:srgbClr val="000000"/>
                </a:solidFill>
                <a:latin typeface="Berkeley" panose="02020500000000000000" pitchFamily="18" charset="0"/>
                <a:ea typeface="+mj-ea"/>
                <a:cs typeface="+mj-cs"/>
              </a:rPr>
              <a:t>Map analysis- analysing and discussing maps.</a:t>
            </a:r>
          </a:p>
          <a:p>
            <a:pPr algn="ctr">
              <a:spcBef>
                <a:spcPct val="50000"/>
              </a:spcBef>
            </a:pPr>
            <a:r>
              <a:rPr lang="en-GB" altLang="en-US" sz="2800" dirty="0">
                <a:solidFill>
                  <a:srgbClr val="000000"/>
                </a:solidFill>
                <a:latin typeface="Berkeley" panose="02020500000000000000" pitchFamily="18" charset="0"/>
                <a:ea typeface="+mj-ea"/>
                <a:cs typeface="+mj-cs"/>
              </a:rPr>
              <a:t>Formulating arguments- using information to discuss both sides of an issue and form your own conclusions.</a:t>
            </a:r>
          </a:p>
          <a:p>
            <a:pPr algn="ctr">
              <a:spcBef>
                <a:spcPct val="50000"/>
              </a:spcBef>
            </a:pPr>
            <a:endParaRPr lang="en-GB" altLang="en-US" sz="4800" dirty="0">
              <a:solidFill>
                <a:srgbClr val="C00000"/>
              </a:solidFill>
              <a:latin typeface="Berkeley"/>
              <a:ea typeface="+mj-ea"/>
              <a:cs typeface="+mj-cs"/>
            </a:endParaRPr>
          </a:p>
        </p:txBody>
      </p:sp>
      <p:pic>
        <p:nvPicPr>
          <p:cNvPr id="2" name="Recorded Sound">
            <a:hlinkClick r:id="" action="ppaction://media"/>
            <a:extLst>
              <a:ext uri="{FF2B5EF4-FFF2-40B4-BE49-F238E27FC236}">
                <a16:creationId xmlns:a16="http://schemas.microsoft.com/office/drawing/2014/main" id="{5D32AFCA-0922-427D-BDCB-F3B1A65C31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7640" y="2060848"/>
            <a:ext cx="609600" cy="609600"/>
          </a:xfrm>
          <a:prstGeom prst="rect">
            <a:avLst/>
          </a:prstGeom>
        </p:spPr>
      </p:pic>
    </p:spTree>
    <p:extLst>
      <p:ext uri="{BB962C8B-B14F-4D97-AF65-F5344CB8AC3E}">
        <p14:creationId xmlns:p14="http://schemas.microsoft.com/office/powerpoint/2010/main" val="24176043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399" y="4659687"/>
            <a:ext cx="2403377" cy="1563638"/>
          </a:xfrm>
          <a:prstGeom prst="rect">
            <a:avLst/>
          </a:prstGeom>
        </p:spPr>
      </p:pic>
      <p:sp>
        <p:nvSpPr>
          <p:cNvPr id="3" name="Text Box 11"/>
          <p:cNvSpPr txBox="1">
            <a:spLocks noChangeArrowheads="1"/>
          </p:cNvSpPr>
          <p:nvPr/>
        </p:nvSpPr>
        <p:spPr bwMode="auto">
          <a:xfrm>
            <a:off x="152400" y="1211268"/>
            <a:ext cx="8668072"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spcBef>
                <a:spcPct val="50000"/>
              </a:spcBef>
            </a:pPr>
            <a:r>
              <a:rPr lang="en-GB" altLang="en-US" sz="4800" dirty="0">
                <a:solidFill>
                  <a:srgbClr val="C00000"/>
                </a:solidFill>
                <a:latin typeface="Berkeley" panose="02020500000000000000" pitchFamily="18" charset="0"/>
                <a:ea typeface="+mj-ea"/>
                <a:cs typeface="+mj-cs"/>
              </a:rPr>
              <a:t>Which skills does the course require?</a:t>
            </a:r>
          </a:p>
          <a:p>
            <a:pPr algn="ctr">
              <a:spcBef>
                <a:spcPct val="50000"/>
              </a:spcBef>
            </a:pPr>
            <a:r>
              <a:rPr lang="en-GB" altLang="en-US" sz="2800" dirty="0">
                <a:solidFill>
                  <a:srgbClr val="000000"/>
                </a:solidFill>
                <a:latin typeface="Berkeley"/>
                <a:ea typeface="+mj-ea"/>
                <a:cs typeface="+mj-cs"/>
              </a:rPr>
              <a:t>.</a:t>
            </a:r>
          </a:p>
          <a:p>
            <a:pPr algn="ctr">
              <a:spcBef>
                <a:spcPct val="50000"/>
              </a:spcBef>
            </a:pPr>
            <a:endParaRPr lang="en-GB" altLang="en-US" sz="4800" dirty="0">
              <a:solidFill>
                <a:srgbClr val="C00000"/>
              </a:solidFill>
              <a:latin typeface="Berkeley"/>
              <a:ea typeface="+mj-ea"/>
              <a:cs typeface="+mj-cs"/>
            </a:endParaRPr>
          </a:p>
        </p:txBody>
      </p:sp>
      <p:sp>
        <p:nvSpPr>
          <p:cNvPr id="4" name="TextBox 3"/>
          <p:cNvSpPr txBox="1"/>
          <p:nvPr/>
        </p:nvSpPr>
        <p:spPr>
          <a:xfrm>
            <a:off x="2922581" y="2858848"/>
            <a:ext cx="3010805" cy="1631216"/>
          </a:xfrm>
          <a:prstGeom prst="rect">
            <a:avLst/>
          </a:prstGeom>
          <a:noFill/>
          <a:ln>
            <a:solidFill>
              <a:schemeClr val="tx1"/>
            </a:solidFill>
          </a:ln>
        </p:spPr>
        <p:txBody>
          <a:bodyPr wrap="square" rtlCol="0">
            <a:spAutoFit/>
          </a:bodyPr>
          <a:lstStyle/>
          <a:p>
            <a:r>
              <a:rPr lang="en-GB" sz="2000" dirty="0"/>
              <a:t>Studying Geography helps you develop a wide range of skills which are useful beyond the classroom. </a:t>
            </a:r>
          </a:p>
        </p:txBody>
      </p:sp>
      <p:pic>
        <p:nvPicPr>
          <p:cNvPr id="2050" name="Picture 2" descr="Royal Geographical Society - Geography resources for teache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99" y="2903947"/>
            <a:ext cx="2403377" cy="16059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03654" y="5797310"/>
            <a:ext cx="1172116" cy="369332"/>
          </a:xfrm>
          <a:prstGeom prst="rect">
            <a:avLst/>
          </a:prstGeom>
          <a:solidFill>
            <a:schemeClr val="bg1"/>
          </a:solidFill>
          <a:ln>
            <a:solidFill>
              <a:schemeClr val="tx1"/>
            </a:solidFill>
          </a:ln>
        </p:spPr>
        <p:txBody>
          <a:bodyPr wrap="none" rtlCol="0">
            <a:spAutoFit/>
          </a:bodyPr>
          <a:lstStyle/>
          <a:p>
            <a:r>
              <a:rPr lang="en-GB" dirty="0"/>
              <a:t>Fieldwork</a:t>
            </a:r>
          </a:p>
        </p:txBody>
      </p:sp>
      <p:sp>
        <p:nvSpPr>
          <p:cNvPr id="7" name="TextBox 6"/>
          <p:cNvSpPr txBox="1"/>
          <p:nvPr/>
        </p:nvSpPr>
        <p:spPr>
          <a:xfrm>
            <a:off x="1195452" y="3993914"/>
            <a:ext cx="1069524" cy="369332"/>
          </a:xfrm>
          <a:prstGeom prst="rect">
            <a:avLst/>
          </a:prstGeom>
          <a:solidFill>
            <a:schemeClr val="bg1"/>
          </a:solidFill>
          <a:ln>
            <a:solidFill>
              <a:schemeClr val="tx1"/>
            </a:solidFill>
          </a:ln>
        </p:spPr>
        <p:txBody>
          <a:bodyPr wrap="none" rtlCol="0">
            <a:spAutoFit/>
          </a:bodyPr>
          <a:lstStyle/>
          <a:p>
            <a:r>
              <a:rPr lang="en-GB" dirty="0"/>
              <a:t>Mapping</a:t>
            </a:r>
          </a:p>
        </p:txBody>
      </p:sp>
      <p:pic>
        <p:nvPicPr>
          <p:cNvPr id="6" name="Picture 5"/>
          <p:cNvPicPr>
            <a:picLocks noChangeAspect="1"/>
          </p:cNvPicPr>
          <p:nvPr/>
        </p:nvPicPr>
        <p:blipFill rotWithShape="1">
          <a:blip r:embed="rId5"/>
          <a:srcRect l="8755" r="7738"/>
          <a:stretch/>
        </p:blipFill>
        <p:spPr>
          <a:xfrm>
            <a:off x="2843808" y="4618173"/>
            <a:ext cx="3168352" cy="1646665"/>
          </a:xfrm>
          <a:prstGeom prst="rect">
            <a:avLst/>
          </a:prstGeom>
          <a:ln>
            <a:solidFill>
              <a:schemeClr val="tx1"/>
            </a:solidFill>
          </a:ln>
        </p:spPr>
      </p:pic>
      <p:sp>
        <p:nvSpPr>
          <p:cNvPr id="9" name="TextBox 8"/>
          <p:cNvSpPr txBox="1"/>
          <p:nvPr/>
        </p:nvSpPr>
        <p:spPr>
          <a:xfrm>
            <a:off x="3470772" y="6392947"/>
            <a:ext cx="2031325" cy="369332"/>
          </a:xfrm>
          <a:prstGeom prst="rect">
            <a:avLst/>
          </a:prstGeom>
          <a:solidFill>
            <a:schemeClr val="bg1"/>
          </a:solidFill>
          <a:ln>
            <a:solidFill>
              <a:schemeClr val="tx1"/>
            </a:solidFill>
          </a:ln>
        </p:spPr>
        <p:txBody>
          <a:bodyPr wrap="none" rtlCol="0">
            <a:spAutoFit/>
          </a:bodyPr>
          <a:lstStyle/>
          <a:p>
            <a:r>
              <a:rPr lang="en-GB" dirty="0"/>
              <a:t>Analytical thinking</a:t>
            </a:r>
          </a:p>
        </p:txBody>
      </p:sp>
      <p:pic>
        <p:nvPicPr>
          <p:cNvPr id="11" name="Picture 10"/>
          <p:cNvPicPr>
            <a:picLocks noChangeAspect="1"/>
          </p:cNvPicPr>
          <p:nvPr/>
        </p:nvPicPr>
        <p:blipFill>
          <a:blip r:embed="rId6"/>
          <a:stretch>
            <a:fillRect/>
          </a:stretch>
        </p:blipFill>
        <p:spPr>
          <a:xfrm>
            <a:off x="6425057" y="2957629"/>
            <a:ext cx="2217516" cy="1498630"/>
          </a:xfrm>
          <a:prstGeom prst="rect">
            <a:avLst/>
          </a:prstGeom>
        </p:spPr>
      </p:pic>
      <p:sp>
        <p:nvSpPr>
          <p:cNvPr id="14" name="TextBox 13"/>
          <p:cNvSpPr txBox="1"/>
          <p:nvPr/>
        </p:nvSpPr>
        <p:spPr>
          <a:xfrm>
            <a:off x="7396411" y="3964477"/>
            <a:ext cx="941283" cy="369332"/>
          </a:xfrm>
          <a:prstGeom prst="rect">
            <a:avLst/>
          </a:prstGeom>
          <a:solidFill>
            <a:schemeClr val="bg1"/>
          </a:solidFill>
          <a:ln>
            <a:solidFill>
              <a:schemeClr val="tx1"/>
            </a:solidFill>
          </a:ln>
        </p:spPr>
        <p:txBody>
          <a:bodyPr wrap="none" rtlCol="0">
            <a:spAutoFit/>
          </a:bodyPr>
          <a:lstStyle/>
          <a:p>
            <a:r>
              <a:rPr lang="en-GB" dirty="0"/>
              <a:t>Graphs</a:t>
            </a:r>
          </a:p>
        </p:txBody>
      </p:sp>
      <p:pic>
        <p:nvPicPr>
          <p:cNvPr id="12" name="Picture 11"/>
          <p:cNvPicPr>
            <a:picLocks noChangeAspect="1"/>
          </p:cNvPicPr>
          <p:nvPr/>
        </p:nvPicPr>
        <p:blipFill>
          <a:blip r:embed="rId7"/>
          <a:stretch>
            <a:fillRect/>
          </a:stretch>
        </p:blipFill>
        <p:spPr>
          <a:xfrm>
            <a:off x="6353922" y="4659687"/>
            <a:ext cx="2311013" cy="1733260"/>
          </a:xfrm>
          <a:prstGeom prst="rect">
            <a:avLst/>
          </a:prstGeom>
        </p:spPr>
      </p:pic>
      <p:sp>
        <p:nvSpPr>
          <p:cNvPr id="16" name="TextBox 15"/>
          <p:cNvSpPr txBox="1"/>
          <p:nvPr/>
        </p:nvSpPr>
        <p:spPr>
          <a:xfrm>
            <a:off x="7020272" y="5873903"/>
            <a:ext cx="1569660" cy="406265"/>
          </a:xfrm>
          <a:prstGeom prst="rect">
            <a:avLst/>
          </a:prstGeom>
          <a:solidFill>
            <a:schemeClr val="bg1"/>
          </a:solidFill>
          <a:ln>
            <a:solidFill>
              <a:schemeClr val="tx1"/>
            </a:solidFill>
          </a:ln>
        </p:spPr>
        <p:txBody>
          <a:bodyPr wrap="none" rtlCol="0">
            <a:spAutoFit/>
          </a:bodyPr>
          <a:lstStyle/>
          <a:p>
            <a:r>
              <a:rPr lang="en-GB" dirty="0"/>
              <a:t>Data analysis</a:t>
            </a:r>
          </a:p>
        </p:txBody>
      </p:sp>
    </p:spTree>
    <p:extLst>
      <p:ext uri="{BB962C8B-B14F-4D97-AF65-F5344CB8AC3E}">
        <p14:creationId xmlns:p14="http://schemas.microsoft.com/office/powerpoint/2010/main" val="34290982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1"/>
          <p:cNvSpPr txBox="1">
            <a:spLocks noChangeArrowheads="1"/>
          </p:cNvSpPr>
          <p:nvPr/>
        </p:nvSpPr>
        <p:spPr bwMode="auto">
          <a:xfrm>
            <a:off x="199269" y="1323311"/>
            <a:ext cx="86680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spcBef>
                <a:spcPct val="50000"/>
              </a:spcBef>
            </a:pPr>
            <a:r>
              <a:rPr lang="en-GB" altLang="en-US" dirty="0">
                <a:solidFill>
                  <a:srgbClr val="C00000"/>
                </a:solidFill>
                <a:latin typeface="Berkeley"/>
                <a:ea typeface="+mj-ea"/>
                <a:cs typeface="+mj-cs"/>
              </a:rPr>
              <a:t>Careers Links</a:t>
            </a:r>
          </a:p>
        </p:txBody>
      </p:sp>
      <p:pic>
        <p:nvPicPr>
          <p:cNvPr id="2" name="Picture 1"/>
          <p:cNvPicPr>
            <a:picLocks noChangeAspect="1"/>
          </p:cNvPicPr>
          <p:nvPr/>
        </p:nvPicPr>
        <p:blipFill>
          <a:blip r:embed="rId5"/>
          <a:stretch>
            <a:fillRect/>
          </a:stretch>
        </p:blipFill>
        <p:spPr>
          <a:xfrm>
            <a:off x="179512" y="1340768"/>
            <a:ext cx="2775803" cy="1873668"/>
          </a:xfrm>
          <a:prstGeom prst="rect">
            <a:avLst/>
          </a:prstGeom>
        </p:spPr>
      </p:pic>
      <p:sp>
        <p:nvSpPr>
          <p:cNvPr id="4" name="TextBox 3"/>
          <p:cNvSpPr txBox="1"/>
          <p:nvPr/>
        </p:nvSpPr>
        <p:spPr>
          <a:xfrm>
            <a:off x="1129173" y="1426352"/>
            <a:ext cx="1544077" cy="369332"/>
          </a:xfrm>
          <a:prstGeom prst="rect">
            <a:avLst/>
          </a:prstGeom>
          <a:solidFill>
            <a:schemeClr val="bg1"/>
          </a:solidFill>
          <a:ln>
            <a:solidFill>
              <a:schemeClr val="tx1"/>
            </a:solidFill>
          </a:ln>
        </p:spPr>
        <p:txBody>
          <a:bodyPr wrap="none" rtlCol="0">
            <a:spAutoFit/>
          </a:bodyPr>
          <a:lstStyle/>
          <a:p>
            <a:r>
              <a:rPr lang="en-GB" dirty="0"/>
              <a:t>Volcanologist</a:t>
            </a:r>
          </a:p>
        </p:txBody>
      </p:sp>
      <p:pic>
        <p:nvPicPr>
          <p:cNvPr id="5" name="Picture 4"/>
          <p:cNvPicPr>
            <a:picLocks noChangeAspect="1"/>
          </p:cNvPicPr>
          <p:nvPr/>
        </p:nvPicPr>
        <p:blipFill>
          <a:blip r:embed="rId6"/>
          <a:stretch>
            <a:fillRect/>
          </a:stretch>
        </p:blipFill>
        <p:spPr>
          <a:xfrm>
            <a:off x="6171797" y="5134931"/>
            <a:ext cx="2936707" cy="1534429"/>
          </a:xfrm>
          <a:prstGeom prst="rect">
            <a:avLst/>
          </a:prstGeom>
        </p:spPr>
      </p:pic>
      <p:sp>
        <p:nvSpPr>
          <p:cNvPr id="6" name="TextBox 5"/>
          <p:cNvSpPr txBox="1"/>
          <p:nvPr/>
        </p:nvSpPr>
        <p:spPr>
          <a:xfrm>
            <a:off x="7523029" y="6165304"/>
            <a:ext cx="1454244" cy="369332"/>
          </a:xfrm>
          <a:prstGeom prst="rect">
            <a:avLst/>
          </a:prstGeom>
          <a:solidFill>
            <a:schemeClr val="bg1"/>
          </a:solidFill>
          <a:ln>
            <a:solidFill>
              <a:schemeClr val="tx1"/>
            </a:solidFill>
          </a:ln>
        </p:spPr>
        <p:txBody>
          <a:bodyPr wrap="none" rtlCol="0">
            <a:spAutoFit/>
          </a:bodyPr>
          <a:lstStyle/>
          <a:p>
            <a:r>
              <a:rPr lang="en-GB" dirty="0"/>
              <a:t>Renewables</a:t>
            </a:r>
          </a:p>
        </p:txBody>
      </p:sp>
      <p:pic>
        <p:nvPicPr>
          <p:cNvPr id="7" name="Picture 6"/>
          <p:cNvPicPr>
            <a:picLocks noChangeAspect="1"/>
          </p:cNvPicPr>
          <p:nvPr/>
        </p:nvPicPr>
        <p:blipFill>
          <a:blip r:embed="rId7"/>
          <a:stretch>
            <a:fillRect/>
          </a:stretch>
        </p:blipFill>
        <p:spPr>
          <a:xfrm>
            <a:off x="6171797" y="1340768"/>
            <a:ext cx="2815621" cy="1873668"/>
          </a:xfrm>
          <a:prstGeom prst="rect">
            <a:avLst/>
          </a:prstGeom>
        </p:spPr>
      </p:pic>
      <p:sp>
        <p:nvSpPr>
          <p:cNvPr id="8" name="TextBox 7"/>
          <p:cNvSpPr txBox="1"/>
          <p:nvPr/>
        </p:nvSpPr>
        <p:spPr>
          <a:xfrm>
            <a:off x="7307736" y="2570496"/>
            <a:ext cx="1646605" cy="369332"/>
          </a:xfrm>
          <a:prstGeom prst="rect">
            <a:avLst/>
          </a:prstGeom>
          <a:solidFill>
            <a:schemeClr val="bg1"/>
          </a:solidFill>
          <a:ln>
            <a:solidFill>
              <a:schemeClr val="tx1"/>
            </a:solidFill>
          </a:ln>
        </p:spPr>
        <p:txBody>
          <a:bodyPr wrap="none" rtlCol="0">
            <a:spAutoFit/>
          </a:bodyPr>
          <a:lstStyle/>
          <a:p>
            <a:r>
              <a:rPr lang="en-GB" dirty="0"/>
              <a:t>Urban planner</a:t>
            </a:r>
          </a:p>
        </p:txBody>
      </p:sp>
      <p:pic>
        <p:nvPicPr>
          <p:cNvPr id="1026" name="Picture 2" descr="What does a Conservation Scientist Do and How to Become On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986" y="4944318"/>
            <a:ext cx="2846329" cy="18081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91984" y="6309320"/>
            <a:ext cx="1774845" cy="369332"/>
          </a:xfrm>
          <a:prstGeom prst="rect">
            <a:avLst/>
          </a:prstGeom>
          <a:solidFill>
            <a:schemeClr val="bg1"/>
          </a:solidFill>
          <a:ln>
            <a:solidFill>
              <a:schemeClr val="tx1"/>
            </a:solidFill>
          </a:ln>
        </p:spPr>
        <p:txBody>
          <a:bodyPr wrap="none" rtlCol="0">
            <a:spAutoFit/>
          </a:bodyPr>
          <a:lstStyle/>
          <a:p>
            <a:r>
              <a:rPr lang="en-GB" dirty="0"/>
              <a:t>Conservationist</a:t>
            </a:r>
          </a:p>
        </p:txBody>
      </p:sp>
      <p:sp>
        <p:nvSpPr>
          <p:cNvPr id="9" name="TextBox 8"/>
          <p:cNvSpPr txBox="1"/>
          <p:nvPr/>
        </p:nvSpPr>
        <p:spPr>
          <a:xfrm>
            <a:off x="3036697" y="1888017"/>
            <a:ext cx="3010805" cy="4247317"/>
          </a:xfrm>
          <a:prstGeom prst="rect">
            <a:avLst/>
          </a:prstGeom>
          <a:noFill/>
          <a:ln>
            <a:solidFill>
              <a:schemeClr val="tx1"/>
            </a:solidFill>
          </a:ln>
        </p:spPr>
        <p:txBody>
          <a:bodyPr wrap="square" rtlCol="0">
            <a:spAutoFit/>
          </a:bodyPr>
          <a:lstStyle/>
          <a:p>
            <a:r>
              <a:rPr lang="en-GB" dirty="0"/>
              <a:t>Geographers are very employable, with the skills, knowledge and understanding gained during a geography qualification held in high regard by employers. Studying Geography opens up a wide range of job opportunities, and if your career path is to be varied, you will need transferable skills and flexibility. Geography provides you with these.</a:t>
            </a:r>
          </a:p>
        </p:txBody>
      </p:sp>
      <p:pic>
        <p:nvPicPr>
          <p:cNvPr id="1028" name="Picture 4" descr="Disaster Welfare Support Team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71797" y="3538188"/>
            <a:ext cx="2936707" cy="134599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500954" y="4439158"/>
            <a:ext cx="2044149" cy="369332"/>
          </a:xfrm>
          <a:prstGeom prst="rect">
            <a:avLst/>
          </a:prstGeom>
          <a:solidFill>
            <a:schemeClr val="bg1"/>
          </a:solidFill>
          <a:ln>
            <a:solidFill>
              <a:schemeClr val="tx1"/>
            </a:solidFill>
          </a:ln>
        </p:spPr>
        <p:txBody>
          <a:bodyPr wrap="none" rtlCol="0">
            <a:spAutoFit/>
          </a:bodyPr>
          <a:lstStyle/>
          <a:p>
            <a:r>
              <a:rPr lang="en-GB" dirty="0"/>
              <a:t>Disaster response</a:t>
            </a:r>
          </a:p>
        </p:txBody>
      </p:sp>
      <p:pic>
        <p:nvPicPr>
          <p:cNvPr id="11" name="Picture 10"/>
          <p:cNvPicPr>
            <a:picLocks noChangeAspect="1"/>
          </p:cNvPicPr>
          <p:nvPr/>
        </p:nvPicPr>
        <p:blipFill>
          <a:blip r:embed="rId10"/>
          <a:stretch>
            <a:fillRect/>
          </a:stretch>
        </p:blipFill>
        <p:spPr>
          <a:xfrm>
            <a:off x="108986" y="3263500"/>
            <a:ext cx="2878837" cy="1620679"/>
          </a:xfrm>
          <a:prstGeom prst="rect">
            <a:avLst/>
          </a:prstGeom>
        </p:spPr>
      </p:pic>
      <p:sp>
        <p:nvSpPr>
          <p:cNvPr id="15" name="TextBox 14"/>
          <p:cNvSpPr txBox="1"/>
          <p:nvPr/>
        </p:nvSpPr>
        <p:spPr>
          <a:xfrm>
            <a:off x="148585" y="4427820"/>
            <a:ext cx="2839239" cy="369332"/>
          </a:xfrm>
          <a:prstGeom prst="rect">
            <a:avLst/>
          </a:prstGeom>
          <a:solidFill>
            <a:schemeClr val="bg1"/>
          </a:solidFill>
          <a:ln>
            <a:solidFill>
              <a:schemeClr val="tx1"/>
            </a:solidFill>
          </a:ln>
        </p:spPr>
        <p:txBody>
          <a:bodyPr wrap="none" rtlCol="0">
            <a:spAutoFit/>
          </a:bodyPr>
          <a:lstStyle/>
          <a:p>
            <a:r>
              <a:rPr lang="en-GB" dirty="0"/>
              <a:t>International development</a:t>
            </a:r>
          </a:p>
        </p:txBody>
      </p:sp>
      <p:pic>
        <p:nvPicPr>
          <p:cNvPr id="12" name="Recorded Sound">
            <a:hlinkClick r:id="" action="ppaction://media"/>
            <a:extLst>
              <a:ext uri="{FF2B5EF4-FFF2-40B4-BE49-F238E27FC236}">
                <a16:creationId xmlns:a16="http://schemas.microsoft.com/office/drawing/2014/main" id="{B48CE7E8-852E-4AAC-ADB0-11D3B2781CC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256210" y="6127603"/>
            <a:ext cx="609600" cy="609600"/>
          </a:xfrm>
          <a:prstGeom prst="rect">
            <a:avLst/>
          </a:prstGeom>
        </p:spPr>
      </p:pic>
    </p:spTree>
    <p:extLst>
      <p:ext uri="{BB962C8B-B14F-4D97-AF65-F5344CB8AC3E}">
        <p14:creationId xmlns:p14="http://schemas.microsoft.com/office/powerpoint/2010/main" val="5023851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9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1"/>
          <p:cNvSpPr txBox="1">
            <a:spLocks noChangeArrowheads="1"/>
          </p:cNvSpPr>
          <p:nvPr/>
        </p:nvSpPr>
        <p:spPr bwMode="auto">
          <a:xfrm>
            <a:off x="237964" y="2291128"/>
            <a:ext cx="8668072"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GB" altLang="en-US" dirty="0">
                <a:latin typeface="Berkeley"/>
                <a:ea typeface="+mj-ea"/>
                <a:cs typeface="+mj-cs"/>
              </a:rPr>
              <a:t>The army value geography for its critical thinking skills, and use of maps and data. </a:t>
            </a:r>
            <a:endParaRPr lang="en-US">
              <a:ea typeface="+mj-ea"/>
              <a:cs typeface="+mj-cs"/>
            </a:endParaRPr>
          </a:p>
          <a:p>
            <a:pPr algn="ctr">
              <a:spcBef>
                <a:spcPct val="50000"/>
              </a:spcBef>
            </a:pPr>
            <a:r>
              <a:rPr lang="en-GB" altLang="en-US" dirty="0">
                <a:latin typeface="Berkeley"/>
                <a:ea typeface="+mj-ea"/>
                <a:cs typeface="+mj-cs"/>
              </a:rPr>
              <a:t>Logistics- planning routes that goods and lorries take.</a:t>
            </a:r>
            <a:endParaRPr lang="en-GB" altLang="en-US" dirty="0">
              <a:latin typeface="Berkeley" panose="02020500000000000000" pitchFamily="18" charset="0"/>
              <a:ea typeface="+mj-ea"/>
              <a:cs typeface="+mj-cs"/>
            </a:endParaRPr>
          </a:p>
          <a:p>
            <a:pPr algn="ctr">
              <a:spcBef>
                <a:spcPct val="50000"/>
              </a:spcBef>
            </a:pPr>
            <a:r>
              <a:rPr lang="en-GB" altLang="en-US" dirty="0">
                <a:latin typeface="Berkeley"/>
                <a:ea typeface="+mj-ea"/>
                <a:cs typeface="+mj-cs"/>
              </a:rPr>
              <a:t>Renewable energies and climate scientists will be important jobs in your life time due to climate change. </a:t>
            </a:r>
          </a:p>
          <a:p>
            <a:pPr algn="ctr">
              <a:spcBef>
                <a:spcPct val="50000"/>
              </a:spcBef>
            </a:pPr>
            <a:r>
              <a:rPr lang="en-GB" altLang="en-US" dirty="0">
                <a:latin typeface="Berkeley"/>
                <a:ea typeface="+mj-ea"/>
                <a:cs typeface="+mj-cs"/>
              </a:rPr>
              <a:t>Emergency manager specialists- to run the emergency services during disasters such as flooding and earthquakes needs you to be a critical thinker who can use information and maps well. </a:t>
            </a:r>
            <a:endParaRPr lang="en-GB" altLang="en-US" dirty="0">
              <a:latin typeface="Berkeley" panose="02020500000000000000" pitchFamily="18" charset="0"/>
              <a:ea typeface="+mj-ea"/>
              <a:cs typeface="+mj-cs"/>
            </a:endParaRPr>
          </a:p>
        </p:txBody>
      </p:sp>
      <p:sp>
        <p:nvSpPr>
          <p:cNvPr id="2" name="TextBox 1">
            <a:extLst>
              <a:ext uri="{FF2B5EF4-FFF2-40B4-BE49-F238E27FC236}">
                <a16:creationId xmlns:a16="http://schemas.microsoft.com/office/drawing/2014/main" id="{3ECCA641-77A1-185E-56F8-0B04EB2966D4}"/>
              </a:ext>
            </a:extLst>
          </p:cNvPr>
          <p:cNvSpPr txBox="1"/>
          <p:nvPr/>
        </p:nvSpPr>
        <p:spPr>
          <a:xfrm>
            <a:off x="238018" y="118153"/>
            <a:ext cx="555146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dirty="0">
                <a:solidFill>
                  <a:srgbClr val="C00000"/>
                </a:solidFill>
                <a:latin typeface="Berkeley"/>
                <a:cs typeface="Arial"/>
              </a:rPr>
              <a:t>Careers Links</a:t>
            </a:r>
            <a:r>
              <a:rPr lang="en-GB" sz="5400" dirty="0">
                <a:latin typeface="Berkeley"/>
                <a:cs typeface="Arial"/>
              </a:rPr>
              <a:t>​</a:t>
            </a:r>
            <a:endParaRPr lang="en-GB" sz="5400" dirty="0">
              <a:cs typeface="Arial"/>
            </a:endParaRPr>
          </a:p>
        </p:txBody>
      </p:sp>
    </p:spTree>
    <p:extLst>
      <p:ext uri="{BB962C8B-B14F-4D97-AF65-F5344CB8AC3E}">
        <p14:creationId xmlns:p14="http://schemas.microsoft.com/office/powerpoint/2010/main" val="35115807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Theme1">
  <a:themeElements>
    <a:clrScheme name="Them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eme1">
      <a:majorFont>
        <a:latin typeface="BerkeleyOldstyleITCbyB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Them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eme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eme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eme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eme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eme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eme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eme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eme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eme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eme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eme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FECAC11CC589A4FA00B5741399EF0A8" ma:contentTypeVersion="5" ma:contentTypeDescription="Create a new document." ma:contentTypeScope="" ma:versionID="8d218f2ceba4cbdfd2d4c0569ed04799">
  <xsd:schema xmlns:xsd="http://www.w3.org/2001/XMLSchema" xmlns:xs="http://www.w3.org/2001/XMLSchema" xmlns:p="http://schemas.microsoft.com/office/2006/metadata/properties" xmlns:ns2="6d49f7e4-8427-4c61-9628-db4dc497675f" targetNamespace="http://schemas.microsoft.com/office/2006/metadata/properties" ma:root="true" ma:fieldsID="cdcf792b092717272fed23783e557d3b" ns2:_="">
    <xsd:import namespace="6d49f7e4-8427-4c61-9628-db4dc49767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49f7e4-8427-4c61-9628-db4dc49767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E7D5F84-F7A6-43D4-A752-80AF77B421F5}">
  <ds:schemaRefs>
    <ds:schemaRef ds:uri="http://schemas.microsoft.com/sharepoint/v3/contenttype/forms"/>
  </ds:schemaRefs>
</ds:datastoreItem>
</file>

<file path=customXml/itemProps2.xml><?xml version="1.0" encoding="utf-8"?>
<ds:datastoreItem xmlns:ds="http://schemas.openxmlformats.org/officeDocument/2006/customXml" ds:itemID="{D020163D-2B7A-4690-A04F-31D13CC0E7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49f7e4-8427-4c61-9628-db4dc49767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8236702-0840-498B-B3FC-43ACA96649F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Powerpoint Template</Template>
  <TotalTime>3074</TotalTime>
  <Words>1745</Words>
  <Application>Microsoft Office PowerPoint</Application>
  <PresentationFormat>On-screen Show (4:3)</PresentationFormat>
  <Paragraphs>135</Paragraphs>
  <Slides>15</Slides>
  <Notes>15</Notes>
  <HiddenSlides>0</HiddenSlides>
  <MMClips>5</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Theme1</vt:lpstr>
      <vt:lpstr>Key Stage 4 Guided Choices Year 9 into 10</vt:lpstr>
      <vt:lpstr>Course Topics</vt:lpstr>
      <vt:lpstr>Course Topics</vt:lpstr>
      <vt:lpstr>Course Topics</vt:lpstr>
      <vt:lpstr>How is the course assessed?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Outwood Grange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Open Evening  29th September 2009</dc:title>
  <dc:creator>klw</dc:creator>
  <cp:lastModifiedBy>Christopher Vallance</cp:lastModifiedBy>
  <cp:revision>301</cp:revision>
  <cp:lastPrinted>2019-01-28T13:36:12Z</cp:lastPrinted>
  <dcterms:created xsi:type="dcterms:W3CDTF">2009-09-17T06:29:05Z</dcterms:created>
  <dcterms:modified xsi:type="dcterms:W3CDTF">2023-02-06T17:20:57Z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0x010100BFECAC11CC589A4FA00B5741399EF0A8</vt:lpwstr>
  </property>
</Properties>
</file>