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4"/>
  </p:notesMasterIdLst>
  <p:handoutMasterIdLst>
    <p:handoutMasterId r:id="rId15"/>
  </p:handoutMasterIdLst>
  <p:sldIdLst>
    <p:sldId id="299" r:id="rId5"/>
    <p:sldId id="315" r:id="rId6"/>
    <p:sldId id="325" r:id="rId7"/>
    <p:sldId id="347" r:id="rId8"/>
    <p:sldId id="317" r:id="rId9"/>
    <p:sldId id="348" r:id="rId10"/>
    <p:sldId id="350" r:id="rId11"/>
    <p:sldId id="263" r:id="rId12"/>
    <p:sldId id="265" r:id="rId13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FF9933"/>
    <a:srgbClr val="993366"/>
    <a:srgbClr val="9933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F98D3B-5465-4ACD-BDAD-8CEC07057442}" v="136" dt="2023-02-06T17:27:39.8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8" autoAdjust="0"/>
    <p:restoredTop sz="80157" autoAdjust="0"/>
  </p:normalViewPr>
  <p:slideViewPr>
    <p:cSldViewPr>
      <p:cViewPr varScale="1">
        <p:scale>
          <a:sx n="58" d="100"/>
          <a:sy n="58" d="100"/>
        </p:scale>
        <p:origin x="187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D4F98D3B-5465-4ACD-BDAD-8CEC07057442}"/>
    <pc:docChg chg="modSld">
      <pc:chgData name="" userId="" providerId="" clId="Web-{D4F98D3B-5465-4ACD-BDAD-8CEC07057442}" dt="2023-02-06T17:21:19.414" v="0" actId="1076"/>
      <pc:docMkLst>
        <pc:docMk/>
      </pc:docMkLst>
      <pc:sldChg chg="modSp">
        <pc:chgData name="" userId="" providerId="" clId="Web-{D4F98D3B-5465-4ACD-BDAD-8CEC07057442}" dt="2023-02-06T17:21:19.414" v="0" actId="1076"/>
        <pc:sldMkLst>
          <pc:docMk/>
          <pc:sldMk cId="0" sldId="299"/>
        </pc:sldMkLst>
        <pc:spChg chg="mod">
          <ac:chgData name="" userId="" providerId="" clId="Web-{D4F98D3B-5465-4ACD-BDAD-8CEC07057442}" dt="2023-02-06T17:21:19.414" v="0" actId="1076"/>
          <ac:spMkLst>
            <pc:docMk/>
            <pc:sldMk cId="0" sldId="299"/>
            <ac:spMk id="4101" creationId="{00000000-0000-0000-0000-000000000000}"/>
          </ac:spMkLst>
        </pc:spChg>
      </pc:sldChg>
    </pc:docChg>
  </pc:docChgLst>
  <pc:docChgLst>
    <pc:chgData name="Sally Spencer" userId="S::sspencer@tscacademy.org.uk::b0601bad-6da8-4353-80fd-a3f9447daa35" providerId="AD" clId="Web-{D4F98D3B-5465-4ACD-BDAD-8CEC07057442}"/>
    <pc:docChg chg="modSld">
      <pc:chgData name="Sally Spencer" userId="S::sspencer@tscacademy.org.uk::b0601bad-6da8-4353-80fd-a3f9447daa35" providerId="AD" clId="Web-{D4F98D3B-5465-4ACD-BDAD-8CEC07057442}" dt="2023-02-06T17:27:39.850" v="88" actId="20577"/>
      <pc:docMkLst>
        <pc:docMk/>
      </pc:docMkLst>
      <pc:sldChg chg="modSp">
        <pc:chgData name="Sally Spencer" userId="S::sspencer@tscacademy.org.uk::b0601bad-6da8-4353-80fd-a3f9447daa35" providerId="AD" clId="Web-{D4F98D3B-5465-4ACD-BDAD-8CEC07057442}" dt="2023-02-06T17:27:06.380" v="78" actId="1076"/>
        <pc:sldMkLst>
          <pc:docMk/>
          <pc:sldMk cId="0" sldId="263"/>
        </pc:sldMkLst>
        <pc:spChg chg="mod">
          <ac:chgData name="Sally Spencer" userId="S::sspencer@tscacademy.org.uk::b0601bad-6da8-4353-80fd-a3f9447daa35" providerId="AD" clId="Web-{D4F98D3B-5465-4ACD-BDAD-8CEC07057442}" dt="2023-02-06T17:27:06.380" v="78" actId="1076"/>
          <ac:spMkLst>
            <pc:docMk/>
            <pc:sldMk cId="0" sldId="263"/>
            <ac:spMk id="16387" creationId="{00000000-0000-0000-0000-000000000000}"/>
          </ac:spMkLst>
        </pc:spChg>
      </pc:sldChg>
      <pc:sldChg chg="modSp">
        <pc:chgData name="Sally Spencer" userId="S::sspencer@tscacademy.org.uk::b0601bad-6da8-4353-80fd-a3f9447daa35" providerId="AD" clId="Web-{D4F98D3B-5465-4ACD-BDAD-8CEC07057442}" dt="2023-02-06T17:27:39.850" v="88" actId="20577"/>
        <pc:sldMkLst>
          <pc:docMk/>
          <pc:sldMk cId="0" sldId="265"/>
        </pc:sldMkLst>
        <pc:spChg chg="mod">
          <ac:chgData name="Sally Spencer" userId="S::sspencer@tscacademy.org.uk::b0601bad-6da8-4353-80fd-a3f9447daa35" providerId="AD" clId="Web-{D4F98D3B-5465-4ACD-BDAD-8CEC07057442}" dt="2023-02-06T17:27:39.850" v="88" actId="20577"/>
          <ac:spMkLst>
            <pc:docMk/>
            <pc:sldMk cId="0" sldId="265"/>
            <ac:spMk id="23555" creationId="{00000000-0000-0000-0000-000000000000}"/>
          </ac:spMkLst>
        </pc:spChg>
      </pc:sldChg>
      <pc:sldChg chg="modSp">
        <pc:chgData name="Sally Spencer" userId="S::sspencer@tscacademy.org.uk::b0601bad-6da8-4353-80fd-a3f9447daa35" providerId="AD" clId="Web-{D4F98D3B-5465-4ACD-BDAD-8CEC07057442}" dt="2023-02-06T17:22:31.463" v="8" actId="20577"/>
        <pc:sldMkLst>
          <pc:docMk/>
          <pc:sldMk cId="0" sldId="299"/>
        </pc:sldMkLst>
        <pc:spChg chg="mod">
          <ac:chgData name="Sally Spencer" userId="S::sspencer@tscacademy.org.uk::b0601bad-6da8-4353-80fd-a3f9447daa35" providerId="AD" clId="Web-{D4F98D3B-5465-4ACD-BDAD-8CEC07057442}" dt="2023-02-06T17:22:31.463" v="8" actId="20577"/>
          <ac:spMkLst>
            <pc:docMk/>
            <pc:sldMk cId="0" sldId="299"/>
            <ac:spMk id="4101" creationId="{00000000-0000-0000-0000-000000000000}"/>
          </ac:spMkLst>
        </pc:spChg>
      </pc:sldChg>
      <pc:sldChg chg="modSp">
        <pc:chgData name="Sally Spencer" userId="S::sspencer@tscacademy.org.uk::b0601bad-6da8-4353-80fd-a3f9447daa35" providerId="AD" clId="Web-{D4F98D3B-5465-4ACD-BDAD-8CEC07057442}" dt="2023-02-06T17:22:31.698" v="12" actId="20577"/>
        <pc:sldMkLst>
          <pc:docMk/>
          <pc:sldMk cId="2464494371" sldId="315"/>
        </pc:sldMkLst>
        <pc:spChg chg="mod">
          <ac:chgData name="Sally Spencer" userId="S::sspencer@tscacademy.org.uk::b0601bad-6da8-4353-80fd-a3f9447daa35" providerId="AD" clId="Web-{D4F98D3B-5465-4ACD-BDAD-8CEC07057442}" dt="2023-02-06T17:22:31.698" v="12" actId="20577"/>
          <ac:spMkLst>
            <pc:docMk/>
            <pc:sldMk cId="2464494371" sldId="315"/>
            <ac:spMk id="2" creationId="{7CFE4DB8-1E13-44C1-986B-371B2ABDE4EC}"/>
          </ac:spMkLst>
        </pc:spChg>
        <pc:spChg chg="mod">
          <ac:chgData name="Sally Spencer" userId="S::sspencer@tscacademy.org.uk::b0601bad-6da8-4353-80fd-a3f9447daa35" providerId="AD" clId="Web-{D4F98D3B-5465-4ACD-BDAD-8CEC07057442}" dt="2023-02-06T17:21:38.493" v="2" actId="20577"/>
          <ac:spMkLst>
            <pc:docMk/>
            <pc:sldMk cId="2464494371" sldId="315"/>
            <ac:spMk id="6" creationId="{00000000-0000-0000-0000-000000000000}"/>
          </ac:spMkLst>
        </pc:spChg>
      </pc:sldChg>
      <pc:sldChg chg="modSp">
        <pc:chgData name="Sally Spencer" userId="S::sspencer@tscacademy.org.uk::b0601bad-6da8-4353-80fd-a3f9447daa35" providerId="AD" clId="Web-{D4F98D3B-5465-4ACD-BDAD-8CEC07057442}" dt="2023-02-06T17:24:53.391" v="53" actId="20577"/>
        <pc:sldMkLst>
          <pc:docMk/>
          <pc:sldMk cId="3511580778" sldId="317"/>
        </pc:sldMkLst>
        <pc:spChg chg="mod">
          <ac:chgData name="Sally Spencer" userId="S::sspencer@tscacademy.org.uk::b0601bad-6da8-4353-80fd-a3f9447daa35" providerId="AD" clId="Web-{D4F98D3B-5465-4ACD-BDAD-8CEC07057442}" dt="2023-02-06T17:24:53.391" v="53" actId="20577"/>
          <ac:spMkLst>
            <pc:docMk/>
            <pc:sldMk cId="3511580778" sldId="317"/>
            <ac:spMk id="2" creationId="{912E309D-7807-4BFC-A7B3-968C692957E5}"/>
          </ac:spMkLst>
        </pc:spChg>
        <pc:spChg chg="mod">
          <ac:chgData name="Sally Spencer" userId="S::sspencer@tscacademy.org.uk::b0601bad-6da8-4353-80fd-a3f9447daa35" providerId="AD" clId="Web-{D4F98D3B-5465-4ACD-BDAD-8CEC07057442}" dt="2023-02-06T17:23:56.826" v="35" actId="1076"/>
          <ac:spMkLst>
            <pc:docMk/>
            <pc:sldMk cId="3511580778" sldId="317"/>
            <ac:spMk id="3" creationId="{00000000-0000-0000-0000-000000000000}"/>
          </ac:spMkLst>
        </pc:spChg>
        <pc:picChg chg="mod">
          <ac:chgData name="Sally Spencer" userId="S::sspencer@tscacademy.org.uk::b0601bad-6da8-4353-80fd-a3f9447daa35" providerId="AD" clId="Web-{D4F98D3B-5465-4ACD-BDAD-8CEC07057442}" dt="2023-02-06T17:24:09.780" v="39" actId="1076"/>
          <ac:picMkLst>
            <pc:docMk/>
            <pc:sldMk cId="3511580778" sldId="317"/>
            <ac:picMk id="4" creationId="{68CACF82-9431-4A89-9FF5-856D710450B2}"/>
          </ac:picMkLst>
        </pc:picChg>
      </pc:sldChg>
      <pc:sldChg chg="modSp">
        <pc:chgData name="Sally Spencer" userId="S::sspencer@tscacademy.org.uk::b0601bad-6da8-4353-80fd-a3f9447daa35" providerId="AD" clId="Web-{D4F98D3B-5465-4ACD-BDAD-8CEC07057442}" dt="2023-02-06T17:22:41.886" v="13" actId="20577"/>
        <pc:sldMkLst>
          <pc:docMk/>
          <pc:sldMk cId="2417604327" sldId="325"/>
        </pc:sldMkLst>
        <pc:spChg chg="mod">
          <ac:chgData name="Sally Spencer" userId="S::sspencer@tscacademy.org.uk::b0601bad-6da8-4353-80fd-a3f9447daa35" providerId="AD" clId="Web-{D4F98D3B-5465-4ACD-BDAD-8CEC07057442}" dt="2023-02-06T17:22:41.886" v="13" actId="20577"/>
          <ac:spMkLst>
            <pc:docMk/>
            <pc:sldMk cId="2417604327" sldId="325"/>
            <ac:spMk id="2" creationId="{47C28E59-C502-4A10-A833-319C3BAB991C}"/>
          </ac:spMkLst>
        </pc:spChg>
        <pc:picChg chg="mod">
          <ac:chgData name="Sally Spencer" userId="S::sspencer@tscacademy.org.uk::b0601bad-6da8-4353-80fd-a3f9447daa35" providerId="AD" clId="Web-{D4F98D3B-5465-4ACD-BDAD-8CEC07057442}" dt="2023-02-06T17:22:03.915" v="6" actId="1076"/>
          <ac:picMkLst>
            <pc:docMk/>
            <pc:sldMk cId="2417604327" sldId="325"/>
            <ac:picMk id="4" creationId="{24DFA133-CA64-4631-9D5B-1F52007E3A6B}"/>
          </ac:picMkLst>
        </pc:picChg>
      </pc:sldChg>
      <pc:sldChg chg="modSp">
        <pc:chgData name="Sally Spencer" userId="S::sspencer@tscacademy.org.uk::b0601bad-6da8-4353-80fd-a3f9447daa35" providerId="AD" clId="Web-{D4F98D3B-5465-4ACD-BDAD-8CEC07057442}" dt="2023-02-06T17:23:38.528" v="29" actId="20577"/>
        <pc:sldMkLst>
          <pc:docMk/>
          <pc:sldMk cId="557211184" sldId="347"/>
        </pc:sldMkLst>
        <pc:spChg chg="mod">
          <ac:chgData name="Sally Spencer" userId="S::sspencer@tscacademy.org.uk::b0601bad-6da8-4353-80fd-a3f9447daa35" providerId="AD" clId="Web-{D4F98D3B-5465-4ACD-BDAD-8CEC07057442}" dt="2023-02-06T17:23:38.528" v="29" actId="20577"/>
          <ac:spMkLst>
            <pc:docMk/>
            <pc:sldMk cId="557211184" sldId="347"/>
            <ac:spMk id="2" creationId="{35CFD6F1-2B19-4014-B65C-7E5FA31B80A4}"/>
          </ac:spMkLst>
        </pc:spChg>
        <pc:spChg chg="mod">
          <ac:chgData name="Sally Spencer" userId="S::sspencer@tscacademy.org.uk::b0601bad-6da8-4353-80fd-a3f9447daa35" providerId="AD" clId="Web-{D4F98D3B-5465-4ACD-BDAD-8CEC07057442}" dt="2023-02-06T17:23:15.293" v="20" actId="1076"/>
          <ac:spMkLst>
            <pc:docMk/>
            <pc:sldMk cId="557211184" sldId="347"/>
            <ac:spMk id="6" creationId="{00000000-0000-0000-0000-000000000000}"/>
          </ac:spMkLst>
        </pc:spChg>
      </pc:sldChg>
      <pc:sldChg chg="modSp">
        <pc:chgData name="Sally Spencer" userId="S::sspencer@tscacademy.org.uk::b0601bad-6da8-4353-80fd-a3f9447daa35" providerId="AD" clId="Web-{D4F98D3B-5465-4ACD-BDAD-8CEC07057442}" dt="2023-02-06T17:25:59.143" v="64" actId="1076"/>
        <pc:sldMkLst>
          <pc:docMk/>
          <pc:sldMk cId="3735779703" sldId="348"/>
        </pc:sldMkLst>
        <pc:spChg chg="mod">
          <ac:chgData name="Sally Spencer" userId="S::sspencer@tscacademy.org.uk::b0601bad-6da8-4353-80fd-a3f9447daa35" providerId="AD" clId="Web-{D4F98D3B-5465-4ACD-BDAD-8CEC07057442}" dt="2023-02-06T17:25:34.189" v="60" actId="1076"/>
          <ac:spMkLst>
            <pc:docMk/>
            <pc:sldMk cId="3735779703" sldId="348"/>
            <ac:spMk id="4" creationId="{00000000-0000-0000-0000-000000000000}"/>
          </ac:spMkLst>
        </pc:spChg>
        <pc:spChg chg="mod">
          <ac:chgData name="Sally Spencer" userId="S::sspencer@tscacademy.org.uk::b0601bad-6da8-4353-80fd-a3f9447daa35" providerId="AD" clId="Web-{D4F98D3B-5465-4ACD-BDAD-8CEC07057442}" dt="2023-02-06T17:25:48.877" v="63" actId="1076"/>
          <ac:spMkLst>
            <pc:docMk/>
            <pc:sldMk cId="3735779703" sldId="348"/>
            <ac:spMk id="5" creationId="{00000000-0000-0000-0000-000000000000}"/>
          </ac:spMkLst>
        </pc:spChg>
        <pc:picChg chg="mod">
          <ac:chgData name="Sally Spencer" userId="S::sspencer@tscacademy.org.uk::b0601bad-6da8-4353-80fd-a3f9447daa35" providerId="AD" clId="Web-{D4F98D3B-5465-4ACD-BDAD-8CEC07057442}" dt="2023-02-06T17:25:59.143" v="64" actId="1076"/>
          <ac:picMkLst>
            <pc:docMk/>
            <pc:sldMk cId="3735779703" sldId="348"/>
            <ac:picMk id="2" creationId="{817C585A-B375-49FC-9F00-1FB7879357B8}"/>
          </ac:picMkLst>
        </pc:picChg>
      </pc:sldChg>
      <pc:sldChg chg="modSp">
        <pc:chgData name="Sally Spencer" userId="S::sspencer@tscacademy.org.uk::b0601bad-6da8-4353-80fd-a3f9447daa35" providerId="AD" clId="Web-{D4F98D3B-5465-4ACD-BDAD-8CEC07057442}" dt="2023-02-06T17:26:04.846" v="65" actId="1076"/>
        <pc:sldMkLst>
          <pc:docMk/>
          <pc:sldMk cId="1166586904" sldId="350"/>
        </pc:sldMkLst>
        <pc:spChg chg="mod">
          <ac:chgData name="Sally Spencer" userId="S::sspencer@tscacademy.org.uk::b0601bad-6da8-4353-80fd-a3f9447daa35" providerId="AD" clId="Web-{D4F98D3B-5465-4ACD-BDAD-8CEC07057442}" dt="2023-02-06T17:26:04.846" v="65" actId="1076"/>
          <ac:spMkLst>
            <pc:docMk/>
            <pc:sldMk cId="1166586904" sldId="350"/>
            <ac:spMk id="1536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72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defTabSz="91422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72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 defTabSz="91422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7789"/>
            <a:ext cx="2945659" cy="4972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defTabSz="91422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7789"/>
            <a:ext cx="2945659" cy="4972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 defTabSz="914221">
              <a:defRPr sz="1200"/>
            </a:lvl1pPr>
          </a:lstStyle>
          <a:p>
            <a:pPr>
              <a:defRPr/>
            </a:pPr>
            <a:fld id="{D4617254-11FA-4775-A59F-2FFCA0AD49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323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72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defTabSz="91422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72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 defTabSz="91422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4681"/>
            <a:ext cx="5438140" cy="44676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789"/>
            <a:ext cx="2945659" cy="4972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defTabSz="91422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7789"/>
            <a:ext cx="2945659" cy="4972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 defTabSz="914221">
              <a:defRPr sz="1200"/>
            </a:lvl1pPr>
          </a:lstStyle>
          <a:p>
            <a:pPr>
              <a:defRPr/>
            </a:pPr>
            <a:fld id="{20E3FB68-640A-46F0-BA38-0B364A5056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001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2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6412" indent="-283235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2942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6118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9295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2472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5648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8825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2001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2CDF59-B69F-472D-83C4-F7605012CE1E}" type="slidenum">
              <a:rPr lang="en-GB" smtClean="0"/>
              <a:pPr eaLnBrk="1" hangingPunct="1"/>
              <a:t>1</a:t>
            </a:fld>
            <a:endParaRPr lang="en-GB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5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2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6412" indent="-283235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2942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6118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9295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2472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5648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8825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2001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2CDF59-B69F-472D-83C4-F7605012CE1E}" type="slidenum">
              <a:rPr lang="en-GB" smtClean="0"/>
              <a:pPr eaLnBrk="1" hangingPunct="1"/>
              <a:t>2</a:t>
            </a:fld>
            <a:endParaRPr lang="en-GB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326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2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6412" indent="-283235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2942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6118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9295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2472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5648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8825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2001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2CDF59-B69F-472D-83C4-F7605012CE1E}" type="slidenum">
              <a:rPr lang="en-GB" smtClean="0"/>
              <a:pPr eaLnBrk="1" hangingPunct="1"/>
              <a:t>3</a:t>
            </a:fld>
            <a:endParaRPr lang="en-GB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13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2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6412" indent="-283235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2942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6118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9295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2472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5648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8825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2001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2CDF59-B69F-472D-83C4-F7605012CE1E}" type="slidenum">
              <a:rPr lang="en-GB" smtClean="0"/>
              <a:pPr eaLnBrk="1" hangingPunct="1"/>
              <a:t>4</a:t>
            </a:fld>
            <a:endParaRPr lang="en-GB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13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2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6412" indent="-283235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2942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6118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9295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2472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5648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8825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2001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2CDF59-B69F-472D-83C4-F7605012CE1E}" type="slidenum">
              <a:rPr lang="en-GB" smtClean="0"/>
              <a:pPr eaLnBrk="1" hangingPunct="1"/>
              <a:t>5</a:t>
            </a:fld>
            <a:endParaRPr lang="en-GB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10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3A9A8-D2F1-428E-A9C3-66D214A7F17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136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E3FB68-640A-46F0-BA38-0B364A5056C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161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E3FB68-640A-46F0-BA38-0B364A5056C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319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E3FB68-640A-46F0-BA38-0B364A5056C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919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019418"/>
      </p:ext>
    </p:extLst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C5265-D6E9-4EAA-B9A6-E4C01B350E3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62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58763"/>
            <a:ext cx="2058987" cy="5978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7675" y="258763"/>
            <a:ext cx="6027738" cy="5978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F4EB4-716F-4399-AB6B-28CA9F697CF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0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7163B-879F-47C8-B626-8AD8781926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23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7163B-879F-47C8-B626-8AD8781926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90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7163B-879F-47C8-B626-8AD8781926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08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7163B-879F-47C8-B626-8AD8781926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90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7163B-879F-47C8-B626-8AD8781926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30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3102D-BADE-4383-814B-F3F96D3E2B6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767182"/>
      </p:ext>
    </p:extLst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35A16-A163-412C-839F-BB18B8C444D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23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4038600" cy="4751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4038600" cy="4751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AC8DF-E507-418D-B041-8FE73AB15E9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81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5BAC4-289B-448F-A666-7D8FCA85BE7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94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70B42-713F-49A2-8194-35861649CA3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02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4A144-5E12-4E8A-8F3C-EC706A7969B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25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6452D-00D3-4351-A99E-9947DD3B984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71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550B8-8755-4DF6-9CC7-806E9B06812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23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content-background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7675" y="258763"/>
            <a:ext cx="650081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Section title goes here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5900"/>
            <a:ext cx="822960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Sub heading text goes here</a:t>
            </a:r>
          </a:p>
          <a:p>
            <a:pPr lvl="0"/>
            <a:endParaRPr lang="en-GB" altLang="en-US"/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333333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333333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0773102D-BADE-4383-814B-F3F96D3E2B6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26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CCCC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CCCC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CCCC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CCCC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CCCC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CCCC"/>
          </a:solidFill>
          <a:latin typeface="BerkeleyOldstyleITCbyB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CCCC"/>
          </a:solidFill>
          <a:latin typeface="BerkeleyOldstyleITCbyB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CCCC"/>
          </a:solidFill>
          <a:latin typeface="BerkeleyOldstyleITCbyB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CCCC"/>
          </a:solidFill>
          <a:latin typeface="BerkeleyOldstyleITCbyBT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Char char="•"/>
        <a:defRPr sz="16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Char char="•"/>
        <a:defRPr sz="1600"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Char char="•"/>
        <a:defRPr sz="16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Char char="•"/>
        <a:defRPr sz="16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Char char="•"/>
        <a:defRPr sz="16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Char char="•"/>
        <a:defRPr sz="16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Char char="•"/>
        <a:defRPr sz="16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Char char="•"/>
        <a:defRPr sz="16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41438"/>
            <a:ext cx="9036496" cy="2735262"/>
          </a:xfrm>
        </p:spPr>
        <p:txBody>
          <a:bodyPr/>
          <a:lstStyle/>
          <a:p>
            <a:pPr algn="ctr" eaLnBrk="1" hangingPunct="1"/>
            <a:r>
              <a:rPr lang="en-GB" sz="5400" b="1" u="sng" dirty="0">
                <a:solidFill>
                  <a:srgbClr val="C00000"/>
                </a:solidFill>
                <a:latin typeface="Berkeley" panose="02020500000000000000" pitchFamily="18" charset="0"/>
              </a:rPr>
              <a:t>Key Stage 4</a:t>
            </a:r>
            <a:br>
              <a:rPr lang="en-GB" sz="5400" b="1" u="sng" dirty="0">
                <a:solidFill>
                  <a:srgbClr val="C00000"/>
                </a:solidFill>
                <a:latin typeface="Berkeley" panose="02020500000000000000" pitchFamily="18" charset="0"/>
              </a:rPr>
            </a:br>
            <a:r>
              <a:rPr lang="en-GB" sz="5400" b="1" u="sng" dirty="0">
                <a:solidFill>
                  <a:srgbClr val="C00000"/>
                </a:solidFill>
                <a:latin typeface="Berkeley" panose="02020500000000000000" pitchFamily="18" charset="0"/>
              </a:rPr>
              <a:t>Guided Choices</a:t>
            </a:r>
            <a:br>
              <a:rPr lang="en-GB" sz="5400" b="1" dirty="0">
                <a:solidFill>
                  <a:srgbClr val="C00000"/>
                </a:solidFill>
                <a:latin typeface="Berkeley" panose="02020500000000000000" pitchFamily="18" charset="0"/>
              </a:rPr>
            </a:br>
            <a:r>
              <a:rPr lang="en-GB" sz="5400" b="1" dirty="0">
                <a:solidFill>
                  <a:srgbClr val="C00000"/>
                </a:solidFill>
                <a:latin typeface="Berkeley" panose="02020500000000000000" pitchFamily="18" charset="0"/>
              </a:rPr>
              <a:t>Year 9 into 10</a:t>
            </a:r>
            <a:endParaRPr lang="en-GB" sz="5400" dirty="0">
              <a:solidFill>
                <a:srgbClr val="C00000"/>
              </a:solidFill>
              <a:latin typeface="Berkeley" panose="02020500000000000000" pitchFamily="18" charset="0"/>
            </a:endParaRPr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94180" y="4897713"/>
            <a:ext cx="59766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Swis721 Lt BT"/>
                <a:cs typeface="Arial"/>
              </a:rPr>
              <a:t>Subject: Health &amp; Social Care</a:t>
            </a:r>
          </a:p>
          <a:p>
            <a:pPr eaLnBrk="1" hangingPunct="1"/>
            <a:endParaRPr lang="en-US" dirty="0">
              <a:latin typeface="Swis721 Lt BT"/>
            </a:endParaRPr>
          </a:p>
          <a:p>
            <a:pPr eaLnBrk="1" hangingPunct="1"/>
            <a:r>
              <a:rPr lang="en-US" dirty="0">
                <a:latin typeface="Swis721 Lt BT"/>
                <a:cs typeface="Arial"/>
              </a:rPr>
              <a:t>Team Leader: Kirsty Price</a:t>
            </a:r>
          </a:p>
        </p:txBody>
      </p:sp>
      <p:pic>
        <p:nvPicPr>
          <p:cNvPr id="6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4F1D91EB-8619-405C-914F-43A8AE6162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862" y="4293096"/>
            <a:ext cx="5189138" cy="2594569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FF38E4-07BA-4AC4-AE5D-6456A0E978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258763"/>
            <a:ext cx="6500813" cy="633412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700" dirty="0">
                <a:solidFill>
                  <a:srgbClr val="C00000"/>
                </a:solidFill>
                <a:latin typeface="Arial"/>
                <a:cs typeface="Arial"/>
              </a:rPr>
              <a:t>Course Topics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E4DB8-1E13-44C1-986B-371B2ABDE4EC}"/>
              </a:ext>
            </a:extLst>
          </p:cNvPr>
          <p:cNvSpPr txBox="1"/>
          <p:nvPr/>
        </p:nvSpPr>
        <p:spPr bwMode="auto">
          <a:xfrm>
            <a:off x="457200" y="1485900"/>
            <a:ext cx="4038600" cy="47513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3333"/>
              </a:buClr>
            </a:pPr>
            <a:r>
              <a:rPr lang="en-GB" sz="1500" b="1" dirty="0">
                <a:solidFill>
                  <a:srgbClr val="333333"/>
                </a:solidFill>
                <a:latin typeface="Swis721 Lt BT"/>
                <a:cs typeface="Arial"/>
              </a:rPr>
              <a:t>Component 1: Human Lifespan Development </a:t>
            </a:r>
            <a:endParaRPr lang="en-GB" sz="1500" b="1">
              <a:solidFill>
                <a:srgbClr val="333333"/>
              </a:solidFill>
              <a:latin typeface="Swis721 Lt BT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3333"/>
              </a:buClr>
              <a:buChar char="•"/>
            </a:pPr>
            <a:r>
              <a:rPr lang="en-GB" sz="1500" i="1" dirty="0">
                <a:solidFill>
                  <a:srgbClr val="333333"/>
                </a:solidFill>
                <a:latin typeface="Swis721 Lt BT"/>
                <a:cs typeface="Arial"/>
              </a:rPr>
              <a:t>Looking into a Celebrities biography and mapping key events that have made them who they are.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3333"/>
              </a:buClr>
              <a:buChar char="•"/>
            </a:pPr>
            <a:r>
              <a:rPr lang="en-GB" sz="1500" i="1" dirty="0">
                <a:solidFill>
                  <a:srgbClr val="333333"/>
                </a:solidFill>
                <a:latin typeface="Swis721 Lt BT"/>
                <a:cs typeface="Arial"/>
              </a:rPr>
              <a:t>Researching two people who have had life altering events happen to them and how it impacted them.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3333"/>
              </a:buClr>
              <a:buChar char="•"/>
            </a:pPr>
            <a:endParaRPr lang="en-GB" sz="1500" b="1" dirty="0">
              <a:solidFill>
                <a:srgbClr val="333333"/>
              </a:solidFill>
              <a:latin typeface="Swis721 Lt BT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3333"/>
              </a:buClr>
            </a:pPr>
            <a:r>
              <a:rPr lang="en-GB" sz="1500" b="1" dirty="0">
                <a:solidFill>
                  <a:srgbClr val="333333"/>
                </a:solidFill>
                <a:latin typeface="Swis721 Lt BT"/>
                <a:cs typeface="Arial"/>
              </a:rPr>
              <a:t>Component 2: Health and Social Care Services and Values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3333"/>
              </a:buClr>
              <a:buChar char="•"/>
            </a:pPr>
            <a:r>
              <a:rPr lang="en-GB" sz="1500" i="1" dirty="0">
                <a:solidFill>
                  <a:srgbClr val="333333"/>
                </a:solidFill>
                <a:latin typeface="Swis721 Lt BT"/>
                <a:cs typeface="Arial"/>
              </a:rPr>
              <a:t>Levels of healthcare available to a range of individuals.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3333"/>
              </a:buClr>
              <a:buChar char="•"/>
            </a:pPr>
            <a:r>
              <a:rPr lang="en-GB" sz="1500" i="1" dirty="0">
                <a:solidFill>
                  <a:srgbClr val="333333"/>
                </a:solidFill>
                <a:latin typeface="Swis721 Lt BT"/>
                <a:cs typeface="Arial"/>
              </a:rPr>
              <a:t>Barriers to health care.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3333"/>
              </a:buClr>
              <a:buChar char="•"/>
            </a:pPr>
            <a:r>
              <a:rPr lang="en-GB" sz="1500" i="1" dirty="0">
                <a:solidFill>
                  <a:srgbClr val="333333"/>
                </a:solidFill>
                <a:latin typeface="Swis721 Lt BT"/>
                <a:cs typeface="Arial"/>
              </a:rPr>
              <a:t>Key skills and ethics in care. 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3333"/>
              </a:buClr>
              <a:buChar char="•"/>
            </a:pPr>
            <a:endParaRPr lang="en-GB" sz="1500" b="1" dirty="0">
              <a:solidFill>
                <a:srgbClr val="333333"/>
              </a:solidFill>
              <a:latin typeface="Swis721 Lt BT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3333"/>
              </a:buClr>
            </a:pPr>
            <a:r>
              <a:rPr lang="en-GB" sz="1500" b="1" dirty="0">
                <a:solidFill>
                  <a:srgbClr val="333333"/>
                </a:solidFill>
                <a:latin typeface="Swis721 Lt BT"/>
                <a:cs typeface="Arial"/>
              </a:rPr>
              <a:t>Component 3: Health and Wellbeing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3333"/>
              </a:buClr>
              <a:buChar char="•"/>
            </a:pPr>
            <a:r>
              <a:rPr lang="en-GB" sz="1500" i="1" dirty="0">
                <a:solidFill>
                  <a:srgbClr val="333333"/>
                </a:solidFill>
                <a:latin typeface="Swis721 Lt BT"/>
                <a:cs typeface="Arial"/>
              </a:rPr>
              <a:t>Factors effecting health and well-being.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3333"/>
              </a:buClr>
              <a:buChar char="•"/>
            </a:pPr>
            <a:r>
              <a:rPr lang="en-GB" sz="1500" i="1" dirty="0">
                <a:solidFill>
                  <a:srgbClr val="333333"/>
                </a:solidFill>
                <a:latin typeface="Swis721 Lt BT"/>
                <a:cs typeface="Arial"/>
              </a:rPr>
              <a:t>Indicators of health and well-being.</a:t>
            </a:r>
          </a:p>
        </p:txBody>
      </p:sp>
      <p:pic>
        <p:nvPicPr>
          <p:cNvPr id="4" name="Picture 3" descr="A close - up of a calculator&#10;&#10;Description automatically generated with medium confidence">
            <a:extLst>
              <a:ext uri="{FF2B5EF4-FFF2-40B4-BE49-F238E27FC236}">
                <a16:creationId xmlns:a16="http://schemas.microsoft.com/office/drawing/2014/main" id="{BDDCA58C-C759-4874-AE22-F22F329180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2" y="2276872"/>
            <a:ext cx="4038600" cy="3435569"/>
          </a:xfrm>
          <a:prstGeom prst="rect">
            <a:avLst/>
          </a:prstGeom>
          <a:noFill/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562028A-39EF-4BE1-B3A9-F8F0C01212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9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5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52400" y="1211268"/>
            <a:ext cx="866807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4800" dirty="0">
                <a:solidFill>
                  <a:srgbClr val="C00000"/>
                </a:solidFill>
                <a:latin typeface="Berkeley" panose="02020500000000000000" pitchFamily="18" charset="0"/>
                <a:ea typeface="+mj-ea"/>
                <a:cs typeface="+mj-cs"/>
              </a:rPr>
              <a:t>Which skills does the course require?</a:t>
            </a:r>
            <a:endParaRPr lang="en-US" altLang="en-US" sz="4800" dirty="0">
              <a:solidFill>
                <a:srgbClr val="C00000"/>
              </a:solidFill>
              <a:latin typeface="Berkeley" panose="02020500000000000000" pitchFamily="18" charset="0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C28E59-C502-4A10-A833-319C3BAB991C}"/>
              </a:ext>
            </a:extLst>
          </p:cNvPr>
          <p:cNvSpPr txBox="1"/>
          <p:nvPr/>
        </p:nvSpPr>
        <p:spPr>
          <a:xfrm>
            <a:off x="152400" y="2703016"/>
            <a:ext cx="8839200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latin typeface="Swis721 Lt BT"/>
                <a:cs typeface="Arial"/>
              </a:rPr>
              <a:t>This course will require a range of subjects, many of which you will have already gained from other subjects from year 7-9.</a:t>
            </a:r>
          </a:p>
          <a:p>
            <a:endParaRPr lang="en-GB" sz="2000" dirty="0">
              <a:latin typeface="Swis721 Lt BT"/>
            </a:endParaRPr>
          </a:p>
          <a:p>
            <a:endParaRPr lang="en-GB" sz="2000" dirty="0">
              <a:latin typeface="Swis721 Lt BT"/>
            </a:endParaRPr>
          </a:p>
          <a:p>
            <a:r>
              <a:rPr lang="en-GB" sz="2000" dirty="0">
                <a:latin typeface="Swis721 Lt BT"/>
                <a:cs typeface="Arial"/>
              </a:rPr>
              <a:t>1. Essay writing and paragraph structuring.</a:t>
            </a:r>
          </a:p>
          <a:p>
            <a:endParaRPr lang="en-GB" sz="2000" dirty="0">
              <a:latin typeface="Swis721 Lt BT"/>
            </a:endParaRPr>
          </a:p>
          <a:p>
            <a:r>
              <a:rPr lang="en-GB" sz="2000" dirty="0">
                <a:latin typeface="Swis721 Lt BT"/>
                <a:cs typeface="Arial"/>
              </a:rPr>
              <a:t>2. Critical thinking and applying your knowledge to the real world.</a:t>
            </a:r>
          </a:p>
          <a:p>
            <a:endParaRPr lang="en-GB" sz="2000" dirty="0">
              <a:latin typeface="Swis721 Lt BT"/>
            </a:endParaRPr>
          </a:p>
          <a:p>
            <a:r>
              <a:rPr lang="en-GB" sz="2000" dirty="0">
                <a:latin typeface="Swis721 Lt BT"/>
                <a:cs typeface="Arial"/>
              </a:rPr>
              <a:t>3 .Empathy and understanding of others. </a:t>
            </a:r>
            <a:endParaRPr lang="en-GB" sz="2000" dirty="0">
              <a:latin typeface="Swis721 Lt BT"/>
            </a:endParaRPr>
          </a:p>
          <a:p>
            <a:endParaRPr lang="en-GB" sz="2000" dirty="0">
              <a:latin typeface="Swis721 Lt BT"/>
            </a:endParaRPr>
          </a:p>
          <a:p>
            <a:r>
              <a:rPr lang="en-GB" sz="2000" dirty="0">
                <a:latin typeface="Swis721 Lt BT"/>
                <a:cs typeface="Arial"/>
              </a:rPr>
              <a:t>4. Motivation and commitment to work hard. This is because a lot of your work for the grade is classroom based instead of exams.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4DFA133-CA64-4631-9D5B-1F52007E3A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35694" y="33724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0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68008" y="-3435"/>
            <a:ext cx="7745485" cy="1079500"/>
          </a:xfrm>
        </p:spPr>
        <p:txBody>
          <a:bodyPr/>
          <a:lstStyle/>
          <a:p>
            <a:pPr algn="ctr"/>
            <a:r>
              <a:rPr lang="en-GB" sz="4000" dirty="0">
                <a:solidFill>
                  <a:srgbClr val="C00000"/>
                </a:solidFill>
                <a:latin typeface="Berkeley"/>
                <a:cs typeface="Arial"/>
              </a:rPr>
              <a:t>How is the course assessed?</a:t>
            </a:r>
            <a:r>
              <a:rPr lang="en-GB" dirty="0">
                <a:solidFill>
                  <a:srgbClr val="C00000"/>
                </a:solidFill>
                <a:latin typeface="Berkeley"/>
                <a:cs typeface="Arial"/>
              </a:rPr>
              <a:t> </a:t>
            </a:r>
            <a:endParaRPr lang="en-GB">
              <a:solidFill>
                <a:srgbClr val="C00000"/>
              </a:solidFill>
              <a:latin typeface="Berkeley" panose="02020500000000000000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CFD6F1-2B19-4014-B65C-7E5FA31B80A4}"/>
              </a:ext>
            </a:extLst>
          </p:cNvPr>
          <p:cNvSpPr txBox="1"/>
          <p:nvPr/>
        </p:nvSpPr>
        <p:spPr>
          <a:xfrm>
            <a:off x="369851" y="1685303"/>
            <a:ext cx="8352928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latin typeface="Swis721 Lt BT"/>
                <a:cs typeface="Arial"/>
              </a:rPr>
              <a:t>This course is a mixture of written exams and coursework. </a:t>
            </a:r>
            <a:endParaRPr lang="en-GB" sz="2400" dirty="0">
              <a:latin typeface="Swis721 Lt BT"/>
            </a:endParaRPr>
          </a:p>
          <a:p>
            <a:endParaRPr lang="en-GB" sz="2400" dirty="0">
              <a:latin typeface="Swis721 Lt BT"/>
            </a:endParaRPr>
          </a:p>
          <a:p>
            <a:r>
              <a:rPr lang="en-GB" sz="2400" dirty="0">
                <a:latin typeface="Swis721 Lt BT"/>
                <a:cs typeface="Arial"/>
              </a:rPr>
              <a:t>The exams will be identical to your other exams, except they will be done throughout Year 10 and 11 instead of at the end of Year 11. </a:t>
            </a:r>
            <a:endParaRPr lang="en-GB" sz="2400" dirty="0">
              <a:latin typeface="Swis721 Lt BT"/>
            </a:endParaRPr>
          </a:p>
          <a:p>
            <a:endParaRPr lang="en-GB" sz="2400" dirty="0">
              <a:latin typeface="Swis721 Lt BT"/>
            </a:endParaRPr>
          </a:p>
          <a:p>
            <a:r>
              <a:rPr lang="en-GB" sz="2400" dirty="0">
                <a:latin typeface="Swis721 Lt BT"/>
                <a:cs typeface="Arial"/>
              </a:rPr>
              <a:t>The coursework will be a mixture of written essays, group work, research, and practical’s. </a:t>
            </a:r>
            <a:endParaRPr lang="en-GB" sz="2400" dirty="0">
              <a:latin typeface="Swis721 Lt BT"/>
            </a:endParaRPr>
          </a:p>
          <a:p>
            <a:endParaRPr lang="en-GB" sz="2400" dirty="0">
              <a:latin typeface="Swis721 Lt BT"/>
            </a:endParaRPr>
          </a:p>
          <a:p>
            <a:r>
              <a:rPr lang="en-GB" sz="2400" dirty="0">
                <a:latin typeface="Swis721 Lt BT"/>
                <a:cs typeface="Arial"/>
              </a:rPr>
              <a:t>You will have four pieces of coursework and one exam. All of which need to be completed to get your grade at the end of Year 11. </a:t>
            </a:r>
            <a:endParaRPr lang="en-GB" sz="2400" dirty="0">
              <a:latin typeface="Swis721 Lt BT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623ED0A-E232-4883-9C91-3DC237808D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1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784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-95947" y="150679"/>
            <a:ext cx="52176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5400" dirty="0">
                <a:solidFill>
                  <a:srgbClr val="C00000"/>
                </a:solidFill>
                <a:latin typeface="Berkeley" panose="02020500000000000000" pitchFamily="18" charset="0"/>
                <a:ea typeface="+mj-ea"/>
                <a:cs typeface="+mj-cs"/>
              </a:rPr>
              <a:t>Careers Links</a:t>
            </a:r>
            <a:endParaRPr lang="en-US" altLang="en-US" sz="5400" dirty="0">
              <a:solidFill>
                <a:srgbClr val="C00000"/>
              </a:solidFill>
              <a:latin typeface="Berkeley" panose="02020500000000000000" pitchFamily="18" charset="0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2E309D-7807-4BFC-A7B3-968C692957E5}"/>
              </a:ext>
            </a:extLst>
          </p:cNvPr>
          <p:cNvSpPr txBox="1"/>
          <p:nvPr/>
        </p:nvSpPr>
        <p:spPr>
          <a:xfrm>
            <a:off x="-185818" y="1507015"/>
            <a:ext cx="8906036" cy="58169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/>
            <a:r>
              <a:rPr lang="en-GB" sz="2400" dirty="0">
                <a:latin typeface="Swis721 Lt BT" panose="020B0403020202020204"/>
                <a:cs typeface="Arial"/>
              </a:rPr>
              <a:t>This course will be an excellent stepping stone for anyone considering higher education or a college course in Health and Social Care, Psychology, Sociology, Criminology, Health Science, social care etc. </a:t>
            </a:r>
            <a:endParaRPr lang="en-GB" sz="2400" dirty="0">
              <a:latin typeface="Swis721 Lt BT" panose="020B0403020202020204"/>
            </a:endParaRPr>
          </a:p>
          <a:p>
            <a:pPr lvl="1"/>
            <a:endParaRPr lang="en-GB" sz="2400" dirty="0">
              <a:latin typeface="Swis721 Lt BT" panose="020B0403020202020204"/>
            </a:endParaRPr>
          </a:p>
          <a:p>
            <a:pPr lvl="1"/>
            <a:r>
              <a:rPr lang="en-GB" sz="2400" dirty="0">
                <a:latin typeface="Swis721 Lt BT" panose="020B0403020202020204"/>
                <a:cs typeface="Arial"/>
              </a:rPr>
              <a:t>This subject can also lead to apprenticeships and full employment in many different aspects of health and well being in the UK, but here are some common destinations: </a:t>
            </a:r>
            <a:endParaRPr lang="en-GB" sz="2400" dirty="0">
              <a:latin typeface="Swis721 Lt BT" panose="020B0403020202020204"/>
            </a:endParaRPr>
          </a:p>
          <a:p>
            <a:pPr marL="800100" lvl="1" indent="-342900">
              <a:buFont typeface="Arial"/>
              <a:buChar char="•"/>
            </a:pPr>
            <a:r>
              <a:rPr lang="en-GB" sz="2400" u="none" strike="noStrike" dirty="0">
                <a:effectLst/>
                <a:latin typeface="Swis721 Lt BT" panose="020B0403020202020204"/>
                <a:cs typeface="Arial"/>
              </a:rPr>
              <a:t>Registered care homes.</a:t>
            </a:r>
            <a:endParaRPr lang="en-GB" sz="2400" u="sng">
              <a:effectLst/>
              <a:latin typeface="Swis721 Lt BT"/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en-GB" sz="2400" u="none" strike="noStrike" dirty="0">
                <a:effectLst/>
                <a:latin typeface="Swis721 Lt BT" panose="020B0403020202020204"/>
                <a:cs typeface="Arial"/>
              </a:rPr>
              <a:t>Hospitals and primary care trusts.</a:t>
            </a:r>
            <a:endParaRPr lang="en-GB" sz="2400" u="sng">
              <a:effectLst/>
              <a:latin typeface="Swis721 Lt BT"/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en-GB" sz="2400" u="none" strike="noStrike" dirty="0">
                <a:effectLst/>
                <a:latin typeface="Swis721 Lt BT" panose="020B0403020202020204"/>
                <a:cs typeface="Arial"/>
              </a:rPr>
              <a:t>Nursing homes.</a:t>
            </a:r>
            <a:endParaRPr lang="en-GB" sz="2400" u="sng">
              <a:effectLst/>
              <a:latin typeface="Swis721 Lt BT"/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en-GB" sz="2400" u="none" strike="noStrike" dirty="0">
                <a:effectLst/>
                <a:latin typeface="Swis721 Lt BT" panose="020B0403020202020204"/>
                <a:cs typeface="Arial"/>
              </a:rPr>
              <a:t>Health centres.</a:t>
            </a:r>
          </a:p>
          <a:p>
            <a:pPr marL="800100" lvl="1" indent="-342900">
              <a:buFont typeface="Arial"/>
              <a:buChar char="•"/>
            </a:pPr>
            <a:r>
              <a:rPr lang="en-GB" sz="2400" dirty="0">
                <a:effectLst/>
                <a:latin typeface="Swis721 Lt BT" panose="020B0403020202020204"/>
                <a:cs typeface="Arial"/>
              </a:rPr>
              <a:t>Mental Health practices and establishments.</a:t>
            </a:r>
            <a:r>
              <a:rPr lang="en-GB" sz="2400" dirty="0">
                <a:latin typeface="Swis721 Lt BT" panose="020B0403020202020204"/>
                <a:cs typeface="Arial"/>
              </a:rPr>
              <a:t> </a:t>
            </a:r>
            <a:endParaRPr lang="en-GB" sz="2400" dirty="0">
              <a:effectLst/>
              <a:latin typeface="Swis721 Lt BT" panose="020B0403020202020204"/>
            </a:endParaRPr>
          </a:p>
          <a:p>
            <a:pPr marL="742950" lvl="1" indent="-285750">
              <a:buFont typeface="Symbol" panose="05050102010706020507" pitchFamily="18" charset="2"/>
              <a:buChar char=""/>
            </a:pPr>
            <a:endParaRPr lang="en-GB" sz="2000" dirty="0">
              <a:latin typeface="Swis721 Lt BT" panose="020B0403020202020204"/>
            </a:endParaRPr>
          </a:p>
          <a:p>
            <a:pPr lvl="1"/>
            <a:endParaRPr lang="en-GB" sz="2000" dirty="0">
              <a:effectLst/>
              <a:latin typeface="Swis721 Lt BT"/>
            </a:endParaRPr>
          </a:p>
          <a:p>
            <a:endParaRPr lang="en-GB" sz="20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8CACF82-9431-4A89-9FF5-856D710450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35694" y="2824537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BBAABE-17B2-473F-98B0-C03602A79D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4931" y="4809347"/>
            <a:ext cx="2559070" cy="204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8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77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-693362" y="-53271"/>
            <a:ext cx="8731045" cy="1273669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C00000"/>
                </a:solidFill>
                <a:latin typeface="Berkeley"/>
                <a:cs typeface="Arial"/>
              </a:rPr>
              <a:t>Frequently Asked Questions </a:t>
            </a:r>
            <a:r>
              <a:rPr lang="en-GB" sz="3600" dirty="0">
                <a:solidFill>
                  <a:srgbClr val="C00000"/>
                </a:solidFill>
                <a:latin typeface="Berkeley"/>
                <a:cs typeface="Arial"/>
              </a:rPr>
              <a:t>(FAQs)</a:t>
            </a:r>
            <a:endParaRPr lang="en-US" sz="3600"/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142" y="1716983"/>
            <a:ext cx="909064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1500" b="1" kern="0" dirty="0">
                <a:solidFill>
                  <a:schemeClr val="tx1"/>
                </a:solidFill>
                <a:effectLst/>
                <a:latin typeface="Swis721 Lt BT" panose="020B0403020202020204" pitchFamily="34" charset="0"/>
              </a:rPr>
              <a:t>Q: What is coursework? </a:t>
            </a:r>
          </a:p>
          <a:p>
            <a:pPr algn="l"/>
            <a:r>
              <a:rPr lang="en-GB" sz="1500" kern="0" dirty="0">
                <a:solidFill>
                  <a:schemeClr val="tx1"/>
                </a:solidFill>
                <a:effectLst/>
                <a:latin typeface="Swis721 Lt BT" panose="020B0403020202020204" pitchFamily="34" charset="0"/>
              </a:rPr>
              <a:t>Coursework are projects and essays you complete in lessons, which are marked by teachers and kept in a folder, at the end of year 11 all of the work and projects are put together to make up 2/3 of your grade you will take with you in GCSE. These are done weekly which replaces the revision you would do for exams. </a:t>
            </a:r>
          </a:p>
          <a:p>
            <a:pPr algn="l"/>
            <a:endParaRPr lang="en-GB" sz="1500" kern="0" dirty="0">
              <a:solidFill>
                <a:schemeClr val="tx1"/>
              </a:solidFill>
              <a:effectLst/>
              <a:latin typeface="Swis721 Lt BT" panose="020B0403020202020204" pitchFamily="34" charset="0"/>
            </a:endParaRPr>
          </a:p>
          <a:p>
            <a:pPr algn="l"/>
            <a:r>
              <a:rPr lang="en-GB" sz="1500" b="1" kern="0" dirty="0">
                <a:solidFill>
                  <a:schemeClr val="tx1"/>
                </a:solidFill>
                <a:effectLst/>
                <a:latin typeface="Swis721 Lt BT" panose="020B0403020202020204" pitchFamily="34" charset="0"/>
              </a:rPr>
              <a:t>Q: What is a PASS/MERIT/DISTINCTION </a:t>
            </a:r>
          </a:p>
          <a:p>
            <a:pPr algn="l"/>
            <a:r>
              <a:rPr lang="en-GB" sz="1500" kern="0" dirty="0">
                <a:solidFill>
                  <a:schemeClr val="tx1"/>
                </a:solidFill>
                <a:effectLst/>
                <a:latin typeface="Swis721 Lt BT" panose="020B0403020202020204" pitchFamily="34" charset="0"/>
              </a:rPr>
              <a:t>These are the grades we give in BTEC’s, this does not make them any less of a grade than other GCSE’s they are just worded differently. </a:t>
            </a:r>
            <a:r>
              <a:rPr lang="en-GB" sz="1500" b="1" kern="0" dirty="0">
                <a:solidFill>
                  <a:srgbClr val="FF0000"/>
                </a:solidFill>
                <a:effectLst/>
                <a:latin typeface="Swis721 Lt BT" panose="020B0403020202020204" pitchFamily="34" charset="0"/>
              </a:rPr>
              <a:t>With a PASS being a level 4, Merit being 5/6, and distinction being 7/8.</a:t>
            </a:r>
          </a:p>
          <a:p>
            <a:pPr algn="l"/>
            <a:endParaRPr lang="en-GB" sz="1500" kern="0" dirty="0">
              <a:solidFill>
                <a:schemeClr val="tx1"/>
              </a:solidFill>
              <a:effectLst/>
              <a:latin typeface="Swis721 Lt BT" panose="020B0403020202020204" pitchFamily="34" charset="0"/>
            </a:endParaRPr>
          </a:p>
          <a:p>
            <a:pPr algn="l"/>
            <a:r>
              <a:rPr lang="en-GB" sz="1500" b="1" kern="0" dirty="0">
                <a:solidFill>
                  <a:schemeClr val="tx1"/>
                </a:solidFill>
                <a:effectLst/>
                <a:latin typeface="Swis721 Lt BT" panose="020B0403020202020204" pitchFamily="34" charset="0"/>
              </a:rPr>
              <a:t>Q: Is it hard work? </a:t>
            </a:r>
          </a:p>
          <a:p>
            <a:pPr algn="l"/>
            <a:r>
              <a:rPr lang="en-GB" sz="1500" kern="0" dirty="0">
                <a:solidFill>
                  <a:schemeClr val="tx1"/>
                </a:solidFill>
                <a:effectLst/>
                <a:latin typeface="Swis721 Lt BT" panose="020B0403020202020204" pitchFamily="34" charset="0"/>
              </a:rPr>
              <a:t>Yes and no, yes there is a lot of work to complete, and will require motivation every week, but if you get on with your work each week, you will have a good grade by the end of it, without the extra revision and workload in year 11. </a:t>
            </a:r>
          </a:p>
          <a:p>
            <a:pPr algn="l"/>
            <a:endParaRPr lang="en-GB" sz="1500" kern="0" dirty="0">
              <a:solidFill>
                <a:schemeClr val="tx1"/>
              </a:solidFill>
              <a:effectLst/>
              <a:latin typeface="Swis721 Lt BT" panose="020B0403020202020204" pitchFamily="34" charset="0"/>
            </a:endParaRPr>
          </a:p>
          <a:p>
            <a:pPr algn="l"/>
            <a:r>
              <a:rPr lang="en-GB" sz="1500" b="1" kern="0" dirty="0">
                <a:solidFill>
                  <a:schemeClr val="tx1"/>
                </a:solidFill>
                <a:effectLst/>
                <a:latin typeface="Swis721 Lt BT" panose="020B0403020202020204" pitchFamily="34" charset="0"/>
              </a:rPr>
              <a:t>Q: When is the exam?</a:t>
            </a:r>
          </a:p>
          <a:p>
            <a:pPr algn="l"/>
            <a:r>
              <a:rPr lang="en-GB" sz="1500" kern="0" dirty="0">
                <a:solidFill>
                  <a:schemeClr val="tx1"/>
                </a:solidFill>
                <a:effectLst/>
                <a:latin typeface="Swis721 Lt BT" panose="020B0403020202020204" pitchFamily="34" charset="0"/>
              </a:rPr>
              <a:t>The exam is held twice during the course, as this will depend on students who may want to re-take the exam, or prioritise coursework. These will take place in January and the summer term.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7C585A-B375-49FC-9F00-1FB7879357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4256" y="35180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7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12"/>
          <p:cNvSpPr txBox="1">
            <a:spLocks noChangeArrowheads="1"/>
          </p:cNvSpPr>
          <p:nvPr/>
        </p:nvSpPr>
        <p:spPr bwMode="auto">
          <a:xfrm>
            <a:off x="-150742" y="226401"/>
            <a:ext cx="770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Berkeley" panose="02020500000000000000" pitchFamily="18" charset="0"/>
              </a:rPr>
              <a:t>Views From Current Students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A3678EA-355B-4D11-A06D-242E22EB5F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23BFE2-EE23-427F-82D2-0344F54CE60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50" t="37449" r="3538" b="12924"/>
          <a:stretch/>
        </p:blipFill>
        <p:spPr>
          <a:xfrm>
            <a:off x="11028" y="1253380"/>
            <a:ext cx="9132972" cy="55892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E53A54-D83C-4B0F-8B80-EF88BCC5444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5215" r="55926" b="50000"/>
          <a:stretch/>
        </p:blipFill>
        <p:spPr>
          <a:xfrm>
            <a:off x="6588224" y="5604620"/>
            <a:ext cx="226695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8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12"/>
          <p:cNvSpPr txBox="1">
            <a:spLocks noChangeArrowheads="1"/>
          </p:cNvSpPr>
          <p:nvPr/>
        </p:nvSpPr>
        <p:spPr bwMode="auto">
          <a:xfrm>
            <a:off x="-423900" y="27725"/>
            <a:ext cx="7705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C00000"/>
                </a:solidFill>
                <a:latin typeface="Berkeley"/>
                <a:cs typeface="Arial"/>
              </a:rPr>
              <a:t>What are my </a:t>
            </a:r>
            <a:r>
              <a:rPr lang="en-US" sz="3600" dirty="0" err="1">
                <a:solidFill>
                  <a:srgbClr val="C00000"/>
                </a:solidFill>
                <a:latin typeface="Berkeley"/>
                <a:cs typeface="Arial"/>
              </a:rPr>
              <a:t>favourite</a:t>
            </a:r>
            <a:r>
              <a:rPr lang="en-US" sz="3600" dirty="0">
                <a:solidFill>
                  <a:srgbClr val="C00000"/>
                </a:solidFill>
                <a:latin typeface="Berkeley"/>
                <a:cs typeface="Arial"/>
              </a:rPr>
              <a:t> parts of </a:t>
            </a:r>
            <a:endParaRPr lang="en-US">
              <a:latin typeface="Berkeley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C00000"/>
                </a:solidFill>
                <a:latin typeface="Berkeley"/>
                <a:cs typeface="Arial"/>
              </a:rPr>
              <a:t>the course?</a:t>
            </a:r>
            <a:endParaRPr lang="en-US">
              <a:latin typeface="Berkele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E148B6-7DD7-4F1A-AF8B-74C7EB37F56E}"/>
              </a:ext>
            </a:extLst>
          </p:cNvPr>
          <p:cNvSpPr txBox="1"/>
          <p:nvPr/>
        </p:nvSpPr>
        <p:spPr>
          <a:xfrm>
            <a:off x="539552" y="2636912"/>
            <a:ext cx="7705725" cy="3744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E30897C-12DA-42C6-929C-70A1C82EB5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1E9D1A-90F8-4939-ADAF-68CA717CE1B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9" t="14354" r="54386" b="60486"/>
          <a:stretch/>
        </p:blipFill>
        <p:spPr>
          <a:xfrm>
            <a:off x="210618" y="2320892"/>
            <a:ext cx="3491737" cy="16282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E392F7-22BA-446A-AD9C-35208A94C8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6095" y="2362440"/>
            <a:ext cx="3611031" cy="1786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11"/>
          <p:cNvSpPr>
            <a:spLocks noChangeArrowheads="1"/>
          </p:cNvSpPr>
          <p:nvPr/>
        </p:nvSpPr>
        <p:spPr bwMode="auto">
          <a:xfrm>
            <a:off x="1009361" y="1349774"/>
            <a:ext cx="7129462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/>
          <a:p>
            <a:pPr algn="ctr"/>
            <a:r>
              <a:rPr lang="en-GB" sz="6600" dirty="0">
                <a:solidFill>
                  <a:srgbClr val="C00000"/>
                </a:solidFill>
                <a:latin typeface="+mj-lt"/>
              </a:rPr>
              <a:t>Contact Details For Further Questions…</a:t>
            </a:r>
          </a:p>
          <a:p>
            <a:endParaRPr lang="en-GB" sz="2400" dirty="0">
              <a:latin typeface="Gill Sans MT" pitchFamily="34" charset="0"/>
            </a:endParaRPr>
          </a:p>
          <a:p>
            <a:r>
              <a:rPr lang="en-GB" sz="2400">
                <a:latin typeface="Swis721 Lt BT"/>
                <a:cs typeface="Arial"/>
              </a:rPr>
              <a:t>Miss Price: Head of Vocational Studies.  </a:t>
            </a:r>
            <a:endParaRPr lang="en-GB" sz="2400">
              <a:latin typeface="Swis721 Lt BT"/>
            </a:endParaRPr>
          </a:p>
          <a:p>
            <a:endParaRPr lang="en-GB" sz="2400" dirty="0">
              <a:latin typeface="Swis721 Lt BT"/>
            </a:endParaRPr>
          </a:p>
          <a:p>
            <a:r>
              <a:rPr lang="en-GB" sz="2400" dirty="0">
                <a:latin typeface="Swis721 Lt BT"/>
                <a:cs typeface="Arial"/>
              </a:rPr>
              <a:t>Mr. Dovey: Teacher of Health and Social Care. </a:t>
            </a:r>
            <a:endParaRPr lang="en-GB" sz="2400" dirty="0">
              <a:latin typeface="Swis721 Lt BT"/>
            </a:endParaRPr>
          </a:p>
          <a:p>
            <a:endParaRPr lang="en-GB" sz="2400" dirty="0">
              <a:latin typeface="Swis721 Lt BT"/>
            </a:endParaRPr>
          </a:p>
          <a:p>
            <a:r>
              <a:rPr lang="en-GB" sz="2400">
                <a:latin typeface="Swis721 Lt BT"/>
                <a:cs typeface="Arial"/>
              </a:rPr>
              <a:t>Vocational Team Rooms: R33, R34 (Pavilion)</a:t>
            </a:r>
          </a:p>
          <a:p>
            <a:pPr algn="ctr"/>
            <a:endParaRPr lang="en-GB" sz="6600" dirty="0">
              <a:latin typeface="Gill Sans MT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A6C32EE-EC9C-4AE6-BE19-2407EE5FFB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eme1">
      <a:majorFont>
        <a:latin typeface="BerkeleyOldstyleITCbyB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ECAC11CC589A4FA00B5741399EF0A8" ma:contentTypeVersion="5" ma:contentTypeDescription="Create a new document." ma:contentTypeScope="" ma:versionID="8d218f2ceba4cbdfd2d4c0569ed04799">
  <xsd:schema xmlns:xsd="http://www.w3.org/2001/XMLSchema" xmlns:xs="http://www.w3.org/2001/XMLSchema" xmlns:p="http://schemas.microsoft.com/office/2006/metadata/properties" xmlns:ns2="6d49f7e4-8427-4c61-9628-db4dc497675f" targetNamespace="http://schemas.microsoft.com/office/2006/metadata/properties" ma:root="true" ma:fieldsID="cdcf792b092717272fed23783e557d3b" ns2:_="">
    <xsd:import namespace="6d49f7e4-8427-4c61-9628-db4dc49767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49f7e4-8427-4c61-9628-db4dc49767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12D82A-FC94-4FA6-AB98-6650FA10A00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EF9D1F3-F693-4647-89B9-B8EE8034D8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B23414-FDC6-41F1-B107-DA9911F2E0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49f7e4-8427-4c61-9628-db4dc49767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3257</TotalTime>
  <Words>672</Words>
  <Application>Microsoft Office PowerPoint</Application>
  <PresentationFormat>On-screen Show (4:3)</PresentationFormat>
  <Paragraphs>76</Paragraphs>
  <Slides>9</Slides>
  <Notes>9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Theme1</vt:lpstr>
      <vt:lpstr>Key Stage 4 Guided Choices Year 9 into 10</vt:lpstr>
      <vt:lpstr>Course Topics</vt:lpstr>
      <vt:lpstr>PowerPoint Presentation</vt:lpstr>
      <vt:lpstr>How is the course assessed? </vt:lpstr>
      <vt:lpstr>PowerPoint Presentation</vt:lpstr>
      <vt:lpstr>Frequently Asked Questions (FAQs)</vt:lpstr>
      <vt:lpstr>PowerPoint Presentation</vt:lpstr>
      <vt:lpstr>PowerPoint Presentation</vt:lpstr>
      <vt:lpstr>PowerPoint Presentation</vt:lpstr>
    </vt:vector>
  </TitlesOfParts>
  <Company>Outwood Grange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Open Evening  29th September 2009</dc:title>
  <dc:creator>klw</dc:creator>
  <cp:lastModifiedBy>Christopher Vallance</cp:lastModifiedBy>
  <cp:revision>260</cp:revision>
  <cp:lastPrinted>2019-01-28T13:36:12Z</cp:lastPrinted>
  <dcterms:created xsi:type="dcterms:W3CDTF">2009-09-17T06:29:05Z</dcterms:created>
  <dcterms:modified xsi:type="dcterms:W3CDTF">2023-02-06T17:27:47Z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0x010100BFECAC11CC589A4FA00B5741399EF0A8</vt:lpwstr>
  </property>
</Properties>
</file>