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3" r:id="rId4"/>
  </p:sldMasterIdLst>
  <p:notesMasterIdLst>
    <p:notesMasterId r:id="rId15"/>
  </p:notesMasterIdLst>
  <p:handoutMasterIdLst>
    <p:handoutMasterId r:id="rId16"/>
  </p:handoutMasterIdLst>
  <p:sldIdLst>
    <p:sldId id="440" r:id="rId5"/>
    <p:sldId id="515" r:id="rId6"/>
    <p:sldId id="531" r:id="rId7"/>
    <p:sldId id="524" r:id="rId8"/>
    <p:sldId id="525" r:id="rId9"/>
    <p:sldId id="527" r:id="rId10"/>
    <p:sldId id="528" r:id="rId11"/>
    <p:sldId id="535" r:id="rId12"/>
    <p:sldId id="534" r:id="rId13"/>
    <p:sldId id="530" r:id="rId14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993300"/>
    <a:srgbClr val="CC3333"/>
    <a:srgbClr val="CC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6D6380-6173-4FD4-AA1C-C2B13435C16E}" v="4" dt="2021-06-14T12:06:16.155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382" autoAdjust="0"/>
    <p:restoredTop sz="80119" autoAdjust="0"/>
  </p:normalViewPr>
  <p:slideViewPr>
    <p:cSldViewPr>
      <p:cViewPr varScale="1">
        <p:scale>
          <a:sx n="114" d="100"/>
          <a:sy n="114" d="100"/>
        </p:scale>
        <p:origin x="1368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28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84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49FD4FB-C214-4E2B-95B1-E9E7A9DEA39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26970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122"/>
            <a:ext cx="5438775" cy="4468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242"/>
            <a:ext cx="2946400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B06770A-103D-49CD-9AF9-5F108CEFD6E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121328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2.jpeg" descr="master-background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5795962" y="2417763"/>
            <a:ext cx="3168651" cy="151606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5795962" y="3932237"/>
            <a:ext cx="3168651" cy="2592388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defRPr sz="1600">
                <a:solidFill>
                  <a:srgbClr val="CCCCCC"/>
                </a:solidFill>
              </a:defRPr>
            </a:lvl1pPr>
            <a:lvl2pPr marL="742950" indent="-285750">
              <a:spcBef>
                <a:spcPts val="300"/>
              </a:spcBef>
              <a:defRPr sz="1600">
                <a:solidFill>
                  <a:srgbClr val="CCCCCC"/>
                </a:solidFill>
              </a:defRPr>
            </a:lvl2pPr>
            <a:lvl3pPr marL="11430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3pPr>
            <a:lvl4pPr marL="16002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4pPr>
            <a:lvl5pPr marL="2057400" indent="-228600">
              <a:spcBef>
                <a:spcPts val="300"/>
              </a:spcBef>
              <a:defRPr sz="1600">
                <a:solidFill>
                  <a:srgbClr val="CCCCCC"/>
                </a:solidFill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CCCCCC"/>
                </a:solidFill>
              </a:rPr>
              <a:t>Body Level Five</a:t>
            </a:r>
          </a:p>
        </p:txBody>
      </p:sp>
    </p:spTree>
    <p:extLst>
      <p:ext uri="{BB962C8B-B14F-4D97-AF65-F5344CB8AC3E}">
        <p14:creationId xmlns:p14="http://schemas.microsoft.com/office/powerpoint/2010/main" val="3483928200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1" name="Shape 21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4038600" cy="537210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9" indent="-320039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8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2" name="Shape 2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83853622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25" name="Shape 25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1pPr>
            <a:lvl2pPr marL="0" indent="4572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2pPr>
            <a:lvl3pPr marL="0" indent="9144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3pPr>
            <a:lvl4pPr marL="0" indent="13716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4pPr>
            <a:lvl5pPr marL="0" indent="1828800">
              <a:spcBef>
                <a:spcPts val="500"/>
              </a:spcBef>
              <a:buClrTx/>
              <a:buSzTx/>
              <a:buNone/>
              <a:defRPr sz="2400">
                <a:latin typeface="Arial Bold"/>
                <a:ea typeface="Arial Bold"/>
                <a:cs typeface="Arial Bold"/>
                <a:sym typeface="Arial Bold"/>
              </a:defRPr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2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26" name="Shape 2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0762462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2pPr marL="783771" indent="-326571"/>
            <a:lvl3pPr marL="1219200" indent="-304800"/>
            <a:lvl4pPr marL="1737360" indent="-365760"/>
            <a:lvl5pPr marL="2194560" indent="-365760"/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5" name="Shape 3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434164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 b="1"/>
            </a:lvl1pPr>
          </a:lstStyle>
          <a:p>
            <a:pPr lvl="0">
              <a:defRPr sz="1800" b="0">
                <a:solidFill>
                  <a:srgbClr val="000000"/>
                </a:solidFill>
              </a:defRPr>
            </a:pPr>
            <a:r>
              <a:rPr sz="2000" b="1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38" name="Shape 38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ClrTx/>
              <a:buSzTx/>
              <a:buNone/>
              <a:defRPr sz="1400"/>
            </a:lvl1pPr>
            <a:lvl2pPr marL="0" indent="457200">
              <a:spcBef>
                <a:spcPts val="300"/>
              </a:spcBef>
              <a:buClrTx/>
              <a:buSzTx/>
              <a:buNone/>
              <a:defRPr sz="1400"/>
            </a:lvl2pPr>
            <a:lvl3pPr marL="0" indent="914400">
              <a:spcBef>
                <a:spcPts val="300"/>
              </a:spcBef>
              <a:buClrTx/>
              <a:buSzTx/>
              <a:buNone/>
              <a:defRPr sz="1400"/>
            </a:lvl3pPr>
            <a:lvl4pPr marL="0" indent="1371600">
              <a:spcBef>
                <a:spcPts val="300"/>
              </a:spcBef>
              <a:buClrTx/>
              <a:buSzTx/>
              <a:buNone/>
              <a:defRPr sz="1400"/>
            </a:lvl4pPr>
            <a:lvl5pPr marL="0" indent="1828800">
              <a:spcBef>
                <a:spcPts val="300"/>
              </a:spcBef>
              <a:buClrTx/>
              <a:buSzTx/>
              <a:buNone/>
              <a:defRPr sz="14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14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39" name="Shape 3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370723726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2" name="Shape 4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3" name="Shape 4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12915162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>
            <a:spLocks noGrp="1"/>
          </p:cNvSpPr>
          <p:nvPr>
            <p:ph type="title"/>
          </p:nvPr>
        </p:nvSpPr>
        <p:spPr>
          <a:xfrm>
            <a:off x="6627813" y="0"/>
            <a:ext cx="2058988" cy="6496052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46" name="Shape 46"/>
          <p:cNvSpPr>
            <a:spLocks noGrp="1"/>
          </p:cNvSpPr>
          <p:nvPr>
            <p:ph type="body" idx="1"/>
          </p:nvPr>
        </p:nvSpPr>
        <p:spPr>
          <a:xfrm>
            <a:off x="447675" y="258763"/>
            <a:ext cx="6027738" cy="6599238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47" name="Shape 4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1636747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0503-046B-4426-8F67-B8E779117D59}" type="datetimeFigureOut">
              <a:rPr lang="en-GB" smtClean="0"/>
              <a:t>02/07/2021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638A5-32A7-4E0C-95ED-23FBD00D1C5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4933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jpeg" descr="content-background"/>
          <p:cNvPicPr/>
          <p:nvPr/>
        </p:nvPicPr>
        <p:blipFill>
          <a:blip r:embed="rId10">
            <a:extLst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468312" y="1917700"/>
            <a:ext cx="8207376" cy="0"/>
          </a:xfrm>
          <a:prstGeom prst="line">
            <a:avLst/>
          </a:prstGeom>
          <a:ln>
            <a:solidFill>
              <a:srgbClr val="CC3333"/>
            </a:solidFill>
            <a:round/>
          </a:ln>
        </p:spPr>
        <p:txBody>
          <a:bodyPr lIns="0" tIns="0" rIns="0" bIns="0"/>
          <a:lstStyle/>
          <a:p>
            <a:pPr defTabSz="457200" fontAlgn="auto">
              <a:spcBef>
                <a:spcPts val="0"/>
              </a:spcBef>
              <a:spcAft>
                <a:spcPts val="0"/>
              </a:spcAft>
              <a:defRPr sz="1200">
                <a:latin typeface="+mj-lt"/>
                <a:ea typeface="+mj-ea"/>
                <a:cs typeface="+mj-cs"/>
                <a:sym typeface="Helvetica"/>
              </a:defRPr>
            </a:pPr>
            <a:endParaRPr sz="1200" kern="0" dirty="0">
              <a:solidFill>
                <a:sysClr val="windowText" lastClr="000000"/>
              </a:solidFill>
              <a:latin typeface="Helvetica"/>
              <a:ea typeface="+mj-ea"/>
              <a:cs typeface="Helvetica"/>
              <a:sym typeface="Helvetica"/>
            </a:endParaRP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449262" y="0"/>
            <a:ext cx="6499226" cy="1150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4400">
                <a:solidFill>
                  <a:srgbClr val="CCCCCC"/>
                </a:solidFill>
              </a:rPr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229600" cy="53721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One</a:t>
            </a: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Two</a:t>
            </a: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Three</a:t>
            </a: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Four</a:t>
            </a: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333333"/>
                </a:solidFill>
              </a:rPr>
              <a:t>Body Level Five</a:t>
            </a:r>
          </a:p>
        </p:txBody>
      </p:sp>
      <p:sp>
        <p:nvSpPr>
          <p:cNvPr id="6" name="Shape 6"/>
          <p:cNvSpPr>
            <a:spLocks noGrp="1"/>
          </p:cNvSpPr>
          <p:nvPr>
            <p:ph type="sldNum" sz="quarter" idx="2"/>
          </p:nvPr>
        </p:nvSpPr>
        <p:spPr>
          <a:xfrm>
            <a:off x="6553200" y="6453187"/>
            <a:ext cx="2133600" cy="264256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200">
                <a:solidFill>
                  <a:srgbClr val="333333"/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86CB4B4D-7CA3-9044-876B-883B54F8677D}" type="slidenum">
              <a:rPr kern="0">
                <a:latin typeface="Arial"/>
                <a:cs typeface="Arial"/>
                <a:sym typeface="Arial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kern="0" dirty="0"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900049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7" r:id="rId2"/>
    <p:sldLayoutId id="2147483798" r:id="rId3"/>
    <p:sldLayoutId id="2147483801" r:id="rId4"/>
    <p:sldLayoutId id="2147483802" r:id="rId5"/>
    <p:sldLayoutId id="2147483803" r:id="rId6"/>
    <p:sldLayoutId id="2147483804" r:id="rId7"/>
    <p:sldLayoutId id="2147483805" r:id="rId8"/>
  </p:sldLayoutIdLst>
  <p:transition spd="med"/>
  <p:txStyles>
    <p:titleStyle>
      <a:lvl1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1pPr>
      <a:lvl2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2pPr>
      <a:lvl3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3pPr>
      <a:lvl4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4pPr>
      <a:lvl5pPr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5pPr>
      <a:lvl6pPr indent="4572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6pPr>
      <a:lvl7pPr indent="9144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7pPr>
      <a:lvl8pPr indent="13716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8pPr>
      <a:lvl9pPr indent="1828800">
        <a:defRPr sz="4400">
          <a:solidFill>
            <a:srgbClr val="CCCCCC"/>
          </a:solidFill>
          <a:latin typeface="BerkeleyOldstyleITCbyBT"/>
          <a:ea typeface="BerkeleyOldstyleITCbyBT"/>
          <a:cs typeface="BerkeleyOldstyleITCbyBT"/>
          <a:sym typeface="BerkeleyOldstyleITCbyBT"/>
        </a:defRPr>
      </a:lvl9pPr>
    </p:titleStyle>
    <p:bodyStyle>
      <a:lvl1pPr marL="342900" indent="-3429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1pPr>
      <a:lvl2pPr marL="1028700" indent="-5715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2pPr>
      <a:lvl3pPr marL="1371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3pPr>
      <a:lvl4pPr marL="1828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4pPr>
      <a:lvl5pPr marL="22860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5pPr>
      <a:lvl6pPr marL="27432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6pPr>
      <a:lvl7pPr marL="32004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7pPr>
      <a:lvl8pPr marL="36576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8pPr>
      <a:lvl9pPr marL="4114800" indent="-457200">
        <a:spcBef>
          <a:spcPts val="700"/>
        </a:spcBef>
        <a:buClr>
          <a:srgbClr val="CC3333"/>
        </a:buClr>
        <a:buSzPct val="100000"/>
        <a:buChar char="•"/>
        <a:defRPr sz="3200">
          <a:solidFill>
            <a:srgbClr val="333333"/>
          </a:solidFill>
          <a:latin typeface="Arial"/>
          <a:ea typeface="Arial"/>
          <a:cs typeface="Arial"/>
          <a:sym typeface="Arial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EF2AEC2-BC1D-4181-B76A-F67DD716B9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3717032"/>
            <a:ext cx="7269460" cy="1102519"/>
          </a:xfrm>
        </p:spPr>
        <p:txBody>
          <a:bodyPr/>
          <a:lstStyle/>
          <a:p>
            <a:pPr algn="ctr"/>
            <a:r>
              <a:rPr lang="en-US" altLang="en-US" sz="4800" b="1" u="sng" dirty="0">
                <a:latin typeface="Berkeley" panose="02020500000000000000" pitchFamily="18" charset="0"/>
              </a:rPr>
              <a:t>GCSE &amp; A-Level</a:t>
            </a:r>
            <a:r>
              <a:rPr lang="en-US" altLang="en-US" sz="4800" dirty="0">
                <a:latin typeface="Berkeley" panose="02020500000000000000" pitchFamily="18" charset="0"/>
              </a:rPr>
              <a:t> 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r>
              <a:rPr lang="en-US" altLang="en-US" sz="4800" dirty="0">
                <a:latin typeface="Berkeley" panose="02020500000000000000" pitchFamily="18" charset="0"/>
              </a:rPr>
              <a:t>Centre Assessed Grades 2020-2021</a:t>
            </a:r>
            <a:br>
              <a:rPr lang="en-US" altLang="en-US" sz="4800" dirty="0">
                <a:latin typeface="Berkeley" panose="02020500000000000000" pitchFamily="18" charset="0"/>
              </a:rPr>
            </a:br>
            <a:br>
              <a:rPr lang="en-US" altLang="en-US" sz="4800" dirty="0">
                <a:latin typeface="Berkeley" panose="02020500000000000000" pitchFamily="18" charset="0"/>
              </a:rPr>
            </a:br>
            <a:endParaRPr lang="en-US" altLang="en-US" sz="4800" dirty="0">
              <a:latin typeface="Berkeley" panose="02020500000000000000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040350"/>
      </p:ext>
    </p:extLst>
  </p:cSld>
  <p:clrMapOvr>
    <a:masterClrMapping/>
  </p:clrMapOvr>
  <p:transition spd="med" advTm="38567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8357B-6295-469B-92AD-7CEC794BF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happens next…?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0ADD62-5C27-4E34-82E0-7AB250779D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Marking of evidence pieces continues to be moderated and standardised within subjects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Teachers submit your CAG grades to the school by 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 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Internal quality assurance of grades – checking the accuracy of grades submitted by teachers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Samworth submits your grades to the Exam Boards on</a:t>
            </a:r>
          </a:p>
          <a:p>
            <a:pPr marL="0" indent="0" algn="just">
              <a:buNone/>
            </a:pPr>
            <a:r>
              <a:rPr lang="en-GB" sz="2400" dirty="0">
                <a:latin typeface="Swis721 Lt BT" panose="020B0403020202020204" pitchFamily="34" charset="0"/>
              </a:rPr>
              <a:t>    18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June 2021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Leavers events – further details TBC</a:t>
            </a:r>
          </a:p>
          <a:p>
            <a:pPr algn="just"/>
            <a:r>
              <a:rPr lang="en-GB" sz="2400" dirty="0">
                <a:latin typeface="Swis721 Lt BT" panose="020B0403020202020204" pitchFamily="34" charset="0"/>
              </a:rPr>
              <a:t>Results days – 10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(Y13) and 12</a:t>
            </a:r>
            <a:r>
              <a:rPr lang="en-GB" sz="2400" baseline="30000" dirty="0">
                <a:latin typeface="Swis721 Lt BT" panose="020B0403020202020204" pitchFamily="34" charset="0"/>
              </a:rPr>
              <a:t>th</a:t>
            </a:r>
            <a:r>
              <a:rPr lang="en-GB" sz="2400" dirty="0">
                <a:latin typeface="Swis721 Lt BT" panose="020B0403020202020204" pitchFamily="34" charset="0"/>
              </a:rPr>
              <a:t> August (Y11)</a:t>
            </a:r>
          </a:p>
        </p:txBody>
      </p:sp>
    </p:spTree>
    <p:extLst>
      <p:ext uri="{BB962C8B-B14F-4D97-AF65-F5344CB8AC3E}">
        <p14:creationId xmlns:p14="http://schemas.microsoft.com/office/powerpoint/2010/main" val="2239907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D6DD5A-21A2-4C92-9DDD-A3F800297B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An Important Point…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4658E2-3045-4377-9983-09335B7330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9586" y="1950056"/>
            <a:ext cx="8144862" cy="4575288"/>
          </a:xfrm>
        </p:spPr>
        <p:txBody>
          <a:bodyPr/>
          <a:lstStyle/>
          <a:p>
            <a:pPr algn="just"/>
            <a:r>
              <a:rPr lang="en-GB" dirty="0">
                <a:latin typeface="Swis721 Lt BT" panose="020B0403020202020204" pitchFamily="34" charset="0"/>
              </a:rPr>
              <a:t>These are not ‘teacher’ assessed grades.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This suggests one person is responsible for the outcome of this process.</a:t>
            </a:r>
          </a:p>
          <a:p>
            <a:pPr algn="just"/>
            <a:endParaRPr lang="en-GB" dirty="0">
              <a:latin typeface="Swis721 Lt BT" panose="020B0403020202020204" pitchFamily="34" charset="0"/>
            </a:endParaRPr>
          </a:p>
          <a:p>
            <a:pPr algn="just"/>
            <a:r>
              <a:rPr lang="en-GB" dirty="0">
                <a:latin typeface="Swis721 Lt BT" panose="020B0403020202020204" pitchFamily="34" charset="0"/>
              </a:rPr>
              <a:t>The reality is they are subject to internal and external checks. Grades are then awarded by exam boards.</a:t>
            </a:r>
          </a:p>
        </p:txBody>
      </p:sp>
    </p:spTree>
    <p:extLst>
      <p:ext uri="{BB962C8B-B14F-4D97-AF65-F5344CB8AC3E}">
        <p14:creationId xmlns:p14="http://schemas.microsoft.com/office/powerpoint/2010/main" val="852456387"/>
      </p:ext>
    </p:extLst>
  </p:cSld>
  <p:clrMapOvr>
    <a:masterClrMapping/>
  </p:clrMapOvr>
  <p:transition spd="med" advTm="71614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F651-658D-4726-A7A6-ACE82005D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What are we trying to achieve in this process…?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164C6-DA91-4984-93EC-A1EC011338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485900"/>
            <a:ext cx="8363272" cy="5372100"/>
          </a:xfrm>
        </p:spPr>
        <p:txBody>
          <a:bodyPr/>
          <a:lstStyle/>
          <a:p>
            <a:endParaRPr lang="en-GB" dirty="0"/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The text below is taken directly from the </a:t>
            </a:r>
          </a:p>
          <a:p>
            <a:pPr marL="0" indent="0" algn="ctr">
              <a:buNone/>
            </a:pPr>
            <a:r>
              <a:rPr lang="en-GB" dirty="0">
                <a:latin typeface="Swis721 Lt BT" panose="020B0403020202020204" pitchFamily="34" charset="0"/>
              </a:rPr>
              <a:t>Centre Assessed Grades (CAG) guidance:</a:t>
            </a:r>
          </a:p>
          <a:p>
            <a:pPr marL="0" indent="0" algn="just">
              <a:buNone/>
            </a:pPr>
            <a:endParaRPr lang="en-GB" dirty="0">
              <a:latin typeface="Swis721 Lt BT" panose="020B0403020202020204" pitchFamily="34" charset="0"/>
            </a:endParaRPr>
          </a:p>
          <a:p>
            <a:pPr marL="0" indent="0" algn="ctr">
              <a:buNone/>
            </a:pPr>
            <a:r>
              <a:rPr lang="en-GB" b="1" dirty="0">
                <a:latin typeface="Swis721 Lt BT" panose="020B0403020202020204" pitchFamily="34" charset="0"/>
              </a:rPr>
              <a:t>‘The grades submitted to Exam Boards must reflect a fair, reasonable and carefully considered judgement of the student’s performance across a range of evidence, on the curriculum content that they have been taught’</a:t>
            </a:r>
          </a:p>
        </p:txBody>
      </p:sp>
    </p:spTree>
    <p:extLst>
      <p:ext uri="{BB962C8B-B14F-4D97-AF65-F5344CB8AC3E}">
        <p14:creationId xmlns:p14="http://schemas.microsoft.com/office/powerpoint/2010/main" val="4039480161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New System…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0364" y="656692"/>
            <a:ext cx="8363272" cy="5544616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Staff and Exam Boards assess the standard you are performing at…</a:t>
            </a:r>
          </a:p>
          <a:p>
            <a:endParaRPr lang="en-GB" sz="2400" b="1" i="1" dirty="0"/>
          </a:p>
          <a:p>
            <a:pPr marL="0" indent="0">
              <a:buNone/>
            </a:pPr>
            <a:r>
              <a:rPr lang="en-GB" sz="2400" b="1" dirty="0">
                <a:latin typeface="Swis721 Lt BT" panose="020B0403020202020204" pitchFamily="34" charset="0"/>
              </a:rPr>
              <a:t>What has it involved?</a:t>
            </a:r>
          </a:p>
          <a:p>
            <a:pPr marL="0" indent="0">
              <a:buNone/>
            </a:pPr>
            <a:endParaRPr lang="en-GB" sz="2400" b="1" dirty="0">
              <a:latin typeface="Swis721 Lt BT" panose="020B0403020202020204" pitchFamily="34" charset="0"/>
            </a:endParaRPr>
          </a:p>
          <a:p>
            <a:r>
              <a:rPr lang="en-GB" dirty="0">
                <a:latin typeface="Swis721 Lt BT" panose="020B0403020202020204" pitchFamily="34" charset="0"/>
              </a:rPr>
              <a:t>Return on Monday 8</a:t>
            </a:r>
            <a:r>
              <a:rPr lang="en-GB" baseline="30000" dirty="0">
                <a:latin typeface="Swis721 Lt BT" panose="020B0403020202020204" pitchFamily="34" charset="0"/>
              </a:rPr>
              <a:t>th</a:t>
            </a:r>
            <a:r>
              <a:rPr lang="en-GB" dirty="0">
                <a:latin typeface="Swis721 Lt BT" panose="020B0403020202020204" pitchFamily="34" charset="0"/>
              </a:rPr>
              <a:t> March</a:t>
            </a:r>
          </a:p>
          <a:p>
            <a:r>
              <a:rPr lang="en-GB" dirty="0">
                <a:latin typeface="Swis721 Lt BT" panose="020B0403020202020204" pitchFamily="34" charset="0"/>
              </a:rPr>
              <a:t>Further internal assessment (exams)</a:t>
            </a:r>
          </a:p>
          <a:p>
            <a:r>
              <a:rPr lang="en-GB" dirty="0">
                <a:latin typeface="Swis721 Lt BT" panose="020B0403020202020204" pitchFamily="34" charset="0"/>
              </a:rPr>
              <a:t>Other (previous) assessed work – NEAs, coursework, essays, topic tests etc.</a:t>
            </a:r>
          </a:p>
          <a:p>
            <a:r>
              <a:rPr lang="en-GB" dirty="0">
                <a:latin typeface="Swis721 Lt BT" panose="020B0403020202020204" pitchFamily="34" charset="0"/>
              </a:rPr>
              <a:t>Previous mocks</a:t>
            </a:r>
          </a:p>
          <a:p>
            <a:pPr marL="0" indent="0">
              <a:buNone/>
            </a:pPr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3993389716"/>
      </p:ext>
    </p:extLst>
  </p:cSld>
  <p:clrMapOvr>
    <a:masterClrMapping/>
  </p:clrMapOvr>
  <p:transition spd="med" advTm="124217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372100"/>
          </a:xfrm>
        </p:spPr>
        <p:txBody>
          <a:bodyPr/>
          <a:lstStyle/>
          <a:p>
            <a:endParaRPr lang="en-GB" dirty="0"/>
          </a:p>
          <a:p>
            <a:r>
              <a:rPr lang="en-GB" b="1" i="1" dirty="0">
                <a:latin typeface="Swis721 Lt BT" panose="020B0403020202020204" pitchFamily="34" charset="0"/>
              </a:rPr>
              <a:t>FAIRNESS:  </a:t>
            </a:r>
            <a:r>
              <a:rPr lang="en-GB" dirty="0">
                <a:latin typeface="Swis721 Lt BT" panose="020B0403020202020204" pitchFamily="34" charset="0"/>
              </a:rPr>
              <a:t>Will Samworth be more generous or more harsh than other schools?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follow same guidance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will carry out internal checks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All schools subject to same external quality assurance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Judgments are evidence based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We have to sign a declaration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Devalues achievements of past/future students</a:t>
            </a:r>
          </a:p>
          <a:p>
            <a:pPr lvl="1"/>
            <a:r>
              <a:rPr lang="en-GB" dirty="0">
                <a:latin typeface="Swis721 Lt BT" panose="020B0403020202020204" pitchFamily="34" charset="0"/>
              </a:rPr>
              <a:t>No point – no performance data this year </a:t>
            </a:r>
          </a:p>
          <a:p>
            <a:pPr lvl="1"/>
            <a:endParaRPr lang="en-GB" b="1" i="1" dirty="0"/>
          </a:p>
          <a:p>
            <a:endParaRPr lang="en-GB" b="1" i="1" dirty="0"/>
          </a:p>
          <a:p>
            <a:endParaRPr lang="en-GB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2320566419"/>
      </p:ext>
    </p:extLst>
  </p:cSld>
  <p:clrMapOvr>
    <a:masterClrMapping/>
  </p:clrMapOvr>
  <p:transition spd="med" advTm="207277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A5C09-C6DF-48B4-99C9-D2E3C33382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latin typeface="Berkeley" panose="02020500000000000000" pitchFamily="18" charset="0"/>
              </a:rPr>
              <a:t>Reminders…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8FCD2E-623F-4F2B-8BC7-1938B3D9D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262" y="908720"/>
            <a:ext cx="8363272" cy="5616624"/>
          </a:xfrm>
        </p:spPr>
        <p:txBody>
          <a:bodyPr/>
          <a:lstStyle/>
          <a:p>
            <a:endParaRPr lang="en-GB" dirty="0"/>
          </a:p>
          <a:p>
            <a:pPr marL="0" indent="0">
              <a:buNone/>
            </a:pPr>
            <a:r>
              <a:rPr lang="en-GB" sz="2400" b="1" i="1" dirty="0">
                <a:latin typeface="Swis721 Lt BT" panose="020B0403020202020204" pitchFamily="34" charset="0"/>
              </a:rPr>
              <a:t>RIGHTS:  </a:t>
            </a:r>
            <a:r>
              <a:rPr lang="en-GB" sz="2400" dirty="0">
                <a:latin typeface="Swis721 Lt BT" panose="020B0403020202020204" pitchFamily="34" charset="0"/>
              </a:rPr>
              <a:t>What protections do I have in this process?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Before we set the grades, we are aware of your relevant context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We will discuss the evidence base with you for each subject</a:t>
            </a:r>
          </a:p>
          <a:p>
            <a:pPr lvl="1"/>
            <a:r>
              <a:rPr lang="en-GB" sz="2400" dirty="0">
                <a:latin typeface="Swis721 Lt BT" panose="020B0403020202020204" pitchFamily="34" charset="0"/>
              </a:rPr>
              <a:t>After you receive your results, you can appeal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academy – check we didn’t make an administrative error</a:t>
            </a:r>
          </a:p>
          <a:p>
            <a:pPr lvl="2"/>
            <a:r>
              <a:rPr lang="en-GB" sz="2400" dirty="0">
                <a:latin typeface="Swis721 Lt BT" panose="020B0403020202020204" pitchFamily="34" charset="0"/>
              </a:rPr>
              <a:t>To the Exam Board (via the academy) – they will review our evidence base</a:t>
            </a:r>
          </a:p>
          <a:p>
            <a:pPr lvl="2"/>
            <a:endParaRPr lang="en-GB" sz="2400" dirty="0">
              <a:latin typeface="Swis721 Lt BT" panose="020B0403020202020204" pitchFamily="34" charset="0"/>
            </a:endParaRPr>
          </a:p>
          <a:p>
            <a:pPr marL="914400" lvl="2" indent="0" algn="ctr">
              <a:buNone/>
            </a:pPr>
            <a:r>
              <a:rPr lang="en-GB" sz="2400" dirty="0">
                <a:latin typeface="Swis721 Lt BT" panose="020B0403020202020204" pitchFamily="34" charset="0"/>
              </a:rPr>
              <a:t>Results can go up and down on appeal</a:t>
            </a:r>
          </a:p>
          <a:p>
            <a:pPr lvl="1"/>
            <a:endParaRPr lang="en-GB" sz="2400" b="1" i="1" dirty="0"/>
          </a:p>
          <a:p>
            <a:endParaRPr lang="en-GB" sz="2400" b="1" i="1" dirty="0"/>
          </a:p>
          <a:p>
            <a:endParaRPr lang="en-GB" sz="2400" b="1" dirty="0"/>
          </a:p>
          <a:p>
            <a:pPr marL="0" indent="0">
              <a:buNone/>
            </a:pPr>
            <a:endParaRPr lang="en-GB" b="1" i="1" dirty="0"/>
          </a:p>
        </p:txBody>
      </p:sp>
    </p:spTree>
    <p:extLst>
      <p:ext uri="{BB962C8B-B14F-4D97-AF65-F5344CB8AC3E}">
        <p14:creationId xmlns:p14="http://schemas.microsoft.com/office/powerpoint/2010/main" val="1716139834"/>
      </p:ext>
    </p:extLst>
  </p:cSld>
  <p:clrMapOvr>
    <a:masterClrMapping/>
  </p:clrMapOvr>
  <p:transition spd="med" advTm="11957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GCSE French &amp; Spanish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5096763"/>
              </p:ext>
            </p:extLst>
          </p:nvPr>
        </p:nvGraphicFramePr>
        <p:xfrm>
          <a:off x="72548" y="1988836"/>
          <a:ext cx="8606312" cy="459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sz="2000" dirty="0"/>
                        <a:t>LISTENING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Listening assessment (in class)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19</a:t>
                      </a:r>
                    </a:p>
                    <a:p>
                      <a:r>
                        <a:rPr lang="en-GB" dirty="0"/>
                        <a:t>Higher = 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23</a:t>
                      </a:r>
                      <a:r>
                        <a:rPr lang="en-GB" baseline="30000" dirty="0"/>
                        <a:t>rd</a:t>
                      </a:r>
                      <a:r>
                        <a:rPr lang="en-GB" dirty="0"/>
                        <a:t> 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Assessment done in class, exam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Listening mock exam completed at home in Teams session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40</a:t>
                      </a:r>
                    </a:p>
                    <a:p>
                      <a:r>
                        <a:rPr lang="en-GB" dirty="0"/>
                        <a:t>Higher = 50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18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January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mock exam evidence in controlled conditions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listening (specimen paper)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40</a:t>
                      </a:r>
                    </a:p>
                    <a:p>
                      <a:r>
                        <a:rPr lang="en-GB" dirty="0"/>
                        <a:t>Higher = 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12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mock exam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 gridSpan="3">
                  <a:txBody>
                    <a:bodyPr/>
                    <a:lstStyle/>
                    <a:p>
                      <a:pPr algn="l"/>
                      <a:r>
                        <a:rPr lang="en-GB" dirty="0"/>
                        <a:t>ASSESSMENTS DONE OVER TIME TO ALLOW PROGRESS TO BE MADE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85793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GCSE French &amp; Spanish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8962577"/>
              </p:ext>
            </p:extLst>
          </p:nvPr>
        </p:nvGraphicFramePr>
        <p:xfrm>
          <a:off x="72548" y="1988836"/>
          <a:ext cx="8606312" cy="459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sz="2000" dirty="0"/>
                        <a:t>READING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reading 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50</a:t>
                      </a:r>
                    </a:p>
                    <a:p>
                      <a:r>
                        <a:rPr lang="en-GB" dirty="0"/>
                        <a:t>Higher = 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12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mock exam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reading past paper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50</a:t>
                      </a:r>
                    </a:p>
                    <a:p>
                      <a:r>
                        <a:rPr lang="en-GB" dirty="0"/>
                        <a:t>Higher = 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28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April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mock exam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In class reading assessment (Theme 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16</a:t>
                      </a:r>
                    </a:p>
                    <a:p>
                      <a:r>
                        <a:rPr lang="en-GB" dirty="0"/>
                        <a:t>Higher = 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17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Assessment of Theme 1 which provides 3</a:t>
                      </a:r>
                      <a:r>
                        <a:rPr lang="en-GB" baseline="30000" dirty="0"/>
                        <a:t>rd</a:t>
                      </a:r>
                      <a:r>
                        <a:rPr lang="en-GB" dirty="0"/>
                        <a:t> piece of evidence in line with other skills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 gridSpan="3">
                  <a:txBody>
                    <a:bodyPr/>
                    <a:lstStyle/>
                    <a:p>
                      <a:pPr algn="l"/>
                      <a:r>
                        <a:rPr lang="en-GB" dirty="0"/>
                        <a:t>ASSESSMENTS DONE OVER TIME TO ALLOW PROGRESS TO BE MADE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95524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BD9934-0BE8-4A23-BC83-131D8E36B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3200" dirty="0">
                <a:latin typeface="Berkeley" panose="02020500000000000000" pitchFamily="18" charset="0"/>
              </a:rPr>
              <a:t>Which pieces of evidence have we used to decide your ‘initial’ grade?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370DF-6ECF-47C1-A1CF-B9186095CD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262" y="1340768"/>
            <a:ext cx="8229600" cy="5372100"/>
          </a:xfrm>
        </p:spPr>
        <p:txBody>
          <a:bodyPr/>
          <a:lstStyle/>
          <a:p>
            <a:pPr marL="0" indent="0">
              <a:buNone/>
            </a:pPr>
            <a:r>
              <a:rPr lang="en-GB" dirty="0"/>
              <a:t>Subject: GCSE French &amp; Spanish</a:t>
            </a:r>
          </a:p>
          <a:p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7D496BC-D458-4BFC-9B6C-D4D42159EC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3124151"/>
              </p:ext>
            </p:extLst>
          </p:nvPr>
        </p:nvGraphicFramePr>
        <p:xfrm>
          <a:off x="72548" y="1988836"/>
          <a:ext cx="8606312" cy="459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578">
                  <a:extLst>
                    <a:ext uri="{9D8B030D-6E8A-4147-A177-3AD203B41FA5}">
                      <a16:colId xmlns:a16="http://schemas.microsoft.com/office/drawing/2014/main" val="1949237586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4177008459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2576519577"/>
                    </a:ext>
                  </a:extLst>
                </a:gridCol>
                <a:gridCol w="2151578">
                  <a:extLst>
                    <a:ext uri="{9D8B030D-6E8A-4147-A177-3AD203B41FA5}">
                      <a16:colId xmlns:a16="http://schemas.microsoft.com/office/drawing/2014/main" val="937750620"/>
                    </a:ext>
                  </a:extLst>
                </a:gridCol>
              </a:tblGrid>
              <a:tr h="590504"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Name of evidence piece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Number of Marks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When did we complete this evidence?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>
                          <a:latin typeface="Swis721 Lt BT" panose="020B0403020202020204" pitchFamily="34" charset="0"/>
                        </a:rPr>
                        <a:t>Why are we using this evidence piece?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7199200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sz="2000" dirty="0"/>
                        <a:t>WRITING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3903048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Mock writing 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= 60</a:t>
                      </a:r>
                    </a:p>
                    <a:p>
                      <a:r>
                        <a:rPr lang="en-GB" dirty="0"/>
                        <a:t>Higher = 60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12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October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mock exam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1013604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90 word purple task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WB 16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November 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Example of extended writing done in exam conditions, for both foundation &amp; higher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306145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r>
                        <a:rPr lang="en-GB" dirty="0"/>
                        <a:t>Assessment week mock exam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Foundation </a:t>
                      </a:r>
                      <a:r>
                        <a:rPr lang="en-GB"/>
                        <a:t>= 50</a:t>
                      </a:r>
                      <a:endParaRPr lang="en-GB" dirty="0"/>
                    </a:p>
                    <a:p>
                      <a:r>
                        <a:rPr lang="en-GB" dirty="0"/>
                        <a:t>Higher = 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27</a:t>
                      </a:r>
                      <a:r>
                        <a:rPr lang="en-GB" baseline="30000" dirty="0"/>
                        <a:t>th</a:t>
                      </a:r>
                      <a:r>
                        <a:rPr lang="en-GB" dirty="0"/>
                        <a:t> May 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Full mock exam evidence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325199"/>
                  </a:ext>
                </a:extLst>
              </a:tr>
              <a:tr h="590504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4683023"/>
                  </a:ext>
                </a:extLst>
              </a:tr>
              <a:tr h="590504">
                <a:tc gridSpan="3">
                  <a:txBody>
                    <a:bodyPr/>
                    <a:lstStyle/>
                    <a:p>
                      <a:pPr algn="l"/>
                      <a:r>
                        <a:rPr lang="en-GB" dirty="0"/>
                        <a:t>ASSESSMENTS DONE OVER TIME TO ALLOW PROGRESS TO BE MADE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910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8076411"/>
      </p:ext>
    </p:extLst>
  </p:cSld>
  <p:clrMapOvr>
    <a:masterClrMapping/>
  </p:clrMapOvr>
</p:sld>
</file>

<file path=ppt/theme/theme1.xml><?xml version="1.0" encoding="utf-8"?>
<a:theme xmlns:a="http://schemas.openxmlformats.org/drawingml/2006/main" name="1_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C4BDF53092B440846945DC952B9061" ma:contentTypeVersion="6" ma:contentTypeDescription="Create a new document." ma:contentTypeScope="" ma:versionID="d25716c54c4c3db8b35fe35b1efb2154">
  <xsd:schema xmlns:xsd="http://www.w3.org/2001/XMLSchema" xmlns:xs="http://www.w3.org/2001/XMLSchema" xmlns:p="http://schemas.microsoft.com/office/2006/metadata/properties" xmlns:ns2="7b4b7819-e8cf-4e73-9484-956453b6fe3e" xmlns:ns3="a4a7e4df-a209-4bac-907d-c246bee3dbbe" targetNamespace="http://schemas.microsoft.com/office/2006/metadata/properties" ma:root="true" ma:fieldsID="fa26ca0ce6d736f7aa9cb340ad2ecd3c" ns2:_="" ns3:_="">
    <xsd:import namespace="7b4b7819-e8cf-4e73-9484-956453b6fe3e"/>
    <xsd:import namespace="a4a7e4df-a209-4bac-907d-c246bee3db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4b7819-e8cf-4e73-9484-956453b6fe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a7e4df-a209-4bac-907d-c246bee3dbb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0BAF859-C7EC-4468-B900-F6EC72FF4A00}"/>
</file>

<file path=customXml/itemProps2.xml><?xml version="1.0" encoding="utf-8"?>
<ds:datastoreItem xmlns:ds="http://schemas.openxmlformats.org/officeDocument/2006/customXml" ds:itemID="{F523A164-297D-4154-8D7A-BC3DC3A46BA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0346953-D2F1-4DE4-85F9-18587A2936D4}">
  <ds:schemaRefs>
    <ds:schemaRef ds:uri="http://purl.org/dc/elements/1.1/"/>
    <ds:schemaRef ds:uri="http://schemas.microsoft.com/office/2006/metadata/properties"/>
    <ds:schemaRef ds:uri="94dd0775-76b5-42f4-b7e9-fc4c1ed2f738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5833</TotalTime>
  <Words>735</Words>
  <Application>Microsoft Office PowerPoint</Application>
  <PresentationFormat>On-screen Show (4:3)</PresentationFormat>
  <Paragraphs>125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Bold</vt:lpstr>
      <vt:lpstr>Avenir Roman</vt:lpstr>
      <vt:lpstr>Berkeley</vt:lpstr>
      <vt:lpstr>BerkeleyOldstyleITCbyBT</vt:lpstr>
      <vt:lpstr>Helvetica</vt:lpstr>
      <vt:lpstr>Swis721 Lt BT</vt:lpstr>
      <vt:lpstr>1_Default</vt:lpstr>
      <vt:lpstr>GCSE &amp; A-Level   Centre Assessed Grades 2020-2021  </vt:lpstr>
      <vt:lpstr>An Important Point…</vt:lpstr>
      <vt:lpstr>What are we trying to achieve in this process…?</vt:lpstr>
      <vt:lpstr>New System…</vt:lpstr>
      <vt:lpstr>Reminders…</vt:lpstr>
      <vt:lpstr>Reminders…</vt:lpstr>
      <vt:lpstr>Which pieces of evidence have we used to decide your ‘initial’ grade?</vt:lpstr>
      <vt:lpstr>Which pieces of evidence have we used to decide your ‘initial’ grade?</vt:lpstr>
      <vt:lpstr>Which pieces of evidence have we used to decide your ‘initial’ grade?</vt:lpstr>
      <vt:lpstr>What happens next…?</vt:lpstr>
    </vt:vector>
  </TitlesOfParts>
  <Company>Linney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ls</dc:creator>
  <cp:lastModifiedBy>Daniel Preece</cp:lastModifiedBy>
  <cp:revision>440</cp:revision>
  <cp:lastPrinted>2016-09-20T15:40:55Z</cp:lastPrinted>
  <dcterms:created xsi:type="dcterms:W3CDTF">2008-04-21T08:30:49Z</dcterms:created>
  <dcterms:modified xsi:type="dcterms:W3CDTF">2021-07-02T09:45:35Z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0x01010073C4BDF53092B440846945DC952B9061</vt:lpwstr>
  </property>
</Properties>
</file>