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15"/>
  </p:notesMasterIdLst>
  <p:handoutMasterIdLst>
    <p:handoutMasterId r:id="rId16"/>
  </p:handoutMasterIdLst>
  <p:sldIdLst>
    <p:sldId id="299" r:id="rId5"/>
    <p:sldId id="315" r:id="rId6"/>
    <p:sldId id="325" r:id="rId7"/>
    <p:sldId id="347" r:id="rId8"/>
    <p:sldId id="317" r:id="rId9"/>
    <p:sldId id="348" r:id="rId10"/>
    <p:sldId id="307" r:id="rId11"/>
    <p:sldId id="263" r:id="rId12"/>
    <p:sldId id="328" r:id="rId13"/>
    <p:sldId id="265" r:id="rId14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FF9933"/>
    <a:srgbClr val="993366"/>
    <a:srgbClr val="9933F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4E05CA-0C44-FC56-682F-C13AF611FD1D}" v="1135" dt="2026-01-09T14:24:38.5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649" autoAdjust="0"/>
  </p:normalViewPr>
  <p:slideViewPr>
    <p:cSldViewPr>
      <p:cViewPr varScale="1">
        <p:scale>
          <a:sx n="56" d="100"/>
          <a:sy n="56" d="100"/>
        </p:scale>
        <p:origin x="180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 Geary" userId="S::cgeary@tscacademy.org.uk::b7b0a088-f2c7-41ef-a981-3639af4193f0" providerId="AD" clId="Web-{6B4E05CA-0C44-FC56-682F-C13AF611FD1D}"/>
    <pc:docChg chg="modSld">
      <pc:chgData name="Claire Geary" userId="S::cgeary@tscacademy.org.uk::b7b0a088-f2c7-41ef-a981-3639af4193f0" providerId="AD" clId="Web-{6B4E05CA-0C44-FC56-682F-C13AF611FD1D}" dt="2026-01-09T14:24:38.523" v="1062"/>
      <pc:docMkLst>
        <pc:docMk/>
      </pc:docMkLst>
      <pc:sldChg chg="modSp">
        <pc:chgData name="Claire Geary" userId="S::cgeary@tscacademy.org.uk::b7b0a088-f2c7-41ef-a981-3639af4193f0" providerId="AD" clId="Web-{6B4E05CA-0C44-FC56-682F-C13AF611FD1D}" dt="2026-01-09T14:06:56.183" v="965" actId="20577"/>
        <pc:sldMkLst>
          <pc:docMk/>
          <pc:sldMk cId="0" sldId="265"/>
        </pc:sldMkLst>
        <pc:spChg chg="mod">
          <ac:chgData name="Claire Geary" userId="S::cgeary@tscacademy.org.uk::b7b0a088-f2c7-41ef-a981-3639af4193f0" providerId="AD" clId="Web-{6B4E05CA-0C44-FC56-682F-C13AF611FD1D}" dt="2026-01-09T14:06:56.183" v="965" actId="20577"/>
          <ac:spMkLst>
            <pc:docMk/>
            <pc:sldMk cId="0" sldId="265"/>
            <ac:spMk id="2" creationId="{EA50323F-6256-4408-8081-E0A0181B3F7E}"/>
          </ac:spMkLst>
        </pc:spChg>
      </pc:sldChg>
      <pc:sldChg chg="addSp delSp modSp delAnim">
        <pc:chgData name="Claire Geary" userId="S::cgeary@tscacademy.org.uk::b7b0a088-f2c7-41ef-a981-3639af4193f0" providerId="AD" clId="Web-{6B4E05CA-0C44-FC56-682F-C13AF611FD1D}" dt="2026-01-09T14:24:38.523" v="1062"/>
        <pc:sldMkLst>
          <pc:docMk/>
          <pc:sldMk cId="2464494371" sldId="315"/>
        </pc:sldMkLst>
        <pc:graphicFrameChg chg="mod modGraphic">
          <ac:chgData name="Claire Geary" userId="S::cgeary@tscacademy.org.uk::b7b0a088-f2c7-41ef-a981-3639af4193f0" providerId="AD" clId="Web-{6B4E05CA-0C44-FC56-682F-C13AF611FD1D}" dt="2026-01-09T14:14:09.589" v="1061"/>
          <ac:graphicFrameMkLst>
            <pc:docMk/>
            <pc:sldMk cId="2464494371" sldId="315"/>
            <ac:graphicFrameMk id="2" creationId="{318DB9C1-B7A8-42D9-8F79-7EBDE4EC9417}"/>
          </ac:graphicFrameMkLst>
        </pc:graphicFrameChg>
        <pc:graphicFrameChg chg="add del mod modGraphic">
          <ac:chgData name="Claire Geary" userId="S::cgeary@tscacademy.org.uk::b7b0a088-f2c7-41ef-a981-3639af4193f0" providerId="AD" clId="Web-{6B4E05CA-0C44-FC56-682F-C13AF611FD1D}" dt="2026-01-09T14:02:03.335" v="912"/>
          <ac:graphicFrameMkLst>
            <pc:docMk/>
            <pc:sldMk cId="2464494371" sldId="315"/>
            <ac:graphicFrameMk id="4" creationId="{39F51F0C-64E6-4CF5-E811-A5E8413AF082}"/>
          </ac:graphicFrameMkLst>
        </pc:graphicFrameChg>
        <pc:picChg chg="del">
          <ac:chgData name="Claire Geary" userId="S::cgeary@tscacademy.org.uk::b7b0a088-f2c7-41ef-a981-3639af4193f0" providerId="AD" clId="Web-{6B4E05CA-0C44-FC56-682F-C13AF611FD1D}" dt="2026-01-09T14:02:25.007" v="914"/>
          <ac:picMkLst>
            <pc:docMk/>
            <pc:sldMk cId="2464494371" sldId="315"/>
            <ac:picMk id="5" creationId="{4E19DB65-CF78-4F94-B2FD-4A52C48C9040}"/>
          </ac:picMkLst>
        </pc:picChg>
        <pc:picChg chg="add">
          <ac:chgData name="Claire Geary" userId="S::cgeary@tscacademy.org.uk::b7b0a088-f2c7-41ef-a981-3639af4193f0" providerId="AD" clId="Web-{6B4E05CA-0C44-FC56-682F-C13AF611FD1D}" dt="2026-01-09T14:24:38.523" v="1062"/>
          <ac:picMkLst>
            <pc:docMk/>
            <pc:sldMk cId="2464494371" sldId="315"/>
            <ac:picMk id="9" creationId="{4E19DB65-CF78-4F94-B2FD-4A52C48C9040}"/>
          </ac:picMkLst>
        </pc:picChg>
      </pc:sldChg>
      <pc:sldChg chg="modSp">
        <pc:chgData name="Claire Geary" userId="S::cgeary@tscacademy.org.uk::b7b0a088-f2c7-41ef-a981-3639af4193f0" providerId="AD" clId="Web-{6B4E05CA-0C44-FC56-682F-C13AF611FD1D}" dt="2026-01-09T14:08:13.355" v="1055"/>
        <pc:sldMkLst>
          <pc:docMk/>
          <pc:sldMk cId="557211184" sldId="347"/>
        </pc:sldMkLst>
        <pc:graphicFrameChg chg="mod modGraphic">
          <ac:chgData name="Claire Geary" userId="S::cgeary@tscacademy.org.uk::b7b0a088-f2c7-41ef-a981-3639af4193f0" providerId="AD" clId="Web-{6B4E05CA-0C44-FC56-682F-C13AF611FD1D}" dt="2026-01-09T14:08:13.355" v="1055"/>
          <ac:graphicFrameMkLst>
            <pc:docMk/>
            <pc:sldMk cId="557211184" sldId="347"/>
            <ac:graphicFrameMk id="2" creationId="{76A6574D-8728-41FB-85F1-C63702D88AC5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727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defTabSz="91422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727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algn="r" defTabSz="91422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7789"/>
            <a:ext cx="2945659" cy="49727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 defTabSz="91422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7789"/>
            <a:ext cx="2945659" cy="49727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 algn="r" defTabSz="914221">
              <a:defRPr sz="1200"/>
            </a:lvl1pPr>
          </a:lstStyle>
          <a:p>
            <a:pPr>
              <a:defRPr/>
            </a:pPr>
            <a:fld id="{D4617254-11FA-4775-A59F-2FFCA0AD49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323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727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defTabSz="91422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727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algn="r" defTabSz="91422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4681"/>
            <a:ext cx="5438140" cy="446761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7789"/>
            <a:ext cx="2945659" cy="49727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 defTabSz="91422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7789"/>
            <a:ext cx="2945659" cy="49727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 algn="r" defTabSz="914221">
              <a:defRPr sz="1200"/>
            </a:lvl1pPr>
          </a:lstStyle>
          <a:p>
            <a:pPr>
              <a:defRPr/>
            </a:pPr>
            <a:fld id="{20E3FB68-640A-46F0-BA38-0B364A5056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0010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2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6412" indent="-283235" defTabSz="91422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2942" indent="-226588" defTabSz="91422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6118" indent="-226588" defTabSz="91422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9295" indent="-226588" defTabSz="91422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92472" indent="-226588" defTabSz="9142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45648" indent="-226588" defTabSz="9142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98825" indent="-226588" defTabSz="9142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2001" indent="-226588" defTabSz="9142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2CDF59-B69F-472D-83C4-F7605012CE1E}" type="slidenum">
              <a:rPr lang="en-GB" smtClean="0"/>
              <a:pPr eaLnBrk="1" hangingPunct="1"/>
              <a:t>1</a:t>
            </a:fld>
            <a:endParaRPr lang="en-GB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0000"/>
                </a:solidFill>
              </a:rPr>
              <a:t>**** See notes underneath</a:t>
            </a:r>
            <a:r>
              <a:rPr lang="en-US" baseline="0" dirty="0">
                <a:solidFill>
                  <a:srgbClr val="FF0000"/>
                </a:solidFill>
              </a:rPr>
              <a:t> each slide ****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453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Reinforce choices</a:t>
            </a:r>
            <a:r>
              <a:rPr lang="en-GB" baseline="0" dirty="0"/>
              <a:t> returns deadline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E3FB68-640A-46F0-BA38-0B364A5056C3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919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2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6412" indent="-283235" defTabSz="91422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2942" indent="-226588" defTabSz="91422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6118" indent="-226588" defTabSz="91422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9295" indent="-226588" defTabSz="91422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92472" indent="-226588" defTabSz="9142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45648" indent="-226588" defTabSz="9142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98825" indent="-226588" defTabSz="9142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2001" indent="-226588" defTabSz="9142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2CDF59-B69F-472D-83C4-F7605012CE1E}" type="slidenum">
              <a:rPr lang="en-GB" smtClean="0"/>
              <a:pPr eaLnBrk="1" hangingPunct="1"/>
              <a:t>2</a:t>
            </a:fld>
            <a:endParaRPr lang="en-GB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Curriculum</a:t>
            </a:r>
            <a:r>
              <a:rPr lang="en-US" baseline="0" dirty="0"/>
              <a:t> c</a:t>
            </a:r>
            <a:r>
              <a:rPr lang="en-US" dirty="0"/>
              <a:t>hanged for Sept 2014 and again for Sept 2017; might have older brothers/sisters who have done a different model</a:t>
            </a:r>
          </a:p>
        </p:txBody>
      </p:sp>
    </p:spTree>
    <p:extLst>
      <p:ext uri="{BB962C8B-B14F-4D97-AF65-F5344CB8AC3E}">
        <p14:creationId xmlns:p14="http://schemas.microsoft.com/office/powerpoint/2010/main" val="1348326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2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6412" indent="-283235" defTabSz="91422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2942" indent="-226588" defTabSz="91422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6118" indent="-226588" defTabSz="91422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9295" indent="-226588" defTabSz="91422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92472" indent="-226588" defTabSz="9142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45648" indent="-226588" defTabSz="9142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98825" indent="-226588" defTabSz="9142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2001" indent="-226588" defTabSz="9142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2CDF59-B69F-472D-83C4-F7605012CE1E}" type="slidenum">
              <a:rPr lang="en-GB" smtClean="0"/>
              <a:pPr eaLnBrk="1" hangingPunct="1"/>
              <a:t>3</a:t>
            </a:fld>
            <a:endParaRPr lang="en-GB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13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2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6412" indent="-283235" defTabSz="91422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2942" indent="-226588" defTabSz="91422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6118" indent="-226588" defTabSz="91422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9295" indent="-226588" defTabSz="91422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92472" indent="-226588" defTabSz="9142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45648" indent="-226588" defTabSz="9142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98825" indent="-226588" defTabSz="9142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2001" indent="-226588" defTabSz="9142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2CDF59-B69F-472D-83C4-F7605012CE1E}" type="slidenum">
              <a:rPr lang="en-GB" smtClean="0"/>
              <a:pPr eaLnBrk="1" hangingPunct="1"/>
              <a:t>4</a:t>
            </a:fld>
            <a:endParaRPr lang="en-GB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In addition …</a:t>
            </a:r>
          </a:p>
          <a:p>
            <a:pPr eaLnBrk="1" hangingPunct="1"/>
            <a:r>
              <a:rPr lang="en-US" dirty="0"/>
              <a:t>More detail on all these later</a:t>
            </a:r>
          </a:p>
        </p:txBody>
      </p:sp>
    </p:spTree>
    <p:extLst>
      <p:ext uri="{BB962C8B-B14F-4D97-AF65-F5344CB8AC3E}">
        <p14:creationId xmlns:p14="http://schemas.microsoft.com/office/powerpoint/2010/main" val="3471513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2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6412" indent="-283235" defTabSz="91422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2942" indent="-226588" defTabSz="91422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6118" indent="-226588" defTabSz="91422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9295" indent="-226588" defTabSz="91422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92472" indent="-226588" defTabSz="9142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45648" indent="-226588" defTabSz="9142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98825" indent="-226588" defTabSz="9142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2001" indent="-226588" defTabSz="9142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2CDF59-B69F-472D-83C4-F7605012CE1E}" type="slidenum">
              <a:rPr lang="en-GB" smtClean="0"/>
              <a:pPr eaLnBrk="1" hangingPunct="1"/>
              <a:t>5</a:t>
            </a:fld>
            <a:endParaRPr lang="en-GB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710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will see that a grade 5 is higher than a grade C – we will be raising our expectations and efforts</a:t>
            </a:r>
            <a:r>
              <a:rPr lang="en-GB" baseline="0" dirty="0"/>
              <a:t> to meet this new higher standard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3A9A8-D2F1-428E-A9C3-66D214A7F17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136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Career ?</a:t>
            </a:r>
            <a:r>
              <a:rPr lang="en-GB" baseline="0" dirty="0"/>
              <a:t> A Levels ?</a:t>
            </a:r>
          </a:p>
          <a:p>
            <a:r>
              <a:rPr lang="en-GB" dirty="0"/>
              <a:t>But we know that this isn’t always possible at this stage and is subject to (many !!) changes</a:t>
            </a:r>
          </a:p>
          <a:p>
            <a:r>
              <a:rPr lang="en-GB" dirty="0"/>
              <a:t>We will guide students to keeping the overall package ‘broad</a:t>
            </a:r>
            <a:r>
              <a:rPr lang="en-GB" baseline="0" dirty="0"/>
              <a:t> and balanced’ … thus ensuring no doors are closed later in life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E3FB68-640A-46F0-BA38-0B364A5056C3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429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Potential</a:t>
            </a:r>
            <a:r>
              <a:rPr lang="en-GB" baseline="0" dirty="0"/>
              <a:t> i</a:t>
            </a:r>
            <a:r>
              <a:rPr lang="en-GB" dirty="0"/>
              <a:t>mportance of</a:t>
            </a:r>
            <a:r>
              <a:rPr lang="en-GB" baseline="0" dirty="0"/>
              <a:t> full EBacc (and Language in particular) for University applications</a:t>
            </a:r>
          </a:p>
          <a:p>
            <a:r>
              <a:rPr lang="en-GB" baseline="0" dirty="0"/>
              <a:t>Science could be Double/Combined Science or 2/3 from </a:t>
            </a:r>
            <a:r>
              <a:rPr lang="en-GB" baseline="0" dirty="0" err="1"/>
              <a:t>Ph</a:t>
            </a:r>
            <a:r>
              <a:rPr lang="en-GB" baseline="0" dirty="0"/>
              <a:t>, </a:t>
            </a:r>
            <a:r>
              <a:rPr lang="en-GB" baseline="0" dirty="0" err="1"/>
              <a:t>Chem</a:t>
            </a:r>
            <a:r>
              <a:rPr lang="en-GB" baseline="0" dirty="0"/>
              <a:t>, </a:t>
            </a:r>
            <a:r>
              <a:rPr lang="en-GB" baseline="0" dirty="0" err="1"/>
              <a:t>Biol</a:t>
            </a:r>
            <a:r>
              <a:rPr lang="en-GB" baseline="0" dirty="0"/>
              <a:t>, Computer </a:t>
            </a:r>
            <a:r>
              <a:rPr lang="en-GB" baseline="0" dirty="0" err="1"/>
              <a:t>Sc</a:t>
            </a:r>
            <a:endParaRPr lang="en-GB" baseline="0" dirty="0"/>
          </a:p>
          <a:p>
            <a:r>
              <a:rPr lang="en-GB" baseline="0" dirty="0"/>
              <a:t>All students will choose AT LEAST one of </a:t>
            </a:r>
            <a:r>
              <a:rPr lang="en-GB" baseline="0" dirty="0" err="1"/>
              <a:t>Hist</a:t>
            </a:r>
            <a:r>
              <a:rPr lang="en-GB" baseline="0" dirty="0"/>
              <a:t>/</a:t>
            </a:r>
            <a:r>
              <a:rPr lang="en-GB" baseline="0" dirty="0" err="1"/>
              <a:t>Geog</a:t>
            </a:r>
            <a:r>
              <a:rPr lang="en-GB" baseline="0" dirty="0"/>
              <a:t> or MFL or Computer Science in their Y9/10/11 Guided Pathways – this helps keep it ‘broad and balanced’</a:t>
            </a:r>
          </a:p>
          <a:p>
            <a:r>
              <a:rPr lang="en-GB" baseline="0" dirty="0"/>
              <a:t>Emphasise difference between achieving the FULL EBacc (grades 5+ in all the subjects) and the requirement for all students to choose at least one EBacc subject</a:t>
            </a:r>
          </a:p>
          <a:p>
            <a:r>
              <a:rPr lang="en-GB" baseline="0" dirty="0"/>
              <a:t>Students will be guided down this pathway if we believe it is appropriate for them; all students can access this pathway and study for the full EBacc</a:t>
            </a:r>
          </a:p>
          <a:p>
            <a:r>
              <a:rPr lang="en-GB" baseline="0" dirty="0"/>
              <a:t>Not just about the full EBacc – these subjects individually are known as the facilitating subjects as they are good subjects that are valued in the world beyond year 11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E3FB68-640A-46F0-BA38-0B364A5056C3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319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2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6412" indent="-283235" defTabSz="91422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2942" indent="-226588" defTabSz="91422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6118" indent="-226588" defTabSz="91422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9295" indent="-226588" defTabSz="91422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92472" indent="-226588" defTabSz="9142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45648" indent="-226588" defTabSz="9142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98825" indent="-226588" defTabSz="9142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2001" indent="-226588" defTabSz="9142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2CDF59-B69F-472D-83C4-F7605012CE1E}" type="slidenum">
              <a:rPr lang="en-GB" smtClean="0"/>
              <a:pPr eaLnBrk="1" hangingPunct="1"/>
              <a:t>9</a:t>
            </a:fld>
            <a:endParaRPr lang="en-GB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313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019418"/>
      </p:ext>
    </p:extLst>
  </p:cSld>
  <p:clrMapOvr>
    <a:masterClrMapping/>
  </p:clrMapOvr>
  <p:transition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C5265-D6E9-4EAA-B9A6-E4C01B350E3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62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58763"/>
            <a:ext cx="2058987" cy="5978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7675" y="258763"/>
            <a:ext cx="6027738" cy="5978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F4EB4-716F-4399-AB6B-28CA9F697CF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0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7163B-879F-47C8-B626-8AD8781926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23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7163B-879F-47C8-B626-8AD8781926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90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7163B-879F-47C8-B626-8AD8781926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08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7163B-879F-47C8-B626-8AD8781926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90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7163B-879F-47C8-B626-8AD8781926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30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7163B-879F-47C8-B626-8AD8781926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61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3102D-BADE-4383-814B-F3F96D3E2B6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767182"/>
      </p:ext>
    </p:extLst>
  </p:cSld>
  <p:clrMapOvr>
    <a:masterClrMapping/>
  </p:clrMapOvr>
  <p:transition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35A16-A163-412C-839F-BB18B8C444D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23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5900"/>
            <a:ext cx="4038600" cy="4751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4038600" cy="4751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AC8DF-E507-418D-B041-8FE73AB15E9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81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5BAC4-289B-448F-A666-7D8FCA85BE7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94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70B42-713F-49A2-8194-35861649CA3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02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4A144-5E12-4E8A-8F3C-EC706A7969B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25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6452D-00D3-4351-A99E-9947DD3B984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71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550B8-8755-4DF6-9CC7-806E9B06812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23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 descr="content-background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7675" y="258763"/>
            <a:ext cx="6500813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Section title goes here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5900"/>
            <a:ext cx="8229600" cy="475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Sub heading text goes here</a:t>
            </a:r>
          </a:p>
          <a:p>
            <a:pPr lvl="0"/>
            <a:endParaRPr lang="en-GB" altLang="en-US"/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333333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3188"/>
            <a:ext cx="2895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333333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0773102D-BADE-4383-814B-F3F96D3E2B6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263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</p:sldLayoutIdLst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CCCCC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CCCCC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CCCCC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CCCCC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CCCCC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CCCCC"/>
          </a:solidFill>
          <a:latin typeface="BerkeleyOldstyleITCbyB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CCCCC"/>
          </a:solidFill>
          <a:latin typeface="BerkeleyOldstyleITCbyB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CCCCC"/>
          </a:solidFill>
          <a:latin typeface="BerkeleyOldstyleITCbyB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CCCCC"/>
          </a:solidFill>
          <a:latin typeface="BerkeleyOldstyleITCbyBT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3333"/>
        </a:buClr>
        <a:buChar char="•"/>
        <a:defRPr sz="3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C3333"/>
        </a:buClr>
        <a:buChar char="•"/>
        <a:defRPr sz="1600">
          <a:solidFill>
            <a:srgbClr val="333333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C3333"/>
        </a:buClr>
        <a:buChar char="•"/>
        <a:defRPr sz="1600">
          <a:solidFill>
            <a:srgbClr val="333333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C3333"/>
        </a:buClr>
        <a:buChar char="•"/>
        <a:defRPr sz="1600">
          <a:solidFill>
            <a:srgbClr val="333333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3333"/>
        </a:buClr>
        <a:buChar char="•"/>
        <a:defRPr sz="1600">
          <a:solidFill>
            <a:srgbClr val="33333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C3333"/>
        </a:buClr>
        <a:buChar char="•"/>
        <a:defRPr sz="1600">
          <a:solidFill>
            <a:srgbClr val="33333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C3333"/>
        </a:buClr>
        <a:buChar char="•"/>
        <a:defRPr sz="1600">
          <a:solidFill>
            <a:srgbClr val="33333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C3333"/>
        </a:buClr>
        <a:buChar char="•"/>
        <a:defRPr sz="1600">
          <a:solidFill>
            <a:srgbClr val="33333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C3333"/>
        </a:buClr>
        <a:buChar char="•"/>
        <a:defRPr sz="1600"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gbrentnall@tscacademy.org.uk" TargetMode="External"/><Relationship Id="rId3" Type="http://schemas.openxmlformats.org/officeDocument/2006/relationships/slideLayout" Target="../slideLayouts/slideLayout7.xml"/><Relationship Id="rId7" Type="http://schemas.openxmlformats.org/officeDocument/2006/relationships/hyperlink" Target="mailto:afynn@tscacademy.org.uk" TargetMode="Externa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hyperlink" Target="mailto:rparham@tscacademy.org.uk" TargetMode="External"/><Relationship Id="rId11" Type="http://schemas.openxmlformats.org/officeDocument/2006/relationships/image" Target="../media/image4.png"/><Relationship Id="rId5" Type="http://schemas.openxmlformats.org/officeDocument/2006/relationships/hyperlink" Target="mailto:cgeary@tscacademy.org.uk" TargetMode="External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4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4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41438"/>
            <a:ext cx="9036496" cy="2735262"/>
          </a:xfrm>
        </p:spPr>
        <p:txBody>
          <a:bodyPr/>
          <a:lstStyle/>
          <a:p>
            <a:pPr algn="ctr" eaLnBrk="1" hangingPunct="1"/>
            <a:r>
              <a:rPr lang="en-GB" sz="5400" b="1" u="sng" dirty="0">
                <a:solidFill>
                  <a:srgbClr val="C00000"/>
                </a:solidFill>
                <a:latin typeface="Berkeley" panose="02020500000000000000" pitchFamily="18" charset="0"/>
              </a:rPr>
              <a:t>Key Stage 4</a:t>
            </a:r>
            <a:br>
              <a:rPr lang="en-GB" sz="5400" b="1" u="sng" dirty="0">
                <a:solidFill>
                  <a:srgbClr val="C00000"/>
                </a:solidFill>
                <a:latin typeface="Berkeley" panose="02020500000000000000" pitchFamily="18" charset="0"/>
              </a:rPr>
            </a:br>
            <a:r>
              <a:rPr lang="en-GB" sz="5400" b="1" u="sng" dirty="0">
                <a:solidFill>
                  <a:srgbClr val="C00000"/>
                </a:solidFill>
                <a:latin typeface="Berkeley" panose="02020500000000000000" pitchFamily="18" charset="0"/>
              </a:rPr>
              <a:t>Guided Choices</a:t>
            </a:r>
            <a:br>
              <a:rPr lang="en-GB" sz="5400" b="1" dirty="0">
                <a:solidFill>
                  <a:srgbClr val="C00000"/>
                </a:solidFill>
                <a:latin typeface="Berkeley" panose="02020500000000000000" pitchFamily="18" charset="0"/>
              </a:rPr>
            </a:br>
            <a:r>
              <a:rPr lang="en-GB" sz="5400" b="1" dirty="0">
                <a:solidFill>
                  <a:srgbClr val="C00000"/>
                </a:solidFill>
                <a:latin typeface="Berkeley" panose="02020500000000000000" pitchFamily="18" charset="0"/>
              </a:rPr>
              <a:t>Year 9 into 10</a:t>
            </a:r>
            <a:endParaRPr lang="en-GB" sz="5400" dirty="0">
              <a:solidFill>
                <a:srgbClr val="C00000"/>
              </a:solidFill>
              <a:latin typeface="Berkeley" panose="02020500000000000000" pitchFamily="18" charset="0"/>
            </a:endParaRPr>
          </a:p>
        </p:txBody>
      </p:sp>
      <p:sp>
        <p:nvSpPr>
          <p:cNvPr id="4101" name="Text Box 9"/>
          <p:cNvSpPr txBox="1">
            <a:spLocks noChangeArrowheads="1"/>
          </p:cNvSpPr>
          <p:nvPr/>
        </p:nvSpPr>
        <p:spPr bwMode="auto">
          <a:xfrm>
            <a:off x="755576" y="4221163"/>
            <a:ext cx="763284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/>
              <a:t>Subject:  </a:t>
            </a:r>
            <a:r>
              <a:rPr lang="en-US" sz="3200" b="1" dirty="0"/>
              <a:t>French</a:t>
            </a:r>
            <a:r>
              <a:rPr lang="en-US" sz="3200" dirty="0"/>
              <a:t> or </a:t>
            </a:r>
            <a:r>
              <a:rPr lang="en-US" sz="3200" b="1" dirty="0"/>
              <a:t>Spanish</a:t>
            </a:r>
          </a:p>
          <a:p>
            <a:pPr eaLnBrk="1" hangingPunct="1"/>
            <a:endParaRPr lang="en-US" sz="3200" dirty="0"/>
          </a:p>
          <a:p>
            <a:pPr eaLnBrk="1" hangingPunct="1"/>
            <a:r>
              <a:rPr lang="en-US" sz="3200" dirty="0"/>
              <a:t>Team Leader:  Claire Geary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44F0EC-BE7D-4B5C-A054-A19E8207E2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2280" y="5412366"/>
            <a:ext cx="1546972" cy="10458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EB0084-2991-4C6A-9E0C-7F29A8406F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1386" y="4007598"/>
            <a:ext cx="1568760" cy="1045840"/>
          </a:xfrm>
          <a:prstGeom prst="rect">
            <a:avLst/>
          </a:prstGeom>
        </p:spPr>
      </p:pic>
      <p:pic>
        <p:nvPicPr>
          <p:cNvPr id="3" name="Introduction">
            <a:hlinkClick r:id="" action="ppaction://media"/>
            <a:extLst>
              <a:ext uri="{FF2B5EF4-FFF2-40B4-BE49-F238E27FC236}">
                <a16:creationId xmlns:a16="http://schemas.microsoft.com/office/drawing/2014/main" id="{8A7951A7-EAC1-45E3-8D66-3AED8A78BB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1520" y="35049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11"/>
          <p:cNvSpPr>
            <a:spLocks noChangeArrowheads="1"/>
          </p:cNvSpPr>
          <p:nvPr/>
        </p:nvSpPr>
        <p:spPr bwMode="auto">
          <a:xfrm>
            <a:off x="314560" y="1538114"/>
            <a:ext cx="8328066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6600" dirty="0">
                <a:solidFill>
                  <a:srgbClr val="C00000"/>
                </a:solidFill>
                <a:latin typeface="+mj-lt"/>
              </a:rPr>
              <a:t>Contact Details For Further Questions…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50323F-6256-4408-8081-E0A0181B3F7E}"/>
              </a:ext>
            </a:extLst>
          </p:cNvPr>
          <p:cNvSpPr txBox="1"/>
          <p:nvPr/>
        </p:nvSpPr>
        <p:spPr>
          <a:xfrm>
            <a:off x="467879" y="3812617"/>
            <a:ext cx="8280920" cy="2804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Claire Geary (Team Leader for MFL) </a:t>
            </a:r>
            <a:r>
              <a:rPr lang="en-GB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	</a:t>
            </a:r>
            <a:r>
              <a:rPr lang="en-GB" sz="2000" i="1" dirty="0">
                <a:latin typeface="Segoe UI Semibold" panose="020B0702040204020203" pitchFamily="34" charset="0"/>
                <a:cs typeface="Segoe UI Semibold" panose="020B0702040204020203" pitchFamily="34" charset="0"/>
                <a:hlinkClick r:id="rId5"/>
              </a:rPr>
              <a:t>cgeary@tscacademy.org.uk</a:t>
            </a:r>
            <a:endParaRPr lang="en-GB" sz="2000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latin typeface="Segoe UI Semibold"/>
                <a:cs typeface="Segoe UI Semibold"/>
              </a:rPr>
              <a:t>Roxy De Giorgio</a:t>
            </a:r>
            <a:r>
              <a:rPr lang="en-GB" sz="2000">
                <a:latin typeface="Segoe UI Semibold"/>
                <a:cs typeface="Segoe UI Semibold"/>
              </a:rPr>
              <a:t> (Teacher of Spanish) </a:t>
            </a:r>
            <a:r>
              <a:rPr lang="en-GB" sz="2000" dirty="0">
                <a:latin typeface="Segoe UI Semibold"/>
                <a:cs typeface="Segoe UI Semibold"/>
              </a:rPr>
              <a:t>	</a:t>
            </a:r>
            <a:r>
              <a:rPr lang="en-GB" sz="2000" dirty="0">
                <a:latin typeface="Segoe UI Semibold"/>
                <a:cs typeface="Segoe UI Semibold"/>
                <a:hlinkClick r:id="rId6"/>
              </a:rPr>
              <a:t>rdegiorgio@tscacademy.org.uk</a:t>
            </a:r>
            <a:endParaRPr lang="en-GB" sz="2000" dirty="0">
              <a:latin typeface="Segoe UI Semibold"/>
              <a:cs typeface="Segoe UI Semibold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latin typeface="Segoe UI Semibold"/>
                <a:cs typeface="Segoe UI Semibold"/>
              </a:rPr>
              <a:t>Amy Fynn (Teacher of Spanish) 		</a:t>
            </a:r>
            <a:r>
              <a:rPr lang="en-GB" sz="2000" dirty="0">
                <a:latin typeface="Segoe UI Semibold"/>
                <a:cs typeface="Segoe UI Semibold"/>
                <a:hlinkClick r:id="rId7"/>
              </a:rPr>
              <a:t>afynn@tscacademy.org.uk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Segoe UI Semibold"/>
                <a:cs typeface="Segoe UI Semibold"/>
              </a:rPr>
              <a:t>George Brentnall (Teacher of French/Spanish) </a:t>
            </a:r>
            <a:r>
              <a:rPr lang="en-GB" sz="2000" dirty="0">
                <a:latin typeface="Segoe UI Semibold"/>
                <a:cs typeface="Segoe UI Semibold"/>
                <a:hlinkClick r:id="rId8"/>
              </a:rPr>
              <a:t>gbrentnall@tscacademy.org.uk</a:t>
            </a:r>
            <a:r>
              <a:rPr lang="en-GB" sz="2000" dirty="0">
                <a:latin typeface="Segoe UI Semibold"/>
                <a:cs typeface="Segoe UI Semibold"/>
              </a:rPr>
              <a:t> </a:t>
            </a:r>
            <a:endParaRPr lang="en-GB" sz="2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DE167D-10B5-464F-84E6-8661849C2D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39598" y="5958741"/>
            <a:ext cx="1047287" cy="7080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7BC951-4A8C-4DE5-9924-EC3722A40E5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814" y="5995977"/>
            <a:ext cx="1062038" cy="708025"/>
          </a:xfrm>
          <a:prstGeom prst="rect">
            <a:avLst/>
          </a:prstGeom>
        </p:spPr>
      </p:pic>
      <p:pic>
        <p:nvPicPr>
          <p:cNvPr id="3" name="Further info">
            <a:hlinkClick r:id="" action="ppaction://media"/>
            <a:extLst>
              <a:ext uri="{FF2B5EF4-FFF2-40B4-BE49-F238E27FC236}">
                <a16:creationId xmlns:a16="http://schemas.microsoft.com/office/drawing/2014/main" id="{CA120ADB-E7CC-4035-BBA7-73D6EFECFB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10762" y="332656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504" y="1377082"/>
            <a:ext cx="8856984" cy="1079500"/>
          </a:xfrm>
        </p:spPr>
        <p:txBody>
          <a:bodyPr/>
          <a:lstStyle/>
          <a:p>
            <a:pPr algn="ctr" eaLnBrk="1" hangingPunct="1"/>
            <a:r>
              <a:rPr lang="en-GB" sz="5400" dirty="0">
                <a:solidFill>
                  <a:srgbClr val="C00000"/>
                </a:solidFill>
                <a:latin typeface="Berkeley" panose="02020500000000000000" pitchFamily="18" charset="0"/>
              </a:rPr>
              <a:t>Course Topics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18DB9C1-B7A8-42D9-8F79-7EBDE4EC94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337707"/>
              </p:ext>
            </p:extLst>
          </p:nvPr>
        </p:nvGraphicFramePr>
        <p:xfrm>
          <a:off x="229730" y="2590590"/>
          <a:ext cx="8712961" cy="389355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85291">
                  <a:extLst>
                    <a:ext uri="{9D8B030D-6E8A-4147-A177-3AD203B41FA5}">
                      <a16:colId xmlns:a16="http://schemas.microsoft.com/office/drawing/2014/main" val="323125821"/>
                    </a:ext>
                  </a:extLst>
                </a:gridCol>
                <a:gridCol w="2769465">
                  <a:extLst>
                    <a:ext uri="{9D8B030D-6E8A-4147-A177-3AD203B41FA5}">
                      <a16:colId xmlns:a16="http://schemas.microsoft.com/office/drawing/2014/main" val="2615590935"/>
                    </a:ext>
                  </a:extLst>
                </a:gridCol>
                <a:gridCol w="3158205">
                  <a:extLst>
                    <a:ext uri="{9D8B030D-6E8A-4147-A177-3AD203B41FA5}">
                      <a16:colId xmlns:a16="http://schemas.microsoft.com/office/drawing/2014/main" val="2204257691"/>
                    </a:ext>
                  </a:extLst>
                </a:gridCol>
              </a:tblGrid>
              <a:tr h="10981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u="none" dirty="0">
                          <a:solidFill>
                            <a:schemeClr val="bg1"/>
                          </a:solidFill>
                          <a:effectLst/>
                          <a:latin typeface="Segoe UI Semibold"/>
                          <a:ea typeface="Calibri"/>
                          <a:cs typeface="Segoe UI Semibold"/>
                        </a:rPr>
                        <a:t>Theme 1: </a:t>
                      </a:r>
                      <a:endParaRPr lang="en-US" dirty="0"/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2000" b="1" u="none" dirty="0">
                          <a:solidFill>
                            <a:schemeClr val="bg1"/>
                          </a:solidFill>
                          <a:effectLst/>
                          <a:latin typeface="Segoe UI Semibold"/>
                          <a:ea typeface="Calibri"/>
                          <a:cs typeface="Segoe UI Semibold"/>
                        </a:rPr>
                        <a:t>People &amp; Lifestyle</a:t>
                      </a:r>
                      <a:endParaRPr lang="en-US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u="none" dirty="0">
                          <a:solidFill>
                            <a:schemeClr val="bg1"/>
                          </a:solidFill>
                          <a:effectLst/>
                          <a:latin typeface="Segoe UI Semibold"/>
                          <a:ea typeface="Calibri"/>
                          <a:cs typeface="Segoe UI Semibold"/>
                        </a:rPr>
                        <a:t>Theme 2: </a:t>
                      </a:r>
                      <a:endParaRPr lang="en-US" dirty="0"/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2000" b="1" u="none" dirty="0">
                          <a:solidFill>
                            <a:schemeClr val="bg1"/>
                          </a:solidFill>
                          <a:effectLst/>
                          <a:latin typeface="Segoe UI Semibold"/>
                          <a:ea typeface="Calibri"/>
                          <a:cs typeface="Segoe UI Semibold"/>
                        </a:rPr>
                        <a:t>Popular Culture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u="none" dirty="0">
                          <a:solidFill>
                            <a:schemeClr val="bg1"/>
                          </a:solidFill>
                          <a:effectLst/>
                          <a:latin typeface="Segoe UI Semibold"/>
                          <a:ea typeface="Calibri"/>
                          <a:cs typeface="Segoe UI Semibold"/>
                        </a:rPr>
                        <a:t>Theme 3: </a:t>
                      </a:r>
                      <a:endParaRPr lang="en-GB" sz="1100" b="1" u="none" dirty="0">
                        <a:solidFill>
                          <a:schemeClr val="bg1"/>
                        </a:solidFill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2000" b="1" u="none" dirty="0">
                          <a:solidFill>
                            <a:schemeClr val="bg1"/>
                          </a:solidFill>
                          <a:effectLst/>
                          <a:latin typeface="Segoe UI Semibold"/>
                          <a:ea typeface="Calibri"/>
                          <a:cs typeface="Segoe UI Semibold"/>
                        </a:rPr>
                        <a:t>Communication &amp; World around us</a:t>
                      </a:r>
                      <a:endParaRPr lang="en-GB" sz="1100" b="1" u="none">
                        <a:solidFill>
                          <a:schemeClr val="bg1"/>
                        </a:solidFill>
                        <a:effectLst/>
                        <a:latin typeface="Segoe UI Semibold"/>
                        <a:ea typeface="Calibri"/>
                        <a:cs typeface="Segoe UI Semibold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3269516"/>
                  </a:ext>
                </a:extLst>
              </a:tr>
              <a:tr h="881875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  <a:ea typeface="Calibri" panose="020F0502020204030204" pitchFamily="34" charset="0"/>
                          <a:cs typeface="Segoe UI Semibold" panose="020B0702040204020203" pitchFamily="34" charset="0"/>
                        </a:rPr>
                        <a:t>Relationships with family and friends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  <a:ea typeface="Calibri" panose="020F0502020204030204" pitchFamily="34" charset="0"/>
                          <a:cs typeface="Segoe UI Semibold" panose="020B0702040204020203" pitchFamily="34" charset="0"/>
                        </a:rPr>
                        <a:t>Marriage / Partnership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Segoe UI Semibold"/>
                          <a:ea typeface="Calibri"/>
                          <a:cs typeface="Segoe UI Semibold"/>
                        </a:rPr>
                        <a:t>Hobbies, sports &amp; other free-time activities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Segoe UI Semibold"/>
                          <a:ea typeface="Calibri"/>
                          <a:cs typeface="Segoe UI Semibold"/>
                        </a:rPr>
                        <a:t>Holidays &amp; travel</a:t>
                      </a:r>
                      <a:endParaRPr lang="en-US" dirty="0"/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Segoe UI Semibold"/>
                          <a:ea typeface="Calibri"/>
                          <a:cs typeface="Segoe UI Semibold"/>
                        </a:rPr>
                        <a:t>Regions of France/Spain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Segoe UI Semibold"/>
                          <a:ea typeface="Calibri"/>
                          <a:cs typeface="Segoe UI Semibold"/>
                        </a:rPr>
                        <a:t>Places of interest</a:t>
                      </a:r>
                    </a:p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8770127"/>
                  </a:ext>
                </a:extLst>
              </a:tr>
              <a:tr h="981709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Segoe UI Semibold"/>
                          <a:ea typeface="Calibri"/>
                          <a:cs typeface="Segoe UI Semibold"/>
                        </a:rPr>
                        <a:t>Healthy living &amp; lifestyle (eating, exercise, etc.)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Segoe UI Semibold"/>
                          <a:ea typeface="Calibri"/>
                          <a:cs typeface="Segoe UI Semibold"/>
                        </a:rPr>
                        <a:t>Illness &amp; treatment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Segoe UI Semibold"/>
                          <a:ea typeface="Calibri"/>
                          <a:cs typeface="Segoe UI Semibold"/>
                        </a:rPr>
                        <a:t>Customs &amp; traditions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Segoe UI Semibold"/>
                          <a:ea typeface="Calibri"/>
                          <a:cs typeface="Segoe UI Semibold"/>
                        </a:rPr>
                        <a:t>Festivals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Segoe UI Semibold"/>
                          <a:ea typeface="Calibri"/>
                          <a:cs typeface="Segoe UI Semibold"/>
                        </a:rPr>
                        <a:t>Celebrations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Segoe UI Semibold"/>
                          <a:ea typeface="Calibri"/>
                          <a:cs typeface="Segoe UI Semibold"/>
                        </a:rPr>
                        <a:t>Technology at home (past, present &amp; future)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Segoe UI Semibold"/>
                          <a:ea typeface="Calibri"/>
                          <a:cs typeface="Segoe UI Semibold"/>
                        </a:rPr>
                        <a:t>Internet &amp; social media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2143435"/>
                  </a:ext>
                </a:extLst>
              </a:tr>
              <a:tr h="931792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Segoe UI Semibold"/>
                          <a:ea typeface="Calibri"/>
                          <a:cs typeface="Segoe UI Semibold"/>
                        </a:rPr>
                        <a:t>Life at school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Segoe UI Semibold"/>
                          <a:ea typeface="Calibri"/>
                          <a:cs typeface="Segoe UI Semibold"/>
                        </a:rPr>
                        <a:t>Routine &amp; rules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Segoe UI Semibold"/>
                          <a:ea typeface="Calibri"/>
                          <a:cs typeface="Segoe UI Semibold"/>
                        </a:rPr>
                        <a:t>World of work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Segoe UI Semibold"/>
                          <a:ea typeface="Calibri"/>
                          <a:cs typeface="Segoe UI Semibold"/>
                        </a:rPr>
                        <a:t>Celebrity culture &amp; lifestyle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Segoe UI Semibold"/>
                          <a:ea typeface="Calibri"/>
                          <a:cs typeface="Segoe UI Semibold"/>
                        </a:rPr>
                        <a:t>Where you live (home, town, local area)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Segoe UI Semibold"/>
                          <a:ea typeface="Calibri"/>
                          <a:cs typeface="Segoe UI Semibold"/>
                        </a:rPr>
                        <a:t>Environment (problems &amp; solutions)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4622576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99B20341-C494-4347-A6C4-81491504A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7201" y="1521663"/>
            <a:ext cx="1047287" cy="7080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861ADB-CE34-47B5-94F6-A24E247E05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417" y="1558899"/>
            <a:ext cx="1062038" cy="708025"/>
          </a:xfrm>
          <a:prstGeom prst="rect">
            <a:avLst/>
          </a:prstGeom>
        </p:spPr>
      </p:pic>
      <p:pic>
        <p:nvPicPr>
          <p:cNvPr id="9" name="Course">
            <a:hlinkClick r:id="" action="ppaction://media"/>
            <a:extLst>
              <a:ext uri="{FF2B5EF4-FFF2-40B4-BE49-F238E27FC236}">
                <a16:creationId xmlns:a16="http://schemas.microsoft.com/office/drawing/2014/main" id="{4E19DB65-CF78-4F94-B2FD-4A52C48C90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636" y="3661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49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152400" y="1211268"/>
            <a:ext cx="866807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4800" dirty="0">
                <a:solidFill>
                  <a:srgbClr val="C00000"/>
                </a:solidFill>
                <a:latin typeface="Berkeley" panose="02020500000000000000" pitchFamily="18" charset="0"/>
                <a:ea typeface="+mj-ea"/>
                <a:cs typeface="+mj-cs"/>
              </a:rPr>
              <a:t>Which skills does the course require?</a:t>
            </a:r>
            <a:endParaRPr lang="en-US" altLang="en-US" sz="4800" dirty="0">
              <a:solidFill>
                <a:srgbClr val="C00000"/>
              </a:solidFill>
              <a:latin typeface="Berkeley" panose="02020500000000000000" pitchFamily="18" charset="0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48B358-11F6-4D0A-8A7C-2270D2AAF9D3}"/>
              </a:ext>
            </a:extLst>
          </p:cNvPr>
          <p:cNvSpPr txBox="1"/>
          <p:nvPr/>
        </p:nvSpPr>
        <p:spPr>
          <a:xfrm>
            <a:off x="1630896" y="2924944"/>
            <a:ext cx="5711080" cy="2906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500" b="1" dirty="0">
                <a:latin typeface="Segoe UI" panose="020B0502040204020203" pitchFamily="34" charset="0"/>
                <a:cs typeface="Segoe UI" panose="020B0502040204020203" pitchFamily="34" charset="0"/>
              </a:rPr>
              <a:t>Curiosity</a:t>
            </a:r>
          </a:p>
          <a:p>
            <a:pPr algn="ctr">
              <a:lnSpc>
                <a:spcPct val="150000"/>
              </a:lnSpc>
            </a:pPr>
            <a:r>
              <a:rPr lang="en-GB" sz="2500" b="1" dirty="0">
                <a:latin typeface="Segoe UI" panose="020B0502040204020203" pitchFamily="34" charset="0"/>
                <a:cs typeface="Segoe UI" panose="020B0502040204020203" pitchFamily="34" charset="0"/>
              </a:rPr>
              <a:t>Resilience</a:t>
            </a:r>
          </a:p>
          <a:p>
            <a:pPr algn="ctr">
              <a:lnSpc>
                <a:spcPct val="150000"/>
              </a:lnSpc>
            </a:pPr>
            <a:r>
              <a:rPr lang="en-GB" sz="2500" b="1" dirty="0">
                <a:latin typeface="Segoe UI" panose="020B0502040204020203" pitchFamily="34" charset="0"/>
                <a:cs typeface="Segoe UI" panose="020B0502040204020203" pitchFamily="34" charset="0"/>
              </a:rPr>
              <a:t>Motivation</a:t>
            </a:r>
          </a:p>
          <a:p>
            <a:pPr algn="ctr">
              <a:lnSpc>
                <a:spcPct val="150000"/>
              </a:lnSpc>
            </a:pPr>
            <a:r>
              <a:rPr lang="en-GB" sz="2500" b="1" dirty="0">
                <a:latin typeface="Segoe UI" panose="020B0502040204020203" pitchFamily="34" charset="0"/>
                <a:cs typeface="Segoe UI" panose="020B0502040204020203" pitchFamily="34" charset="0"/>
              </a:rPr>
              <a:t>An eye for spotting patterns</a:t>
            </a:r>
          </a:p>
          <a:p>
            <a:pPr algn="ctr">
              <a:lnSpc>
                <a:spcPct val="150000"/>
              </a:lnSpc>
            </a:pPr>
            <a:r>
              <a:rPr lang="en-GB" sz="2500" b="1" dirty="0">
                <a:latin typeface="Segoe UI" panose="020B0502040204020203" pitchFamily="34" charset="0"/>
                <a:cs typeface="Segoe UI" panose="020B0502040204020203" pitchFamily="34" charset="0"/>
              </a:rPr>
              <a:t>A little bit of courage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66265B-52B0-41AE-BDB8-7C36BFAA09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7932" y="5452092"/>
            <a:ext cx="1546972" cy="10458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9FDAFA-E4A3-4E22-BC19-E0BA0D12D5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960" y="5452092"/>
            <a:ext cx="1568760" cy="1045840"/>
          </a:xfrm>
          <a:prstGeom prst="rect">
            <a:avLst/>
          </a:prstGeom>
        </p:spPr>
      </p:pic>
      <p:pic>
        <p:nvPicPr>
          <p:cNvPr id="7" name="Skills">
            <a:hlinkClick r:id="" action="ppaction://media"/>
            <a:extLst>
              <a:ext uri="{FF2B5EF4-FFF2-40B4-BE49-F238E27FC236}">
                <a16:creationId xmlns:a16="http://schemas.microsoft.com/office/drawing/2014/main" id="{F108621F-1FF5-4F1A-AE76-1D0D679B80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1477" y="3557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60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51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1340768"/>
            <a:ext cx="8712968" cy="1079500"/>
          </a:xfrm>
        </p:spPr>
        <p:txBody>
          <a:bodyPr/>
          <a:lstStyle/>
          <a:p>
            <a:pPr algn="ctr" eaLnBrk="1" hangingPunct="1"/>
            <a:r>
              <a:rPr lang="en-GB" sz="5400" dirty="0">
                <a:solidFill>
                  <a:srgbClr val="C00000"/>
                </a:solidFill>
                <a:latin typeface="Berkeley" panose="02020500000000000000" pitchFamily="18" charset="0"/>
              </a:rPr>
              <a:t>How is the course assessed?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6A6574D-8728-41FB-85F1-C63702D88A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099008"/>
              </p:ext>
            </p:extLst>
          </p:nvPr>
        </p:nvGraphicFramePr>
        <p:xfrm>
          <a:off x="251520" y="3017873"/>
          <a:ext cx="8712968" cy="33832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181467209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60302826"/>
                    </a:ext>
                  </a:extLst>
                </a:gridCol>
                <a:gridCol w="6768752">
                  <a:extLst>
                    <a:ext uri="{9D8B030D-6E8A-4147-A177-3AD203B41FA5}">
                      <a16:colId xmlns:a16="http://schemas.microsoft.com/office/drawing/2014/main" val="16816578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Listening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Segoe UI Semibold"/>
                          <a:cs typeface="Segoe UI Semibold"/>
                        </a:rPr>
                        <a:t>Assessing your understanding and responses to spoken language with some answers in English and some in French or Spanish, along with writing down the language you hear</a:t>
                      </a:r>
                      <a:endParaRPr lang="en-GB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836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Reading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Assessing your understanding and responses to written language with some answers in English and some in French or Spanish, and a translation into English.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652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Speaking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Segoe UI Semibold"/>
                          <a:ea typeface="+mn-ea"/>
                          <a:cs typeface="Segoe UI Semibold"/>
                        </a:rPr>
                        <a:t>Including reading aloud, role-play, photo cards to describe and general conversation.</a:t>
                      </a:r>
                      <a:endParaRPr lang="en-GB" dirty="0">
                        <a:latin typeface="Segoe UI Semibold"/>
                        <a:cs typeface="Segoe UI Semibold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74824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Writing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A translation task from English to French or Spanish, with two writing tasks which could include describing a picture, writing from four bullet points or an open-ended task.</a:t>
                      </a:r>
                      <a:endParaRPr lang="en-GB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63489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775AD6E-E2AD-4F56-9D72-4E008E291259}"/>
              </a:ext>
            </a:extLst>
          </p:cNvPr>
          <p:cNvSpPr txBox="1"/>
          <p:nvPr/>
        </p:nvSpPr>
        <p:spPr>
          <a:xfrm>
            <a:off x="611560" y="2420268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The course is assessed with 4 final exams in May/June of year 11</a:t>
            </a:r>
          </a:p>
        </p:txBody>
      </p:sp>
      <p:pic>
        <p:nvPicPr>
          <p:cNvPr id="8" name="Assessment">
            <a:hlinkClick r:id="" action="ppaction://media"/>
            <a:extLst>
              <a:ext uri="{FF2B5EF4-FFF2-40B4-BE49-F238E27FC236}">
                <a16:creationId xmlns:a16="http://schemas.microsoft.com/office/drawing/2014/main" id="{CED4AE1E-48A1-4424-98A5-A79B607C00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7544" y="254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21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36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237964" y="1410666"/>
            <a:ext cx="866807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4000" dirty="0">
                <a:solidFill>
                  <a:srgbClr val="C00000"/>
                </a:solidFill>
                <a:latin typeface="Berkeley" panose="02020500000000000000" pitchFamily="18" charset="0"/>
                <a:ea typeface="+mj-ea"/>
                <a:cs typeface="+mj-cs"/>
              </a:rPr>
              <a:t>Careers Links</a:t>
            </a:r>
            <a:endParaRPr lang="en-US" altLang="en-US" sz="4000" dirty="0">
              <a:solidFill>
                <a:srgbClr val="C00000"/>
              </a:solidFill>
              <a:latin typeface="Berkeley" panose="02020500000000000000" pitchFamily="18" charset="0"/>
              <a:ea typeface="+mj-ea"/>
              <a:cs typeface="+mj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B193D3A-5EEA-4819-8F21-627CB09D23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331014"/>
              </p:ext>
            </p:extLst>
          </p:nvPr>
        </p:nvGraphicFramePr>
        <p:xfrm>
          <a:off x="237964" y="2420888"/>
          <a:ext cx="8668071" cy="3631311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889357">
                  <a:extLst>
                    <a:ext uri="{9D8B030D-6E8A-4147-A177-3AD203B41FA5}">
                      <a16:colId xmlns:a16="http://schemas.microsoft.com/office/drawing/2014/main" val="1272667236"/>
                    </a:ext>
                  </a:extLst>
                </a:gridCol>
                <a:gridCol w="2889357">
                  <a:extLst>
                    <a:ext uri="{9D8B030D-6E8A-4147-A177-3AD203B41FA5}">
                      <a16:colId xmlns:a16="http://schemas.microsoft.com/office/drawing/2014/main" val="1781607461"/>
                    </a:ext>
                  </a:extLst>
                </a:gridCol>
                <a:gridCol w="2889357">
                  <a:extLst>
                    <a:ext uri="{9D8B030D-6E8A-4147-A177-3AD203B41FA5}">
                      <a16:colId xmlns:a16="http://schemas.microsoft.com/office/drawing/2014/main" val="2402490494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Modern Languages are useful for…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63433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0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Finance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0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Retail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0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Journalism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0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Hospitality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0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Travel &amp; tourism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0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Local government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0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Customs &amp; immigration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0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Law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0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Publishing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0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Civil service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0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Translating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0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Broadcasting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0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Airline cabin crew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0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Transport &amp; distribution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00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Teaching</a:t>
                      </a:r>
                      <a:endParaRPr lang="en-GB" sz="20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0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Catering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0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Interpreting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0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Call centre work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Diplomatic service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Marketing &amp; sales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0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Importing/exporting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8333288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4A655175-E0D0-46E5-BBDE-C107AC5973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8748" y="1377864"/>
            <a:ext cx="1047287" cy="7080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4D9219-BD5B-4B38-A45F-2B110A7A36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964" y="1415100"/>
            <a:ext cx="1062038" cy="708025"/>
          </a:xfrm>
          <a:prstGeom prst="rect">
            <a:avLst/>
          </a:prstGeom>
        </p:spPr>
      </p:pic>
      <p:pic>
        <p:nvPicPr>
          <p:cNvPr id="5" name="Careers">
            <a:hlinkClick r:id="" action="ppaction://media"/>
            <a:extLst>
              <a:ext uri="{FF2B5EF4-FFF2-40B4-BE49-F238E27FC236}">
                <a16:creationId xmlns:a16="http://schemas.microsoft.com/office/drawing/2014/main" id="{B614203F-98E3-42D0-9DD2-5346836E2B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7964" y="3450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58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/>
          </p:nvPr>
        </p:nvSpPr>
        <p:spPr>
          <a:xfrm>
            <a:off x="188503" y="1196752"/>
            <a:ext cx="8731045" cy="1513399"/>
          </a:xfrm>
        </p:spPr>
        <p:txBody>
          <a:bodyPr/>
          <a:lstStyle/>
          <a:p>
            <a:pPr algn="ctr"/>
            <a:r>
              <a:rPr lang="en-GB" sz="5400" dirty="0">
                <a:solidFill>
                  <a:srgbClr val="C00000"/>
                </a:solidFill>
                <a:latin typeface="Berkeley" panose="02020500000000000000" pitchFamily="18" charset="0"/>
              </a:rPr>
              <a:t>Frequently Asked Questions (FAQs)</a:t>
            </a:r>
          </a:p>
        </p:txBody>
      </p:sp>
      <p:sp>
        <p:nvSpPr>
          <p:cNvPr id="5" name="Title 5"/>
          <p:cNvSpPr txBox="1">
            <a:spLocks/>
          </p:cNvSpPr>
          <p:nvPr/>
        </p:nvSpPr>
        <p:spPr bwMode="auto">
          <a:xfrm>
            <a:off x="188502" y="2348880"/>
            <a:ext cx="8731045" cy="3383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endParaRPr lang="en-GB" sz="2800" kern="0" dirty="0">
              <a:solidFill>
                <a:schemeClr val="tx1"/>
              </a:solidFill>
              <a:effectLst/>
              <a:latin typeface="Swis721 Lt BT" panose="020B04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9E4C15-FA7F-4B32-B102-C2614528D51E}"/>
              </a:ext>
            </a:extLst>
          </p:cNvPr>
          <p:cNvSpPr txBox="1"/>
          <p:nvPr/>
        </p:nvSpPr>
        <p:spPr>
          <a:xfrm>
            <a:off x="224453" y="2852936"/>
            <a:ext cx="88001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Learning a foreign language is really hard, isn’t it?</a:t>
            </a:r>
          </a:p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Like any subject, there can be challenges and difficulties.  However, if you always try your best and follow the advice given, you will be successful.</a:t>
            </a:r>
            <a:endParaRPr lang="en-GB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2.   Why would I need to do a foreign language?</a:t>
            </a:r>
          </a:p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Taking the trouble to learn another language says a lot about you – you are somebody who cares about being able to communicate with others, you are a thoughtful person and you are someone who doesn’t shy away from a challenge.</a:t>
            </a:r>
          </a:p>
          <a:p>
            <a:pPr>
              <a:lnSpc>
                <a:spcPct val="150000"/>
              </a:lnSpc>
            </a:pPr>
            <a:r>
              <a:rPr lang="en-GB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3.   Can I do Spanish, even though I’ve only done French before?</a:t>
            </a:r>
          </a:p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No.  You can only choose 1 language and it needs to be the one you’ve been studying in KS3.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51C8B4-3E46-4131-86E5-DA676DF4A6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2260" y="1930192"/>
            <a:ext cx="1047287" cy="7080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8F7170-32BA-489B-8ABB-5CF1AE3914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476" y="1967428"/>
            <a:ext cx="1062038" cy="708025"/>
          </a:xfrm>
          <a:prstGeom prst="rect">
            <a:avLst/>
          </a:prstGeom>
        </p:spPr>
      </p:pic>
      <p:pic>
        <p:nvPicPr>
          <p:cNvPr id="3" name="FAQ">
            <a:hlinkClick r:id="" action="ppaction://media"/>
            <a:extLst>
              <a:ext uri="{FF2B5EF4-FFF2-40B4-BE49-F238E27FC236}">
                <a16:creationId xmlns:a16="http://schemas.microsoft.com/office/drawing/2014/main" id="{8979799A-3C1A-4B0D-814B-A6C0CDF368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7695" y="2839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77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12"/>
          <p:cNvSpPr txBox="1">
            <a:spLocks noChangeArrowheads="1"/>
          </p:cNvSpPr>
          <p:nvPr/>
        </p:nvSpPr>
        <p:spPr bwMode="auto">
          <a:xfrm>
            <a:off x="625222" y="1514475"/>
            <a:ext cx="7705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dirty="0">
                <a:solidFill>
                  <a:srgbClr val="C00000"/>
                </a:solidFill>
                <a:latin typeface="Berkeley" panose="02020500000000000000" pitchFamily="18" charset="0"/>
              </a:rPr>
              <a:t>Views From Current Students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6B2CA84-89A4-445B-9461-136D6DCBC814}"/>
              </a:ext>
            </a:extLst>
          </p:cNvPr>
          <p:cNvSpPr/>
          <p:nvPr/>
        </p:nvSpPr>
        <p:spPr>
          <a:xfrm>
            <a:off x="120198" y="2219995"/>
            <a:ext cx="4166249" cy="2169825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GB" sz="1500" dirty="0">
                <a:solidFill>
                  <a:srgbClr val="000000"/>
                </a:solidFill>
                <a:latin typeface="Segoe UI" panose="020B0502040204020203" pitchFamily="34" charset="0"/>
              </a:rPr>
              <a:t>I chose GCSE French as I find that it is a useful subject which gives you language skills for the rest of your life and it is a fun subject to learn. </a:t>
            </a:r>
          </a:p>
          <a:p>
            <a:r>
              <a:rPr lang="en-GB" sz="1500" dirty="0">
                <a:solidFill>
                  <a:srgbClr val="000000"/>
                </a:solidFill>
                <a:latin typeface="Segoe UI" panose="020B0502040204020203" pitchFamily="34" charset="0"/>
              </a:rPr>
              <a:t>I have been to France on holiday 3 times already and I’d love to go and live there in the future, doing French GCSE is especially useful for this as I have a good understanding of the language and I can go on to study it at a higher level than at GCSE.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CF461E-AB83-4CEB-A026-9514AB71D921}"/>
              </a:ext>
            </a:extLst>
          </p:cNvPr>
          <p:cNvSpPr/>
          <p:nvPr/>
        </p:nvSpPr>
        <p:spPr>
          <a:xfrm>
            <a:off x="4450938" y="2199809"/>
            <a:ext cx="4572000" cy="553998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GB" sz="1500" dirty="0">
                <a:solidFill>
                  <a:srgbClr val="000000"/>
                </a:solidFill>
                <a:latin typeface="Segoe UI" panose="020B0502040204020203" pitchFamily="34" charset="0"/>
              </a:rPr>
              <a:t>Spanish is a very good skill to have in life, never know when it might be useful </a:t>
            </a:r>
            <a:endParaRPr lang="en-GB" sz="15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517F21-1272-462D-98C4-42044C8899FC}"/>
              </a:ext>
            </a:extLst>
          </p:cNvPr>
          <p:cNvSpPr/>
          <p:nvPr/>
        </p:nvSpPr>
        <p:spPr>
          <a:xfrm>
            <a:off x="4450938" y="4514120"/>
            <a:ext cx="4551103" cy="1246495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GB" sz="1500" dirty="0">
                <a:solidFill>
                  <a:srgbClr val="212121"/>
                </a:solidFill>
                <a:latin typeface="Segoe UI" panose="020B0502040204020203" pitchFamily="34" charset="0"/>
              </a:rPr>
              <a:t>I think French is an amazing subject, it could prove useful in the future for me as I do want to travel the world. The teachers are always so clear about what they want us to do and each day I feel more confident when it comes to French.</a:t>
            </a:r>
            <a:endParaRPr lang="en-GB" sz="15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DD873D-6786-45C5-8C52-04CDA795B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582" y="1399073"/>
            <a:ext cx="1006008" cy="6801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0DF49C-758A-4831-BD5A-E161979729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420550"/>
            <a:ext cx="991418" cy="6609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563DDC8-A90F-4E20-8FBF-E8F1C3C4CF6C}"/>
              </a:ext>
            </a:extLst>
          </p:cNvPr>
          <p:cNvSpPr/>
          <p:nvPr/>
        </p:nvSpPr>
        <p:spPr>
          <a:xfrm>
            <a:off x="4430041" y="2874426"/>
            <a:ext cx="4572000" cy="1477328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>
            <a:spAutoFit/>
          </a:bodyPr>
          <a:lstStyle/>
          <a:p>
            <a:r>
              <a:rPr lang="en-GB" sz="1500" dirty="0">
                <a:solidFill>
                  <a:srgbClr val="000000"/>
                </a:solidFill>
                <a:latin typeface="Segoe UI" panose="020B0502040204020203" pitchFamily="34" charset="0"/>
              </a:rPr>
              <a:t>I chose GCSE French because I wanted to be able to travel when I’m older so being able to speak another language would be helpful. I enjoy building confidence and working with my peers. It will help me communicate with some family I have in France and I can visit and practice my knowledge.</a:t>
            </a:r>
            <a:endParaRPr lang="en-GB" sz="15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00C3FF-54F0-4384-BC5E-51DF9D985440}"/>
              </a:ext>
            </a:extLst>
          </p:cNvPr>
          <p:cNvSpPr/>
          <p:nvPr/>
        </p:nvSpPr>
        <p:spPr>
          <a:xfrm>
            <a:off x="141958" y="4514120"/>
            <a:ext cx="4144489" cy="78483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GB" sz="1500" dirty="0">
                <a:solidFill>
                  <a:srgbClr val="000000"/>
                </a:solidFill>
                <a:latin typeface="Segoe UI" panose="020B0502040204020203" pitchFamily="34" charset="0"/>
              </a:rPr>
              <a:t>I love doing Spanish and feel very accomplished when I can understand and translate it wherever I may see it!</a:t>
            </a:r>
            <a:endParaRPr lang="en-GB" sz="15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9AEE86-9900-4242-A20D-D664EA5B9A24}"/>
              </a:ext>
            </a:extLst>
          </p:cNvPr>
          <p:cNvSpPr/>
          <p:nvPr/>
        </p:nvSpPr>
        <p:spPr>
          <a:xfrm>
            <a:off x="120198" y="5437450"/>
            <a:ext cx="4184869" cy="1246495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GB" sz="1500" dirty="0">
                <a:solidFill>
                  <a:srgbClr val="201F1E"/>
                </a:solidFill>
                <a:latin typeface="Segoe UI" panose="020B0502040204020203" pitchFamily="34" charset="0"/>
              </a:rPr>
              <a:t>I chose French because it’s a lesson very different to other subjects in which you will study in GCSE. It builds communication, intercultural and public speaking skills which will help you massively later in life. </a:t>
            </a:r>
            <a:endParaRPr lang="en-GB" sz="15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322BF8F-2004-4EB7-8DCA-815A2E0D1F8E}"/>
              </a:ext>
            </a:extLst>
          </p:cNvPr>
          <p:cNvSpPr/>
          <p:nvPr/>
        </p:nvSpPr>
        <p:spPr>
          <a:xfrm>
            <a:off x="4498760" y="5899115"/>
            <a:ext cx="4503281" cy="78483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GB" sz="1500" dirty="0">
                <a:solidFill>
                  <a:srgbClr val="212121"/>
                </a:solidFill>
                <a:latin typeface="Segoe UI" panose="020B0502040204020203" pitchFamily="34" charset="0"/>
              </a:rPr>
              <a:t>I chose GCSE Spanish because it interested me and is a widely spoken language, which will help me the career I want to do. </a:t>
            </a:r>
            <a:endParaRPr lang="en-GB" sz="15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12"/>
          <p:cNvSpPr txBox="1">
            <a:spLocks noChangeArrowheads="1"/>
          </p:cNvSpPr>
          <p:nvPr/>
        </p:nvSpPr>
        <p:spPr bwMode="auto">
          <a:xfrm>
            <a:off x="719137" y="1290273"/>
            <a:ext cx="77057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C00000"/>
                </a:solidFill>
                <a:latin typeface="Berkeley" panose="02020500000000000000" pitchFamily="18" charset="0"/>
              </a:rPr>
              <a:t>What are my </a:t>
            </a:r>
            <a:r>
              <a:rPr lang="en-US" sz="4000" b="1" dirty="0" err="1">
                <a:solidFill>
                  <a:srgbClr val="C00000"/>
                </a:solidFill>
                <a:latin typeface="Berkeley" panose="02020500000000000000" pitchFamily="18" charset="0"/>
              </a:rPr>
              <a:t>favourite</a:t>
            </a:r>
            <a:r>
              <a:rPr lang="en-US" sz="4000" b="1" dirty="0">
                <a:solidFill>
                  <a:srgbClr val="C00000"/>
                </a:solidFill>
                <a:latin typeface="Berkeley" panose="02020500000000000000" pitchFamily="18" charset="0"/>
              </a:rPr>
              <a:t> parts of the course?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0F8F9F-7469-4A17-B26B-9072CCA81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2325" y="5855794"/>
            <a:ext cx="1047287" cy="7080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CFF6ED-D19B-4D27-8871-8380157CDC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542" y="5877272"/>
            <a:ext cx="1062038" cy="7080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AD520CB-552F-427F-9C3A-91E4D1028EC7}"/>
              </a:ext>
            </a:extLst>
          </p:cNvPr>
          <p:cNvSpPr/>
          <p:nvPr/>
        </p:nvSpPr>
        <p:spPr>
          <a:xfrm>
            <a:off x="4455067" y="4721839"/>
            <a:ext cx="4605687" cy="646331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Segoe UI" panose="020B0502040204020203" pitchFamily="34" charset="0"/>
              </a:rPr>
              <a:t>I have found the topics good: my favourites have been global issues and health.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B8422D8-8A5E-4A2A-8367-19207089E255}"/>
              </a:ext>
            </a:extLst>
          </p:cNvPr>
          <p:cNvSpPr/>
          <p:nvPr/>
        </p:nvSpPr>
        <p:spPr>
          <a:xfrm>
            <a:off x="4455067" y="3935395"/>
            <a:ext cx="4605687" cy="646331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Segoe UI" panose="020B0502040204020203" pitchFamily="34" charset="0"/>
              </a:rPr>
              <a:t>My favourite topics are school and family life. 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BCE86D-A2FA-4B70-AA68-250B63A33897}"/>
              </a:ext>
            </a:extLst>
          </p:cNvPr>
          <p:cNvSpPr/>
          <p:nvPr/>
        </p:nvSpPr>
        <p:spPr>
          <a:xfrm>
            <a:off x="83246" y="2548787"/>
            <a:ext cx="4124983" cy="646331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Segoe UI" panose="020B0502040204020203" pitchFamily="34" charset="0"/>
              </a:rPr>
              <a:t>I have found all topics are good as you can relate them to your everyday life.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6B61BB-5DBD-4FD7-9FB0-722633E22DA7}"/>
              </a:ext>
            </a:extLst>
          </p:cNvPr>
          <p:cNvSpPr/>
          <p:nvPr/>
        </p:nvSpPr>
        <p:spPr>
          <a:xfrm>
            <a:off x="4455067" y="2594953"/>
            <a:ext cx="4605687" cy="1200329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01F1E"/>
                </a:solidFill>
                <a:latin typeface="Segoe UI" panose="020B0502040204020203" pitchFamily="34" charset="0"/>
              </a:rPr>
              <a:t>I find that learning about festivals is the most interesting as you will learn about their culture and traditions while being a fun and enjoyable subject also.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41248B-225D-48CE-BD1F-860DDE671E49}"/>
              </a:ext>
            </a:extLst>
          </p:cNvPr>
          <p:cNvSpPr/>
          <p:nvPr/>
        </p:nvSpPr>
        <p:spPr>
          <a:xfrm>
            <a:off x="1806114" y="5512161"/>
            <a:ext cx="5578676" cy="1200329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01F1E"/>
                </a:solidFill>
                <a:latin typeface="Segoe UI" panose="020B0502040204020203" pitchFamily="34" charset="0"/>
              </a:rPr>
              <a:t>It is an enjoyable lesson while taking your knowledge and understanding further and I really recommend in you choosing the subject to study while in your last years at Samworth! 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859C5B-D323-438D-9688-1FF48FCC5B2A}"/>
              </a:ext>
            </a:extLst>
          </p:cNvPr>
          <p:cNvSpPr/>
          <p:nvPr/>
        </p:nvSpPr>
        <p:spPr>
          <a:xfrm>
            <a:off x="83246" y="3355744"/>
            <a:ext cx="4124983" cy="2031325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12121"/>
                </a:solidFill>
                <a:latin typeface="Segoe UI" panose="020B0502040204020203" pitchFamily="34" charset="0"/>
              </a:rPr>
              <a:t>The topics have been useful and my favourite would have been living a healthy lifestyle and the environment it helps us understand how we can help the world with issues such as global warming and allows for great discussions and debates.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"/>
          <p:cNvSpPr txBox="1">
            <a:spLocks noChangeArrowheads="1"/>
          </p:cNvSpPr>
          <p:nvPr/>
        </p:nvSpPr>
        <p:spPr bwMode="auto">
          <a:xfrm>
            <a:off x="831850" y="1273777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4000" dirty="0">
                <a:solidFill>
                  <a:srgbClr val="C00000"/>
                </a:solidFill>
                <a:latin typeface="Berkeley" panose="02020500000000000000" pitchFamily="18" charset="0"/>
              </a:rPr>
              <a:t>Final Comments</a:t>
            </a:r>
            <a:endParaRPr lang="en-US" sz="4000" dirty="0">
              <a:solidFill>
                <a:srgbClr val="C00000"/>
              </a:solidFill>
              <a:latin typeface="Berkeley" panose="02020500000000000000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2202A2-7B92-4C0D-A79D-D22054622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166629"/>
            <a:ext cx="7467600" cy="43608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A66ED1-CC31-43CA-9FF2-185D419A4C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328" y="1458743"/>
            <a:ext cx="1296144" cy="8762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E2B881-1E79-4A41-AAE6-603D408C5A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1458743"/>
            <a:ext cx="1296144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70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eme1">
  <a:themeElements>
    <a:clrScheme name="Them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heme1">
      <a:majorFont>
        <a:latin typeface="BerkeleyOldstyleITCbyB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m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m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m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m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m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m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m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m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m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m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m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676cdc9-911b-42f3-be9c-aabffe19e0d0" xsi:nil="true"/>
    <lcf76f155ced4ddcb4097134ff3c332f xmlns="81e1517a-571c-4bcf-a501-9a0583c51adf">
      <Terms xmlns="http://schemas.microsoft.com/office/infopath/2007/PartnerControls"/>
    </lcf76f155ced4ddcb4097134ff3c332f>
    <SharedWithUsers xmlns="8676cdc9-911b-42f3-be9c-aabffe19e0d0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84F533DBAD104A9BF8616231EC3615" ma:contentTypeVersion="18" ma:contentTypeDescription="Create a new document." ma:contentTypeScope="" ma:versionID="572e73b420bdbf666e961cf7ff0490fb">
  <xsd:schema xmlns:xsd="http://www.w3.org/2001/XMLSchema" xmlns:xs="http://www.w3.org/2001/XMLSchema" xmlns:p="http://schemas.microsoft.com/office/2006/metadata/properties" xmlns:ns2="81e1517a-571c-4bcf-a501-9a0583c51adf" xmlns:ns3="8676cdc9-911b-42f3-be9c-aabffe19e0d0" targetNamespace="http://schemas.microsoft.com/office/2006/metadata/properties" ma:root="true" ma:fieldsID="3b5526727a6fee339872d8292fea0daf" ns2:_="" ns3:_="">
    <xsd:import namespace="81e1517a-571c-4bcf-a501-9a0583c51adf"/>
    <xsd:import namespace="8676cdc9-911b-42f3-be9c-aabffe19e0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e1517a-571c-4bcf-a501-9a0583c51a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a4b2b5d-0170-4c4a-a8e8-10e70aa9a3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76cdc9-911b-42f3-be9c-aabffe19e0d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1f27819e-724c-498f-884d-42b2d20d64f6}" ma:internalName="TaxCatchAll" ma:showField="CatchAllData" ma:web="8676cdc9-911b-42f3-be9c-aabffe19e0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5608A4-D054-47C3-B832-A01FDCEC952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386AD0-7040-4CC1-B61A-7DC48CD3B89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5457055-3298-49D6-8435-7DE2DBB31848}"/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3590</TotalTime>
  <Words>1149</Words>
  <Application>Microsoft Office PowerPoint</Application>
  <PresentationFormat>On-screen Show (4:3)</PresentationFormat>
  <Paragraphs>131</Paragraphs>
  <Slides>10</Slides>
  <Notes>10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Theme1</vt:lpstr>
      <vt:lpstr>Key Stage 4 Guided Choices Year 9 into 10</vt:lpstr>
      <vt:lpstr>Course Topics</vt:lpstr>
      <vt:lpstr>PowerPoint Presentation</vt:lpstr>
      <vt:lpstr>How is the course assessed? </vt:lpstr>
      <vt:lpstr>PowerPoint Presentation</vt:lpstr>
      <vt:lpstr>Frequently Asked Questions (FAQs)</vt:lpstr>
      <vt:lpstr>PowerPoint Presentation</vt:lpstr>
      <vt:lpstr>PowerPoint Presentation</vt:lpstr>
      <vt:lpstr>PowerPoint Presentation</vt:lpstr>
      <vt:lpstr>PowerPoint Presentation</vt:lpstr>
    </vt:vector>
  </TitlesOfParts>
  <Company>Outwood Grange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klw</dc:creator>
  <cp:lastModifiedBy>Christopher Vallance</cp:lastModifiedBy>
  <cp:revision>302</cp:revision>
  <cp:lastPrinted>2019-01-28T13:36:12Z</cp:lastPrinted>
  <dcterms:created xsi:type="dcterms:W3CDTF">2009-09-17T06:29:05Z</dcterms:created>
  <dcterms:modified xsi:type="dcterms:W3CDTF">2026-01-09T14:24:47Z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0x0101001E84F533DBAD104A9BF8616231EC3615</vt:lpwstr>
  </property>
  <property fmtid="{D5CDD505-2E9C-101B-9397-08002B2CF9AE}" pid="3" name="Order">
    <vt:r8>1053400</vt:r8>
  </property>
  <property fmtid="{D5CDD505-2E9C-101B-9397-08002B2CF9AE}" pid="4" name="TriggerFlowInfo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_ExtendedDescription">
    <vt:lpwstr/>
  </property>
  <property fmtid="{D5CDD505-2E9C-101B-9397-08002B2CF9AE}" pid="9" name="MediaServiceImageTags">
    <vt:lpwstr/>
  </property>
</Properties>
</file>