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0"/>
  </p:notesMasterIdLst>
  <p:handoutMasterIdLst>
    <p:handoutMasterId r:id="rId21"/>
  </p:handoutMasterIdLst>
  <p:sldIdLst>
    <p:sldId id="299" r:id="rId5"/>
    <p:sldId id="315" r:id="rId6"/>
    <p:sldId id="349" r:id="rId7"/>
    <p:sldId id="350" r:id="rId8"/>
    <p:sldId id="358" r:id="rId9"/>
    <p:sldId id="356" r:id="rId10"/>
    <p:sldId id="357" r:id="rId11"/>
    <p:sldId id="359" r:id="rId12"/>
    <p:sldId id="360" r:id="rId13"/>
    <p:sldId id="361" r:id="rId14"/>
    <p:sldId id="362" r:id="rId15"/>
    <p:sldId id="347" r:id="rId16"/>
    <p:sldId id="325" r:id="rId17"/>
    <p:sldId id="352" r:id="rId18"/>
    <p:sldId id="265" r:id="rId1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CC"/>
    <a:srgbClr val="FF9933"/>
    <a:srgbClr val="993366"/>
    <a:srgbClr val="9933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4F8B1-FF38-4CBD-AF28-5D0775B7A439}" v="2" dt="2026-01-14T09:10:50.1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77" autoAdjust="0"/>
  </p:normalViewPr>
  <p:slideViewPr>
    <p:cSldViewPr>
      <p:cViewPr varScale="1">
        <p:scale>
          <a:sx n="63" d="100"/>
          <a:sy n="63" d="100"/>
        </p:scale>
        <p:origin x="17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fld id="{D4617254-11FA-4775-A59F-2FFCA0AD49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2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4681"/>
            <a:ext cx="5438140" cy="446761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422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7789"/>
            <a:ext cx="2945659" cy="4972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4221">
              <a:defRPr sz="1200"/>
            </a:lvl1pPr>
          </a:lstStyle>
          <a:p>
            <a:pPr>
              <a:defRPr/>
            </a:pPr>
            <a:fld id="{20E3FB68-640A-46F0-BA38-0B364A5056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001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**** See notes underneath</a:t>
            </a:r>
            <a:r>
              <a:rPr lang="en-US" baseline="0" dirty="0">
                <a:solidFill>
                  <a:srgbClr val="FF0000"/>
                </a:solidFill>
              </a:rPr>
              <a:t> each slide ****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5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CC3FF-B47F-A314-8C59-C2CD6A0FC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A61EE2D7-5234-8952-9713-67FAC7931C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10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ACD806E-C5D2-D1F5-F6E3-5C6815D383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FF4F3624-80FF-C2F4-452B-DC7464EBA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29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6C684-6046-CD3D-6D54-84A7ADBA0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6ED4BC5A-99D5-490C-C908-2369DA5263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11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174AC1DE-536B-2898-5385-82122A4455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8275787-DAED-440C-FC5D-0EC602C12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12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/>
              <a:t>In addition …</a:t>
            </a:r>
          </a:p>
          <a:p>
            <a:pPr eaLnBrk="1" hangingPunct="1"/>
            <a:r>
              <a:rPr lang="en-US" dirty="0"/>
              <a:t>More detail on all these later</a:t>
            </a:r>
          </a:p>
        </p:txBody>
      </p:sp>
    </p:spTree>
    <p:extLst>
      <p:ext uri="{BB962C8B-B14F-4D97-AF65-F5344CB8AC3E}">
        <p14:creationId xmlns:p14="http://schemas.microsoft.com/office/powerpoint/2010/main" val="3471513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13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130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14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7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Reinforce choices</a:t>
            </a:r>
            <a:r>
              <a:rPr lang="en-GB" baseline="0" dirty="0"/>
              <a:t> returns deadline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E3FB68-640A-46F0-BA38-0B364A5056C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919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2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2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3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4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038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D5271-7F01-F769-752E-7FCA95908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CF5160A5-F71A-7E39-D7AA-C3FE48393B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5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1B1362B-E95C-2EE3-11CA-F8EC504E89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438BF7A6-7663-D09E-C885-0E020DCFC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4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3F878-4AE8-CB4E-D8D0-9B2F9D674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54D5508-CF6C-14D7-FE55-98A7E22D06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6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54FDE11-50BB-D021-A829-9F1E4E77DB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BDEB2AB-81F4-A20A-A477-3C51EC553B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92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50BEF-A582-2303-D1B5-2FDC4FF0C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A22760B0-8D7C-C613-9E0B-C053ECC6F9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7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CCB552F-6CA8-E7B4-35E2-C1C4FCB530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D6155C61-CCB1-9AC2-9BEF-F87CE4983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85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CC61-4697-34A8-8683-171F97595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E51D8606-A061-17E3-6279-83579B085D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8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3D4DBE1-90D9-8583-84C7-065259A218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4E836784-79D6-7F0A-74B3-77D96D615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850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02528-8995-25F6-D84D-71A826AC7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25EA42F6-CBEC-923F-32D7-9678B1F63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2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6412" indent="-283235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942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6118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9295" indent="-226588" defTabSz="91422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2472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5648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8825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52001" indent="-226588" defTabSz="9142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2CDF59-B69F-472D-83C4-F7605012CE1E}" type="slidenum">
              <a:rPr lang="en-GB" smtClean="0"/>
              <a:pPr eaLnBrk="1" hangingPunct="1"/>
              <a:t>9</a:t>
            </a:fld>
            <a:endParaRPr lang="en-GB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11B51A6-C84C-BF0C-85E2-E70845B44E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CAA7DE42-1894-6AEB-003B-12CCC38B20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19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019418"/>
      </p:ext>
    </p:extLst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C5265-D6E9-4EAA-B9A6-E4C01B350E3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62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58763"/>
            <a:ext cx="2058987" cy="5978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675" y="258763"/>
            <a:ext cx="6027738" cy="5978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F4EB4-716F-4399-AB6B-28CA9F697CF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06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23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90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08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0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7163B-879F-47C8-B626-8AD87819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30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3102D-BADE-4383-814B-F3F96D3E2B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767182"/>
      </p:ext>
    </p:extLst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35A16-A163-412C-839F-BB18B8C444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23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4038600" cy="4751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038600" cy="4751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AC8DF-E507-418D-B041-8FE73AB15E9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1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5BAC4-289B-448F-A666-7D8FCA85BE7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94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70B42-713F-49A2-8194-35861649CA3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02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4A144-5E12-4E8A-8F3C-EC706A7969B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5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6452D-00D3-4351-A99E-9947DD3B984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1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550B8-8755-4DF6-9CC7-806E9B06812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3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content-backgroun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7675" y="258763"/>
            <a:ext cx="6500813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Section title goes here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5900"/>
            <a:ext cx="8229600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Sub heading text goes here</a:t>
            </a:r>
          </a:p>
          <a:p>
            <a:pPr lvl="0"/>
            <a:endParaRPr lang="en-GB" altLang="en-US"/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33333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333333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33333"/>
                </a:solidFill>
              </a:defRPr>
            </a:lvl1pPr>
          </a:lstStyle>
          <a:p>
            <a:pPr>
              <a:defRPr/>
            </a:pPr>
            <a:fld id="{0773102D-BADE-4383-814B-F3F96D3E2B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26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CCCC"/>
          </a:solidFill>
          <a:latin typeface="BerkeleyOldstyleITCbyBT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C3333"/>
        </a:buClr>
        <a:buChar char="•"/>
        <a:defRPr sz="1600">
          <a:solidFill>
            <a:srgbClr val="3333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buckley@tscacademy.org.u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kmilne@tscacademy.org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322388"/>
            <a:ext cx="6264696" cy="2735262"/>
          </a:xfrm>
        </p:spPr>
        <p:txBody>
          <a:bodyPr/>
          <a:lstStyle/>
          <a:p>
            <a:pPr algn="ctr" eaLnBrk="1" hangingPunct="1"/>
            <a: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  <a:t>Key Stage 4</a:t>
            </a:r>
            <a:b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</a:br>
            <a:r>
              <a:rPr lang="en-GB" sz="5400" b="1" u="sng" dirty="0">
                <a:solidFill>
                  <a:srgbClr val="C00000"/>
                </a:solidFill>
                <a:latin typeface="Berkeley" panose="02020500000000000000" pitchFamily="18" charset="0"/>
              </a:rPr>
              <a:t>Guided Choices</a:t>
            </a:r>
            <a:br>
              <a:rPr lang="en-GB" sz="5400" b="1" dirty="0">
                <a:solidFill>
                  <a:srgbClr val="C00000"/>
                </a:solidFill>
                <a:latin typeface="Berkeley" panose="02020500000000000000" pitchFamily="18" charset="0"/>
              </a:rPr>
            </a:br>
            <a:r>
              <a:rPr lang="en-GB" sz="5400" b="1" dirty="0">
                <a:solidFill>
                  <a:srgbClr val="C00000"/>
                </a:solidFill>
                <a:latin typeface="Berkeley" panose="02020500000000000000" pitchFamily="18" charset="0"/>
              </a:rPr>
              <a:t>Year 9 into 10</a:t>
            </a:r>
            <a:endParaRPr lang="en-GB" sz="5400" dirty="0">
              <a:solidFill>
                <a:srgbClr val="C00000"/>
              </a:solidFill>
              <a:latin typeface="Berkeley" panose="02020500000000000000" pitchFamily="18" charset="0"/>
            </a:endParaRPr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755576" y="4221163"/>
            <a:ext cx="763284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Berkeley" panose="02020500000000000000" pitchFamily="18" charset="0"/>
              </a:rPr>
              <a:t>Subject: Religious Studies </a:t>
            </a:r>
          </a:p>
          <a:p>
            <a:pPr eaLnBrk="1" hangingPunct="1"/>
            <a:endParaRPr lang="en-US" sz="3200" dirty="0">
              <a:latin typeface="Berkeley" panose="02020500000000000000" pitchFamily="18" charset="0"/>
            </a:endParaRPr>
          </a:p>
          <a:p>
            <a:pPr eaLnBrk="1" hangingPunct="1"/>
            <a:r>
              <a:rPr lang="en-US" sz="3200" dirty="0">
                <a:latin typeface="Berkeley" panose="02020500000000000000" pitchFamily="18" charset="0"/>
              </a:rPr>
              <a:t>Team Leader: Ms. J Buckley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52F824-9968-3545-8B7A-014254F6B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4778374"/>
            <a:ext cx="3028950" cy="15144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7E9B2-6433-79F5-EC16-24B397B2E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C9DB7928-FE53-A303-D89D-B3027D54E3F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2C8713-8F74-DCCB-33C4-0798FD20F387}"/>
              </a:ext>
            </a:extLst>
          </p:cNvPr>
          <p:cNvSpPr txBox="1"/>
          <p:nvPr/>
        </p:nvSpPr>
        <p:spPr>
          <a:xfrm>
            <a:off x="0" y="1340768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Berkeley" panose="02020500000000000000" pitchFamily="18" charset="0"/>
              </a:rPr>
              <a:t>Themes Religion and life.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The origins and value of the universe.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The origins of the universe, including: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Religious teachings about the origins of the universe, and different interpretations of these.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The relationship between scientific views, such as the Big Bang theory, and religious views.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The value of the world and the duty of human beings to protect it, including religious teaching about stewardship, dominion, responsibility, awe and wonder.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The use and abuse of the environment, including the use of natural resources, pollution.</a:t>
            </a:r>
          </a:p>
          <a:p>
            <a:r>
              <a:rPr lang="en-GB" sz="2000" dirty="0">
                <a:latin typeface="Berkeley" panose="02020500000000000000" pitchFamily="18" charset="0"/>
              </a:rPr>
              <a:t>The use and abuse of animals,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Animal experimentation.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The use of animals for food.</a:t>
            </a:r>
          </a:p>
        </p:txBody>
      </p:sp>
    </p:spTree>
    <p:extLst>
      <p:ext uri="{BB962C8B-B14F-4D97-AF65-F5344CB8AC3E}">
        <p14:creationId xmlns:p14="http://schemas.microsoft.com/office/powerpoint/2010/main" val="367717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9C313-C2F4-66DB-5B13-F6C87C13D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64DC3A0F-D46D-DC0A-380A-3F86D8C7D75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E07835-E237-E6AB-6FD7-D8E99281ADA7}"/>
              </a:ext>
            </a:extLst>
          </p:cNvPr>
          <p:cNvSpPr txBox="1"/>
          <p:nvPr/>
        </p:nvSpPr>
        <p:spPr>
          <a:xfrm>
            <a:off x="0" y="1340768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Berkeley" panose="02020500000000000000" pitchFamily="18" charset="0"/>
              </a:rPr>
              <a:t>Themes Religion and life.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The origins and value of human life.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The origins of life,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Religious teachings about the origins of human life, and different interpretations of these.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The relationship between scientific views, such as evolution, and religious views.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The concepts of sanctity of life and the quality of life.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Abortion, including situations when the mother's life is at risk.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Ethical arguments related to abortion, including those based on the sanctity of life and quality of life.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Berkeley" panose="02020500000000000000" pitchFamily="18" charset="0"/>
              </a:rPr>
              <a:t>Euthanasia.</a:t>
            </a:r>
          </a:p>
          <a:p>
            <a:endParaRPr lang="en-GB" sz="2000" dirty="0">
              <a:latin typeface="Berkeley" panose="02020500000000000000" pitchFamily="18" charset="0"/>
            </a:endParaRPr>
          </a:p>
          <a:p>
            <a:r>
              <a:rPr lang="en-GB" sz="2000" dirty="0">
                <a:latin typeface="Berkeley" panose="02020500000000000000" pitchFamily="18" charset="0"/>
              </a:rPr>
              <a:t>Beliefs about death and an afterlife, and their impact on beliefs about the value of human life</a:t>
            </a:r>
            <a:r>
              <a:rPr lang="en-GB" dirty="0">
                <a:latin typeface="Berkeley" panose="02020500000000000000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930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79311" y="-3435"/>
            <a:ext cx="7685553" cy="1079500"/>
          </a:xfrm>
        </p:spPr>
        <p:txBody>
          <a:bodyPr/>
          <a:lstStyle/>
          <a:p>
            <a:pPr algn="ctr"/>
            <a:r>
              <a:rPr lang="en-GB" sz="4000" dirty="0">
                <a:solidFill>
                  <a:srgbClr val="C00000"/>
                </a:solidFill>
                <a:latin typeface="Berkeley"/>
                <a:cs typeface="Arial"/>
              </a:rPr>
              <a:t>How is the course assessed?</a:t>
            </a:r>
            <a:r>
              <a:rPr lang="en-GB" dirty="0">
                <a:solidFill>
                  <a:srgbClr val="C00000"/>
                </a:solidFill>
                <a:latin typeface="Berkeley"/>
                <a:cs typeface="Arial"/>
              </a:rPr>
              <a:t> </a:t>
            </a:r>
            <a:endParaRPr lang="en-GB" dirty="0">
              <a:solidFill>
                <a:srgbClr val="C00000"/>
              </a:solidFill>
              <a:latin typeface="Berkeley" panose="02020500000000000000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BBA70A-9BDB-425E-B69E-255E4360ABDB}"/>
              </a:ext>
            </a:extLst>
          </p:cNvPr>
          <p:cNvSpPr txBox="1"/>
          <p:nvPr/>
        </p:nvSpPr>
        <p:spPr>
          <a:xfrm>
            <a:off x="602998" y="1862837"/>
            <a:ext cx="8217474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latin typeface="Berkeley" panose="02020500000000000000" pitchFamily="18" charset="0"/>
              </a:rPr>
              <a:t>Students will follow the GCSE AQA specification.</a:t>
            </a:r>
          </a:p>
          <a:p>
            <a:endParaRPr lang="en-GB" sz="2800" dirty="0">
              <a:latin typeface="Berkeley" panose="02020500000000000000" pitchFamily="18" charset="0"/>
            </a:endParaRPr>
          </a:p>
          <a:p>
            <a:r>
              <a:rPr lang="en-GB" sz="2800" dirty="0">
                <a:latin typeface="Berkeley" panose="02020500000000000000" pitchFamily="18" charset="0"/>
              </a:rPr>
              <a:t>The course will be assessed through 2 exams completed at the end of Year 11.</a:t>
            </a:r>
          </a:p>
          <a:p>
            <a:endParaRPr lang="en-GB" sz="2800" dirty="0">
              <a:latin typeface="Berkeley" panose="02020500000000000000" pitchFamily="18" charset="0"/>
            </a:endParaRPr>
          </a:p>
          <a:p>
            <a:r>
              <a:rPr lang="en-GB" sz="2800" dirty="0">
                <a:latin typeface="Berkeley"/>
                <a:cs typeface="Arial"/>
              </a:rPr>
              <a:t>Paper 1 (Religion) which is a 1 hour 45-minute exam worth 50% of the course.</a:t>
            </a:r>
          </a:p>
          <a:p>
            <a:endParaRPr lang="en-GB" sz="2800" dirty="0">
              <a:latin typeface="Berkeley" panose="02020500000000000000" pitchFamily="18" charset="0"/>
            </a:endParaRPr>
          </a:p>
          <a:p>
            <a:r>
              <a:rPr lang="en-GB" sz="2800" dirty="0">
                <a:latin typeface="Berkeley"/>
                <a:cs typeface="Arial"/>
              </a:rPr>
              <a:t>Paper 2 (Themes) which is a 1 hour 45-minute exam worth 50% of the course.</a:t>
            </a:r>
          </a:p>
          <a:p>
            <a:endParaRPr lang="en-GB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21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52400" y="1211268"/>
            <a:ext cx="8668072" cy="7078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800" dirty="0">
                <a:solidFill>
                  <a:srgbClr val="C00000"/>
                </a:solidFill>
                <a:latin typeface="Berkeley" panose="02020500000000000000" pitchFamily="18" charset="0"/>
                <a:ea typeface="+mj-ea"/>
                <a:cs typeface="+mj-cs"/>
              </a:rPr>
              <a:t>Which skills does the course require?</a:t>
            </a:r>
          </a:p>
          <a:p>
            <a:r>
              <a:rPr lang="en-GB" sz="2800" dirty="0">
                <a:solidFill>
                  <a:srgbClr val="000000"/>
                </a:solidFill>
                <a:latin typeface="Berkeley" panose="02020500000000000000" pitchFamily="18" charset="0"/>
                <a:ea typeface="+mj-ea"/>
                <a:cs typeface="+mj-cs"/>
              </a:rPr>
              <a:t>K</a:t>
            </a:r>
            <a:r>
              <a:rPr lang="en-GB" dirty="0"/>
              <a:t>nowledge and understanding of religions. </a:t>
            </a:r>
          </a:p>
          <a:p>
            <a:r>
              <a:rPr lang="en-GB" dirty="0"/>
              <a:t>Application of knowledge and understanding of key sources of wisdom and authority including scripture and/or sacred texts. Understand significant common and divergent views between and/or within religions and beliefs.</a:t>
            </a:r>
          </a:p>
          <a:p>
            <a:r>
              <a:rPr lang="en-GB" dirty="0"/>
              <a:t>Apply knowledge and understanding to analyse questions related to religious beliefs and values.</a:t>
            </a:r>
          </a:p>
          <a:p>
            <a:r>
              <a:rPr lang="en-GB" dirty="0"/>
              <a:t>Construct well-informed and balanced arguments on matters concerned with religious beliefs and values set out in the subject content.</a:t>
            </a:r>
          </a:p>
          <a:p>
            <a:pPr>
              <a:spcBef>
                <a:spcPct val="50000"/>
              </a:spcBef>
            </a:pPr>
            <a:endParaRPr lang="en-GB" altLang="en-US" sz="2800" dirty="0">
              <a:solidFill>
                <a:srgbClr val="000000"/>
              </a:solidFill>
              <a:latin typeface="Berkeley" panose="02020500000000000000" pitchFamily="18" charset="0"/>
              <a:ea typeface="+mj-ea"/>
              <a:cs typeface="+mj-cs"/>
            </a:endParaRPr>
          </a:p>
          <a:p>
            <a:pPr algn="ctr">
              <a:spcBef>
                <a:spcPct val="50000"/>
              </a:spcBef>
            </a:pPr>
            <a:endParaRPr lang="en-GB" altLang="en-US" sz="4800" dirty="0">
              <a:solidFill>
                <a:srgbClr val="C00000"/>
              </a:solidFill>
              <a:latin typeface="Berkeley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760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A3BD4025-F3EE-6850-6943-A249434FE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037" y="5132796"/>
            <a:ext cx="2752725" cy="16573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D86F00D-FF34-940D-E649-EC587149F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375" y="3472825"/>
            <a:ext cx="2847975" cy="16002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999EBCD-9E4B-59CD-D10E-45F0C36B8C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898" y="1528816"/>
            <a:ext cx="2466975" cy="1847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530FBD3-0B84-7454-BE9B-A2BA877534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269" y="5089934"/>
            <a:ext cx="2619375" cy="17430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2D26562-D177-D710-C33D-835E122D86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986" y="1385967"/>
            <a:ext cx="2857500" cy="1600200"/>
          </a:xfrm>
          <a:prstGeom prst="rect">
            <a:avLst/>
          </a:prstGeom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99269" y="1323311"/>
            <a:ext cx="86680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dirty="0">
                <a:solidFill>
                  <a:srgbClr val="C00000"/>
                </a:solidFill>
                <a:latin typeface="Berkeley"/>
                <a:ea typeface="+mj-ea"/>
                <a:cs typeface="+mj-cs"/>
              </a:rPr>
              <a:t>Careers Links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173" y="1426352"/>
            <a:ext cx="85151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lawyer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3029" y="6165304"/>
            <a:ext cx="126188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healthcare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07736" y="2570496"/>
            <a:ext cx="10567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teaching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1984" y="6309320"/>
            <a:ext cx="123623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journalism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36697" y="1888017"/>
            <a:ext cx="3010805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People who study Religious Studies  are very employable, with the skills, knowledge and understanding gained during a Religious Studies qualification held in high regard by employers. Studying Religion and ethics opens a wide range of job opportunities, and if your career path is to be varied, you will need transferable skills and flexibility. Religious Studies  provides you with these.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00954" y="4439158"/>
            <a:ext cx="141577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Civil service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986" y="3263500"/>
            <a:ext cx="2878837" cy="1620679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48585" y="4427820"/>
            <a:ext cx="283923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International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5023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1"/>
          <p:cNvSpPr>
            <a:spLocks noChangeArrowheads="1"/>
          </p:cNvSpPr>
          <p:nvPr/>
        </p:nvSpPr>
        <p:spPr bwMode="auto">
          <a:xfrm>
            <a:off x="755576" y="1351508"/>
            <a:ext cx="712946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600" dirty="0">
                <a:solidFill>
                  <a:srgbClr val="C00000"/>
                </a:solidFill>
                <a:latin typeface="+mj-lt"/>
              </a:rPr>
              <a:t>Contact Details For Further Questions…</a:t>
            </a:r>
          </a:p>
          <a:p>
            <a:pPr algn="ctr"/>
            <a:endParaRPr lang="en-GB" sz="6600" dirty="0">
              <a:latin typeface="Gill Sans MT" pitchFamily="34" charset="0"/>
            </a:endParaRPr>
          </a:p>
          <a:p>
            <a:pPr algn="ctr"/>
            <a:endParaRPr lang="en-GB" sz="6600" dirty="0">
              <a:latin typeface="Gill Sans MT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C1BCA-2CDD-4312-922A-297F0E788735}"/>
              </a:ext>
            </a:extLst>
          </p:cNvPr>
          <p:cNvSpPr txBox="1"/>
          <p:nvPr/>
        </p:nvSpPr>
        <p:spPr>
          <a:xfrm>
            <a:off x="1539441" y="4672731"/>
            <a:ext cx="5904656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latin typeface="Berkeley"/>
                <a:cs typeface="Arial"/>
              </a:rPr>
              <a:t>Contact any of the Religious Studies Team in Humanities at the Academy or by email: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Ms J Buckley ; </a:t>
            </a:r>
            <a:r>
              <a:rPr lang="en-GB" dirty="0">
                <a:latin typeface="Berkeley" panose="02020500000000000000" pitchFamily="18" charset="0"/>
                <a:hlinkClick r:id="rId3"/>
              </a:rPr>
              <a:t>jbuckley@tscacademy.org.uk</a:t>
            </a:r>
            <a:endParaRPr lang="en-GB" dirty="0">
              <a:latin typeface="Berkeley" panose="02020500000000000000" pitchFamily="18" charset="0"/>
            </a:endParaRPr>
          </a:p>
          <a:p>
            <a:endParaRPr lang="en-GB" dirty="0">
              <a:latin typeface="Berkeley"/>
              <a:cs typeface="Arial"/>
              <a:hlinkClick r:id="rId4"/>
            </a:endParaRPr>
          </a:p>
          <a:p>
            <a:endParaRPr lang="en-GB" dirty="0">
              <a:latin typeface="Berkeley"/>
              <a:cs typeface="Arial"/>
            </a:endParaRPr>
          </a:p>
          <a:p>
            <a:endParaRPr lang="en-GB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72605" y="49471"/>
            <a:ext cx="691345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3B7AD4-C623-409F-A9A0-6C8A42CBD9A0}"/>
              </a:ext>
            </a:extLst>
          </p:cNvPr>
          <p:cNvSpPr txBox="1"/>
          <p:nvPr/>
        </p:nvSpPr>
        <p:spPr>
          <a:xfrm>
            <a:off x="203441" y="1560427"/>
            <a:ext cx="8856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will already be studying AQA GCSE short course.</a:t>
            </a:r>
          </a:p>
          <a:p>
            <a:endParaRPr lang="en-GB" dirty="0"/>
          </a:p>
          <a:p>
            <a:r>
              <a:rPr lang="en-GB" dirty="0"/>
              <a:t>Christian beliefs.</a:t>
            </a:r>
          </a:p>
          <a:p>
            <a:r>
              <a:rPr lang="en-GB" dirty="0"/>
              <a:t>Buddhist beliefs.</a:t>
            </a:r>
          </a:p>
          <a:p>
            <a:endParaRPr lang="en-GB" dirty="0"/>
          </a:p>
          <a:p>
            <a:r>
              <a:rPr lang="en-GB" dirty="0"/>
              <a:t>Themes.</a:t>
            </a:r>
          </a:p>
          <a:p>
            <a:endParaRPr lang="en-GB" dirty="0"/>
          </a:p>
          <a:p>
            <a:r>
              <a:rPr lang="en-GB" dirty="0"/>
              <a:t>Religion and relationships.</a:t>
            </a:r>
          </a:p>
          <a:p>
            <a:r>
              <a:rPr lang="en-GB" dirty="0"/>
              <a:t>Religion and conflict.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course is designed to top your short course up to a full course if you so wish.</a:t>
            </a:r>
          </a:p>
          <a:p>
            <a:endParaRPr lang="en-GB" dirty="0"/>
          </a:p>
          <a:p>
            <a:r>
              <a:rPr lang="en-GB" dirty="0"/>
              <a:t>AQA Full Course Religious Studies.</a:t>
            </a:r>
          </a:p>
        </p:txBody>
      </p:sp>
    </p:spTree>
    <p:extLst>
      <p:ext uri="{BB962C8B-B14F-4D97-AF65-F5344CB8AC3E}">
        <p14:creationId xmlns:p14="http://schemas.microsoft.com/office/powerpoint/2010/main" val="246449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455819" y="40909"/>
            <a:ext cx="6348378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3B7AD4-C623-409F-A9A0-6C8A42CBD9A0}"/>
              </a:ext>
            </a:extLst>
          </p:cNvPr>
          <p:cNvSpPr txBox="1"/>
          <p:nvPr/>
        </p:nvSpPr>
        <p:spPr>
          <a:xfrm>
            <a:off x="143508" y="1688854"/>
            <a:ext cx="8856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Religions.</a:t>
            </a:r>
          </a:p>
          <a:p>
            <a:endParaRPr lang="en-GB" dirty="0"/>
          </a:p>
          <a:p>
            <a:r>
              <a:rPr lang="en-GB" dirty="0"/>
              <a:t>Christian practices.</a:t>
            </a:r>
          </a:p>
          <a:p>
            <a:endParaRPr lang="en-GB" dirty="0"/>
          </a:p>
          <a:p>
            <a:r>
              <a:rPr lang="en-GB" dirty="0"/>
              <a:t>Buddhist practices.</a:t>
            </a:r>
          </a:p>
          <a:p>
            <a:endParaRPr lang="en-GB" dirty="0"/>
          </a:p>
          <a:p>
            <a:r>
              <a:rPr lang="en-GB" dirty="0"/>
              <a:t>Themes.</a:t>
            </a:r>
          </a:p>
          <a:p>
            <a:endParaRPr lang="en-GB" dirty="0"/>
          </a:p>
          <a:p>
            <a:r>
              <a:rPr lang="en-GB" dirty="0"/>
              <a:t>Religion and crime.</a:t>
            </a:r>
          </a:p>
          <a:p>
            <a:endParaRPr lang="en-GB" dirty="0"/>
          </a:p>
          <a:p>
            <a:r>
              <a:rPr lang="en-GB" dirty="0"/>
              <a:t>Religion and life. </a:t>
            </a:r>
          </a:p>
        </p:txBody>
      </p:sp>
    </p:spTree>
    <p:extLst>
      <p:ext uri="{BB962C8B-B14F-4D97-AF65-F5344CB8AC3E}">
        <p14:creationId xmlns:p14="http://schemas.microsoft.com/office/powerpoint/2010/main" val="195360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3B7AD4-C623-409F-A9A0-6C8A42CBD9A0}"/>
              </a:ext>
            </a:extLst>
          </p:cNvPr>
          <p:cNvSpPr txBox="1"/>
          <p:nvPr/>
        </p:nvSpPr>
        <p:spPr>
          <a:xfrm>
            <a:off x="0" y="1484784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Berkeley" panose="02020500000000000000" pitchFamily="18" charset="0"/>
              </a:rPr>
              <a:t>Christian practices. 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Worship and festivals.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Different forms of worship and their significance: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Liturgical, non-liturgical and informal, including the use of the Bible.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Private worship.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Prayer and its significance, including the Lord’s Prayer, set prayers and informal prayer.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The role and meaning of the sacraments: the meaning of sacrament.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The sacrament of baptism and its significance for Christians; infant and believers' baptism; different beliefs about infant baptism.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The sacrament of Holy Communion/Eucharist and its significance for Christians, including different ways in which it is celebrated and different interpretations of its meaning.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The role and importance of pilgrimage and celebrations including: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Two contrasting examples of Christian pilgrimage: Lourdes and Iona.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latin typeface="Berkeley" panose="02020500000000000000" pitchFamily="18" charset="0"/>
              </a:rPr>
              <a:t>The celebrations of Christmas and Easter, including their importance for Christians in Great Britain today.</a:t>
            </a:r>
          </a:p>
        </p:txBody>
      </p:sp>
    </p:spTree>
    <p:extLst>
      <p:ext uri="{BB962C8B-B14F-4D97-AF65-F5344CB8AC3E}">
        <p14:creationId xmlns:p14="http://schemas.microsoft.com/office/powerpoint/2010/main" val="357125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D9F9F-A8E3-2A94-42F6-A9CC76702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BB361D62-9F70-5879-2F1A-9B78E54A04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E1F240-E295-C812-A9B3-4B40B965FFF6}"/>
              </a:ext>
            </a:extLst>
          </p:cNvPr>
          <p:cNvSpPr txBox="1"/>
          <p:nvPr/>
        </p:nvSpPr>
        <p:spPr>
          <a:xfrm>
            <a:off x="0" y="1484784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Berkeley" panose="02020500000000000000" pitchFamily="18" charset="0"/>
              </a:rPr>
              <a:t>Christian practices.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The role of the church in the local and worldwide community.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The role of the Church in the local community, including food banks and street pastors.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The place of mission, evangelism and Church growth.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The importance of the worldwide Church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Reconciliation.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How Christian churches respond to persecution.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The work of one of the following: Catholic Agency For Overseas Development (CAFOD), Christian Aid, Tearfund.</a:t>
            </a:r>
          </a:p>
        </p:txBody>
      </p:sp>
    </p:spTree>
    <p:extLst>
      <p:ext uri="{BB962C8B-B14F-4D97-AF65-F5344CB8AC3E}">
        <p14:creationId xmlns:p14="http://schemas.microsoft.com/office/powerpoint/2010/main" val="178950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7410A-6811-90EE-F098-8DC796665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54FB863D-A666-5A8C-EA99-B6327DD4AB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D3439E-2757-297D-688E-BCC0A6A4E25D}"/>
              </a:ext>
            </a:extLst>
          </p:cNvPr>
          <p:cNvSpPr txBox="1"/>
          <p:nvPr/>
        </p:nvSpPr>
        <p:spPr>
          <a:xfrm>
            <a:off x="0" y="126876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Berkeley" panose="02020500000000000000" pitchFamily="18" charset="0"/>
              </a:rPr>
              <a:t>Buddhist practices.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Worship.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Buddhist places of worship including temples, shrines, monasteries (viharas), halls for meditation or learning (gompas) and their key features including Buddha </a:t>
            </a:r>
            <a:r>
              <a:rPr lang="en-GB" dirty="0" err="1">
                <a:latin typeface="Berkeley" panose="02020500000000000000" pitchFamily="18" charset="0"/>
              </a:rPr>
              <a:t>rupa</a:t>
            </a:r>
            <a:r>
              <a:rPr lang="en-GB" dirty="0">
                <a:latin typeface="Berkeley" panose="02020500000000000000" pitchFamily="18" charset="0"/>
              </a:rPr>
              <a:t>, artefacts and offerings.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Puja.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Meditation.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Buddhas and Bodhisattvas.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Rituals associated with death and mourning in Theravada communities and in Japan and Tibet.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Festivals: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Wesak.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Parinirvana Day.</a:t>
            </a:r>
          </a:p>
          <a:p>
            <a:endParaRPr lang="en-GB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4BABC-4B01-B55A-C04D-73420B1B4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BEC6225-B224-17C2-F096-586B74BBC06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D9B6D4-9347-8488-E198-F2EC84F1FDD2}"/>
              </a:ext>
            </a:extLst>
          </p:cNvPr>
          <p:cNvSpPr txBox="1"/>
          <p:nvPr/>
        </p:nvSpPr>
        <p:spPr>
          <a:xfrm>
            <a:off x="0" y="1225689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Berkeley" panose="02020500000000000000" pitchFamily="18" charset="0"/>
              </a:rPr>
              <a:t>Buddhist ethics.</a:t>
            </a:r>
          </a:p>
          <a:p>
            <a:endParaRPr lang="en-GB" sz="3200" dirty="0">
              <a:latin typeface="Berkeley" panose="02020500000000000000" pitchFamily="18" charset="0"/>
            </a:endParaRPr>
          </a:p>
          <a:p>
            <a:r>
              <a:rPr lang="en-GB" sz="3200" dirty="0">
                <a:latin typeface="Berkeley" panose="02020500000000000000" pitchFamily="18" charset="0"/>
              </a:rPr>
              <a:t>Ethical teaching:</a:t>
            </a:r>
          </a:p>
          <a:p>
            <a:endParaRPr lang="en-GB" sz="3200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err="1">
                <a:latin typeface="Berkeley" panose="02020500000000000000" pitchFamily="18" charset="0"/>
              </a:rPr>
              <a:t>kamma</a:t>
            </a:r>
            <a:r>
              <a:rPr lang="en-GB" sz="3200" dirty="0">
                <a:latin typeface="Berkeley" panose="02020500000000000000" pitchFamily="18" charset="0"/>
              </a:rPr>
              <a:t> (karma) and rebirth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Berkeley" panose="02020500000000000000" pitchFamily="18" charset="0"/>
              </a:rPr>
              <a:t>compassion (karuna)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Berkeley" panose="02020500000000000000" pitchFamily="18" charset="0"/>
              </a:rPr>
              <a:t>loving kindness (</a:t>
            </a:r>
            <a:r>
              <a:rPr lang="en-GB" sz="3200" dirty="0" err="1">
                <a:latin typeface="Berkeley" panose="02020500000000000000" pitchFamily="18" charset="0"/>
              </a:rPr>
              <a:t>metta</a:t>
            </a:r>
            <a:r>
              <a:rPr lang="en-GB" sz="3200" dirty="0">
                <a:latin typeface="Berkeley" panose="02020500000000000000" pitchFamily="18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Berkeley" panose="02020500000000000000" pitchFamily="18" charset="0"/>
              </a:rPr>
              <a:t>The five moral precepts.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Berkeley" panose="02020500000000000000" pitchFamily="18" charset="0"/>
              </a:rPr>
              <a:t>The six perfections in the </a:t>
            </a:r>
            <a:r>
              <a:rPr lang="en-GB" sz="3200" dirty="0" err="1">
                <a:latin typeface="Berkeley" panose="02020500000000000000" pitchFamily="18" charset="0"/>
              </a:rPr>
              <a:t>Mahayanan</a:t>
            </a:r>
            <a:r>
              <a:rPr lang="en-GB" sz="3200" dirty="0">
                <a:latin typeface="Berkeley" panose="02020500000000000000" pitchFamily="18" charset="0"/>
              </a:rPr>
              <a:t> tradition.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latin typeface="Berkeley" panose="02020500000000000000" pitchFamily="18" charset="0"/>
              </a:rPr>
              <a:t>Wisdom.</a:t>
            </a:r>
          </a:p>
        </p:txBody>
      </p:sp>
    </p:spTree>
    <p:extLst>
      <p:ext uri="{BB962C8B-B14F-4D97-AF65-F5344CB8AC3E}">
        <p14:creationId xmlns:p14="http://schemas.microsoft.com/office/powerpoint/2010/main" val="158517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6D9F5-DE3A-ECBA-F02C-ACC1B023E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C8482383-781D-B3C7-37B8-434F633C47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533CB1-EF6B-C36D-C2AA-AF6285856D54}"/>
              </a:ext>
            </a:extLst>
          </p:cNvPr>
          <p:cNvSpPr txBox="1"/>
          <p:nvPr/>
        </p:nvSpPr>
        <p:spPr>
          <a:xfrm>
            <a:off x="0" y="1340768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Berkeley" panose="02020500000000000000" pitchFamily="18" charset="0"/>
              </a:rPr>
              <a:t>Themes Religion and crime.</a:t>
            </a:r>
          </a:p>
          <a:p>
            <a:endParaRPr lang="en-GB" sz="2800" dirty="0">
              <a:latin typeface="Berkeley" panose="02020500000000000000" pitchFamily="18" charset="0"/>
            </a:endParaRPr>
          </a:p>
          <a:p>
            <a:endParaRPr lang="en-GB" sz="2800" dirty="0">
              <a:latin typeface="Berkeley" panose="02020500000000000000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Good and evil intentions and actions, including whether it can ever be good to cause suffering.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Reasons for crime, including:</a:t>
            </a:r>
          </a:p>
          <a:p>
            <a:r>
              <a:rPr lang="en-GB" sz="2800" dirty="0">
                <a:latin typeface="Berkeley" panose="02020500000000000000" pitchFamily="18" charset="0"/>
              </a:rPr>
              <a:t>poverty and upbringing, mental health problems and            addiction, greed and hate.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Opposition to an unjust law.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Views about people who break the law for these reasons.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Berkeley" panose="02020500000000000000" pitchFamily="18" charset="0"/>
              </a:rPr>
              <a:t>Views about different types of crime, including hate crimes, theft and murder.</a:t>
            </a:r>
          </a:p>
        </p:txBody>
      </p:sp>
    </p:spTree>
    <p:extLst>
      <p:ext uri="{BB962C8B-B14F-4D97-AF65-F5344CB8AC3E}">
        <p14:creationId xmlns:p14="http://schemas.microsoft.com/office/powerpoint/2010/main" val="330255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20C88-64A6-835C-F80F-D5B81F331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5859E602-D5D1-2C17-B746-21762F6E711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883909" y="75157"/>
            <a:ext cx="7195996" cy="1079500"/>
          </a:xfrm>
        </p:spPr>
        <p:txBody>
          <a:bodyPr/>
          <a:lstStyle/>
          <a:p>
            <a:pPr algn="ctr" eaLnBrk="1" hangingPunct="1"/>
            <a:r>
              <a:rPr lang="en-GB" sz="5400" dirty="0">
                <a:solidFill>
                  <a:srgbClr val="C00000"/>
                </a:solidFill>
                <a:latin typeface="Berkeley" panose="02020500000000000000" pitchFamily="18" charset="0"/>
              </a:rPr>
              <a:t>Course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F16A65-D33B-4213-0F57-E43B9492DF0F}"/>
              </a:ext>
            </a:extLst>
          </p:cNvPr>
          <p:cNvSpPr txBox="1"/>
          <p:nvPr/>
        </p:nvSpPr>
        <p:spPr>
          <a:xfrm>
            <a:off x="0" y="1340768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Berkeley" panose="02020500000000000000" pitchFamily="18" charset="0"/>
              </a:rPr>
              <a:t>Themes Religion and crime.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Religion and punishment.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The aims of punishment,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Retribution.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Deterrence.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Reformation.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The treatment of criminals,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Prison.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Corporal punishment.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Community service.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Berkeley" panose="02020500000000000000" pitchFamily="18" charset="0"/>
              </a:rPr>
              <a:t>Forgiveness.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The death penalty.</a:t>
            </a:r>
          </a:p>
          <a:p>
            <a:endParaRPr lang="en-GB" dirty="0">
              <a:latin typeface="Berkeley" panose="02020500000000000000" pitchFamily="18" charset="0"/>
            </a:endParaRPr>
          </a:p>
          <a:p>
            <a:r>
              <a:rPr lang="en-GB" dirty="0">
                <a:latin typeface="Berkeley" panose="02020500000000000000" pitchFamily="18" charset="0"/>
              </a:rPr>
              <a:t>Ethical arguments related to the death penalty, including those based on the principle of utility and sanctity of life.</a:t>
            </a:r>
          </a:p>
        </p:txBody>
      </p:sp>
    </p:spTree>
    <p:extLst>
      <p:ext uri="{BB962C8B-B14F-4D97-AF65-F5344CB8AC3E}">
        <p14:creationId xmlns:p14="http://schemas.microsoft.com/office/powerpoint/2010/main" val="361337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Theme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eme1">
      <a:majorFont>
        <a:latin typeface="BerkeleyOldstyleITCbyB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Theme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eme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eme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ECAC11CC589A4FA00B5741399EF0A8" ma:contentTypeVersion="5" ma:contentTypeDescription="Create a new document." ma:contentTypeScope="" ma:versionID="8d218f2ceba4cbdfd2d4c0569ed04799">
  <xsd:schema xmlns:xsd="http://www.w3.org/2001/XMLSchema" xmlns:xs="http://www.w3.org/2001/XMLSchema" xmlns:p="http://schemas.microsoft.com/office/2006/metadata/properties" xmlns:ns2="6d49f7e4-8427-4c61-9628-db4dc497675f" targetNamespace="http://schemas.microsoft.com/office/2006/metadata/properties" ma:root="true" ma:fieldsID="cdcf792b092717272fed23783e557d3b" ns2:_="">
    <xsd:import namespace="6d49f7e4-8427-4c61-9628-db4dc49767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49f7e4-8427-4c61-9628-db4dc49767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7D5F84-F7A6-43D4-A752-80AF77B421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20163D-2B7A-4690-A04F-31D13CC0E7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49f7e4-8427-4c61-9628-db4dc4976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236702-0840-498B-B3FC-43ACA96649F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3111</TotalTime>
  <Words>1106</Words>
  <Application>Microsoft Office PowerPoint</Application>
  <PresentationFormat>On-screen Show (4:3)</PresentationFormat>
  <Paragraphs>187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Berkeley</vt:lpstr>
      <vt:lpstr>BerkeleyOldstyleITCbyBT</vt:lpstr>
      <vt:lpstr>Gill Sans MT</vt:lpstr>
      <vt:lpstr>Wingdings</vt:lpstr>
      <vt:lpstr>Theme1</vt:lpstr>
      <vt:lpstr>Key Stage 4 Guided Choices Year 9 into 10</vt:lpstr>
      <vt:lpstr>Course</vt:lpstr>
      <vt:lpstr>Course Topics</vt:lpstr>
      <vt:lpstr>Course Topics</vt:lpstr>
      <vt:lpstr>Course Topics</vt:lpstr>
      <vt:lpstr>Course Topics</vt:lpstr>
      <vt:lpstr>Course Topics</vt:lpstr>
      <vt:lpstr>Course Topics</vt:lpstr>
      <vt:lpstr>Course Topics</vt:lpstr>
      <vt:lpstr>Course Topics</vt:lpstr>
      <vt:lpstr>Course Topics</vt:lpstr>
      <vt:lpstr>How is the course assessed? </vt:lpstr>
      <vt:lpstr>PowerPoint Presentation</vt:lpstr>
      <vt:lpstr>PowerPoint Presentation</vt:lpstr>
      <vt:lpstr>PowerPoint Presentation</vt:lpstr>
    </vt:vector>
  </TitlesOfParts>
  <Company>Outwood Grange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Open Evening  29th September 2009</dc:title>
  <dc:creator>klw</dc:creator>
  <cp:lastModifiedBy>Joy Buckley</cp:lastModifiedBy>
  <cp:revision>304</cp:revision>
  <cp:lastPrinted>2019-01-28T13:36:12Z</cp:lastPrinted>
  <dcterms:created xsi:type="dcterms:W3CDTF">2009-09-17T06:29:05Z</dcterms:created>
  <dcterms:modified xsi:type="dcterms:W3CDTF">2026-01-14T09:15:54Z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0x010100BFECAC11CC589A4FA00B5741399EF0A8</vt:lpwstr>
  </property>
</Properties>
</file>