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8" r:id="rId5"/>
  </p:sldMasterIdLst>
  <p:sldIdLst>
    <p:sldId id="440" r:id="rId6"/>
    <p:sldId id="515" r:id="rId7"/>
    <p:sldId id="533" r:id="rId8"/>
    <p:sldId id="524" r:id="rId9"/>
    <p:sldId id="525" r:id="rId10"/>
    <p:sldId id="527" r:id="rId11"/>
    <p:sldId id="528" r:id="rId12"/>
    <p:sldId id="532" r:id="rId13"/>
    <p:sldId id="529" r:id="rId14"/>
    <p:sldId id="530" r:id="rId15"/>
    <p:sldId id="53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811863-4266-4808-A2BC-26F089E90DEB}" v="2" dt="2021-05-14T11:35:01.261"/>
    <p1510:client id="{4C94B423-6F71-B84B-9E3C-B9CB4B4286EA}" v="561" dt="2021-05-16T08:27:35.854"/>
    <p1510:client id="{8EFA9FA1-0E94-42FD-9CB4-D5CAD3EC6B47}" v="248" dt="2021-06-14T10:23:27.3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5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7727950" y="2417764"/>
            <a:ext cx="4224868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7727950" y="3932237"/>
            <a:ext cx="4224868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167025095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609600" y="256810"/>
            <a:ext cx="109728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609600" y="1435466"/>
            <a:ext cx="5386917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8228664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609600" y="0"/>
            <a:ext cx="4011085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4766733" y="273050"/>
            <a:ext cx="6815667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9220337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2389718" y="4800600"/>
            <a:ext cx="73152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2389718" y="5367338"/>
            <a:ext cx="73152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27987738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70589751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8837084" y="0"/>
            <a:ext cx="2745317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596900" y="258763"/>
            <a:ext cx="8036984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23285948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02/07/2021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7250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609600" y="256810"/>
            <a:ext cx="109728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609600" y="1435466"/>
            <a:ext cx="5386917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6287586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609600" y="0"/>
            <a:ext cx="4011085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4766733" y="273050"/>
            <a:ext cx="6815667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824890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2389718" y="4800600"/>
            <a:ext cx="73152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2389718" y="5367338"/>
            <a:ext cx="73152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3420451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736298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8837084" y="0"/>
            <a:ext cx="2745317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596900" y="258763"/>
            <a:ext cx="8036984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05903094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02/07/2021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642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7727950" y="2417764"/>
            <a:ext cx="4224868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7727950" y="3932237"/>
            <a:ext cx="4224868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252442709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609600" y="1485900"/>
            <a:ext cx="53848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7011878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624416" y="1917700"/>
            <a:ext cx="10943168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599016" y="1"/>
            <a:ext cx="8665635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609600" y="1485900"/>
            <a:ext cx="109728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8737600" y="6453188"/>
            <a:ext cx="2844800" cy="276999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fld id="{86CB4B4D-7CA3-9044-876B-883B54F8677D}" type="slidenum">
              <a:rPr lang="en-GB" kern="0" smtClean="0">
                <a:latin typeface="Arial"/>
                <a:cs typeface="Arial"/>
                <a:sym typeface="Arial"/>
              </a:rPr>
              <a:pPr/>
              <a:t>‹#›</a:t>
            </a:fld>
            <a:endParaRPr lang="en-GB" kern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7021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624416" y="1917700"/>
            <a:ext cx="10943168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599016" y="1"/>
            <a:ext cx="8665635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609600" y="1485900"/>
            <a:ext cx="109728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8737600" y="6453188"/>
            <a:ext cx="2844800" cy="276999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fld id="{86CB4B4D-7CA3-9044-876B-883B54F8677D}" type="slidenum">
              <a:rPr lang="en-GB" kern="0" smtClean="0">
                <a:latin typeface="Arial"/>
                <a:cs typeface="Arial"/>
                <a:sym typeface="Arial"/>
              </a:rPr>
              <a:pPr/>
              <a:t>‹#›</a:t>
            </a:fld>
            <a:endParaRPr lang="en-GB"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671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584" y="3717033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3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/>
              <a:t>Subject: Chemistry GCSE</a:t>
            </a:r>
          </a:p>
          <a:p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843764"/>
              </p:ext>
            </p:extLst>
          </p:nvPr>
        </p:nvGraphicFramePr>
        <p:xfrm>
          <a:off x="801511" y="1988836"/>
          <a:ext cx="10408356" cy="2419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5402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333712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648763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940479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/>
                        <a:t>Chemistry October Mock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15</a:t>
                      </a:r>
                      <a:r>
                        <a:rPr lang="en-GB" baseline="30000"/>
                        <a:t>th</a:t>
                      </a:r>
                      <a:r>
                        <a:rPr lang="en-GB"/>
                        <a:t> October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As it was done in exam conditions.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covers all of the assessment objectives.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/>
                        <a:t>Chemistry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10</a:t>
                      </a:r>
                      <a:r>
                        <a:rPr lang="en-GB" baseline="30000"/>
                        <a:t>th</a:t>
                      </a:r>
                      <a:r>
                        <a:rPr lang="en-GB"/>
                        <a:t> 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We assessed you at the latest point possible to allow for maximum teaching.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covers all of the assessment objectives.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As it was done in exam conditions.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2742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3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/>
              <a:t>Subject: Physics GCSE</a:t>
            </a:r>
          </a:p>
          <a:p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024116"/>
              </p:ext>
            </p:extLst>
          </p:nvPr>
        </p:nvGraphicFramePr>
        <p:xfrm>
          <a:off x="733778" y="1988836"/>
          <a:ext cx="10160000" cy="2419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1333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043289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686756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3228622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/>
                        <a:t>Physics October Mock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15</a:t>
                      </a:r>
                      <a:r>
                        <a:rPr lang="en-GB" baseline="30000"/>
                        <a:t>th</a:t>
                      </a:r>
                      <a:r>
                        <a:rPr lang="en-GB"/>
                        <a:t> October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As it was done in exam conditions.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covers all of the assessment objectives.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/>
                        <a:t>Physics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25</a:t>
                      </a:r>
                      <a:r>
                        <a:rPr lang="en-GB" baseline="30000"/>
                        <a:t>th</a:t>
                      </a:r>
                      <a:r>
                        <a:rPr lang="en-GB"/>
                        <a:t> 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We assessed you at the latest point possible to allow for maximum teaching.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covers all of the assessment objectives.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As it was done in exam conditions.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1368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83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81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14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73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73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043" y="1340768"/>
            <a:ext cx="11476383" cy="5372100"/>
          </a:xfrm>
        </p:spPr>
        <p:txBody>
          <a:bodyPr/>
          <a:lstStyle/>
          <a:p>
            <a:pPr marL="0" indent="0">
              <a:buNone/>
            </a:pPr>
            <a:r>
              <a:rPr lang="en-GB"/>
              <a:t>Subject: Combined Science – Trilogy GCSE - Foundation</a:t>
            </a:r>
          </a:p>
          <a:p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233217"/>
              </p:ext>
            </p:extLst>
          </p:nvPr>
        </p:nvGraphicFramePr>
        <p:xfrm>
          <a:off x="869244" y="1988836"/>
          <a:ext cx="10611560" cy="450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8089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1490134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3928537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1030828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371458">
                <a:tc>
                  <a:txBody>
                    <a:bodyPr/>
                    <a:lstStyle/>
                    <a:p>
                      <a:r>
                        <a:rPr lang="en-GB" dirty="0"/>
                        <a:t>September (test) Biology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W/C 14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September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lang="en-GB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was done in classrooms - this allows a more comfortable environment. 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03428"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September (test) 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W/C 14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September</a:t>
                      </a:r>
                    </a:p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371458"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September (test) 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W/C 14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September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371458">
                <a:tc>
                  <a:txBody>
                    <a:bodyPr/>
                    <a:lstStyle/>
                    <a:p>
                      <a:r>
                        <a:rPr lang="en-GB" dirty="0"/>
                        <a:t>October Mock Biology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13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October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As it was done in exam conditions.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covers all of the assessment objectives. 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  <a:tr h="371458">
                <a:tc>
                  <a:txBody>
                    <a:bodyPr/>
                    <a:lstStyle/>
                    <a:p>
                      <a:r>
                        <a:rPr lang="en-GB" dirty="0"/>
                        <a:t>October Mock 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15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October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371458">
                <a:tc>
                  <a:txBody>
                    <a:bodyPr/>
                    <a:lstStyle/>
                    <a:p>
                      <a:r>
                        <a:rPr lang="en-GB" dirty="0"/>
                        <a:t>October Mock 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15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October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  <a:tr h="371458">
                <a:tc>
                  <a:txBody>
                    <a:bodyPr/>
                    <a:lstStyle/>
                    <a:p>
                      <a:r>
                        <a:rPr lang="en-GB" dirty="0"/>
                        <a:t>Assessment Biology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27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April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We assessed you at the latest point possible to allow for maximum teaching.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covers all of the assessment objectives.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As it was done in exam conditions. 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4896896"/>
                  </a:ext>
                </a:extLst>
              </a:tr>
              <a:tr h="371458">
                <a:tc>
                  <a:txBody>
                    <a:bodyPr/>
                    <a:lstStyle/>
                    <a:p>
                      <a:r>
                        <a:rPr lang="en-GB" dirty="0"/>
                        <a:t>Assessment 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May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940184"/>
                  </a:ext>
                </a:extLst>
              </a:tr>
              <a:tr h="371458">
                <a:tc>
                  <a:txBody>
                    <a:bodyPr/>
                    <a:lstStyle/>
                    <a:p>
                      <a:r>
                        <a:rPr lang="en-GB" dirty="0"/>
                        <a:t>Assessment 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25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May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85846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579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043" y="1340768"/>
            <a:ext cx="11476383" cy="5372100"/>
          </a:xfrm>
        </p:spPr>
        <p:txBody>
          <a:bodyPr/>
          <a:lstStyle/>
          <a:p>
            <a:pPr marL="0" indent="0">
              <a:buNone/>
            </a:pPr>
            <a:r>
              <a:rPr lang="en-GB"/>
              <a:t>Subject: Combined Science – Trilogy GCSE - Higher</a:t>
            </a:r>
          </a:p>
          <a:p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08664"/>
              </p:ext>
            </p:extLst>
          </p:nvPr>
        </p:nvGraphicFramePr>
        <p:xfrm>
          <a:off x="982133" y="1988836"/>
          <a:ext cx="10566400" cy="450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1600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077156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427111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3420533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1030828">
                <a:tc>
                  <a:txBody>
                    <a:bodyPr/>
                    <a:lstStyle/>
                    <a:p>
                      <a:pPr algn="ctr"/>
                      <a:r>
                        <a:rPr lang="en-GB" sz="200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371458">
                <a:tc>
                  <a:txBody>
                    <a:bodyPr/>
                    <a:lstStyle/>
                    <a:p>
                      <a:r>
                        <a:rPr lang="en-GB"/>
                        <a:t>September (test) Biology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/>
                        <a:t>W/C 14</a:t>
                      </a:r>
                      <a:r>
                        <a:rPr lang="en-GB" baseline="30000"/>
                        <a:t>th</a:t>
                      </a:r>
                      <a:r>
                        <a:rPr lang="en-GB"/>
                        <a:t> September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lang="en-GB" sz="1200" b="0" i="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was done in classrooms - this allows a more comfortable environment. 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03428"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/>
                        <a:t>September (test) 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/>
                        <a:t>W/C 14</a:t>
                      </a:r>
                      <a:r>
                        <a:rPr lang="en-GB" baseline="30000"/>
                        <a:t>th</a:t>
                      </a:r>
                      <a:r>
                        <a:rPr lang="en-GB"/>
                        <a:t> September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371458"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/>
                        <a:t>September (test) 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/>
                        <a:t>W/C 14</a:t>
                      </a:r>
                      <a:r>
                        <a:rPr lang="en-GB" baseline="30000"/>
                        <a:t>th</a:t>
                      </a:r>
                      <a:r>
                        <a:rPr lang="en-GB"/>
                        <a:t> September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371458">
                <a:tc>
                  <a:txBody>
                    <a:bodyPr/>
                    <a:lstStyle/>
                    <a:p>
                      <a:r>
                        <a:rPr lang="en-GB"/>
                        <a:t>October Mock Biology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13</a:t>
                      </a:r>
                      <a:r>
                        <a:rPr lang="en-GB" baseline="30000"/>
                        <a:t>th</a:t>
                      </a:r>
                      <a:r>
                        <a:rPr lang="en-GB"/>
                        <a:t> October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As it was done in exam conditions.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covers all of the assessment objectives. 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  <a:tr h="371458">
                <a:tc>
                  <a:txBody>
                    <a:bodyPr/>
                    <a:lstStyle/>
                    <a:p>
                      <a:r>
                        <a:rPr lang="en-GB"/>
                        <a:t>October Mock 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15</a:t>
                      </a:r>
                      <a:r>
                        <a:rPr lang="en-GB" baseline="30000"/>
                        <a:t>th</a:t>
                      </a:r>
                      <a:r>
                        <a:rPr lang="en-GB"/>
                        <a:t> October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371458">
                <a:tc>
                  <a:txBody>
                    <a:bodyPr/>
                    <a:lstStyle/>
                    <a:p>
                      <a:r>
                        <a:rPr lang="en-GB"/>
                        <a:t>October Mock 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/>
                        <a:t>15</a:t>
                      </a:r>
                      <a:r>
                        <a:rPr lang="en-GB" baseline="30000"/>
                        <a:t>th</a:t>
                      </a:r>
                      <a:r>
                        <a:rPr lang="en-GB"/>
                        <a:t> October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  <a:tr h="371458">
                <a:tc>
                  <a:txBody>
                    <a:bodyPr/>
                    <a:lstStyle/>
                    <a:p>
                      <a:r>
                        <a:rPr lang="en-GB"/>
                        <a:t>Assessment Biology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27</a:t>
                      </a:r>
                      <a:r>
                        <a:rPr lang="en-GB" baseline="30000"/>
                        <a:t>th</a:t>
                      </a:r>
                      <a:r>
                        <a:rPr lang="en-GB"/>
                        <a:t> April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We assessed you at the latest point possible to allow for maximum teaching.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covers all of the assessment objectives.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As it was done in exam conditions. 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4896896"/>
                  </a:ext>
                </a:extLst>
              </a:tr>
              <a:tr h="371458">
                <a:tc>
                  <a:txBody>
                    <a:bodyPr/>
                    <a:lstStyle/>
                    <a:p>
                      <a:r>
                        <a:rPr lang="en-GB"/>
                        <a:t>Assessment Chemistry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10</a:t>
                      </a:r>
                      <a:r>
                        <a:rPr lang="en-GB" baseline="30000"/>
                        <a:t>th</a:t>
                      </a:r>
                      <a:r>
                        <a:rPr lang="en-GB"/>
                        <a:t> May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940184"/>
                  </a:ext>
                </a:extLst>
              </a:tr>
              <a:tr h="371458">
                <a:tc>
                  <a:txBody>
                    <a:bodyPr/>
                    <a:lstStyle/>
                    <a:p>
                      <a:r>
                        <a:rPr lang="en-GB"/>
                        <a:t>Assessment Physics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25</a:t>
                      </a:r>
                      <a:r>
                        <a:rPr lang="en-GB" baseline="30000"/>
                        <a:t>th</a:t>
                      </a:r>
                      <a:r>
                        <a:rPr lang="en-GB"/>
                        <a:t> May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85846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2597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3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/>
              <a:t>Subject: Biology GCSE</a:t>
            </a:r>
          </a:p>
          <a:p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8103692"/>
              </p:ext>
            </p:extLst>
          </p:nvPr>
        </p:nvGraphicFramePr>
        <p:xfrm>
          <a:off x="1083733" y="1988836"/>
          <a:ext cx="9426224" cy="2419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29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009422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415823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3048001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/>
                        <a:t>Biology October Mock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13</a:t>
                      </a:r>
                      <a:r>
                        <a:rPr lang="en-GB" baseline="30000"/>
                        <a:t>th</a:t>
                      </a:r>
                      <a:r>
                        <a:rPr lang="en-GB"/>
                        <a:t> October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As it was done in exam conditions.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covers all of the assessment objectives.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/>
                        <a:t>Biology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27</a:t>
                      </a:r>
                      <a:r>
                        <a:rPr lang="en-GB" baseline="30000"/>
                        <a:t>th </a:t>
                      </a:r>
                      <a:r>
                        <a:rPr lang="en-GB"/>
                        <a:t>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We assessed you at the latest point possible to allow for maximum teaching.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It covers all of the assessment objectives. 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As it was done in exam conditions.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0344972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D23A804-15EA-481D-84D6-CA3595115A4D}"/>
</file>

<file path=customXml/itemProps2.xml><?xml version="1.0" encoding="utf-8"?>
<ds:datastoreItem xmlns:ds="http://schemas.openxmlformats.org/officeDocument/2006/customXml" ds:itemID="{C636FAD8-C398-46AD-9358-818B7D4DD96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4085ACF-6C8D-44DB-A993-4C6351538860}">
  <ds:schemaRefs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94dd0775-76b5-42f4-b7e9-fc4c1ed2f738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819</Words>
  <Application>Microsoft Office PowerPoint</Application>
  <PresentationFormat>Widescreen</PresentationFormat>
  <Paragraphs>176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2_Default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Which pieces of evidence have we used to decide your ‘initial’ grade?</vt:lpstr>
      <vt:lpstr>Which pieces of evidence have we used to decide your ‘initial’ grade?</vt:lpstr>
      <vt:lpstr>Which pieces of evidence have we used to decide your ‘initial’ grade?</vt:lpstr>
      <vt:lpstr>Which pieces of evidence have we used to decide your ‘initial’ grade?</vt:lpstr>
      <vt:lpstr>Which pieces of evidence have we used to decide your ‘initial’ grade?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Which pieces of evidence have we used to decide your ‘initial’ grade?</dc:title>
  <dc:creator>Lisa Hayward</dc:creator>
  <cp:lastModifiedBy>Daniel Preece</cp:lastModifiedBy>
  <cp:revision>19</cp:revision>
  <dcterms:created xsi:type="dcterms:W3CDTF">2021-05-14T11:09:40Z</dcterms:created>
  <dcterms:modified xsi:type="dcterms:W3CDTF">2021-07-02T09:36:49Z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