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9"/>
  </p:notesMasterIdLst>
  <p:handoutMasterIdLst>
    <p:handoutMasterId r:id="rId20"/>
  </p:handoutMasterIdLst>
  <p:sldIdLst>
    <p:sldId id="440" r:id="rId5"/>
    <p:sldId id="515" r:id="rId6"/>
    <p:sldId id="534" r:id="rId7"/>
    <p:sldId id="524" r:id="rId8"/>
    <p:sldId id="525" r:id="rId9"/>
    <p:sldId id="527" r:id="rId10"/>
    <p:sldId id="528" r:id="rId11"/>
    <p:sldId id="533" r:id="rId12"/>
    <p:sldId id="535" r:id="rId13"/>
    <p:sldId id="536" r:id="rId14"/>
    <p:sldId id="537" r:id="rId15"/>
    <p:sldId id="538" r:id="rId16"/>
    <p:sldId id="539" r:id="rId17"/>
    <p:sldId id="540" r:id="rId1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72" d="100"/>
          <a:sy n="72" d="100"/>
        </p:scale>
        <p:origin x="121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17/01/2022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96752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Subject: </a:t>
            </a:r>
            <a:r>
              <a:rPr lang="en-GB" sz="2400" dirty="0">
                <a:highlight>
                  <a:srgbClr val="FFFF00"/>
                </a:highlight>
              </a:rPr>
              <a:t>Animal Management KS4</a:t>
            </a:r>
          </a:p>
          <a:p>
            <a:pPr marL="0" lvl="0" indent="0">
              <a:buNone/>
            </a:pPr>
            <a:r>
              <a:rPr lang="en-GB" sz="1600" dirty="0"/>
              <a:t>This is an established course, coursework is the main bulk which is marked to a specification. </a:t>
            </a:r>
          </a:p>
          <a:p>
            <a:endParaRPr lang="en-GB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307536"/>
              </p:ext>
            </p:extLst>
          </p:nvPr>
        </p:nvGraphicFramePr>
        <p:xfrm>
          <a:off x="72548" y="1988836"/>
          <a:ext cx="8171860" cy="3947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995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444193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575482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479190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10248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3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Coursework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Blue Aurora Booklet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1C5, P5, M3, D2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This allows you to demonstrate the criteria regarding understanding how legislations impact animal welfare. PI L1 P list, L2 P describe, L2 M explain, L2 D evaluate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Unit 3 </a:t>
                      </a:r>
                    </a:p>
                    <a:p>
                      <a:r>
                        <a:rPr lang="en-GB" dirty="0"/>
                        <a:t>Coursework</a:t>
                      </a:r>
                    </a:p>
                    <a:p>
                      <a:r>
                        <a:rPr lang="en-GB" dirty="0"/>
                        <a:t>Blue Aurora Booklet,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1C5, P5, M3, 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This allows you to demonstrate the criteria which includes how to care for an animal. PI L1 Identify, L2 P describe, L2 M explain, L2 D discuss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8692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4 Enclosures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1A.1, P1, M1, D1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100" dirty="0"/>
                        <a:t>Teaching Year 2020 to 2021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allows you to demonstrate the criteria which includes how to care for an animal. This student has met PI L1 Identify, L2 P describe, L2 M explain, L2 D discuss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349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2700"/>
            <a:ext cx="9612560" cy="53721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Subject: </a:t>
            </a:r>
            <a:r>
              <a:rPr lang="en-GB" sz="2800" dirty="0">
                <a:highlight>
                  <a:srgbClr val="FFFF00"/>
                </a:highlight>
              </a:rPr>
              <a:t>Animal Management KS5</a:t>
            </a:r>
          </a:p>
          <a:p>
            <a:pPr marL="0" indent="0">
              <a:buNone/>
            </a:pPr>
            <a:r>
              <a:rPr lang="en-GB" sz="1600" dirty="0"/>
              <a:t>This is an established course, coursework is the main bulk which is marked to a specification. </a:t>
            </a: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158135"/>
              </p:ext>
            </p:extLst>
          </p:nvPr>
        </p:nvGraphicFramePr>
        <p:xfrm>
          <a:off x="268844" y="2060848"/>
          <a:ext cx="8606312" cy="584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Unit 3</a:t>
                      </a:r>
                    </a:p>
                    <a:p>
                      <a:r>
                        <a:rPr lang="en-GB" dirty="0"/>
                        <a:t>Animal Welfare and Ethics </a:t>
                      </a:r>
                    </a:p>
                    <a:p>
                      <a:r>
                        <a:rPr lang="en-GB" dirty="0"/>
                        <a:t>May 2017</a:t>
                      </a:r>
                    </a:p>
                    <a:p>
                      <a:r>
                        <a:rPr lang="en-GB" dirty="0"/>
                        <a:t>Exam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 Marks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2020 - 2021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Tasks 1/2/3 out of 4 sat. Exam paper sat in silence in lesson.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Unit 4</a:t>
                      </a:r>
                    </a:p>
                    <a:p>
                      <a:r>
                        <a:rPr lang="en-GB" dirty="0"/>
                        <a:t>Task 1 Handling/Risk Assessments</a:t>
                      </a:r>
                    </a:p>
                    <a:p>
                      <a:r>
                        <a:rPr lang="en-GB" dirty="0"/>
                        <a:t>Coursework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P1, P2, M1, D1,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2020 - 2021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Covers content from all Criteria mentioned. Including Performance Indicators for all levels </a:t>
                      </a:r>
                      <a:r>
                        <a:rPr lang="en-GB" dirty="0" err="1"/>
                        <a:t>e.g</a:t>
                      </a:r>
                      <a:r>
                        <a:rPr lang="en-GB" dirty="0"/>
                        <a:t> Pass – description, Merit – Consideration and Distinction - Evaluation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Unit 4</a:t>
                      </a:r>
                    </a:p>
                    <a:p>
                      <a:r>
                        <a:rPr lang="en-GB" dirty="0"/>
                        <a:t>2 Enclosures</a:t>
                      </a:r>
                    </a:p>
                    <a:p>
                      <a:r>
                        <a:rPr lang="en-GB" dirty="0"/>
                        <a:t>Coursework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P3, P4, M2, D2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2020 - 2021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Covers Criteria mentioned. PI include P – Explain, M – Analysis, D - Justification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Unit 4 </a:t>
                      </a:r>
                    </a:p>
                    <a:p>
                      <a:r>
                        <a:rPr lang="en-GB" dirty="0"/>
                        <a:t>Health Checks/Exercise/Feeding and Watering </a:t>
                      </a:r>
                    </a:p>
                    <a:p>
                      <a:r>
                        <a:rPr lang="en-GB" dirty="0"/>
                        <a:t>Coursework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P5, P6, M3, D2, 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2020 - 2021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Covers Criteria mentions. PI include P – explain, M – demonstrate, D - Justify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955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904" y="1268760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Subject: </a:t>
            </a:r>
            <a:r>
              <a:rPr lang="en-GB" sz="2400" dirty="0">
                <a:highlight>
                  <a:srgbClr val="FFFF00"/>
                </a:highlight>
              </a:rPr>
              <a:t>Animal Management KS5</a:t>
            </a:r>
          </a:p>
          <a:p>
            <a:pPr marL="0" lvl="0" indent="0">
              <a:buNone/>
            </a:pPr>
            <a:r>
              <a:rPr lang="en-GB" sz="1600" dirty="0"/>
              <a:t>This is an established course, coursework is the main bulk which is marked to a specification. </a:t>
            </a:r>
          </a:p>
          <a:p>
            <a:pPr marL="0" indent="0">
              <a:buNone/>
            </a:pPr>
            <a:endParaRPr lang="en-GB" sz="2400" dirty="0">
              <a:highlight>
                <a:srgbClr val="FFFF00"/>
              </a:highlight>
            </a:endParaRP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2548" y="1988836"/>
          <a:ext cx="8606312" cy="4773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6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P3, P4, 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Teaching Year 2020 - 2021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 P – Perform, M – Analyse, D – Justify.  Relating to recognising behaviour, completing and ethogram and making appropriate welfare judgements.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353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760"/>
            <a:ext cx="9071452" cy="5300092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</a:t>
            </a:r>
            <a:r>
              <a:rPr lang="en-GB" dirty="0">
                <a:highlight>
                  <a:srgbClr val="FFFF00"/>
                </a:highlight>
              </a:rPr>
              <a:t>Applied Psychology KS5</a:t>
            </a:r>
          </a:p>
          <a:p>
            <a:pPr marL="0" indent="0">
              <a:buNone/>
            </a:pPr>
            <a:r>
              <a:rPr lang="en-GB" sz="1600" dirty="0"/>
              <a:t>All coursework is relevant, as it forms the majority of their course. It has rigours standardisation by Internally and Externally Standards Verifiers. Marking to a criteria is an already established process for BTECs. 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718593"/>
              </p:ext>
            </p:extLst>
          </p:nvPr>
        </p:nvGraphicFramePr>
        <p:xfrm>
          <a:off x="59113" y="2636912"/>
          <a:ext cx="9071452" cy="2468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640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669795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352893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342124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840657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821646">
                <a:tc>
                  <a:txBody>
                    <a:bodyPr/>
                    <a:lstStyle/>
                    <a:p>
                      <a:r>
                        <a:rPr lang="en-GB" sz="1050" dirty="0"/>
                        <a:t>Unit 2 Coursework LAA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P1,P2,M1,D1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Teaching Year 2020 – 2021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This gives students a range of evidence on the background and explanations of mental illness, as well as giving students a chance to demonstrate all skills needed for P1,P2,M1,D1.  Giving opportunities to meet Performance Indicators Pass – Explain, Merit – Assess, Distinction - Evaluate</a:t>
                      </a:r>
                    </a:p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217065"/>
                  </a:ext>
                </a:extLst>
              </a:tr>
              <a:tr h="41585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003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184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760"/>
            <a:ext cx="8748464" cy="475252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</a:t>
            </a:r>
            <a:r>
              <a:rPr lang="en-GB" dirty="0">
                <a:highlight>
                  <a:srgbClr val="FFFF00"/>
                </a:highlight>
              </a:rPr>
              <a:t>Public Services KS5</a:t>
            </a:r>
          </a:p>
          <a:p>
            <a:pPr marL="0" indent="0">
              <a:buNone/>
            </a:pPr>
            <a:r>
              <a:rPr lang="en-GB" sz="1600" dirty="0"/>
              <a:t>All coursework is relevant, as it forms the majority of their course. It has rigours standardisation by Internally and Externally Standards Verifiers. Marking to a criteria is an already established process for BTECs. 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275563"/>
              </p:ext>
            </p:extLst>
          </p:nvPr>
        </p:nvGraphicFramePr>
        <p:xfrm>
          <a:off x="59113" y="2636912"/>
          <a:ext cx="9193407" cy="4809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640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669795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352893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464079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796213">
                <a:tc>
                  <a:txBody>
                    <a:bodyPr/>
                    <a:lstStyle/>
                    <a:p>
                      <a:r>
                        <a:rPr lang="en-GB" sz="1050" dirty="0"/>
                        <a:t>Unit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P1,P2,P3,P4,P5,P6,M1,M2,M3,M4, D1,D2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Teaching Year 2020 - 2021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This represents the Criteria that could be completed from Unit 1. P1,P2,P3,P4,P5,P6,M1,M2,M3,M4, D1,D2. It also allowed Performance Criteria Pass – describe, Merit 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- Explain, Distinction - Assess </a:t>
                      </a:r>
                    </a:p>
                    <a:p>
                      <a:pPr algn="l"/>
                      <a:r>
                        <a:rPr lang="en-GB" sz="105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796213">
                <a:tc>
                  <a:txBody>
                    <a:bodyPr/>
                    <a:lstStyle/>
                    <a:p>
                      <a:r>
                        <a:rPr lang="en-GB" sz="1050" dirty="0"/>
                        <a:t>Unit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P1,P2,P3,P4,P5,P6,P7,M1,M2,M3,M4,M5, D1,D2,D3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Teaching Year 2020 - 2021</a:t>
                      </a:r>
                    </a:p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This represents the Criteria that could be completed from Unit 1. P1,P2,P3,P4,P5,P6,P7,M1,M2,M3,M4,M5, D1,D2,D3. It also allowed Performance Criteria Pass – describe, Merit – Explain, Distinction - Evaluate </a:t>
                      </a:r>
                    </a:p>
                    <a:p>
                      <a:pPr algn="l"/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924723">
                <a:tc>
                  <a:txBody>
                    <a:bodyPr/>
                    <a:lstStyle/>
                    <a:p>
                      <a:r>
                        <a:rPr lang="en-GB" sz="1050" dirty="0"/>
                        <a:t>Unit 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P3,M1,D1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Teaching Year 2020 - 2021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This was a reduced unit which meant students only had to be taught part of the content.  With examples of evidence for Pass, Merit and Distinction. It also allowed Performance Criteria Pass – describe, Merit – Explain, Distinction - Assess</a:t>
                      </a:r>
                    </a:p>
                    <a:p>
                      <a:pPr algn="l"/>
                      <a:r>
                        <a:rPr lang="en-GB" sz="105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  <a:tr h="821646"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217065"/>
                  </a:ext>
                </a:extLst>
              </a:tr>
              <a:tr h="41585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003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945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Unit Teacher Assessed Grades (U-TAG)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210327197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BTEC Units - Coursework, 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760"/>
            <a:ext cx="9071452" cy="5300092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</a:t>
            </a:r>
            <a:r>
              <a:rPr lang="en-GB" dirty="0">
                <a:highlight>
                  <a:srgbClr val="FFFF00"/>
                </a:highlight>
              </a:rPr>
              <a:t>Health and Social Care KS4</a:t>
            </a:r>
          </a:p>
          <a:p>
            <a:r>
              <a:rPr lang="en-GB" sz="1600" dirty="0"/>
              <a:t>All coursework is relevant, as it forms the majority of their course. It has rigours standardisation by Internally and Externally Standards Verifiers. Marking to a criteria is an already established process for BTECs. 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632083"/>
              </p:ext>
            </p:extLst>
          </p:nvPr>
        </p:nvGraphicFramePr>
        <p:xfrm>
          <a:off x="72548" y="2780928"/>
          <a:ext cx="8606312" cy="4806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132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170756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874756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962231">
                <a:tc>
                  <a:txBody>
                    <a:bodyPr/>
                    <a:lstStyle/>
                    <a:p>
                      <a:r>
                        <a:rPr lang="en-GB" dirty="0"/>
                        <a:t>Component 1 A</a:t>
                      </a:r>
                    </a:p>
                    <a:p>
                      <a:r>
                        <a:rPr lang="en-GB" dirty="0"/>
                        <a:t>Life Stage 1</a:t>
                      </a:r>
                    </a:p>
                    <a:p>
                      <a:r>
                        <a:rPr lang="en-GB" dirty="0"/>
                        <a:t>Coursework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A1.P1, A1.P2, A1.M1, A1.M2, P1, P2, M1, 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Teaching Year 2020 to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This covers development of PIES during life stages. And factors influencing development. Performance Indicators L1 P identify, P describe/explain. M Compare, D Assess.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962231">
                <a:tc>
                  <a:txBody>
                    <a:bodyPr/>
                    <a:lstStyle/>
                    <a:p>
                      <a:r>
                        <a:rPr lang="en-GB" dirty="0"/>
                        <a:t>Component 1 A</a:t>
                      </a:r>
                    </a:p>
                    <a:p>
                      <a:r>
                        <a:rPr lang="en-GB" dirty="0"/>
                        <a:t>Life Stage 2</a:t>
                      </a:r>
                    </a:p>
                    <a:p>
                      <a:r>
                        <a:rPr lang="en-GB" dirty="0"/>
                        <a:t>Coursework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A1.P1, A1.P2, A1.M1, A1.M2, P1, P2, M1, 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This covers development of PIES during life stages. And factors influencing development. Performance Indicators L1 P identify, P describe/explain. M Compare, D Assess.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962231">
                <a:tc>
                  <a:txBody>
                    <a:bodyPr/>
                    <a:lstStyle/>
                    <a:p>
                      <a:r>
                        <a:rPr lang="en-GB" dirty="0"/>
                        <a:t>Component 1 A</a:t>
                      </a:r>
                    </a:p>
                    <a:p>
                      <a:r>
                        <a:rPr lang="en-GB" dirty="0"/>
                        <a:t>Life Stage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A1.P1, A1.P2, A1.M1, A1.M2, P1, P2, M1, 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This covers development of PIES during life stages. And factors influencing development. Performance Indicators L1 P identify, P describe/explain. M Compare, D Assess.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  <a:tr h="50256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217065"/>
                  </a:ext>
                </a:extLst>
              </a:tr>
              <a:tr h="50256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003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1918"/>
            <a:ext cx="9144000" cy="53721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Subject: </a:t>
            </a:r>
            <a:r>
              <a:rPr lang="en-GB" sz="2400" dirty="0">
                <a:highlight>
                  <a:srgbClr val="FFFF00"/>
                </a:highlight>
              </a:rPr>
              <a:t>Health and Social Care KS4</a:t>
            </a:r>
          </a:p>
          <a:p>
            <a:pPr marL="0" lvl="0" indent="0">
              <a:buNone/>
            </a:pPr>
            <a:r>
              <a:rPr lang="en-GB" sz="1600" dirty="0"/>
              <a:t>This is an established course, coursework is the main bulk which is marked to a specification. </a:t>
            </a:r>
          </a:p>
          <a:p>
            <a:endParaRPr lang="en-GB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981405"/>
              </p:ext>
            </p:extLst>
          </p:nvPr>
        </p:nvGraphicFramePr>
        <p:xfrm>
          <a:off x="72548" y="1988836"/>
          <a:ext cx="8606312" cy="5387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314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37866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Component 1 B</a:t>
                      </a:r>
                    </a:p>
                    <a:p>
                      <a:r>
                        <a:rPr lang="en-GB" dirty="0"/>
                        <a:t>Life Event Person 1</a:t>
                      </a:r>
                    </a:p>
                    <a:p>
                      <a:r>
                        <a:rPr lang="en-GB" dirty="0"/>
                        <a:t>Coursework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B1.P3, B1.P4, B1.M3, B1.P4, P3, P4, M2, 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Teaching Year 2020 to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This covers different life events, the impact on PIES and the support mechanisms in place  PI – L1 P identify, P describe/explain. M Compare, D Assess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Component 1 B</a:t>
                      </a:r>
                    </a:p>
                    <a:p>
                      <a:r>
                        <a:rPr lang="en-GB" dirty="0"/>
                        <a:t>Life Event Person 2</a:t>
                      </a:r>
                    </a:p>
                    <a:p>
                      <a:r>
                        <a:rPr lang="en-GB" dirty="0"/>
                        <a:t>Coursework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B1.P3, B1.P4, B1.M3, B1.P4, P3, P4, M2, D2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This covers different life events, the impact on PIES and the support mechanisms in place  PI – L1 P identify, P describe/explain. M Compare, D Assess </a:t>
                      </a:r>
                    </a:p>
                    <a:p>
                      <a:pPr algn="l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Component 3</a:t>
                      </a:r>
                    </a:p>
                    <a:p>
                      <a:r>
                        <a:rPr lang="en-GB" dirty="0"/>
                        <a:t>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This Covers A which was taught before lockdown. Covers Performance Indicators L1P Identification, L2 P explain, L2 M Comparison and L2 D evaluate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084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0939"/>
            <a:ext cx="9108504" cy="5372100"/>
          </a:xfrm>
        </p:spPr>
        <p:txBody>
          <a:bodyPr/>
          <a:lstStyle/>
          <a:p>
            <a:pPr marL="0" lvl="0" indent="0">
              <a:buNone/>
            </a:pPr>
            <a:r>
              <a:rPr lang="en-GB" sz="2400" dirty="0"/>
              <a:t>Subject: </a:t>
            </a:r>
            <a:r>
              <a:rPr lang="en-GB" sz="2400" dirty="0">
                <a:highlight>
                  <a:srgbClr val="FFFF00"/>
                </a:highlight>
              </a:rPr>
              <a:t>Animal Management KS4</a:t>
            </a:r>
          </a:p>
          <a:p>
            <a:pPr marL="0" lvl="0" indent="0">
              <a:buNone/>
            </a:pPr>
            <a:r>
              <a:rPr lang="en-GB" sz="1600" dirty="0"/>
              <a:t>This is an established course, coursework is the main bulk which is marked to a specification. </a:t>
            </a:r>
          </a:p>
          <a:p>
            <a:pPr marL="0" indent="0">
              <a:buNone/>
            </a:pPr>
            <a:endParaRPr lang="en-GB" sz="2400" dirty="0">
              <a:highlight>
                <a:srgbClr val="FFFF00"/>
              </a:highlight>
            </a:endParaRPr>
          </a:p>
          <a:p>
            <a:endParaRPr lang="en-GB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340611"/>
              </p:ext>
            </p:extLst>
          </p:nvPr>
        </p:nvGraphicFramePr>
        <p:xfrm>
          <a:off x="0" y="1916832"/>
          <a:ext cx="9144000" cy="4868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67876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912669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266563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98638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627696">
                <a:tc>
                  <a:txBody>
                    <a:bodyPr/>
                    <a:lstStyle/>
                    <a:p>
                      <a:r>
                        <a:rPr lang="en-GB" dirty="0"/>
                        <a:t>Unit 1 Exam Questions</a:t>
                      </a:r>
                    </a:p>
                    <a:p>
                      <a:r>
                        <a:rPr lang="en-GB" dirty="0"/>
                        <a:t> Daily Check</a:t>
                      </a:r>
                    </a:p>
                    <a:p>
                      <a:r>
                        <a:rPr lang="en-GB" dirty="0"/>
                        <a:t>Weekly Checks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Teaching Year 2020 to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Exam questions based on the topic Daily check and Weekly checks.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494304">
                <a:tc>
                  <a:txBody>
                    <a:bodyPr/>
                    <a:lstStyle/>
                    <a:p>
                      <a:r>
                        <a:rPr lang="en-GB" dirty="0"/>
                        <a:t>Unit 1 Exam Questions </a:t>
                      </a:r>
                    </a:p>
                    <a:p>
                      <a:r>
                        <a:rPr lang="en-GB" dirty="0"/>
                        <a:t>Quantitative Checks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Exam questions based on the topic Quantitative Checks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452064">
                <a:tc>
                  <a:txBody>
                    <a:bodyPr/>
                    <a:lstStyle/>
                    <a:p>
                      <a:r>
                        <a:rPr lang="en-GB" dirty="0"/>
                        <a:t>Unit 1 Dog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Exam questions based on the topic Dog’s Health</a:t>
                      </a:r>
                    </a:p>
                    <a:p>
                      <a:pPr algn="l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627696">
                <a:tc>
                  <a:txBody>
                    <a:bodyPr/>
                    <a:lstStyle/>
                    <a:p>
                      <a:r>
                        <a:rPr lang="en-GB" dirty="0"/>
                        <a:t>Unit 3</a:t>
                      </a:r>
                    </a:p>
                    <a:p>
                      <a:r>
                        <a:rPr lang="en-GB" dirty="0"/>
                        <a:t>Coursework </a:t>
                      </a:r>
                    </a:p>
                    <a:p>
                      <a:r>
                        <a:rPr lang="en-GB" dirty="0"/>
                        <a:t>Roles Animals Play,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1A1, 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represents meeting the criteria for P1, describing how animals are used in society. Performance Indicator L1 state and L2 Pass describe and explain. 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627696">
                <a:tc>
                  <a:txBody>
                    <a:bodyPr/>
                    <a:lstStyle/>
                    <a:p>
                      <a:r>
                        <a:rPr lang="en-GB" dirty="0"/>
                        <a:t>Unit 3</a:t>
                      </a:r>
                    </a:p>
                    <a:p>
                      <a:r>
                        <a:rPr lang="en-GB" dirty="0"/>
                        <a:t>Coursework</a:t>
                      </a:r>
                    </a:p>
                    <a:p>
                      <a:r>
                        <a:rPr lang="en-GB" dirty="0"/>
                        <a:t>Animal Societies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1.A2, P2, M1, D1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This covers Animal Societies. The performance indicators are L1 list, L2 P describe, L2 M compare, L2 D discuss.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986380">
                <a:tc>
                  <a:txBody>
                    <a:bodyPr/>
                    <a:lstStyle/>
                    <a:p>
                      <a:r>
                        <a:rPr lang="en-GB" dirty="0"/>
                        <a:t>Unit 3</a:t>
                      </a:r>
                    </a:p>
                    <a:p>
                      <a:r>
                        <a:rPr lang="en-GB" dirty="0"/>
                        <a:t>Meeting the 5 Freedoms/Enclosure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1.A3, P3, M2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Teaching Year 2020 to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allows you to demonstrate the criteria and explain how freedoms are met. Describe, PI L1 identify, L2 P describe and assess, L2 M explain and L2 D evaluate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7103970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5AABB35A086F429F73EFE3856890EB" ma:contentTypeVersion="13" ma:contentTypeDescription="Create a new document." ma:contentTypeScope="" ma:versionID="07ff40dc91b9513bb05390694776786e">
  <xsd:schema xmlns:xsd="http://www.w3.org/2001/XMLSchema" xmlns:xs="http://www.w3.org/2001/XMLSchema" xmlns:p="http://schemas.microsoft.com/office/2006/metadata/properties" xmlns:ns3="c47a5abf-f0dc-433b-8c7d-695f515a32c1" xmlns:ns4="93e0f740-16d2-46cb-9700-797909f6f8a5" targetNamespace="http://schemas.microsoft.com/office/2006/metadata/properties" ma:root="true" ma:fieldsID="b0db18ff112dc2ca8a999733e2a1459b" ns3:_="" ns4:_="">
    <xsd:import namespace="c47a5abf-f0dc-433b-8c7d-695f515a32c1"/>
    <xsd:import namespace="93e0f740-16d2-46cb-9700-797909f6f8a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7a5abf-f0dc-433b-8c7d-695f515a32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e0f740-16d2-46cb-9700-797909f6f8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6039D8-6D55-4F78-8E4B-AE82B3FF5B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7a5abf-f0dc-433b-8c7d-695f515a32c1"/>
    <ds:schemaRef ds:uri="93e0f740-16d2-46cb-9700-797909f6f8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346953-D2F1-4DE4-85F9-18587A2936D4}">
  <ds:schemaRefs>
    <ds:schemaRef ds:uri="http://purl.org/dc/terms/"/>
    <ds:schemaRef ds:uri="http://schemas.microsoft.com/office/2006/metadata/properties"/>
    <ds:schemaRef ds:uri="c47a5abf-f0dc-433b-8c7d-695f515a32c1"/>
    <ds:schemaRef ds:uri="http://schemas.microsoft.com/office/2006/documentManagement/types"/>
    <ds:schemaRef ds:uri="93e0f740-16d2-46cb-9700-797909f6f8a5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8019</TotalTime>
  <Words>2053</Words>
  <Application>Microsoft Office PowerPoint</Application>
  <PresentationFormat>On-screen Show (4:3)</PresentationFormat>
  <Paragraphs>235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Arial Bold</vt:lpstr>
      <vt:lpstr>Avenir Roman</vt:lpstr>
      <vt:lpstr>Berkeley</vt:lpstr>
      <vt:lpstr>BerkeleyOldstyleITCbyBT</vt:lpstr>
      <vt:lpstr>Calibri</vt:lpstr>
      <vt:lpstr>Comic Sans MS</vt:lpstr>
      <vt:lpstr>Helvetica</vt:lpstr>
      <vt:lpstr>Swis721 Lt BT</vt:lpstr>
      <vt:lpstr>Times New Roman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Kirsty Price</cp:lastModifiedBy>
  <cp:revision>444</cp:revision>
  <cp:lastPrinted>2016-09-20T15:40:55Z</cp:lastPrinted>
  <dcterms:created xsi:type="dcterms:W3CDTF">2008-04-21T08:30:49Z</dcterms:created>
  <dcterms:modified xsi:type="dcterms:W3CDTF">2022-01-18T14:04:52Z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0x010100E85AABB35A086F429F73EFE3856890EB</vt:lpwstr>
  </property>
</Properties>
</file>