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4"/>
  </p:sldMasterIdLst>
  <p:notesMasterIdLst>
    <p:notesMasterId r:id="rId16"/>
  </p:notesMasterIdLst>
  <p:handoutMasterIdLst>
    <p:handoutMasterId r:id="rId17"/>
  </p:handoutMasterIdLst>
  <p:sldIdLst>
    <p:sldId id="440" r:id="rId5"/>
    <p:sldId id="515" r:id="rId6"/>
    <p:sldId id="531" r:id="rId7"/>
    <p:sldId id="524" r:id="rId8"/>
    <p:sldId id="525" r:id="rId9"/>
    <p:sldId id="527" r:id="rId10"/>
    <p:sldId id="526" r:id="rId11"/>
    <p:sldId id="528" r:id="rId12"/>
    <p:sldId id="533" r:id="rId13"/>
    <p:sldId id="534" r:id="rId14"/>
    <p:sldId id="530" r:id="rId15"/>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993300"/>
    <a:srgbClr val="CC3333"/>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09DAA5-7669-448B-8590-6042DA6CCBB2}" v="118" dt="2021-06-24T07:47:13.807"/>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82" autoAdjust="0"/>
    <p:restoredTop sz="80119" autoAdjust="0"/>
  </p:normalViewPr>
  <p:slideViewPr>
    <p:cSldViewPr>
      <p:cViewPr varScale="1">
        <p:scale>
          <a:sx n="90" d="100"/>
          <a:sy n="90" d="100"/>
        </p:scale>
        <p:origin x="1272" y="0"/>
      </p:cViewPr>
      <p:guideLst>
        <p:guide orient="horz" pos="2160"/>
        <p:guide pos="2880"/>
      </p:guideLst>
    </p:cSldViewPr>
  </p:slideViewPr>
  <p:notesTextViewPr>
    <p:cViewPr>
      <p:scale>
        <a:sx n="3" d="2"/>
        <a:sy n="3" d="2"/>
      </p:scale>
      <p:origin x="0" y="0"/>
    </p:cViewPr>
  </p:notesTextViewPr>
  <p:sorterViewPr>
    <p:cViewPr>
      <p:scale>
        <a:sx n="66" d="100"/>
        <a:sy n="66" d="100"/>
      </p:scale>
      <p:origin x="0" y="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ff Mills" userId="S::gmills@tscacademy.org.uk::8798edb0-c076-4ff3-a03f-aeaf9a92bcac" providerId="AD" clId="Web-{4B09DAA5-7669-448B-8590-6042DA6CCBB2}"/>
    <pc:docChg chg="modSld">
      <pc:chgData name="Geoff Mills" userId="S::gmills@tscacademy.org.uk::8798edb0-c076-4ff3-a03f-aeaf9a92bcac" providerId="AD" clId="Web-{4B09DAA5-7669-448B-8590-6042DA6CCBB2}" dt="2021-06-24T07:47:07.244" v="108"/>
      <pc:docMkLst>
        <pc:docMk/>
      </pc:docMkLst>
      <pc:sldChg chg="modSp">
        <pc:chgData name="Geoff Mills" userId="S::gmills@tscacademy.org.uk::8798edb0-c076-4ff3-a03f-aeaf9a92bcac" providerId="AD" clId="Web-{4B09DAA5-7669-448B-8590-6042DA6CCBB2}" dt="2021-06-24T07:47:07.244" v="108"/>
        <pc:sldMkLst>
          <pc:docMk/>
          <pc:sldMk cId="3898579381" sldId="528"/>
        </pc:sldMkLst>
        <pc:graphicFrameChg chg="mod modGraphic">
          <ac:chgData name="Geoff Mills" userId="S::gmills@tscacademy.org.uk::8798edb0-c076-4ff3-a03f-aeaf9a92bcac" providerId="AD" clId="Web-{4B09DAA5-7669-448B-8590-6042DA6CCBB2}" dt="2021-06-24T07:47:07.244" v="108"/>
          <ac:graphicFrameMkLst>
            <pc:docMk/>
            <pc:sldMk cId="3898579381" sldId="528"/>
            <ac:graphicFrameMk id="4" creationId="{17D496BC-D458-4BFC-9B6C-D4D42159EC1C}"/>
          </ac:graphicFrameMkLst>
        </pc:graphicFrameChg>
      </pc:sldChg>
      <pc:sldChg chg="modSp">
        <pc:chgData name="Geoff Mills" userId="S::gmills@tscacademy.org.uk::8798edb0-c076-4ff3-a03f-aeaf9a92bcac" providerId="AD" clId="Web-{4B09DAA5-7669-448B-8590-6042DA6CCBB2}" dt="2021-06-24T07:45:40.833" v="37"/>
        <pc:sldMkLst>
          <pc:docMk/>
          <pc:sldMk cId="3835084893" sldId="533"/>
        </pc:sldMkLst>
        <pc:graphicFrameChg chg="mod modGraphic">
          <ac:chgData name="Geoff Mills" userId="S::gmills@tscacademy.org.uk::8798edb0-c076-4ff3-a03f-aeaf9a92bcac" providerId="AD" clId="Web-{4B09DAA5-7669-448B-8590-6042DA6CCBB2}" dt="2021-06-24T07:45:40.833" v="37"/>
          <ac:graphicFrameMkLst>
            <pc:docMk/>
            <pc:sldMk cId="3835084893" sldId="533"/>
            <ac:graphicFrameMk id="4" creationId="{17D496BC-D458-4BFC-9B6C-D4D42159EC1C}"/>
          </ac:graphicFrameMkLst>
        </pc:graphicFrameChg>
      </pc:sldChg>
      <pc:sldChg chg="modSp">
        <pc:chgData name="Geoff Mills" userId="S::gmills@tscacademy.org.uk::8798edb0-c076-4ff3-a03f-aeaf9a92bcac" providerId="AD" clId="Web-{4B09DAA5-7669-448B-8590-6042DA6CCBB2}" dt="2021-06-24T07:46:13.413" v="67"/>
        <pc:sldMkLst>
          <pc:docMk/>
          <pc:sldMk cId="4193502994" sldId="534"/>
        </pc:sldMkLst>
        <pc:graphicFrameChg chg="mod modGraphic">
          <ac:chgData name="Geoff Mills" userId="S::gmills@tscacademy.org.uk::8798edb0-c076-4ff3-a03f-aeaf9a92bcac" providerId="AD" clId="Web-{4B09DAA5-7669-448B-8590-6042DA6CCBB2}" dt="2021-06-24T07:46:13.413" v="67"/>
          <ac:graphicFrameMkLst>
            <pc:docMk/>
            <pc:sldMk cId="4193502994" sldId="534"/>
            <ac:graphicFrameMk id="4" creationId="{17D496BC-D458-4BFC-9B6C-D4D42159EC1C}"/>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8435" name="Rectangle 3"/>
          <p:cNvSpPr>
            <a:spLocks noGrp="1" noChangeArrowheads="1"/>
          </p:cNvSpPr>
          <p:nvPr>
            <p:ph type="dt" sz="quarter"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18436" name="Rectangle 4"/>
          <p:cNvSpPr>
            <a:spLocks noGrp="1" noChangeArrowheads="1"/>
          </p:cNvSpPr>
          <p:nvPr>
            <p:ph type="ftr" sz="quarter" idx="2"/>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8437" name="Rectangle 5"/>
          <p:cNvSpPr>
            <a:spLocks noGrp="1" noChangeArrowheads="1"/>
          </p:cNvSpPr>
          <p:nvPr>
            <p:ph type="sldNum" sz="quarter" idx="3"/>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49FD4FB-C214-4E2B-95B1-E9E7A9DEA39B}" type="slidenum">
              <a:rPr lang="en-GB"/>
              <a:pPr>
                <a:defRPr/>
              </a:pPr>
              <a:t>‹#›</a:t>
            </a:fld>
            <a:endParaRPr lang="en-GB" dirty="0"/>
          </a:p>
        </p:txBody>
      </p:sp>
    </p:spTree>
    <p:extLst>
      <p:ext uri="{BB962C8B-B14F-4D97-AF65-F5344CB8AC3E}">
        <p14:creationId xmlns:p14="http://schemas.microsoft.com/office/powerpoint/2010/main" val="1722697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7411" name="Rectangle 3"/>
          <p:cNvSpPr>
            <a:spLocks noGrp="1" noChangeArrowheads="1"/>
          </p:cNvSpPr>
          <p:nvPr>
            <p:ph type="dt"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79450" y="4714122"/>
            <a:ext cx="5438775" cy="44680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7414" name="Rectangle 6"/>
          <p:cNvSpPr>
            <a:spLocks noGrp="1" noChangeArrowheads="1"/>
          </p:cNvSpPr>
          <p:nvPr>
            <p:ph type="ftr" sz="quarter" idx="4"/>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7415" name="Rectangle 7"/>
          <p:cNvSpPr>
            <a:spLocks noGrp="1" noChangeArrowheads="1"/>
          </p:cNvSpPr>
          <p:nvPr>
            <p:ph type="sldNum" sz="quarter" idx="5"/>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B06770A-103D-49CD-9AF9-5F108CEFD6E0}" type="slidenum">
              <a:rPr lang="en-GB"/>
              <a:pPr>
                <a:defRPr/>
              </a:pPr>
              <a:t>‹#›</a:t>
            </a:fld>
            <a:endParaRPr lang="en-GB" dirty="0"/>
          </a:p>
        </p:txBody>
      </p:sp>
    </p:spTree>
    <p:extLst>
      <p:ext uri="{BB962C8B-B14F-4D97-AF65-F5344CB8AC3E}">
        <p14:creationId xmlns:p14="http://schemas.microsoft.com/office/powerpoint/2010/main" val="801213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8" name="image2.jpeg" descr="master-background"/>
          <p:cNvPicPr/>
          <p:nvPr/>
        </p:nvPicPr>
        <p:blipFill>
          <a:blip r:embed="rId2"/>
          <a:stretch>
            <a:fillRect/>
          </a:stretch>
        </p:blipFill>
        <p:spPr>
          <a:xfrm>
            <a:off x="0" y="0"/>
            <a:ext cx="9144000" cy="6858000"/>
          </a:xfrm>
          <a:prstGeom prst="rect">
            <a:avLst/>
          </a:prstGeom>
          <a:ln w="12700">
            <a:miter lim="400000"/>
          </a:ln>
        </p:spPr>
      </p:pic>
      <p:sp>
        <p:nvSpPr>
          <p:cNvPr id="9" name="Shape 9"/>
          <p:cNvSpPr>
            <a:spLocks noGrp="1"/>
          </p:cNvSpPr>
          <p:nvPr>
            <p:ph type="title"/>
          </p:nvPr>
        </p:nvSpPr>
        <p:spPr>
          <a:xfrm>
            <a:off x="5795962" y="2417763"/>
            <a:ext cx="3168651" cy="1516063"/>
          </a:xfrm>
          <a:prstGeom prst="rect">
            <a:avLst/>
          </a:prstGeom>
        </p:spPr>
        <p:txBody>
          <a:bodyPr/>
          <a:lstStyle>
            <a:lvl1pPr>
              <a:defRPr sz="3600"/>
            </a:lvl1pPr>
          </a:lstStyle>
          <a:p>
            <a:pPr lvl="0">
              <a:defRPr sz="1800">
                <a:solidFill>
                  <a:srgbClr val="000000"/>
                </a:solidFill>
              </a:defRPr>
            </a:pPr>
            <a:r>
              <a:rPr sz="3600">
                <a:solidFill>
                  <a:srgbClr val="CCCCCC"/>
                </a:solidFill>
              </a:rPr>
              <a:t>Title Text</a:t>
            </a:r>
          </a:p>
        </p:txBody>
      </p:sp>
      <p:sp>
        <p:nvSpPr>
          <p:cNvPr id="10" name="Shape 10"/>
          <p:cNvSpPr>
            <a:spLocks noGrp="1"/>
          </p:cNvSpPr>
          <p:nvPr>
            <p:ph type="body" idx="1"/>
          </p:nvPr>
        </p:nvSpPr>
        <p:spPr>
          <a:xfrm>
            <a:off x="5795962" y="3932237"/>
            <a:ext cx="3168651" cy="2592388"/>
          </a:xfrm>
          <a:prstGeom prst="rect">
            <a:avLst/>
          </a:prstGeom>
        </p:spPr>
        <p:txBody>
          <a:bodyPr/>
          <a:lstStyle>
            <a:lvl1pPr marL="0" indent="0">
              <a:spcBef>
                <a:spcPts val="300"/>
              </a:spcBef>
              <a:defRPr sz="1600">
                <a:solidFill>
                  <a:srgbClr val="CCCCCC"/>
                </a:solidFill>
              </a:defRPr>
            </a:lvl1pPr>
            <a:lvl2pPr marL="742950" indent="-285750">
              <a:spcBef>
                <a:spcPts val="300"/>
              </a:spcBef>
              <a:defRPr sz="1600">
                <a:solidFill>
                  <a:srgbClr val="CCCCCC"/>
                </a:solidFill>
              </a:defRPr>
            </a:lvl2pPr>
            <a:lvl3pPr marL="1143000" indent="-228600">
              <a:spcBef>
                <a:spcPts val="300"/>
              </a:spcBef>
              <a:defRPr sz="1600">
                <a:solidFill>
                  <a:srgbClr val="CCCCCC"/>
                </a:solidFill>
              </a:defRPr>
            </a:lvl3pPr>
            <a:lvl4pPr marL="1600200" indent="-228600">
              <a:spcBef>
                <a:spcPts val="300"/>
              </a:spcBef>
              <a:defRPr sz="1600">
                <a:solidFill>
                  <a:srgbClr val="CCCCCC"/>
                </a:solidFill>
              </a:defRPr>
            </a:lvl4pPr>
            <a:lvl5pPr marL="2057400" indent="-228600">
              <a:spcBef>
                <a:spcPts val="300"/>
              </a:spcBef>
              <a:defRPr sz="1600">
                <a:solidFill>
                  <a:srgbClr val="CCCCCC"/>
                </a:solidFill>
              </a:defRPr>
            </a:lvl5pPr>
          </a:lstStyle>
          <a:p>
            <a:pPr lvl="0">
              <a:defRPr sz="1800">
                <a:solidFill>
                  <a:srgbClr val="000000"/>
                </a:solidFill>
              </a:defRPr>
            </a:pPr>
            <a:r>
              <a:rPr sz="1600">
                <a:solidFill>
                  <a:srgbClr val="CCCCCC"/>
                </a:solidFill>
              </a:rPr>
              <a:t>Body Level One</a:t>
            </a:r>
          </a:p>
          <a:p>
            <a:pPr lvl="1">
              <a:defRPr sz="1800">
                <a:solidFill>
                  <a:srgbClr val="000000"/>
                </a:solidFill>
              </a:defRPr>
            </a:pPr>
            <a:r>
              <a:rPr sz="1600">
                <a:solidFill>
                  <a:srgbClr val="CCCCCC"/>
                </a:solidFill>
              </a:rPr>
              <a:t>Body Level Two</a:t>
            </a:r>
          </a:p>
          <a:p>
            <a:pPr lvl="2">
              <a:defRPr sz="1800">
                <a:solidFill>
                  <a:srgbClr val="000000"/>
                </a:solidFill>
              </a:defRPr>
            </a:pPr>
            <a:r>
              <a:rPr sz="1600">
                <a:solidFill>
                  <a:srgbClr val="CCCCCC"/>
                </a:solidFill>
              </a:rPr>
              <a:t>Body Level Three</a:t>
            </a:r>
          </a:p>
          <a:p>
            <a:pPr lvl="3">
              <a:defRPr sz="1800">
                <a:solidFill>
                  <a:srgbClr val="000000"/>
                </a:solidFill>
              </a:defRPr>
            </a:pPr>
            <a:r>
              <a:rPr sz="1600">
                <a:solidFill>
                  <a:srgbClr val="CCCCCC"/>
                </a:solidFill>
              </a:rPr>
              <a:t>Body Level Four</a:t>
            </a:r>
          </a:p>
          <a:p>
            <a:pPr lvl="4">
              <a:defRPr sz="1800">
                <a:solidFill>
                  <a:srgbClr val="000000"/>
                </a:solidFill>
              </a:defRPr>
            </a:pPr>
            <a:r>
              <a:rPr sz="1600">
                <a:solidFill>
                  <a:srgbClr val="CCCCCC"/>
                </a:solidFill>
              </a:rPr>
              <a:t>Body Level Five</a:t>
            </a:r>
          </a:p>
        </p:txBody>
      </p:sp>
    </p:spTree>
    <p:extLst>
      <p:ext uri="{BB962C8B-B14F-4D97-AF65-F5344CB8AC3E}">
        <p14:creationId xmlns:p14="http://schemas.microsoft.com/office/powerpoint/2010/main" val="348392820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21" name="Shape 21"/>
          <p:cNvSpPr>
            <a:spLocks noGrp="1"/>
          </p:cNvSpPr>
          <p:nvPr>
            <p:ph type="body" idx="1"/>
          </p:nvPr>
        </p:nvSpPr>
        <p:spPr>
          <a:xfrm>
            <a:off x="457200" y="1485900"/>
            <a:ext cx="4038600" cy="53721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solidFill>
                  <a:srgbClr val="000000"/>
                </a:solidFill>
              </a:defRPr>
            </a:pPr>
            <a:r>
              <a:rPr sz="2800">
                <a:solidFill>
                  <a:srgbClr val="333333"/>
                </a:solidFill>
              </a:rPr>
              <a:t>Body Level One</a:t>
            </a:r>
          </a:p>
          <a:p>
            <a:pPr lvl="1">
              <a:defRPr sz="1800">
                <a:solidFill>
                  <a:srgbClr val="000000"/>
                </a:solidFill>
              </a:defRPr>
            </a:pPr>
            <a:r>
              <a:rPr sz="2800">
                <a:solidFill>
                  <a:srgbClr val="333333"/>
                </a:solidFill>
              </a:rPr>
              <a:t>Body Level Two</a:t>
            </a:r>
          </a:p>
          <a:p>
            <a:pPr lvl="2">
              <a:defRPr sz="1800">
                <a:solidFill>
                  <a:srgbClr val="000000"/>
                </a:solidFill>
              </a:defRPr>
            </a:pPr>
            <a:r>
              <a:rPr sz="2800">
                <a:solidFill>
                  <a:srgbClr val="333333"/>
                </a:solidFill>
              </a:rPr>
              <a:t>Body Level Three</a:t>
            </a:r>
          </a:p>
          <a:p>
            <a:pPr lvl="3">
              <a:defRPr sz="1800">
                <a:solidFill>
                  <a:srgbClr val="000000"/>
                </a:solidFill>
              </a:defRPr>
            </a:pPr>
            <a:r>
              <a:rPr sz="2800">
                <a:solidFill>
                  <a:srgbClr val="333333"/>
                </a:solidFill>
              </a:rPr>
              <a:t>Body Level Four</a:t>
            </a:r>
          </a:p>
          <a:p>
            <a:pPr lvl="4">
              <a:defRPr sz="1800">
                <a:solidFill>
                  <a:srgbClr val="000000"/>
                </a:solidFill>
              </a:defRPr>
            </a:pPr>
            <a:r>
              <a:rPr sz="2800">
                <a:solidFill>
                  <a:srgbClr val="333333"/>
                </a:solidFill>
              </a:rPr>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408385362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4" name="Shape 24"/>
          <p:cNvSpPr>
            <a:spLocks noGrp="1"/>
          </p:cNvSpPr>
          <p:nvPr>
            <p:ph type="title"/>
          </p:nvPr>
        </p:nvSpPr>
        <p:spPr>
          <a:xfrm>
            <a:off x="457200" y="256810"/>
            <a:ext cx="8229600" cy="1178656"/>
          </a:xfrm>
          <a:prstGeom prst="rect">
            <a:avLst/>
          </a:prstGeom>
        </p:spPr>
        <p:txBody>
          <a:bodyPr/>
          <a:lstStyle/>
          <a:p>
            <a:pPr lvl="0">
              <a:defRPr sz="1800">
                <a:solidFill>
                  <a:srgbClr val="000000"/>
                </a:solidFill>
              </a:defRPr>
            </a:pPr>
            <a:r>
              <a:rPr sz="4400">
                <a:solidFill>
                  <a:srgbClr val="CCCCCC"/>
                </a:solidFill>
              </a:rPr>
              <a:t>Title Text</a:t>
            </a:r>
          </a:p>
        </p:txBody>
      </p:sp>
      <p:sp>
        <p:nvSpPr>
          <p:cNvPr id="25" name="Shape 25"/>
          <p:cNvSpPr>
            <a:spLocks noGrp="1"/>
          </p:cNvSpPr>
          <p:nvPr>
            <p:ph type="body" idx="1"/>
          </p:nvPr>
        </p:nvSpPr>
        <p:spPr>
          <a:xfrm>
            <a:off x="457200" y="1435465"/>
            <a:ext cx="4040188" cy="739411"/>
          </a:xfrm>
          <a:prstGeom prst="rect">
            <a:avLst/>
          </a:prstGeom>
        </p:spPr>
        <p:txBody>
          <a:bodyPr anchor="b"/>
          <a:lstStyle>
            <a:lvl1pPr marL="0" indent="0">
              <a:spcBef>
                <a:spcPts val="500"/>
              </a:spcBef>
              <a:buClrTx/>
              <a:buSzTx/>
              <a:buNone/>
              <a:defRPr sz="2400">
                <a:latin typeface="Arial Bold"/>
                <a:ea typeface="Arial Bold"/>
                <a:cs typeface="Arial Bold"/>
                <a:sym typeface="Arial Bold"/>
              </a:defRPr>
            </a:lvl1pPr>
            <a:lvl2pPr marL="0" indent="457200">
              <a:spcBef>
                <a:spcPts val="500"/>
              </a:spcBef>
              <a:buClrTx/>
              <a:buSzTx/>
              <a:buNone/>
              <a:defRPr sz="2400">
                <a:latin typeface="Arial Bold"/>
                <a:ea typeface="Arial Bold"/>
                <a:cs typeface="Arial Bold"/>
                <a:sym typeface="Arial Bold"/>
              </a:defRPr>
            </a:lvl2pPr>
            <a:lvl3pPr marL="0" indent="914400">
              <a:spcBef>
                <a:spcPts val="500"/>
              </a:spcBef>
              <a:buClrTx/>
              <a:buSzTx/>
              <a:buNone/>
              <a:defRPr sz="2400">
                <a:latin typeface="Arial Bold"/>
                <a:ea typeface="Arial Bold"/>
                <a:cs typeface="Arial Bold"/>
                <a:sym typeface="Arial Bold"/>
              </a:defRPr>
            </a:lvl3pPr>
            <a:lvl4pPr marL="0" indent="1371600">
              <a:spcBef>
                <a:spcPts val="500"/>
              </a:spcBef>
              <a:buClrTx/>
              <a:buSzTx/>
              <a:buNone/>
              <a:defRPr sz="2400">
                <a:latin typeface="Arial Bold"/>
                <a:ea typeface="Arial Bold"/>
                <a:cs typeface="Arial Bold"/>
                <a:sym typeface="Arial Bold"/>
              </a:defRPr>
            </a:lvl4pPr>
            <a:lvl5pPr marL="0" indent="1828800">
              <a:spcBef>
                <a:spcPts val="500"/>
              </a:spcBef>
              <a:buClrTx/>
              <a:buSzTx/>
              <a:buNone/>
              <a:defRPr sz="2400">
                <a:latin typeface="Arial Bold"/>
                <a:ea typeface="Arial Bold"/>
                <a:cs typeface="Arial Bold"/>
                <a:sym typeface="Arial Bold"/>
              </a:defRPr>
            </a:lvl5pPr>
          </a:lstStyle>
          <a:p>
            <a:pPr lvl="0">
              <a:defRPr sz="1800">
                <a:solidFill>
                  <a:srgbClr val="000000"/>
                </a:solidFill>
              </a:defRPr>
            </a:pPr>
            <a:r>
              <a:rPr sz="2400">
                <a:solidFill>
                  <a:srgbClr val="333333"/>
                </a:solidFill>
              </a:rPr>
              <a:t>Body Level One</a:t>
            </a:r>
          </a:p>
          <a:p>
            <a:pPr lvl="1">
              <a:defRPr sz="1800">
                <a:solidFill>
                  <a:srgbClr val="000000"/>
                </a:solidFill>
              </a:defRPr>
            </a:pPr>
            <a:r>
              <a:rPr sz="2400">
                <a:solidFill>
                  <a:srgbClr val="333333"/>
                </a:solidFill>
              </a:rPr>
              <a:t>Body Level Two</a:t>
            </a:r>
          </a:p>
          <a:p>
            <a:pPr lvl="2">
              <a:defRPr sz="1800">
                <a:solidFill>
                  <a:srgbClr val="000000"/>
                </a:solidFill>
              </a:defRPr>
            </a:pPr>
            <a:r>
              <a:rPr sz="2400">
                <a:solidFill>
                  <a:srgbClr val="333333"/>
                </a:solidFill>
              </a:rPr>
              <a:t>Body Level Three</a:t>
            </a:r>
          </a:p>
          <a:p>
            <a:pPr lvl="3">
              <a:defRPr sz="1800">
                <a:solidFill>
                  <a:srgbClr val="000000"/>
                </a:solidFill>
              </a:defRPr>
            </a:pPr>
            <a:r>
              <a:rPr sz="2400">
                <a:solidFill>
                  <a:srgbClr val="333333"/>
                </a:solidFill>
              </a:rPr>
              <a:t>Body Level Four</a:t>
            </a:r>
          </a:p>
          <a:p>
            <a:pPr lvl="4">
              <a:defRPr sz="1800">
                <a:solidFill>
                  <a:srgbClr val="000000"/>
                </a:solidFill>
              </a:defRPr>
            </a:pPr>
            <a:r>
              <a:rPr sz="2400">
                <a:solidFill>
                  <a:srgbClr val="333333"/>
                </a:solidFill>
              </a:rPr>
              <a:t>Body Level Five</a:t>
            </a:r>
          </a:p>
        </p:txBody>
      </p:sp>
      <p:sp>
        <p:nvSpPr>
          <p:cNvPr id="26" name="Shape 26"/>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00762462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3" name="Shape 33"/>
          <p:cNvSpPr>
            <a:spLocks noGrp="1"/>
          </p:cNvSpPr>
          <p:nvPr>
            <p:ph type="title"/>
          </p:nvPr>
        </p:nvSpPr>
        <p:spPr>
          <a:xfrm>
            <a:off x="457200" y="0"/>
            <a:ext cx="3008314" cy="1435100"/>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4" name="Shape 34"/>
          <p:cNvSpPr>
            <a:spLocks noGrp="1"/>
          </p:cNvSpPr>
          <p:nvPr>
            <p:ph type="body" idx="1"/>
          </p:nvPr>
        </p:nvSpPr>
        <p:spPr>
          <a:xfrm>
            <a:off x="3575050" y="273050"/>
            <a:ext cx="5111750" cy="6584950"/>
          </a:xfrm>
          <a:prstGeom prst="rect">
            <a:avLst/>
          </a:prstGeom>
        </p:spPr>
        <p:txBody>
          <a:bodyPr/>
          <a:lstStyle>
            <a:lvl2pPr marL="783771" indent="-326571"/>
            <a:lvl3pPr marL="1219200" indent="-304800"/>
            <a:lvl4pPr marL="1737360" indent="-365760"/>
            <a:lvl5pPr marL="2194560" indent="-365760"/>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35" name="Shape 35"/>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60434164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7" name="Shape 37"/>
          <p:cNvSpPr>
            <a:spLocks noGrp="1"/>
          </p:cNvSpPr>
          <p:nvPr>
            <p:ph type="title"/>
          </p:nvPr>
        </p:nvSpPr>
        <p:spPr>
          <a:xfrm>
            <a:off x="1792288" y="4800600"/>
            <a:ext cx="5486401" cy="566738"/>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8" name="Shape 38"/>
          <p:cNvSpPr>
            <a:spLocks noGrp="1"/>
          </p:cNvSpPr>
          <p:nvPr>
            <p:ph type="body" idx="1"/>
          </p:nvPr>
        </p:nvSpPr>
        <p:spPr>
          <a:xfrm>
            <a:off x="1792288" y="5367337"/>
            <a:ext cx="5486401" cy="804863"/>
          </a:xfrm>
          <a:prstGeom prst="rect">
            <a:avLst/>
          </a:prstGeom>
        </p:spPr>
        <p:txBody>
          <a:bodyPr/>
          <a:lstStyle>
            <a:lvl1pPr marL="0" indent="0">
              <a:spcBef>
                <a:spcPts val="300"/>
              </a:spcBef>
              <a:buClrTx/>
              <a:buSzTx/>
              <a:buNone/>
              <a:defRPr sz="1400"/>
            </a:lvl1pPr>
            <a:lvl2pPr marL="0" indent="457200">
              <a:spcBef>
                <a:spcPts val="300"/>
              </a:spcBef>
              <a:buClrTx/>
              <a:buSzTx/>
              <a:buNone/>
              <a:defRPr sz="1400"/>
            </a:lvl2pPr>
            <a:lvl3pPr marL="0" indent="914400">
              <a:spcBef>
                <a:spcPts val="300"/>
              </a:spcBef>
              <a:buClrTx/>
              <a:buSzTx/>
              <a:buNone/>
              <a:defRPr sz="1400"/>
            </a:lvl3pPr>
            <a:lvl4pPr marL="0" indent="1371600">
              <a:spcBef>
                <a:spcPts val="300"/>
              </a:spcBef>
              <a:buClrTx/>
              <a:buSzTx/>
              <a:buNone/>
              <a:defRPr sz="1400"/>
            </a:lvl4pPr>
            <a:lvl5pPr marL="0" indent="1828800">
              <a:spcBef>
                <a:spcPts val="300"/>
              </a:spcBef>
              <a:buClrTx/>
              <a:buSzTx/>
              <a:buNone/>
              <a:defRPr sz="1400"/>
            </a:lvl5pPr>
          </a:lstStyle>
          <a:p>
            <a:pPr lvl="0">
              <a:defRPr sz="1800">
                <a:solidFill>
                  <a:srgbClr val="000000"/>
                </a:solidFill>
              </a:defRPr>
            </a:pPr>
            <a:r>
              <a:rPr sz="1400">
                <a:solidFill>
                  <a:srgbClr val="333333"/>
                </a:solidFill>
              </a:rPr>
              <a:t>Body Level One</a:t>
            </a:r>
          </a:p>
          <a:p>
            <a:pPr lvl="1">
              <a:defRPr sz="1800">
                <a:solidFill>
                  <a:srgbClr val="000000"/>
                </a:solidFill>
              </a:defRPr>
            </a:pPr>
            <a:r>
              <a:rPr sz="1400">
                <a:solidFill>
                  <a:srgbClr val="333333"/>
                </a:solidFill>
              </a:rPr>
              <a:t>Body Level Two</a:t>
            </a:r>
          </a:p>
          <a:p>
            <a:pPr lvl="2">
              <a:defRPr sz="1800">
                <a:solidFill>
                  <a:srgbClr val="000000"/>
                </a:solidFill>
              </a:defRPr>
            </a:pPr>
            <a:r>
              <a:rPr sz="1400">
                <a:solidFill>
                  <a:srgbClr val="333333"/>
                </a:solidFill>
              </a:rPr>
              <a:t>Body Level Three</a:t>
            </a:r>
          </a:p>
          <a:p>
            <a:pPr lvl="3">
              <a:defRPr sz="1800">
                <a:solidFill>
                  <a:srgbClr val="000000"/>
                </a:solidFill>
              </a:defRPr>
            </a:pPr>
            <a:r>
              <a:rPr sz="1400">
                <a:solidFill>
                  <a:srgbClr val="333333"/>
                </a:solidFill>
              </a:rPr>
              <a:t>Body Level Four</a:t>
            </a:r>
          </a:p>
          <a:p>
            <a:pPr lvl="4">
              <a:defRPr sz="1800">
                <a:solidFill>
                  <a:srgbClr val="000000"/>
                </a:solidFill>
              </a:defRPr>
            </a:pPr>
            <a:r>
              <a:rPr sz="1400">
                <a:solidFill>
                  <a:srgbClr val="333333"/>
                </a:solidFill>
              </a:rPr>
              <a:t>Body Level Five</a:t>
            </a:r>
          </a:p>
        </p:txBody>
      </p:sp>
      <p:sp>
        <p:nvSpPr>
          <p:cNvPr id="39" name="Shape 39"/>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337072372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41" name="Shape 41"/>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42" name="Shape 42"/>
          <p:cNvSpPr>
            <a:spLocks noGrp="1"/>
          </p:cNvSpPr>
          <p:nvPr>
            <p:ph type="body" idx="1"/>
          </p:nvPr>
        </p:nvSpPr>
        <p:spPr>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3" name="Shape 43"/>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201291516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45" name="Shape 45"/>
          <p:cNvSpPr>
            <a:spLocks noGrp="1"/>
          </p:cNvSpPr>
          <p:nvPr>
            <p:ph type="title"/>
          </p:nvPr>
        </p:nvSpPr>
        <p:spPr>
          <a:xfrm>
            <a:off x="6627813" y="0"/>
            <a:ext cx="2058988" cy="6496052"/>
          </a:xfrm>
          <a:prstGeom prst="rect">
            <a:avLst/>
          </a:prstGeom>
        </p:spPr>
        <p:txBody>
          <a:bodyPr/>
          <a:lstStyle/>
          <a:p>
            <a:pPr lvl="0">
              <a:defRPr sz="1800">
                <a:solidFill>
                  <a:srgbClr val="000000"/>
                </a:solidFill>
              </a:defRPr>
            </a:pPr>
            <a:r>
              <a:rPr sz="4400">
                <a:solidFill>
                  <a:srgbClr val="CCCCCC"/>
                </a:solidFill>
              </a:rPr>
              <a:t>Title Text</a:t>
            </a:r>
          </a:p>
        </p:txBody>
      </p:sp>
      <p:sp>
        <p:nvSpPr>
          <p:cNvPr id="46" name="Shape 46"/>
          <p:cNvSpPr>
            <a:spLocks noGrp="1"/>
          </p:cNvSpPr>
          <p:nvPr>
            <p:ph type="body" idx="1"/>
          </p:nvPr>
        </p:nvSpPr>
        <p:spPr>
          <a:xfrm>
            <a:off x="447675" y="258763"/>
            <a:ext cx="6027738" cy="6599238"/>
          </a:xfrm>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7" name="Shape 47"/>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71636747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E5A0503-046B-4426-8F67-B8E779117D59}" type="datetimeFigureOut">
              <a:rPr lang="en-GB" smtClean="0"/>
              <a:t>24/06/2021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19638A5-32A7-4E0C-95ED-23FBD00D1C55}" type="slidenum">
              <a:rPr lang="en-GB" smtClean="0"/>
              <a:t>‹#›</a:t>
            </a:fld>
            <a:endParaRPr lang="en-GB" dirty="0"/>
          </a:p>
        </p:txBody>
      </p:sp>
    </p:spTree>
    <p:extLst>
      <p:ext uri="{BB962C8B-B14F-4D97-AF65-F5344CB8AC3E}">
        <p14:creationId xmlns:p14="http://schemas.microsoft.com/office/powerpoint/2010/main" val="2304933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jpeg" descr="content-background"/>
          <p:cNvPicPr/>
          <p:nvPr/>
        </p:nvPicPr>
        <p:blipFill>
          <a:blip r:embed="rId10"/>
          <a:stretch>
            <a:fillRect/>
          </a:stretch>
        </p:blipFill>
        <p:spPr>
          <a:xfrm>
            <a:off x="0" y="0"/>
            <a:ext cx="9144000" cy="6858000"/>
          </a:xfrm>
          <a:prstGeom prst="rect">
            <a:avLst/>
          </a:prstGeom>
          <a:ln w="12700">
            <a:miter lim="400000"/>
          </a:ln>
        </p:spPr>
      </p:pic>
      <p:sp>
        <p:nvSpPr>
          <p:cNvPr id="3" name="Shape 3"/>
          <p:cNvSpPr/>
          <p:nvPr/>
        </p:nvSpPr>
        <p:spPr>
          <a:xfrm>
            <a:off x="468312" y="1917700"/>
            <a:ext cx="8207376" cy="0"/>
          </a:xfrm>
          <a:prstGeom prst="line">
            <a:avLst/>
          </a:prstGeom>
          <a:ln>
            <a:solidFill>
              <a:srgbClr val="CC3333"/>
            </a:solidFill>
            <a:round/>
          </a:ln>
        </p:spPr>
        <p:txBody>
          <a:bodyPr lIns="0" tIns="0" rIns="0" bIns="0"/>
          <a:lstStyle/>
          <a:p>
            <a:pPr defTabSz="457200" fontAlgn="auto">
              <a:spcBef>
                <a:spcPts val="0"/>
              </a:spcBef>
              <a:spcAft>
                <a:spcPts val="0"/>
              </a:spcAft>
              <a:defRPr sz="1200">
                <a:latin typeface="+mj-lt"/>
                <a:ea typeface="+mj-ea"/>
                <a:cs typeface="+mj-cs"/>
                <a:sym typeface="Helvetica"/>
              </a:defRPr>
            </a:pPr>
            <a:endParaRPr sz="1200" kern="0" dirty="0">
              <a:solidFill>
                <a:sysClr val="windowText" lastClr="000000"/>
              </a:solidFill>
              <a:latin typeface="Helvetica"/>
              <a:ea typeface="+mj-ea"/>
              <a:cs typeface="Helvetica"/>
              <a:sym typeface="Helvetica"/>
            </a:endParaRPr>
          </a:p>
        </p:txBody>
      </p:sp>
      <p:sp>
        <p:nvSpPr>
          <p:cNvPr id="4" name="Shape 4"/>
          <p:cNvSpPr>
            <a:spLocks noGrp="1"/>
          </p:cNvSpPr>
          <p:nvPr>
            <p:ph type="title"/>
          </p:nvPr>
        </p:nvSpPr>
        <p:spPr>
          <a:xfrm>
            <a:off x="449262" y="0"/>
            <a:ext cx="6499226" cy="1150939"/>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lstStyle/>
          <a:p>
            <a:pPr lvl="0">
              <a:defRPr sz="1800">
                <a:solidFill>
                  <a:srgbClr val="000000"/>
                </a:solidFill>
              </a:defRPr>
            </a:pPr>
            <a:r>
              <a:rPr sz="4400">
                <a:solidFill>
                  <a:srgbClr val="CCCCCC"/>
                </a:solidFill>
              </a:rPr>
              <a:t>Title Text</a:t>
            </a:r>
          </a:p>
        </p:txBody>
      </p:sp>
      <p:sp>
        <p:nvSpPr>
          <p:cNvPr id="5" name="Shape 5"/>
          <p:cNvSpPr>
            <a:spLocks noGrp="1"/>
          </p:cNvSpPr>
          <p:nvPr>
            <p:ph type="body" idx="1"/>
          </p:nvPr>
        </p:nvSpPr>
        <p:spPr>
          <a:xfrm>
            <a:off x="457200" y="1485900"/>
            <a:ext cx="8229600" cy="5372100"/>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6" name="Shape 6"/>
          <p:cNvSpPr>
            <a:spLocks noGrp="1"/>
          </p:cNvSpPr>
          <p:nvPr>
            <p:ph type="sldNum" sz="quarter" idx="2"/>
          </p:nvPr>
        </p:nvSpPr>
        <p:spPr>
          <a:xfrm>
            <a:off x="6553200" y="6453187"/>
            <a:ext cx="2133600" cy="264256"/>
          </a:xfrm>
          <a:prstGeom prst="rect">
            <a:avLst/>
          </a:prstGeom>
          <a:ln w="12700">
            <a:miter lim="400000"/>
          </a:ln>
        </p:spPr>
        <p:txBody>
          <a:bodyPr lIns="45719" rIns="45719">
            <a:spAutoFit/>
          </a:bodyPr>
          <a:lstStyle>
            <a:lvl1pPr algn="r">
              <a:defRPr sz="1200">
                <a:solidFill>
                  <a:srgbClr val="333333"/>
                </a:solidFill>
              </a:defRPr>
            </a:lvl1pPr>
          </a:lstStyle>
          <a:p>
            <a:pPr fontAlgn="auto">
              <a:spcBef>
                <a:spcPts val="0"/>
              </a:spcBef>
              <a:spcAft>
                <a:spcPts val="0"/>
              </a:spcAft>
            </a:pPr>
            <a:fld id="{86CB4B4D-7CA3-9044-876B-883B54F8677D}" type="slidenum">
              <a:rPr kern="0">
                <a:latin typeface="Arial"/>
                <a:cs typeface="Arial"/>
                <a:sym typeface="Arial"/>
              </a:rPr>
              <a:pPr fontAlgn="auto">
                <a:spcBef>
                  <a:spcPts val="0"/>
                </a:spcBef>
                <a:spcAft>
                  <a:spcPts val="0"/>
                </a:spcAft>
              </a:pPr>
              <a:t>‹#›</a:t>
            </a:fld>
            <a:endParaRPr kern="0" dirty="0">
              <a:latin typeface="Arial"/>
              <a:cs typeface="Arial"/>
              <a:sym typeface="Arial"/>
            </a:endParaRPr>
          </a:p>
        </p:txBody>
      </p:sp>
    </p:spTree>
    <p:extLst>
      <p:ext uri="{BB962C8B-B14F-4D97-AF65-F5344CB8AC3E}">
        <p14:creationId xmlns:p14="http://schemas.microsoft.com/office/powerpoint/2010/main" val="3390004982"/>
      </p:ext>
    </p:extLst>
  </p:cSld>
  <p:clrMap bg1="lt1" tx1="dk1" bg2="lt2" tx2="dk2" accent1="accent1" accent2="accent2" accent3="accent3" accent4="accent4" accent5="accent5" accent6="accent6" hlink="hlink" folHlink="folHlink"/>
  <p:sldLayoutIdLst>
    <p:sldLayoutId id="2147483794" r:id="rId1"/>
    <p:sldLayoutId id="2147483797" r:id="rId2"/>
    <p:sldLayoutId id="2147483798" r:id="rId3"/>
    <p:sldLayoutId id="2147483801" r:id="rId4"/>
    <p:sldLayoutId id="2147483802" r:id="rId5"/>
    <p:sldLayoutId id="2147483803" r:id="rId6"/>
    <p:sldLayoutId id="2147483804" r:id="rId7"/>
    <p:sldLayoutId id="2147483805" r:id="rId8"/>
  </p:sldLayoutIdLst>
  <p:transition spd="med"/>
  <p:txStyles>
    <p:titleStyle>
      <a:lvl1pPr>
        <a:defRPr sz="4400">
          <a:solidFill>
            <a:srgbClr val="CCCCCC"/>
          </a:solidFill>
          <a:latin typeface="BerkeleyOldstyleITCbyBT"/>
          <a:ea typeface="BerkeleyOldstyleITCbyBT"/>
          <a:cs typeface="BerkeleyOldstyleITCbyBT"/>
          <a:sym typeface="BerkeleyOldstyleITCbyBT"/>
        </a:defRPr>
      </a:lvl1pPr>
      <a:lvl2pPr>
        <a:defRPr sz="4400">
          <a:solidFill>
            <a:srgbClr val="CCCCCC"/>
          </a:solidFill>
          <a:latin typeface="BerkeleyOldstyleITCbyBT"/>
          <a:ea typeface="BerkeleyOldstyleITCbyBT"/>
          <a:cs typeface="BerkeleyOldstyleITCbyBT"/>
          <a:sym typeface="BerkeleyOldstyleITCbyBT"/>
        </a:defRPr>
      </a:lvl2pPr>
      <a:lvl3pPr>
        <a:defRPr sz="4400">
          <a:solidFill>
            <a:srgbClr val="CCCCCC"/>
          </a:solidFill>
          <a:latin typeface="BerkeleyOldstyleITCbyBT"/>
          <a:ea typeface="BerkeleyOldstyleITCbyBT"/>
          <a:cs typeface="BerkeleyOldstyleITCbyBT"/>
          <a:sym typeface="BerkeleyOldstyleITCbyBT"/>
        </a:defRPr>
      </a:lvl3pPr>
      <a:lvl4pPr>
        <a:defRPr sz="4400">
          <a:solidFill>
            <a:srgbClr val="CCCCCC"/>
          </a:solidFill>
          <a:latin typeface="BerkeleyOldstyleITCbyBT"/>
          <a:ea typeface="BerkeleyOldstyleITCbyBT"/>
          <a:cs typeface="BerkeleyOldstyleITCbyBT"/>
          <a:sym typeface="BerkeleyOldstyleITCbyBT"/>
        </a:defRPr>
      </a:lvl4pPr>
      <a:lvl5pPr>
        <a:defRPr sz="4400">
          <a:solidFill>
            <a:srgbClr val="CCCCCC"/>
          </a:solidFill>
          <a:latin typeface="BerkeleyOldstyleITCbyBT"/>
          <a:ea typeface="BerkeleyOldstyleITCbyBT"/>
          <a:cs typeface="BerkeleyOldstyleITCbyBT"/>
          <a:sym typeface="BerkeleyOldstyleITCbyBT"/>
        </a:defRPr>
      </a:lvl5pPr>
      <a:lvl6pPr indent="457200">
        <a:defRPr sz="4400">
          <a:solidFill>
            <a:srgbClr val="CCCCCC"/>
          </a:solidFill>
          <a:latin typeface="BerkeleyOldstyleITCbyBT"/>
          <a:ea typeface="BerkeleyOldstyleITCbyBT"/>
          <a:cs typeface="BerkeleyOldstyleITCbyBT"/>
          <a:sym typeface="BerkeleyOldstyleITCbyBT"/>
        </a:defRPr>
      </a:lvl6pPr>
      <a:lvl7pPr indent="914400">
        <a:defRPr sz="4400">
          <a:solidFill>
            <a:srgbClr val="CCCCCC"/>
          </a:solidFill>
          <a:latin typeface="BerkeleyOldstyleITCbyBT"/>
          <a:ea typeface="BerkeleyOldstyleITCbyBT"/>
          <a:cs typeface="BerkeleyOldstyleITCbyBT"/>
          <a:sym typeface="BerkeleyOldstyleITCbyBT"/>
        </a:defRPr>
      </a:lvl7pPr>
      <a:lvl8pPr indent="1371600">
        <a:defRPr sz="4400">
          <a:solidFill>
            <a:srgbClr val="CCCCCC"/>
          </a:solidFill>
          <a:latin typeface="BerkeleyOldstyleITCbyBT"/>
          <a:ea typeface="BerkeleyOldstyleITCbyBT"/>
          <a:cs typeface="BerkeleyOldstyleITCbyBT"/>
          <a:sym typeface="BerkeleyOldstyleITCbyBT"/>
        </a:defRPr>
      </a:lvl8pPr>
      <a:lvl9pPr indent="1828800">
        <a:defRPr sz="4400">
          <a:solidFill>
            <a:srgbClr val="CCCCCC"/>
          </a:solidFill>
          <a:latin typeface="BerkeleyOldstyleITCbyBT"/>
          <a:ea typeface="BerkeleyOldstyleITCbyBT"/>
          <a:cs typeface="BerkeleyOldstyleITCbyBT"/>
          <a:sym typeface="BerkeleyOldstyleITCbyBT"/>
        </a:defRPr>
      </a:lvl9pPr>
    </p:titleStyle>
    <p:bodyStyle>
      <a:lvl1pPr marL="342900" indent="-342900">
        <a:spcBef>
          <a:spcPts val="700"/>
        </a:spcBef>
        <a:buClr>
          <a:srgbClr val="CC3333"/>
        </a:buClr>
        <a:buSzPct val="100000"/>
        <a:buChar char="•"/>
        <a:defRPr sz="3200">
          <a:solidFill>
            <a:srgbClr val="333333"/>
          </a:solidFill>
          <a:latin typeface="Arial"/>
          <a:ea typeface="Arial"/>
          <a:cs typeface="Arial"/>
          <a:sym typeface="Arial"/>
        </a:defRPr>
      </a:lvl1pPr>
      <a:lvl2pPr marL="1028700" indent="-571500">
        <a:spcBef>
          <a:spcPts val="700"/>
        </a:spcBef>
        <a:buClr>
          <a:srgbClr val="CC3333"/>
        </a:buClr>
        <a:buSzPct val="100000"/>
        <a:buChar char="•"/>
        <a:defRPr sz="3200">
          <a:solidFill>
            <a:srgbClr val="333333"/>
          </a:solidFill>
          <a:latin typeface="Arial"/>
          <a:ea typeface="Arial"/>
          <a:cs typeface="Arial"/>
          <a:sym typeface="Arial"/>
        </a:defRPr>
      </a:lvl2pPr>
      <a:lvl3pPr marL="1371600" indent="-457200">
        <a:spcBef>
          <a:spcPts val="700"/>
        </a:spcBef>
        <a:buClr>
          <a:srgbClr val="CC3333"/>
        </a:buClr>
        <a:buSzPct val="100000"/>
        <a:buChar char="•"/>
        <a:defRPr sz="3200">
          <a:solidFill>
            <a:srgbClr val="333333"/>
          </a:solidFill>
          <a:latin typeface="Arial"/>
          <a:ea typeface="Arial"/>
          <a:cs typeface="Arial"/>
          <a:sym typeface="Arial"/>
        </a:defRPr>
      </a:lvl3pPr>
      <a:lvl4pPr marL="1828800" indent="-457200">
        <a:spcBef>
          <a:spcPts val="700"/>
        </a:spcBef>
        <a:buClr>
          <a:srgbClr val="CC3333"/>
        </a:buClr>
        <a:buSzPct val="100000"/>
        <a:buChar char="•"/>
        <a:defRPr sz="3200">
          <a:solidFill>
            <a:srgbClr val="333333"/>
          </a:solidFill>
          <a:latin typeface="Arial"/>
          <a:ea typeface="Arial"/>
          <a:cs typeface="Arial"/>
          <a:sym typeface="Arial"/>
        </a:defRPr>
      </a:lvl4pPr>
      <a:lvl5pPr marL="2286000" indent="-457200">
        <a:spcBef>
          <a:spcPts val="700"/>
        </a:spcBef>
        <a:buClr>
          <a:srgbClr val="CC3333"/>
        </a:buClr>
        <a:buSzPct val="100000"/>
        <a:buChar char="•"/>
        <a:defRPr sz="3200">
          <a:solidFill>
            <a:srgbClr val="333333"/>
          </a:solidFill>
          <a:latin typeface="Arial"/>
          <a:ea typeface="Arial"/>
          <a:cs typeface="Arial"/>
          <a:sym typeface="Arial"/>
        </a:defRPr>
      </a:lvl5pPr>
      <a:lvl6pPr marL="2743200" indent="-457200">
        <a:spcBef>
          <a:spcPts val="700"/>
        </a:spcBef>
        <a:buClr>
          <a:srgbClr val="CC3333"/>
        </a:buClr>
        <a:buSzPct val="100000"/>
        <a:buChar char="•"/>
        <a:defRPr sz="3200">
          <a:solidFill>
            <a:srgbClr val="333333"/>
          </a:solidFill>
          <a:latin typeface="Arial"/>
          <a:ea typeface="Arial"/>
          <a:cs typeface="Arial"/>
          <a:sym typeface="Arial"/>
        </a:defRPr>
      </a:lvl6pPr>
      <a:lvl7pPr marL="3200400" indent="-457200">
        <a:spcBef>
          <a:spcPts val="700"/>
        </a:spcBef>
        <a:buClr>
          <a:srgbClr val="CC3333"/>
        </a:buClr>
        <a:buSzPct val="100000"/>
        <a:buChar char="•"/>
        <a:defRPr sz="3200">
          <a:solidFill>
            <a:srgbClr val="333333"/>
          </a:solidFill>
          <a:latin typeface="Arial"/>
          <a:ea typeface="Arial"/>
          <a:cs typeface="Arial"/>
          <a:sym typeface="Arial"/>
        </a:defRPr>
      </a:lvl7pPr>
      <a:lvl8pPr marL="3657600" indent="-457200">
        <a:spcBef>
          <a:spcPts val="700"/>
        </a:spcBef>
        <a:buClr>
          <a:srgbClr val="CC3333"/>
        </a:buClr>
        <a:buSzPct val="100000"/>
        <a:buChar char="•"/>
        <a:defRPr sz="3200">
          <a:solidFill>
            <a:srgbClr val="333333"/>
          </a:solidFill>
          <a:latin typeface="Arial"/>
          <a:ea typeface="Arial"/>
          <a:cs typeface="Arial"/>
          <a:sym typeface="Arial"/>
        </a:defRPr>
      </a:lvl8pPr>
      <a:lvl9pPr marL="4114800" indent="-457200">
        <a:spcBef>
          <a:spcPts val="700"/>
        </a:spcBef>
        <a:buClr>
          <a:srgbClr val="CC3333"/>
        </a:buClr>
        <a:buSzPct val="100000"/>
        <a:buChar char="•"/>
        <a:defRPr sz="3200">
          <a:solidFill>
            <a:srgbClr val="333333"/>
          </a:solidFill>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indent="2286000" algn="r">
        <a:defRPr sz="1200">
          <a:solidFill>
            <a:schemeClr val="tx1"/>
          </a:solidFill>
          <a:latin typeface="+mn-lt"/>
          <a:ea typeface="+mn-ea"/>
          <a:cs typeface="+mn-cs"/>
          <a:sym typeface="Arial"/>
        </a:defRPr>
      </a:lvl6pPr>
      <a:lvl7pPr indent="2743200" algn="r">
        <a:defRPr sz="1200">
          <a:solidFill>
            <a:schemeClr val="tx1"/>
          </a:solidFill>
          <a:latin typeface="+mn-lt"/>
          <a:ea typeface="+mn-ea"/>
          <a:cs typeface="+mn-cs"/>
          <a:sym typeface="Arial"/>
        </a:defRPr>
      </a:lvl7pPr>
      <a:lvl8pPr indent="3200400" algn="r">
        <a:defRPr sz="1200">
          <a:solidFill>
            <a:schemeClr val="tx1"/>
          </a:solidFill>
          <a:latin typeface="+mn-lt"/>
          <a:ea typeface="+mn-ea"/>
          <a:cs typeface="+mn-cs"/>
          <a:sym typeface="Arial"/>
        </a:defRPr>
      </a:lvl8pPr>
      <a:lvl9pPr indent="3657600"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3EF2AEC2-BC1D-4181-B76A-F67DD716B9A4}"/>
              </a:ext>
            </a:extLst>
          </p:cNvPr>
          <p:cNvSpPr>
            <a:spLocks noGrp="1"/>
          </p:cNvSpPr>
          <p:nvPr>
            <p:ph type="ctrTitle"/>
          </p:nvPr>
        </p:nvSpPr>
        <p:spPr>
          <a:xfrm>
            <a:off x="827584" y="3717032"/>
            <a:ext cx="7269460" cy="1102519"/>
          </a:xfrm>
        </p:spPr>
        <p:txBody>
          <a:bodyPr/>
          <a:lstStyle/>
          <a:p>
            <a:pPr algn="ctr"/>
            <a:r>
              <a:rPr lang="en-US" altLang="en-US" sz="4800" b="1" u="sng" dirty="0">
                <a:latin typeface="Berkeley" panose="02020500000000000000" pitchFamily="18" charset="0"/>
              </a:rPr>
              <a:t>GCSE &amp; A-Level</a:t>
            </a:r>
            <a:r>
              <a:rPr lang="en-US" altLang="en-US" sz="4800" dirty="0">
                <a:latin typeface="Berkeley" panose="02020500000000000000" pitchFamily="18" charset="0"/>
              </a:rPr>
              <a:t> </a:t>
            </a:r>
            <a:br>
              <a:rPr lang="en-US" altLang="en-US" sz="4800" dirty="0">
                <a:latin typeface="Berkeley" panose="02020500000000000000" pitchFamily="18" charset="0"/>
              </a:rPr>
            </a:br>
            <a:br>
              <a:rPr lang="en-US" altLang="en-US" sz="4800" dirty="0">
                <a:latin typeface="Berkeley" panose="02020500000000000000" pitchFamily="18" charset="0"/>
              </a:rPr>
            </a:br>
            <a:r>
              <a:rPr lang="en-US" altLang="en-US" sz="4800" dirty="0">
                <a:latin typeface="Berkeley" panose="02020500000000000000" pitchFamily="18" charset="0"/>
              </a:rPr>
              <a:t>Centre Assessed Grades 2020-2021</a:t>
            </a:r>
            <a:br>
              <a:rPr lang="en-US" altLang="en-US" sz="4800" dirty="0">
                <a:latin typeface="Berkeley" panose="02020500000000000000" pitchFamily="18" charset="0"/>
              </a:rPr>
            </a:br>
            <a:br>
              <a:rPr lang="en-US" altLang="en-US" sz="4800" dirty="0">
                <a:latin typeface="Berkeley" panose="02020500000000000000" pitchFamily="18" charset="0"/>
              </a:rPr>
            </a:br>
            <a:endParaRPr lang="en-US" altLang="en-US" sz="4800" dirty="0">
              <a:latin typeface="Berkeley" panose="02020500000000000000" pitchFamily="18" charset="0"/>
            </a:endParaRPr>
          </a:p>
        </p:txBody>
      </p:sp>
    </p:spTree>
    <p:extLst>
      <p:ext uri="{BB962C8B-B14F-4D97-AF65-F5344CB8AC3E}">
        <p14:creationId xmlns:p14="http://schemas.microsoft.com/office/powerpoint/2010/main" val="1160040350"/>
      </p:ext>
    </p:extLst>
  </p:cSld>
  <p:clrMapOvr>
    <a:masterClrMapping/>
  </p:clrMapOvr>
  <p:transition spd="med" advTm="38567"/>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9934-0BE8-4A23-BC83-131D8E36BEE5}"/>
              </a:ext>
            </a:extLst>
          </p:cNvPr>
          <p:cNvSpPr>
            <a:spLocks noGrp="1"/>
          </p:cNvSpPr>
          <p:nvPr>
            <p:ph type="title"/>
          </p:nvPr>
        </p:nvSpPr>
        <p:spPr/>
        <p:txBody>
          <a:bodyPr/>
          <a:lstStyle/>
          <a:p>
            <a:r>
              <a:rPr lang="en-GB" sz="3200" dirty="0">
                <a:latin typeface="Berkeley" panose="02020500000000000000" pitchFamily="18" charset="0"/>
              </a:rPr>
              <a:t>Which pieces of evidence have we used to decide your ‘initial’ grade?</a:t>
            </a:r>
          </a:p>
        </p:txBody>
      </p:sp>
      <p:sp>
        <p:nvSpPr>
          <p:cNvPr id="3" name="Content Placeholder 2">
            <a:extLst>
              <a:ext uri="{FF2B5EF4-FFF2-40B4-BE49-F238E27FC236}">
                <a16:creationId xmlns:a16="http://schemas.microsoft.com/office/drawing/2014/main" id="{6E3370DF-6ECF-47C1-A1CF-B9186095CDEE}"/>
              </a:ext>
            </a:extLst>
          </p:cNvPr>
          <p:cNvSpPr>
            <a:spLocks noGrp="1"/>
          </p:cNvSpPr>
          <p:nvPr>
            <p:ph idx="1"/>
          </p:nvPr>
        </p:nvSpPr>
        <p:spPr>
          <a:xfrm>
            <a:off x="449262" y="1340768"/>
            <a:ext cx="8229600" cy="5372100"/>
          </a:xfrm>
        </p:spPr>
        <p:txBody>
          <a:bodyPr/>
          <a:lstStyle/>
          <a:p>
            <a:pPr marL="0" indent="0">
              <a:buNone/>
            </a:pPr>
            <a:r>
              <a:rPr lang="en-GB" dirty="0"/>
              <a:t>Subject: Public Services</a:t>
            </a:r>
          </a:p>
          <a:p>
            <a:endParaRPr lang="en-GB" dirty="0"/>
          </a:p>
        </p:txBody>
      </p:sp>
      <p:graphicFrame>
        <p:nvGraphicFramePr>
          <p:cNvPr id="4" name="Table 3">
            <a:extLst>
              <a:ext uri="{FF2B5EF4-FFF2-40B4-BE49-F238E27FC236}">
                <a16:creationId xmlns:a16="http://schemas.microsoft.com/office/drawing/2014/main" id="{17D496BC-D458-4BFC-9B6C-D4D42159EC1C}"/>
              </a:ext>
            </a:extLst>
          </p:cNvPr>
          <p:cNvGraphicFramePr>
            <a:graphicFrameLocks noGrp="1"/>
          </p:cNvGraphicFramePr>
          <p:nvPr>
            <p:extLst>
              <p:ext uri="{D42A27DB-BD31-4B8C-83A1-F6EECF244321}">
                <p14:modId xmlns:p14="http://schemas.microsoft.com/office/powerpoint/2010/main" val="3620248085"/>
              </p:ext>
            </p:extLst>
          </p:nvPr>
        </p:nvGraphicFramePr>
        <p:xfrm>
          <a:off x="72548" y="1988836"/>
          <a:ext cx="8606312" cy="4206240"/>
        </p:xfrm>
        <a:graphic>
          <a:graphicData uri="http://schemas.openxmlformats.org/drawingml/2006/table">
            <a:tbl>
              <a:tblPr firstRow="1" bandRow="1">
                <a:tableStyleId>{5C22544A-7EE6-4342-B048-85BDC9FD1C3A}</a:tableStyleId>
              </a:tblPr>
              <a:tblGrid>
                <a:gridCol w="2151578">
                  <a:extLst>
                    <a:ext uri="{9D8B030D-6E8A-4147-A177-3AD203B41FA5}">
                      <a16:colId xmlns:a16="http://schemas.microsoft.com/office/drawing/2014/main" val="1949237586"/>
                    </a:ext>
                  </a:extLst>
                </a:gridCol>
                <a:gridCol w="2151578">
                  <a:extLst>
                    <a:ext uri="{9D8B030D-6E8A-4147-A177-3AD203B41FA5}">
                      <a16:colId xmlns:a16="http://schemas.microsoft.com/office/drawing/2014/main" val="4177008459"/>
                    </a:ext>
                  </a:extLst>
                </a:gridCol>
                <a:gridCol w="2151578">
                  <a:extLst>
                    <a:ext uri="{9D8B030D-6E8A-4147-A177-3AD203B41FA5}">
                      <a16:colId xmlns:a16="http://schemas.microsoft.com/office/drawing/2014/main" val="2576519577"/>
                    </a:ext>
                  </a:extLst>
                </a:gridCol>
                <a:gridCol w="2151578">
                  <a:extLst>
                    <a:ext uri="{9D8B030D-6E8A-4147-A177-3AD203B41FA5}">
                      <a16:colId xmlns:a16="http://schemas.microsoft.com/office/drawing/2014/main" val="937750620"/>
                    </a:ext>
                  </a:extLst>
                </a:gridCol>
              </a:tblGrid>
              <a:tr h="590504">
                <a:tc>
                  <a:txBody>
                    <a:bodyPr/>
                    <a:lstStyle/>
                    <a:p>
                      <a:pPr algn="ctr"/>
                      <a:r>
                        <a:rPr lang="en-GB" sz="2000" dirty="0">
                          <a:latin typeface="Swis721 Lt BT" panose="020B0403020202020204" pitchFamily="34" charset="0"/>
                        </a:rPr>
                        <a:t>Name of evidence piece</a:t>
                      </a:r>
                    </a:p>
                  </a:txBody>
                  <a:tcPr/>
                </a:tc>
                <a:tc>
                  <a:txBody>
                    <a:bodyPr/>
                    <a:lstStyle/>
                    <a:p>
                      <a:pPr algn="ctr"/>
                      <a:r>
                        <a:rPr lang="en-GB" sz="2000" dirty="0">
                          <a:latin typeface="Swis721 Lt BT"/>
                        </a:rPr>
                        <a:t>Criteria or Marks</a:t>
                      </a:r>
                    </a:p>
                  </a:txBody>
                  <a:tcPr/>
                </a:tc>
                <a:tc>
                  <a:txBody>
                    <a:bodyPr/>
                    <a:lstStyle/>
                    <a:p>
                      <a:pPr algn="ctr"/>
                      <a:r>
                        <a:rPr lang="en-GB" sz="2000" dirty="0">
                          <a:latin typeface="Swis721 Lt BT" panose="020B0403020202020204" pitchFamily="34" charset="0"/>
                        </a:rPr>
                        <a:t>When did we complete this evidence?</a:t>
                      </a:r>
                    </a:p>
                  </a:txBody>
                  <a:tcPr/>
                </a:tc>
                <a:tc>
                  <a:txBody>
                    <a:bodyPr/>
                    <a:lstStyle/>
                    <a:p>
                      <a:pPr algn="ctr"/>
                      <a:r>
                        <a:rPr lang="en-GB" sz="2000" dirty="0">
                          <a:latin typeface="Swis721 Lt BT" panose="020B0403020202020204" pitchFamily="34" charset="0"/>
                        </a:rPr>
                        <a:t>Why are we using this evidence piece?</a:t>
                      </a:r>
                    </a:p>
                  </a:txBody>
                  <a:tcPr/>
                </a:tc>
                <a:extLst>
                  <a:ext uri="{0D108BD9-81ED-4DB2-BD59-A6C34878D82A}">
                    <a16:rowId xmlns:a16="http://schemas.microsoft.com/office/drawing/2014/main" val="3757199200"/>
                  </a:ext>
                </a:extLst>
              </a:tr>
              <a:tr h="590504">
                <a:tc>
                  <a:txBody>
                    <a:bodyPr/>
                    <a:lstStyle/>
                    <a:p>
                      <a:pPr algn="l"/>
                      <a:r>
                        <a:rPr lang="en-GB" dirty="0"/>
                        <a:t>Unit 18</a:t>
                      </a:r>
                    </a:p>
                    <a:p>
                      <a:pPr algn="l"/>
                      <a:r>
                        <a:rPr lang="en-GB" dirty="0"/>
                        <a:t>Psychological Approaches/Studies</a:t>
                      </a:r>
                    </a:p>
                  </a:txBody>
                  <a:tcPr/>
                </a:tc>
                <a:tc>
                  <a:txBody>
                    <a:bodyPr/>
                    <a:lstStyle/>
                    <a:p>
                      <a:pPr algn="l"/>
                      <a:r>
                        <a:rPr lang="en-GB" dirty="0"/>
                        <a:t>P1, P2, M1</a:t>
                      </a:r>
                    </a:p>
                  </a:txBody>
                  <a:tcPr/>
                </a:tc>
                <a:tc>
                  <a:txBody>
                    <a:bodyPr/>
                    <a:lstStyle/>
                    <a:p>
                      <a:pPr algn="l"/>
                      <a:r>
                        <a:rPr lang="en-GB" dirty="0"/>
                        <a:t>13.1.2020</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Identify, M Assess, </a:t>
                      </a:r>
                    </a:p>
                  </a:txBody>
                  <a:tcPr/>
                </a:tc>
                <a:extLst>
                  <a:ext uri="{0D108BD9-81ED-4DB2-BD59-A6C34878D82A}">
                    <a16:rowId xmlns:a16="http://schemas.microsoft.com/office/drawing/2014/main" val="1163903048"/>
                  </a:ext>
                </a:extLst>
              </a:tr>
              <a:tr h="590504">
                <a:tc>
                  <a:txBody>
                    <a:bodyPr/>
                    <a:lstStyle/>
                    <a:p>
                      <a:pPr algn="l"/>
                      <a:r>
                        <a:rPr lang="en-GB" dirty="0"/>
                        <a:t>Unit 18</a:t>
                      </a:r>
                    </a:p>
                    <a:p>
                      <a:pPr algn="l"/>
                      <a:r>
                        <a:rPr lang="en-GB" dirty="0"/>
                        <a:t>Benefits of Understanding Behaviour</a:t>
                      </a:r>
                    </a:p>
                  </a:txBody>
                  <a:tcPr/>
                </a:tc>
                <a:tc>
                  <a:txBody>
                    <a:bodyPr/>
                    <a:lstStyle/>
                    <a:p>
                      <a:pPr algn="l"/>
                      <a:r>
                        <a:rPr lang="en-GB" dirty="0"/>
                        <a:t>P3, M2, D1</a:t>
                      </a:r>
                    </a:p>
                  </a:txBody>
                  <a:tcPr/>
                </a:tc>
                <a:tc>
                  <a:txBody>
                    <a:bodyPr/>
                    <a:lstStyle/>
                    <a:p>
                      <a:pPr algn="l"/>
                      <a:r>
                        <a:rPr lang="en-GB" dirty="0"/>
                        <a:t>09.3.2021</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Explain, M Analyse, D Evaluate</a:t>
                      </a:r>
                    </a:p>
                  </a:txBody>
                  <a:tcPr/>
                </a:tc>
                <a:extLst>
                  <a:ext uri="{0D108BD9-81ED-4DB2-BD59-A6C34878D82A}">
                    <a16:rowId xmlns:a16="http://schemas.microsoft.com/office/drawing/2014/main" val="4121013604"/>
                  </a:ext>
                </a:extLst>
              </a:tr>
              <a:tr h="590504">
                <a:tc>
                  <a:txBody>
                    <a:bodyPr/>
                    <a:lstStyle/>
                    <a:p>
                      <a:pPr algn="l"/>
                      <a:r>
                        <a:rPr lang="en-GB" dirty="0"/>
                        <a:t>Unit 5</a:t>
                      </a:r>
                    </a:p>
                    <a:p>
                      <a:pPr algn="l"/>
                      <a:r>
                        <a:rPr lang="en-GB" dirty="0"/>
                        <a:t>Health and Lifestyle for PB</a:t>
                      </a:r>
                    </a:p>
                    <a:p>
                      <a:pPr algn="l"/>
                      <a:r>
                        <a:rPr lang="en-GB" dirty="0"/>
                        <a:t>Classwork</a:t>
                      </a:r>
                    </a:p>
                  </a:txBody>
                  <a:tcPr/>
                </a:tc>
                <a:tc>
                  <a:txBody>
                    <a:bodyPr/>
                    <a:lstStyle/>
                    <a:p>
                      <a:pPr algn="l"/>
                      <a:r>
                        <a:rPr lang="en-GB" dirty="0"/>
                        <a:t>N/A</a:t>
                      </a:r>
                    </a:p>
                  </a:txBody>
                  <a:tcPr/>
                </a:tc>
                <a:tc>
                  <a:txBody>
                    <a:bodyPr/>
                    <a:lstStyle/>
                    <a:p>
                      <a:pPr algn="l"/>
                      <a:r>
                        <a:rPr lang="en-GB" dirty="0"/>
                        <a:t>N/A</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This is the reduced unit. It only needs evidence of classwork, therefore, not worth as much as the other Assignments. It won’t be measured in criteria. Rather the Performance Indicators. It meets P Describe, M Explain, D Justify</a:t>
                      </a:r>
                    </a:p>
                    <a:p>
                      <a:pPr algn="l"/>
                      <a:endParaRPr lang="en-GB" dirty="0"/>
                    </a:p>
                  </a:txBody>
                  <a:tcPr/>
                </a:tc>
                <a:extLst>
                  <a:ext uri="{0D108BD9-81ED-4DB2-BD59-A6C34878D82A}">
                    <a16:rowId xmlns:a16="http://schemas.microsoft.com/office/drawing/2014/main" val="1042306145"/>
                  </a:ext>
                </a:extLst>
              </a:tr>
            </a:tbl>
          </a:graphicData>
        </a:graphic>
      </p:graphicFrame>
    </p:spTree>
    <p:extLst>
      <p:ext uri="{BB962C8B-B14F-4D97-AF65-F5344CB8AC3E}">
        <p14:creationId xmlns:p14="http://schemas.microsoft.com/office/powerpoint/2010/main" val="4193502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357B-6295-469B-92AD-7CEC794BF70F}"/>
              </a:ext>
            </a:extLst>
          </p:cNvPr>
          <p:cNvSpPr>
            <a:spLocks noGrp="1"/>
          </p:cNvSpPr>
          <p:nvPr>
            <p:ph type="title"/>
          </p:nvPr>
        </p:nvSpPr>
        <p:spPr/>
        <p:txBody>
          <a:bodyPr/>
          <a:lstStyle/>
          <a:p>
            <a:r>
              <a:rPr lang="en-GB" dirty="0">
                <a:latin typeface="Berkeley" panose="02020500000000000000" pitchFamily="18" charset="0"/>
              </a:rPr>
              <a:t>What happens next…?</a:t>
            </a:r>
          </a:p>
        </p:txBody>
      </p:sp>
      <p:sp>
        <p:nvSpPr>
          <p:cNvPr id="3" name="Content Placeholder 2">
            <a:extLst>
              <a:ext uri="{FF2B5EF4-FFF2-40B4-BE49-F238E27FC236}">
                <a16:creationId xmlns:a16="http://schemas.microsoft.com/office/drawing/2014/main" id="{330ADD62-5C27-4E34-82E0-7AB250779D8B}"/>
              </a:ext>
            </a:extLst>
          </p:cNvPr>
          <p:cNvSpPr>
            <a:spLocks noGrp="1"/>
          </p:cNvSpPr>
          <p:nvPr>
            <p:ph idx="1"/>
          </p:nvPr>
        </p:nvSpPr>
        <p:spPr/>
        <p:txBody>
          <a:bodyPr/>
          <a:lstStyle/>
          <a:p>
            <a:pPr marL="0" indent="0">
              <a:buNone/>
            </a:pPr>
            <a:endParaRPr lang="en-GB" dirty="0"/>
          </a:p>
          <a:p>
            <a:pPr algn="just"/>
            <a:r>
              <a:rPr lang="en-GB" sz="2400" dirty="0">
                <a:latin typeface="Swis721 Lt BT" panose="020B0403020202020204" pitchFamily="34" charset="0"/>
              </a:rPr>
              <a:t>Marking of evidence pieces continues to be moderated and standardised within subjects</a:t>
            </a:r>
          </a:p>
          <a:p>
            <a:pPr algn="just"/>
            <a:r>
              <a:rPr lang="en-GB" sz="2400" dirty="0">
                <a:latin typeface="Swis721 Lt BT" panose="020B0403020202020204" pitchFamily="34" charset="0"/>
              </a:rPr>
              <a:t>Teachers submit your CAG grades to the school by </a:t>
            </a:r>
          </a:p>
          <a:p>
            <a:pPr marL="0" indent="0" algn="just">
              <a:buNone/>
            </a:pPr>
            <a:r>
              <a:rPr lang="en-GB" sz="2400" dirty="0">
                <a:latin typeface="Swis721 Lt BT" panose="020B0403020202020204" pitchFamily="34" charset="0"/>
              </a:rPr>
              <a:t>     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Internal quality assurance of grades – checking the accuracy of grades submitted by teachers</a:t>
            </a:r>
          </a:p>
          <a:p>
            <a:pPr algn="just"/>
            <a:r>
              <a:rPr lang="en-GB" sz="2400" dirty="0">
                <a:latin typeface="Swis721 Lt BT" panose="020B0403020202020204" pitchFamily="34" charset="0"/>
              </a:rPr>
              <a:t>Samworth submits your grades to the Exam Boards on</a:t>
            </a:r>
          </a:p>
          <a:p>
            <a:pPr marL="0" indent="0" algn="just">
              <a:buNone/>
            </a:pPr>
            <a:r>
              <a:rPr lang="en-GB" sz="2400" dirty="0">
                <a:latin typeface="Swis721 Lt BT" panose="020B0403020202020204" pitchFamily="34" charset="0"/>
              </a:rPr>
              <a:t>    18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Leavers events – further details TBC</a:t>
            </a:r>
          </a:p>
          <a:p>
            <a:pPr algn="just"/>
            <a:r>
              <a:rPr lang="en-GB" sz="2400" dirty="0">
                <a:latin typeface="Swis721 Lt BT" panose="020B0403020202020204" pitchFamily="34" charset="0"/>
              </a:rPr>
              <a:t>Results days – 10</a:t>
            </a:r>
            <a:r>
              <a:rPr lang="en-GB" sz="2400" baseline="30000" dirty="0">
                <a:latin typeface="Swis721 Lt BT" panose="020B0403020202020204" pitchFamily="34" charset="0"/>
              </a:rPr>
              <a:t>th</a:t>
            </a:r>
            <a:r>
              <a:rPr lang="en-GB" sz="2400" dirty="0">
                <a:latin typeface="Swis721 Lt BT" panose="020B0403020202020204" pitchFamily="34" charset="0"/>
              </a:rPr>
              <a:t> August (Y13) and 12</a:t>
            </a:r>
            <a:r>
              <a:rPr lang="en-GB" sz="2400" baseline="30000" dirty="0">
                <a:latin typeface="Swis721 Lt BT" panose="020B0403020202020204" pitchFamily="34" charset="0"/>
              </a:rPr>
              <a:t>th</a:t>
            </a:r>
            <a:r>
              <a:rPr lang="en-GB" sz="2400" dirty="0">
                <a:latin typeface="Swis721 Lt BT" panose="020B0403020202020204" pitchFamily="34" charset="0"/>
              </a:rPr>
              <a:t> August (Y11)</a:t>
            </a:r>
          </a:p>
        </p:txBody>
      </p:sp>
    </p:spTree>
    <p:extLst>
      <p:ext uri="{BB962C8B-B14F-4D97-AF65-F5344CB8AC3E}">
        <p14:creationId xmlns:p14="http://schemas.microsoft.com/office/powerpoint/2010/main" val="2239907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6DD5A-21A2-4C92-9DDD-A3F800297BD4}"/>
              </a:ext>
            </a:extLst>
          </p:cNvPr>
          <p:cNvSpPr>
            <a:spLocks noGrp="1"/>
          </p:cNvSpPr>
          <p:nvPr>
            <p:ph type="title"/>
          </p:nvPr>
        </p:nvSpPr>
        <p:spPr/>
        <p:txBody>
          <a:bodyPr/>
          <a:lstStyle/>
          <a:p>
            <a:r>
              <a:rPr lang="en-GB" dirty="0">
                <a:latin typeface="Berkeley" panose="02020500000000000000" pitchFamily="18" charset="0"/>
              </a:rPr>
              <a:t>An Important Point…</a:t>
            </a:r>
          </a:p>
        </p:txBody>
      </p:sp>
      <p:sp>
        <p:nvSpPr>
          <p:cNvPr id="3" name="Text Placeholder 2">
            <a:extLst>
              <a:ext uri="{FF2B5EF4-FFF2-40B4-BE49-F238E27FC236}">
                <a16:creationId xmlns:a16="http://schemas.microsoft.com/office/drawing/2014/main" id="{A24658E2-3045-4377-9983-09335B73305A}"/>
              </a:ext>
            </a:extLst>
          </p:cNvPr>
          <p:cNvSpPr>
            <a:spLocks noGrp="1"/>
          </p:cNvSpPr>
          <p:nvPr>
            <p:ph type="body" idx="1"/>
          </p:nvPr>
        </p:nvSpPr>
        <p:spPr>
          <a:xfrm>
            <a:off x="459586" y="1950056"/>
            <a:ext cx="8144862" cy="4575288"/>
          </a:xfrm>
        </p:spPr>
        <p:txBody>
          <a:bodyPr/>
          <a:lstStyle/>
          <a:p>
            <a:pPr algn="just"/>
            <a:r>
              <a:rPr lang="en-GB" dirty="0">
                <a:latin typeface="Swis721 Lt BT" panose="020B0403020202020204" pitchFamily="34" charset="0"/>
              </a:rPr>
              <a:t>These are not ‘teacher’ assessed grades.</a:t>
            </a:r>
          </a:p>
          <a:p>
            <a:pPr algn="just"/>
            <a:endParaRPr lang="en-GB" dirty="0">
              <a:latin typeface="Swis721 Lt BT" panose="020B0403020202020204" pitchFamily="34" charset="0"/>
            </a:endParaRPr>
          </a:p>
          <a:p>
            <a:pPr algn="just"/>
            <a:r>
              <a:rPr lang="en-GB" dirty="0">
                <a:latin typeface="Swis721 Lt BT" panose="020B0403020202020204" pitchFamily="34" charset="0"/>
              </a:rPr>
              <a:t>This suggests one person is responsible for the outcome of this process.</a:t>
            </a:r>
          </a:p>
          <a:p>
            <a:pPr algn="just"/>
            <a:endParaRPr lang="en-GB" dirty="0">
              <a:latin typeface="Swis721 Lt BT" panose="020B0403020202020204" pitchFamily="34" charset="0"/>
            </a:endParaRPr>
          </a:p>
          <a:p>
            <a:pPr algn="just"/>
            <a:r>
              <a:rPr lang="en-GB" dirty="0">
                <a:latin typeface="Swis721 Lt BT" panose="020B0403020202020204" pitchFamily="34" charset="0"/>
              </a:rPr>
              <a:t>The reality is they are subject to internal and external checks. Grades are then awarded by exam boards.</a:t>
            </a:r>
          </a:p>
        </p:txBody>
      </p:sp>
    </p:spTree>
    <p:extLst>
      <p:ext uri="{BB962C8B-B14F-4D97-AF65-F5344CB8AC3E}">
        <p14:creationId xmlns:p14="http://schemas.microsoft.com/office/powerpoint/2010/main" val="852456387"/>
      </p:ext>
    </p:extLst>
  </p:cSld>
  <p:clrMapOvr>
    <a:masterClrMapping/>
  </p:clrMapOvr>
  <p:transition spd="med" advTm="7161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F651-658D-4726-A7A6-ACE82005DBA4}"/>
              </a:ext>
            </a:extLst>
          </p:cNvPr>
          <p:cNvSpPr>
            <a:spLocks noGrp="1"/>
          </p:cNvSpPr>
          <p:nvPr>
            <p:ph type="title"/>
          </p:nvPr>
        </p:nvSpPr>
        <p:spPr/>
        <p:txBody>
          <a:bodyPr/>
          <a:lstStyle/>
          <a:p>
            <a:r>
              <a:rPr lang="en-GB" dirty="0">
                <a:latin typeface="Berkeley" panose="02020500000000000000" pitchFamily="18" charset="0"/>
              </a:rPr>
              <a:t>What are we trying to achieve in this process…?</a:t>
            </a:r>
          </a:p>
        </p:txBody>
      </p:sp>
      <p:sp>
        <p:nvSpPr>
          <p:cNvPr id="3" name="Text Placeholder 2">
            <a:extLst>
              <a:ext uri="{FF2B5EF4-FFF2-40B4-BE49-F238E27FC236}">
                <a16:creationId xmlns:a16="http://schemas.microsoft.com/office/drawing/2014/main" id="{CF0164C6-DA91-4984-93EC-A1EC01133836}"/>
              </a:ext>
            </a:extLst>
          </p:cNvPr>
          <p:cNvSpPr>
            <a:spLocks noGrp="1"/>
          </p:cNvSpPr>
          <p:nvPr>
            <p:ph type="body" idx="1"/>
          </p:nvPr>
        </p:nvSpPr>
        <p:spPr>
          <a:xfrm>
            <a:off x="457200" y="1485900"/>
            <a:ext cx="8363272" cy="5372100"/>
          </a:xfrm>
        </p:spPr>
        <p:txBody>
          <a:bodyPr/>
          <a:lstStyle/>
          <a:p>
            <a:endParaRPr lang="en-GB" dirty="0"/>
          </a:p>
          <a:p>
            <a:pPr marL="0" indent="0" algn="ctr">
              <a:buNone/>
            </a:pPr>
            <a:r>
              <a:rPr lang="en-GB" dirty="0">
                <a:latin typeface="Swis721 Lt BT" panose="020B0403020202020204" pitchFamily="34" charset="0"/>
              </a:rPr>
              <a:t>The text below is taken directly from the </a:t>
            </a:r>
          </a:p>
          <a:p>
            <a:pPr marL="0" indent="0" algn="ctr">
              <a:buNone/>
            </a:pPr>
            <a:r>
              <a:rPr lang="en-GB" dirty="0">
                <a:latin typeface="Swis721 Lt BT" panose="020B0403020202020204" pitchFamily="34" charset="0"/>
              </a:rPr>
              <a:t>Centre Assessed Grades (CAG) guidance:</a:t>
            </a:r>
          </a:p>
          <a:p>
            <a:pPr marL="0" indent="0" algn="just">
              <a:buNone/>
            </a:pPr>
            <a:endParaRPr lang="en-GB" dirty="0">
              <a:latin typeface="Swis721 Lt BT" panose="020B0403020202020204" pitchFamily="34" charset="0"/>
            </a:endParaRPr>
          </a:p>
          <a:p>
            <a:pPr marL="0" indent="0" algn="ctr">
              <a:buNone/>
            </a:pPr>
            <a:r>
              <a:rPr lang="en-GB" b="1" dirty="0">
                <a:latin typeface="Swis721 Lt BT" panose="020B0403020202020204" pitchFamily="34" charset="0"/>
              </a:rPr>
              <a:t>‘The grades submitted to Exam Boards must reflect a fair, reasonable and carefully considered judgement of the student’s performance across a range of evidence, on the curriculum content that they have been taught’</a:t>
            </a:r>
          </a:p>
        </p:txBody>
      </p:sp>
    </p:spTree>
    <p:extLst>
      <p:ext uri="{BB962C8B-B14F-4D97-AF65-F5344CB8AC3E}">
        <p14:creationId xmlns:p14="http://schemas.microsoft.com/office/powerpoint/2010/main" val="40394801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New System…</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390364" y="656692"/>
            <a:ext cx="8363272" cy="5544616"/>
          </a:xfrm>
        </p:spPr>
        <p:txBody>
          <a:bodyPr/>
          <a:lstStyle/>
          <a:p>
            <a:endParaRPr lang="en-GB" dirty="0"/>
          </a:p>
          <a:p>
            <a:pPr marL="0" indent="0">
              <a:buNone/>
            </a:pPr>
            <a:r>
              <a:rPr lang="en-GB" sz="2400" b="1" dirty="0">
                <a:latin typeface="Swis721 Lt BT" panose="020B0403020202020204" pitchFamily="34" charset="0"/>
              </a:rPr>
              <a:t>Staff and Exam Boards assess the standard you are performing at…</a:t>
            </a:r>
          </a:p>
          <a:p>
            <a:endParaRPr lang="en-GB" sz="2400" b="1" i="1" dirty="0"/>
          </a:p>
          <a:p>
            <a:pPr marL="0" indent="0">
              <a:buNone/>
            </a:pPr>
            <a:r>
              <a:rPr lang="en-GB" sz="2400" b="1" dirty="0">
                <a:latin typeface="Swis721 Lt BT" panose="020B0403020202020204" pitchFamily="34" charset="0"/>
              </a:rPr>
              <a:t>What has it involved?</a:t>
            </a:r>
          </a:p>
          <a:p>
            <a:pPr marL="0" indent="0">
              <a:buNone/>
            </a:pPr>
            <a:endParaRPr lang="en-GB" sz="2400" b="1" dirty="0">
              <a:latin typeface="Swis721 Lt BT" panose="020B0403020202020204" pitchFamily="34" charset="0"/>
            </a:endParaRPr>
          </a:p>
          <a:p>
            <a:r>
              <a:rPr lang="en-GB" dirty="0">
                <a:latin typeface="Swis721 Lt BT" panose="020B0403020202020204" pitchFamily="34" charset="0"/>
              </a:rPr>
              <a:t>Return on Monday 8</a:t>
            </a:r>
            <a:r>
              <a:rPr lang="en-GB" baseline="30000" dirty="0">
                <a:latin typeface="Swis721 Lt BT" panose="020B0403020202020204" pitchFamily="34" charset="0"/>
              </a:rPr>
              <a:t>th</a:t>
            </a:r>
            <a:r>
              <a:rPr lang="en-GB" dirty="0">
                <a:latin typeface="Swis721 Lt BT" panose="020B0403020202020204" pitchFamily="34" charset="0"/>
              </a:rPr>
              <a:t> March</a:t>
            </a:r>
          </a:p>
          <a:p>
            <a:r>
              <a:rPr lang="en-GB" dirty="0">
                <a:latin typeface="Swis721 Lt BT" panose="020B0403020202020204" pitchFamily="34" charset="0"/>
              </a:rPr>
              <a:t>Further internal assessment (exams)</a:t>
            </a:r>
          </a:p>
          <a:p>
            <a:r>
              <a:rPr lang="en-GB" dirty="0">
                <a:latin typeface="Swis721 Lt BT" panose="020B0403020202020204" pitchFamily="34" charset="0"/>
              </a:rPr>
              <a:t>Other (previous) assessed work – NEAs, coursework, essays, topic tests etc.</a:t>
            </a:r>
          </a:p>
          <a:p>
            <a:r>
              <a:rPr lang="en-GB" dirty="0">
                <a:latin typeface="Swis721 Lt BT" panose="020B0403020202020204" pitchFamily="34" charset="0"/>
              </a:rPr>
              <a:t>Previous mocks</a:t>
            </a:r>
          </a:p>
          <a:p>
            <a:pPr marL="0" indent="0">
              <a:buNone/>
            </a:pPr>
            <a:endParaRPr lang="en-GB" b="1" dirty="0"/>
          </a:p>
          <a:p>
            <a:pPr marL="0" indent="0">
              <a:buNone/>
            </a:pPr>
            <a:endParaRPr lang="en-GB" b="1" i="1" dirty="0"/>
          </a:p>
        </p:txBody>
      </p:sp>
    </p:spTree>
    <p:extLst>
      <p:ext uri="{BB962C8B-B14F-4D97-AF65-F5344CB8AC3E}">
        <p14:creationId xmlns:p14="http://schemas.microsoft.com/office/powerpoint/2010/main" val="3993389716"/>
      </p:ext>
    </p:extLst>
  </p:cSld>
  <p:clrMapOvr>
    <a:masterClrMapping/>
  </p:clrMapOvr>
  <p:transition spd="med" advTm="124217"/>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372100"/>
          </a:xfrm>
        </p:spPr>
        <p:txBody>
          <a:bodyPr/>
          <a:lstStyle/>
          <a:p>
            <a:endParaRPr lang="en-GB" dirty="0"/>
          </a:p>
          <a:p>
            <a:r>
              <a:rPr lang="en-GB" b="1" i="1" dirty="0">
                <a:latin typeface="Swis721 Lt BT" panose="020B0403020202020204" pitchFamily="34" charset="0"/>
              </a:rPr>
              <a:t>FAIRNESS:  </a:t>
            </a:r>
            <a:r>
              <a:rPr lang="en-GB" dirty="0">
                <a:latin typeface="Swis721 Lt BT" panose="020B0403020202020204" pitchFamily="34" charset="0"/>
              </a:rPr>
              <a:t>Will Samworth be more generous or more harsh than other schools?</a:t>
            </a:r>
          </a:p>
          <a:p>
            <a:pPr lvl="1"/>
            <a:r>
              <a:rPr lang="en-GB" dirty="0">
                <a:latin typeface="Swis721 Lt BT" panose="020B0403020202020204" pitchFamily="34" charset="0"/>
              </a:rPr>
              <a:t>All schools follow same guidance</a:t>
            </a:r>
          </a:p>
          <a:p>
            <a:pPr lvl="1"/>
            <a:r>
              <a:rPr lang="en-GB" dirty="0">
                <a:latin typeface="Swis721 Lt BT" panose="020B0403020202020204" pitchFamily="34" charset="0"/>
              </a:rPr>
              <a:t>We will carry out internal checks</a:t>
            </a:r>
          </a:p>
          <a:p>
            <a:pPr lvl="1"/>
            <a:r>
              <a:rPr lang="en-GB" dirty="0">
                <a:latin typeface="Swis721 Lt BT" panose="020B0403020202020204" pitchFamily="34" charset="0"/>
              </a:rPr>
              <a:t>All schools subject to same external quality assurance</a:t>
            </a:r>
          </a:p>
          <a:p>
            <a:pPr lvl="1"/>
            <a:r>
              <a:rPr lang="en-GB" dirty="0">
                <a:latin typeface="Swis721 Lt BT" panose="020B0403020202020204" pitchFamily="34" charset="0"/>
              </a:rPr>
              <a:t>Judgments are evidence based</a:t>
            </a:r>
          </a:p>
          <a:p>
            <a:pPr lvl="1"/>
            <a:r>
              <a:rPr lang="en-GB" dirty="0">
                <a:latin typeface="Swis721 Lt BT" panose="020B0403020202020204" pitchFamily="34" charset="0"/>
              </a:rPr>
              <a:t>We have to sign a declaration</a:t>
            </a:r>
          </a:p>
          <a:p>
            <a:pPr lvl="1"/>
            <a:r>
              <a:rPr lang="en-GB" dirty="0">
                <a:latin typeface="Swis721 Lt BT" panose="020B0403020202020204" pitchFamily="34" charset="0"/>
              </a:rPr>
              <a:t>Devalues achievements of past/future students</a:t>
            </a:r>
          </a:p>
          <a:p>
            <a:pPr lvl="1"/>
            <a:r>
              <a:rPr lang="en-GB" dirty="0">
                <a:latin typeface="Swis721 Lt BT" panose="020B0403020202020204" pitchFamily="34" charset="0"/>
              </a:rPr>
              <a:t>No point – no performance data this year </a:t>
            </a:r>
          </a:p>
          <a:p>
            <a:pPr lvl="1"/>
            <a:endParaRPr lang="en-GB" b="1" i="1" dirty="0"/>
          </a:p>
          <a:p>
            <a:endParaRPr lang="en-GB" b="1" i="1" dirty="0"/>
          </a:p>
          <a:p>
            <a:endParaRPr lang="en-GB" b="1" dirty="0"/>
          </a:p>
          <a:p>
            <a:pPr marL="0" indent="0">
              <a:buNone/>
            </a:pPr>
            <a:endParaRPr lang="en-GB" b="1" i="1" dirty="0"/>
          </a:p>
        </p:txBody>
      </p:sp>
    </p:spTree>
    <p:extLst>
      <p:ext uri="{BB962C8B-B14F-4D97-AF65-F5344CB8AC3E}">
        <p14:creationId xmlns:p14="http://schemas.microsoft.com/office/powerpoint/2010/main" val="2320566419"/>
      </p:ext>
    </p:extLst>
  </p:cSld>
  <p:clrMapOvr>
    <a:masterClrMapping/>
  </p:clrMapOvr>
  <p:transition spd="med" advTm="207277"/>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616624"/>
          </a:xfrm>
        </p:spPr>
        <p:txBody>
          <a:bodyPr/>
          <a:lstStyle/>
          <a:p>
            <a:endParaRPr lang="en-GB" dirty="0"/>
          </a:p>
          <a:p>
            <a:pPr marL="0" indent="0">
              <a:buNone/>
            </a:pPr>
            <a:r>
              <a:rPr lang="en-GB" sz="2400" b="1" i="1" dirty="0">
                <a:latin typeface="Swis721 Lt BT" panose="020B0403020202020204" pitchFamily="34" charset="0"/>
              </a:rPr>
              <a:t>RIGHTS:  </a:t>
            </a:r>
            <a:r>
              <a:rPr lang="en-GB" sz="2400" dirty="0">
                <a:latin typeface="Swis721 Lt BT" panose="020B0403020202020204" pitchFamily="34" charset="0"/>
              </a:rPr>
              <a:t>What protections do I have in this process?</a:t>
            </a:r>
          </a:p>
          <a:p>
            <a:pPr lvl="1"/>
            <a:r>
              <a:rPr lang="en-GB" sz="2400" dirty="0">
                <a:latin typeface="Swis721 Lt BT" panose="020B0403020202020204" pitchFamily="34" charset="0"/>
              </a:rPr>
              <a:t>Before we set the grades, we are aware of your relevant context</a:t>
            </a:r>
          </a:p>
          <a:p>
            <a:pPr lvl="1"/>
            <a:r>
              <a:rPr lang="en-GB" sz="2400" dirty="0">
                <a:latin typeface="Swis721 Lt BT" panose="020B0403020202020204" pitchFamily="34" charset="0"/>
              </a:rPr>
              <a:t>We will discuss the evidence base with you for each subject</a:t>
            </a:r>
          </a:p>
          <a:p>
            <a:pPr lvl="1"/>
            <a:r>
              <a:rPr lang="en-GB" sz="2400" dirty="0">
                <a:latin typeface="Swis721 Lt BT" panose="020B0403020202020204" pitchFamily="34" charset="0"/>
              </a:rPr>
              <a:t>After you receive your results, you can appeal</a:t>
            </a:r>
          </a:p>
          <a:p>
            <a:pPr lvl="2"/>
            <a:r>
              <a:rPr lang="en-GB" sz="2400" dirty="0">
                <a:latin typeface="Swis721 Lt BT" panose="020B0403020202020204" pitchFamily="34" charset="0"/>
              </a:rPr>
              <a:t>To the academy – check we didn’t make an administrative error</a:t>
            </a:r>
          </a:p>
          <a:p>
            <a:pPr lvl="2"/>
            <a:r>
              <a:rPr lang="en-GB" sz="2400" dirty="0">
                <a:latin typeface="Swis721 Lt BT" panose="020B0403020202020204" pitchFamily="34" charset="0"/>
              </a:rPr>
              <a:t>To the Exam Board (via the academy) – they will review our evidence base</a:t>
            </a:r>
          </a:p>
          <a:p>
            <a:pPr lvl="2"/>
            <a:endParaRPr lang="en-GB" sz="2400" dirty="0">
              <a:latin typeface="Swis721 Lt BT" panose="020B0403020202020204" pitchFamily="34" charset="0"/>
            </a:endParaRPr>
          </a:p>
          <a:p>
            <a:pPr marL="914400" lvl="2" indent="0" algn="ctr">
              <a:buNone/>
            </a:pPr>
            <a:r>
              <a:rPr lang="en-GB" sz="2400" dirty="0">
                <a:latin typeface="Swis721 Lt BT" panose="020B0403020202020204" pitchFamily="34" charset="0"/>
              </a:rPr>
              <a:t>Results can go up and down on appeal</a:t>
            </a:r>
          </a:p>
          <a:p>
            <a:pPr lvl="1"/>
            <a:endParaRPr lang="en-GB" sz="2400" b="1" i="1" dirty="0"/>
          </a:p>
          <a:p>
            <a:endParaRPr lang="en-GB" sz="2400" b="1" i="1" dirty="0"/>
          </a:p>
          <a:p>
            <a:endParaRPr lang="en-GB" sz="2400" b="1" dirty="0"/>
          </a:p>
          <a:p>
            <a:pPr marL="0" indent="0">
              <a:buNone/>
            </a:pPr>
            <a:endParaRPr lang="en-GB" b="1" i="1" dirty="0"/>
          </a:p>
        </p:txBody>
      </p:sp>
    </p:spTree>
    <p:extLst>
      <p:ext uri="{BB962C8B-B14F-4D97-AF65-F5344CB8AC3E}">
        <p14:creationId xmlns:p14="http://schemas.microsoft.com/office/powerpoint/2010/main" val="1716139834"/>
      </p:ext>
    </p:extLst>
  </p:cSld>
  <p:clrMapOvr>
    <a:masterClrMapping/>
  </p:clrMapOvr>
  <p:transition spd="med" advTm="119571"/>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7FD34-37A6-4608-AD9C-C5ECF938B8BC}"/>
              </a:ext>
            </a:extLst>
          </p:cNvPr>
          <p:cNvSpPr>
            <a:spLocks noGrp="1"/>
          </p:cNvSpPr>
          <p:nvPr>
            <p:ph type="title"/>
          </p:nvPr>
        </p:nvSpPr>
        <p:spPr/>
        <p:txBody>
          <a:bodyPr/>
          <a:lstStyle/>
          <a:p>
            <a:r>
              <a:rPr lang="en-GB" dirty="0">
                <a:latin typeface="Berkeley" panose="02020500000000000000" pitchFamily="18" charset="0"/>
              </a:rPr>
              <a:t>How will we arrive at your grades…?</a:t>
            </a:r>
          </a:p>
        </p:txBody>
      </p:sp>
      <p:sp>
        <p:nvSpPr>
          <p:cNvPr id="3" name="Content Placeholder 2">
            <a:extLst>
              <a:ext uri="{FF2B5EF4-FFF2-40B4-BE49-F238E27FC236}">
                <a16:creationId xmlns:a16="http://schemas.microsoft.com/office/drawing/2014/main" id="{0B139EDA-DF2F-4AB0-BAA9-0EAF717015C3}"/>
              </a:ext>
            </a:extLst>
          </p:cNvPr>
          <p:cNvSpPr>
            <a:spLocks noGrp="1"/>
          </p:cNvSpPr>
          <p:nvPr>
            <p:ph idx="1"/>
          </p:nvPr>
        </p:nvSpPr>
        <p:spPr>
          <a:xfrm>
            <a:off x="423247" y="1340768"/>
            <a:ext cx="8229600" cy="5229200"/>
          </a:xfrm>
        </p:spPr>
        <p:txBody>
          <a:bodyPr/>
          <a:lstStyle/>
          <a:p>
            <a:pPr marL="0" indent="0">
              <a:buNone/>
            </a:pPr>
            <a:r>
              <a:rPr lang="en-GB" b="1" dirty="0">
                <a:latin typeface="Swis721 Lt BT" panose="020B0403020202020204" pitchFamily="34" charset="0"/>
              </a:rPr>
              <a:t>Examples</a:t>
            </a:r>
            <a:r>
              <a:rPr lang="en-GB" dirty="0">
                <a:latin typeface="Swis721 Lt BT" panose="020B0403020202020204" pitchFamily="34" charset="0"/>
              </a:rPr>
              <a:t>…</a:t>
            </a:r>
          </a:p>
          <a:p>
            <a:endParaRPr lang="en-GB" dirty="0"/>
          </a:p>
          <a:p>
            <a:pPr marL="0" indent="0">
              <a:buNone/>
            </a:pPr>
            <a:endParaRPr lang="en-GB" dirty="0"/>
          </a:p>
          <a:p>
            <a:pPr marL="0" indent="0">
              <a:buNone/>
            </a:pPr>
            <a:endParaRPr lang="en-GB" dirty="0"/>
          </a:p>
        </p:txBody>
      </p:sp>
      <p:graphicFrame>
        <p:nvGraphicFramePr>
          <p:cNvPr id="4" name="Table 3">
            <a:extLst>
              <a:ext uri="{FF2B5EF4-FFF2-40B4-BE49-F238E27FC236}">
                <a16:creationId xmlns:a16="http://schemas.microsoft.com/office/drawing/2014/main" id="{1B5E1941-A832-45D9-95F3-CEFE3BDE63A7}"/>
              </a:ext>
            </a:extLst>
          </p:cNvPr>
          <p:cNvGraphicFramePr>
            <a:graphicFrameLocks noGrp="1"/>
          </p:cNvGraphicFramePr>
          <p:nvPr>
            <p:extLst>
              <p:ext uri="{D42A27DB-BD31-4B8C-83A1-F6EECF244321}">
                <p14:modId xmlns:p14="http://schemas.microsoft.com/office/powerpoint/2010/main" val="4236594715"/>
              </p:ext>
            </p:extLst>
          </p:nvPr>
        </p:nvGraphicFramePr>
        <p:xfrm>
          <a:off x="1297654" y="2258899"/>
          <a:ext cx="6442698" cy="3802023"/>
        </p:xfrm>
        <a:graphic>
          <a:graphicData uri="http://schemas.openxmlformats.org/drawingml/2006/table">
            <a:tbl>
              <a:tblPr firstRow="1" bandRow="1">
                <a:tableStyleId>{5C22544A-7EE6-4342-B048-85BDC9FD1C3A}</a:tableStyleId>
              </a:tblPr>
              <a:tblGrid>
                <a:gridCol w="2147566">
                  <a:extLst>
                    <a:ext uri="{9D8B030D-6E8A-4147-A177-3AD203B41FA5}">
                      <a16:colId xmlns:a16="http://schemas.microsoft.com/office/drawing/2014/main" val="2318157867"/>
                    </a:ext>
                  </a:extLst>
                </a:gridCol>
                <a:gridCol w="2147566">
                  <a:extLst>
                    <a:ext uri="{9D8B030D-6E8A-4147-A177-3AD203B41FA5}">
                      <a16:colId xmlns:a16="http://schemas.microsoft.com/office/drawing/2014/main" val="3221023836"/>
                    </a:ext>
                  </a:extLst>
                </a:gridCol>
                <a:gridCol w="2147566">
                  <a:extLst>
                    <a:ext uri="{9D8B030D-6E8A-4147-A177-3AD203B41FA5}">
                      <a16:colId xmlns:a16="http://schemas.microsoft.com/office/drawing/2014/main" val="3391106650"/>
                    </a:ext>
                  </a:extLst>
                </a:gridCol>
              </a:tblGrid>
              <a:tr h="763285">
                <a:tc>
                  <a:txBody>
                    <a:bodyPr/>
                    <a:lstStyle/>
                    <a:p>
                      <a:pPr algn="ctr"/>
                      <a:r>
                        <a:rPr lang="en-GB" sz="2800" dirty="0">
                          <a:latin typeface="Swis721 Lt BT" panose="020B0403020202020204" pitchFamily="34" charset="0"/>
                        </a:rPr>
                        <a:t>English</a:t>
                      </a:r>
                    </a:p>
                  </a:txBody>
                  <a:tcPr/>
                </a:tc>
                <a:tc>
                  <a:txBody>
                    <a:bodyPr/>
                    <a:lstStyle/>
                    <a:p>
                      <a:pPr algn="ctr"/>
                      <a:r>
                        <a:rPr lang="en-GB" sz="2800" dirty="0">
                          <a:latin typeface="Swis721 Lt BT" panose="020B0403020202020204" pitchFamily="34" charset="0"/>
                        </a:rPr>
                        <a:t>PE</a:t>
                      </a:r>
                    </a:p>
                  </a:txBody>
                  <a:tcPr/>
                </a:tc>
                <a:tc>
                  <a:txBody>
                    <a:bodyPr/>
                    <a:lstStyle/>
                    <a:p>
                      <a:pPr algn="ctr"/>
                      <a:r>
                        <a:rPr lang="en-GB" sz="2800" dirty="0">
                          <a:latin typeface="Swis721 Lt BT" panose="020B0403020202020204" pitchFamily="34" charset="0"/>
                        </a:rPr>
                        <a:t>Art</a:t>
                      </a:r>
                    </a:p>
                  </a:txBody>
                  <a:tcPr/>
                </a:tc>
                <a:extLst>
                  <a:ext uri="{0D108BD9-81ED-4DB2-BD59-A6C34878D82A}">
                    <a16:rowId xmlns:a16="http://schemas.microsoft.com/office/drawing/2014/main" val="1501997776"/>
                  </a:ext>
                </a:extLst>
              </a:tr>
              <a:tr h="748883">
                <a:tc>
                  <a:txBody>
                    <a:bodyPr/>
                    <a:lstStyle/>
                    <a:p>
                      <a:pPr algn="ctr"/>
                      <a:r>
                        <a:rPr lang="en-GB" sz="2000" dirty="0">
                          <a:latin typeface="Swis721 Lt BT" panose="020B0403020202020204" pitchFamily="34" charset="0"/>
                        </a:rPr>
                        <a:t>Previous Data – Assessments etc</a:t>
                      </a:r>
                    </a:p>
                  </a:txBody>
                  <a:tcPr/>
                </a:tc>
                <a:tc>
                  <a:txBody>
                    <a:bodyPr/>
                    <a:lstStyle/>
                    <a:p>
                      <a:pPr algn="ctr"/>
                      <a:r>
                        <a:rPr lang="en-GB" sz="2000" dirty="0">
                          <a:latin typeface="Swis721 Lt BT" panose="020B0403020202020204" pitchFamily="34" charset="0"/>
                        </a:rPr>
                        <a:t>NEA</a:t>
                      </a:r>
                    </a:p>
                  </a:txBody>
                  <a:tcPr/>
                </a:tc>
                <a:tc>
                  <a:txBody>
                    <a:bodyPr/>
                    <a:lstStyle/>
                    <a:p>
                      <a:pPr algn="ctr"/>
                      <a:r>
                        <a:rPr lang="en-GB" sz="2000" dirty="0">
                          <a:latin typeface="Swis721 Lt BT" panose="020B0403020202020204" pitchFamily="34" charset="0"/>
                        </a:rPr>
                        <a:t>All portfolio based</a:t>
                      </a:r>
                    </a:p>
                  </a:txBody>
                  <a:tcPr/>
                </a:tc>
                <a:extLst>
                  <a:ext uri="{0D108BD9-81ED-4DB2-BD59-A6C34878D82A}">
                    <a16:rowId xmlns:a16="http://schemas.microsoft.com/office/drawing/2014/main" val="3030201558"/>
                  </a:ext>
                </a:extLst>
              </a:tr>
              <a:tr h="763285">
                <a:tc>
                  <a:txBody>
                    <a:bodyPr/>
                    <a:lstStyle/>
                    <a:p>
                      <a:pPr algn="ctr"/>
                      <a:r>
                        <a:rPr lang="en-GB" sz="2000" dirty="0">
                          <a:latin typeface="Swis721 Lt BT" panose="020B0403020202020204" pitchFamily="34" charset="0"/>
                        </a:rPr>
                        <a:t>Mock Exams</a:t>
                      </a:r>
                    </a:p>
                  </a:txBody>
                  <a:tcPr/>
                </a:tc>
                <a:tc>
                  <a:txBody>
                    <a:bodyPr/>
                    <a:lstStyle/>
                    <a:p>
                      <a:pPr algn="ctr"/>
                      <a:r>
                        <a:rPr lang="en-GB" sz="2000" dirty="0">
                          <a:latin typeface="Swis721 Lt BT" panose="020B0403020202020204" pitchFamily="34" charset="0"/>
                        </a:rPr>
                        <a:t>Previous Data – Assessments etc</a:t>
                      </a:r>
                    </a:p>
                  </a:txBody>
                  <a:tcPr/>
                </a:tc>
                <a:tc>
                  <a:txBody>
                    <a:bodyPr/>
                    <a:lstStyle/>
                    <a:p>
                      <a:endParaRPr lang="en-GB" sz="2000" dirty="0">
                        <a:latin typeface="Swis721 Lt BT" panose="020B0403020202020204" pitchFamily="34" charset="0"/>
                      </a:endParaRPr>
                    </a:p>
                  </a:txBody>
                  <a:tcPr/>
                </a:tc>
                <a:extLst>
                  <a:ext uri="{0D108BD9-81ED-4DB2-BD59-A6C34878D82A}">
                    <a16:rowId xmlns:a16="http://schemas.microsoft.com/office/drawing/2014/main" val="1337060366"/>
                  </a:ext>
                </a:extLst>
              </a:tr>
              <a:tr h="763285">
                <a:tc>
                  <a:txBody>
                    <a:bodyPr/>
                    <a:lstStyle/>
                    <a:p>
                      <a:pPr algn="ctr"/>
                      <a:r>
                        <a:rPr lang="en-GB" sz="2000" dirty="0">
                          <a:latin typeface="Swis721 Lt BT" panose="020B0403020202020204" pitchFamily="34" charset="0"/>
                        </a:rPr>
                        <a:t>Future Assessments</a:t>
                      </a:r>
                    </a:p>
                  </a:txBody>
                  <a:tcPr/>
                </a:tc>
                <a:tc>
                  <a:txBody>
                    <a:bodyPr/>
                    <a:lstStyle/>
                    <a:p>
                      <a:pPr algn="ctr"/>
                      <a:r>
                        <a:rPr lang="en-GB" sz="2000" dirty="0">
                          <a:latin typeface="Swis721 Lt BT" panose="020B0403020202020204" pitchFamily="34" charset="0"/>
                        </a:rPr>
                        <a:t>Future Assessments</a:t>
                      </a:r>
                    </a:p>
                  </a:txBody>
                  <a:tcPr/>
                </a:tc>
                <a:tc>
                  <a:txBody>
                    <a:bodyPr/>
                    <a:lstStyle/>
                    <a:p>
                      <a:endParaRPr lang="en-GB" sz="2000" dirty="0">
                        <a:latin typeface="Swis721 Lt BT" panose="020B0403020202020204" pitchFamily="34" charset="0"/>
                      </a:endParaRPr>
                    </a:p>
                  </a:txBody>
                  <a:tcPr/>
                </a:tc>
                <a:extLst>
                  <a:ext uri="{0D108BD9-81ED-4DB2-BD59-A6C34878D82A}">
                    <a16:rowId xmlns:a16="http://schemas.microsoft.com/office/drawing/2014/main" val="4193457684"/>
                  </a:ext>
                </a:extLst>
              </a:tr>
              <a:tr h="763285">
                <a:tc>
                  <a:txBody>
                    <a:bodyPr/>
                    <a:lstStyle/>
                    <a:p>
                      <a:endParaRPr lang="en-GB" sz="2000" dirty="0">
                        <a:latin typeface="Swis721 Lt BT" panose="020B0403020202020204" pitchFamily="34" charset="0"/>
                      </a:endParaRPr>
                    </a:p>
                  </a:txBody>
                  <a:tcPr/>
                </a:tc>
                <a:tc>
                  <a:txBody>
                    <a:bodyPr/>
                    <a:lstStyle/>
                    <a:p>
                      <a:pPr algn="ctr"/>
                      <a:r>
                        <a:rPr lang="en-GB" sz="2000" dirty="0">
                          <a:latin typeface="Swis721 Lt BT" panose="020B0403020202020204" pitchFamily="34" charset="0"/>
                        </a:rPr>
                        <a:t>Mock Exams</a:t>
                      </a:r>
                    </a:p>
                  </a:txBody>
                  <a:tcPr/>
                </a:tc>
                <a:tc>
                  <a:txBody>
                    <a:bodyPr/>
                    <a:lstStyle/>
                    <a:p>
                      <a:endParaRPr lang="en-GB" sz="2000" dirty="0">
                        <a:latin typeface="Swis721 Lt BT" panose="020B0403020202020204" pitchFamily="34" charset="0"/>
                      </a:endParaRPr>
                    </a:p>
                  </a:txBody>
                  <a:tcPr/>
                </a:tc>
                <a:extLst>
                  <a:ext uri="{0D108BD9-81ED-4DB2-BD59-A6C34878D82A}">
                    <a16:rowId xmlns:a16="http://schemas.microsoft.com/office/drawing/2014/main" val="194832447"/>
                  </a:ext>
                </a:extLst>
              </a:tr>
            </a:tbl>
          </a:graphicData>
        </a:graphic>
      </p:graphicFrame>
    </p:spTree>
    <p:extLst>
      <p:ext uri="{BB962C8B-B14F-4D97-AF65-F5344CB8AC3E}">
        <p14:creationId xmlns:p14="http://schemas.microsoft.com/office/powerpoint/2010/main" val="1600744115"/>
      </p:ext>
    </p:extLst>
  </p:cSld>
  <p:clrMapOvr>
    <a:masterClrMapping/>
  </p:clrMapOvr>
  <p:transition spd="med" advTm="20784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9934-0BE8-4A23-BC83-131D8E36BEE5}"/>
              </a:ext>
            </a:extLst>
          </p:cNvPr>
          <p:cNvSpPr>
            <a:spLocks noGrp="1"/>
          </p:cNvSpPr>
          <p:nvPr>
            <p:ph type="title"/>
          </p:nvPr>
        </p:nvSpPr>
        <p:spPr/>
        <p:txBody>
          <a:bodyPr/>
          <a:lstStyle/>
          <a:p>
            <a:r>
              <a:rPr lang="en-GB" sz="3200" dirty="0">
                <a:latin typeface="Berkeley" panose="02020500000000000000" pitchFamily="18" charset="0"/>
              </a:rPr>
              <a:t>Which pieces of evidence have we used to decide your ‘initial’ grade?</a:t>
            </a:r>
          </a:p>
        </p:txBody>
      </p:sp>
      <p:sp>
        <p:nvSpPr>
          <p:cNvPr id="3" name="Content Placeholder 2">
            <a:extLst>
              <a:ext uri="{FF2B5EF4-FFF2-40B4-BE49-F238E27FC236}">
                <a16:creationId xmlns:a16="http://schemas.microsoft.com/office/drawing/2014/main" id="{6E3370DF-6ECF-47C1-A1CF-B9186095CDEE}"/>
              </a:ext>
            </a:extLst>
          </p:cNvPr>
          <p:cNvSpPr>
            <a:spLocks noGrp="1"/>
          </p:cNvSpPr>
          <p:nvPr>
            <p:ph idx="1"/>
          </p:nvPr>
        </p:nvSpPr>
        <p:spPr>
          <a:xfrm>
            <a:off x="72548" y="1268760"/>
            <a:ext cx="9071452" cy="5372100"/>
          </a:xfrm>
        </p:spPr>
        <p:txBody>
          <a:bodyPr/>
          <a:lstStyle/>
          <a:p>
            <a:pPr marL="0" indent="0">
              <a:buNone/>
            </a:pPr>
            <a:r>
              <a:rPr lang="en-GB" dirty="0"/>
              <a:t>Subject: Public Services</a:t>
            </a:r>
          </a:p>
          <a:p>
            <a:pPr marL="0" indent="0">
              <a:buNone/>
            </a:pPr>
            <a:r>
              <a:rPr lang="en-GB" sz="1400" dirty="0"/>
              <a:t>All coursework is relevant, as it forms the majority of their course. It has rigours standardisation by Internally and Externally Standards Verifiers. Marking to a criteria is an already established process for BTECs. </a:t>
            </a:r>
          </a:p>
          <a:p>
            <a:pPr marL="0" indent="0">
              <a:buNone/>
            </a:pPr>
            <a:endParaRPr lang="en-GB" sz="1400" dirty="0"/>
          </a:p>
          <a:p>
            <a:endParaRPr lang="en-GB" dirty="0"/>
          </a:p>
        </p:txBody>
      </p:sp>
      <p:graphicFrame>
        <p:nvGraphicFramePr>
          <p:cNvPr id="4" name="Table 3">
            <a:extLst>
              <a:ext uri="{FF2B5EF4-FFF2-40B4-BE49-F238E27FC236}">
                <a16:creationId xmlns:a16="http://schemas.microsoft.com/office/drawing/2014/main" id="{17D496BC-D458-4BFC-9B6C-D4D42159EC1C}"/>
              </a:ext>
            </a:extLst>
          </p:cNvPr>
          <p:cNvGraphicFramePr>
            <a:graphicFrameLocks noGrp="1"/>
          </p:cNvGraphicFramePr>
          <p:nvPr>
            <p:extLst>
              <p:ext uri="{D42A27DB-BD31-4B8C-83A1-F6EECF244321}">
                <p14:modId xmlns:p14="http://schemas.microsoft.com/office/powerpoint/2010/main" val="439626537"/>
              </p:ext>
            </p:extLst>
          </p:nvPr>
        </p:nvGraphicFramePr>
        <p:xfrm>
          <a:off x="72548" y="2348880"/>
          <a:ext cx="9042378" cy="4297680"/>
        </p:xfrm>
        <a:graphic>
          <a:graphicData uri="http://schemas.openxmlformats.org/drawingml/2006/table">
            <a:tbl>
              <a:tblPr firstRow="1" bandRow="1">
                <a:tableStyleId>{5C22544A-7EE6-4342-B048-85BDC9FD1C3A}</a:tableStyleId>
              </a:tblPr>
              <a:tblGrid>
                <a:gridCol w="2260595">
                  <a:extLst>
                    <a:ext uri="{9D8B030D-6E8A-4147-A177-3AD203B41FA5}">
                      <a16:colId xmlns:a16="http://schemas.microsoft.com/office/drawing/2014/main" val="1949237586"/>
                    </a:ext>
                  </a:extLst>
                </a:gridCol>
                <a:gridCol w="2260595">
                  <a:extLst>
                    <a:ext uri="{9D8B030D-6E8A-4147-A177-3AD203B41FA5}">
                      <a16:colId xmlns:a16="http://schemas.microsoft.com/office/drawing/2014/main" val="4177008459"/>
                    </a:ext>
                  </a:extLst>
                </a:gridCol>
                <a:gridCol w="2019009">
                  <a:extLst>
                    <a:ext uri="{9D8B030D-6E8A-4147-A177-3AD203B41FA5}">
                      <a16:colId xmlns:a16="http://schemas.microsoft.com/office/drawing/2014/main" val="2576519577"/>
                    </a:ext>
                  </a:extLst>
                </a:gridCol>
                <a:gridCol w="2502179">
                  <a:extLst>
                    <a:ext uri="{9D8B030D-6E8A-4147-A177-3AD203B41FA5}">
                      <a16:colId xmlns:a16="http://schemas.microsoft.com/office/drawing/2014/main" val="937750620"/>
                    </a:ext>
                  </a:extLst>
                </a:gridCol>
              </a:tblGrid>
              <a:tr h="910305">
                <a:tc>
                  <a:txBody>
                    <a:bodyPr/>
                    <a:lstStyle/>
                    <a:p>
                      <a:pPr algn="ctr"/>
                      <a:r>
                        <a:rPr lang="en-GB" sz="2000" dirty="0">
                          <a:latin typeface="Swis721 Lt BT" panose="020B0403020202020204" pitchFamily="34" charset="0"/>
                        </a:rPr>
                        <a:t>Name of evidence piece</a:t>
                      </a:r>
                    </a:p>
                  </a:txBody>
                  <a:tcPr/>
                </a:tc>
                <a:tc>
                  <a:txBody>
                    <a:bodyPr/>
                    <a:lstStyle/>
                    <a:p>
                      <a:pPr algn="ctr"/>
                      <a:r>
                        <a:rPr lang="en-GB" sz="2000" dirty="0">
                          <a:latin typeface="Swis721 Lt BT"/>
                        </a:rPr>
                        <a:t>Criteria or Marks</a:t>
                      </a:r>
                    </a:p>
                  </a:txBody>
                  <a:tcPr/>
                </a:tc>
                <a:tc>
                  <a:txBody>
                    <a:bodyPr/>
                    <a:lstStyle/>
                    <a:p>
                      <a:pPr algn="ctr"/>
                      <a:r>
                        <a:rPr lang="en-GB" sz="2000" dirty="0">
                          <a:latin typeface="Swis721 Lt BT" panose="020B0403020202020204" pitchFamily="34" charset="0"/>
                        </a:rPr>
                        <a:t>When did we complete this evidence?</a:t>
                      </a:r>
                    </a:p>
                  </a:txBody>
                  <a:tcPr/>
                </a:tc>
                <a:tc>
                  <a:txBody>
                    <a:bodyPr/>
                    <a:lstStyle/>
                    <a:p>
                      <a:pPr algn="ctr"/>
                      <a:r>
                        <a:rPr lang="en-GB" sz="2000" dirty="0">
                          <a:latin typeface="Swis721 Lt BT" panose="020B0403020202020204" pitchFamily="34" charset="0"/>
                        </a:rPr>
                        <a:t>Why are we using this evidence piece?</a:t>
                      </a:r>
                    </a:p>
                  </a:txBody>
                  <a:tcPr/>
                </a:tc>
                <a:extLst>
                  <a:ext uri="{0D108BD9-81ED-4DB2-BD59-A6C34878D82A}">
                    <a16:rowId xmlns:a16="http://schemas.microsoft.com/office/drawing/2014/main" val="3757199200"/>
                  </a:ext>
                </a:extLst>
              </a:tr>
              <a:tr h="534418">
                <a:tc>
                  <a:txBody>
                    <a:bodyPr/>
                    <a:lstStyle/>
                    <a:p>
                      <a:pPr algn="l"/>
                      <a:r>
                        <a:rPr lang="en-GB" dirty="0"/>
                        <a:t>Unit 1</a:t>
                      </a:r>
                    </a:p>
                    <a:p>
                      <a:pPr algn="l"/>
                      <a:r>
                        <a:rPr lang="en-GB" dirty="0"/>
                        <a:t>Roles/Government/Electoral Process</a:t>
                      </a:r>
                    </a:p>
                    <a:p>
                      <a:pPr algn="l"/>
                      <a:r>
                        <a:rPr lang="en-GB" dirty="0"/>
                        <a:t>Coursework</a:t>
                      </a:r>
                    </a:p>
                  </a:txBody>
                  <a:tcPr/>
                </a:tc>
                <a:tc>
                  <a:txBody>
                    <a:bodyPr/>
                    <a:lstStyle/>
                    <a:p>
                      <a:pPr algn="l"/>
                      <a:r>
                        <a:rPr lang="en-GB" dirty="0"/>
                        <a:t>P1, P2, P3, M1, M2, D1</a:t>
                      </a:r>
                    </a:p>
                  </a:txBody>
                  <a:tcPr/>
                </a:tc>
                <a:tc>
                  <a:txBody>
                    <a:bodyPr/>
                    <a:lstStyle/>
                    <a:p>
                      <a:pPr algn="l"/>
                      <a:r>
                        <a:rPr lang="en-GB" dirty="0"/>
                        <a:t>12.11.2020</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Describe, M Analyse, D Evaluate</a:t>
                      </a:r>
                    </a:p>
                  </a:txBody>
                  <a:tcPr/>
                </a:tc>
                <a:extLst>
                  <a:ext uri="{0D108BD9-81ED-4DB2-BD59-A6C34878D82A}">
                    <a16:rowId xmlns:a16="http://schemas.microsoft.com/office/drawing/2014/main" val="1163903048"/>
                  </a:ext>
                </a:extLst>
              </a:tr>
              <a:tr h="534418">
                <a:tc>
                  <a:txBody>
                    <a:bodyPr/>
                    <a:lstStyle/>
                    <a:p>
                      <a:pPr algn="l"/>
                      <a:r>
                        <a:rPr lang="en-GB" dirty="0"/>
                        <a:t>Unit 1 </a:t>
                      </a:r>
                    </a:p>
                    <a:p>
                      <a:pPr algn="l"/>
                      <a:r>
                        <a:rPr lang="en-GB" dirty="0"/>
                        <a:t>Polices/Impacts/ Policy Development</a:t>
                      </a:r>
                    </a:p>
                    <a:p>
                      <a:pPr algn="l"/>
                      <a:r>
                        <a:rPr lang="en-GB" dirty="0"/>
                        <a:t>Coursework</a:t>
                      </a:r>
                    </a:p>
                  </a:txBody>
                  <a:tcPr/>
                </a:tc>
                <a:tc>
                  <a:txBody>
                    <a:bodyPr/>
                    <a:lstStyle/>
                    <a:p>
                      <a:pPr algn="l"/>
                      <a:r>
                        <a:rPr lang="en-GB" dirty="0"/>
                        <a:t>P4, P5, P6, M3, M4, D2</a:t>
                      </a:r>
                    </a:p>
                  </a:txBody>
                  <a:tcPr/>
                </a:tc>
                <a:tc>
                  <a:txBody>
                    <a:bodyPr/>
                    <a:lstStyle/>
                    <a:p>
                      <a:pPr algn="l"/>
                      <a:r>
                        <a:rPr lang="en-GB" dirty="0"/>
                        <a:t>4.12.2020</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Demonstrate, M Explain, D Evaluate</a:t>
                      </a:r>
                    </a:p>
                  </a:txBody>
                  <a:tcPr/>
                </a:tc>
                <a:extLst>
                  <a:ext uri="{0D108BD9-81ED-4DB2-BD59-A6C34878D82A}">
                    <a16:rowId xmlns:a16="http://schemas.microsoft.com/office/drawing/2014/main" val="4121013604"/>
                  </a:ext>
                </a:extLst>
              </a:tr>
              <a:tr h="534418">
                <a:tc>
                  <a:txBody>
                    <a:bodyPr/>
                    <a:lstStyle/>
                    <a:p>
                      <a:pPr algn="l"/>
                      <a:r>
                        <a:rPr lang="en-GB" dirty="0"/>
                        <a:t>Unit 2</a:t>
                      </a:r>
                    </a:p>
                    <a:p>
                      <a:pPr algn="l"/>
                      <a:r>
                        <a:rPr lang="en-GB" dirty="0"/>
                        <a:t>Leadership and Leading Teams</a:t>
                      </a:r>
                    </a:p>
                    <a:p>
                      <a:pPr algn="l"/>
                      <a:r>
                        <a:rPr lang="en-GB" dirty="0"/>
                        <a:t>Coursework</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P1, P2, P3, P4, M1, M2,  M3, D1, D2</a:t>
                      </a:r>
                    </a:p>
                    <a:p>
                      <a:pPr algn="l"/>
                      <a:endParaRPr lang="en-GB" dirty="0"/>
                    </a:p>
                  </a:txBody>
                  <a:tcPr/>
                </a:tc>
                <a:tc>
                  <a:txBody>
                    <a:bodyPr/>
                    <a:lstStyle/>
                    <a:p>
                      <a:pPr algn="l"/>
                      <a:r>
                        <a:rPr lang="en-GB" dirty="0"/>
                        <a:t>29.1.2021</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Identify, M Compare, D Evaluate</a:t>
                      </a:r>
                    </a:p>
                    <a:p>
                      <a:pPr algn="l"/>
                      <a:endParaRPr lang="en-GB" dirty="0"/>
                    </a:p>
                  </a:txBody>
                  <a:tcPr/>
                </a:tc>
                <a:extLst>
                  <a:ext uri="{0D108BD9-81ED-4DB2-BD59-A6C34878D82A}">
                    <a16:rowId xmlns:a16="http://schemas.microsoft.com/office/drawing/2014/main" val="1042306145"/>
                  </a:ext>
                </a:extLst>
              </a:tr>
              <a:tr h="534418">
                <a:tc>
                  <a:txBody>
                    <a:bodyPr/>
                    <a:lstStyle/>
                    <a:p>
                      <a:pPr algn="l"/>
                      <a:r>
                        <a:rPr lang="en-GB" dirty="0"/>
                        <a:t>Unit 2 </a:t>
                      </a:r>
                    </a:p>
                    <a:p>
                      <a:pPr algn="l"/>
                      <a:r>
                        <a:rPr lang="en-GB" dirty="0"/>
                        <a:t>Team Activities and Team Building</a:t>
                      </a:r>
                    </a:p>
                    <a:p>
                      <a:pPr algn="l"/>
                      <a:r>
                        <a:rPr lang="en-GB" dirty="0"/>
                        <a:t>Coursework</a:t>
                      </a:r>
                    </a:p>
                  </a:txBody>
                  <a:tcPr/>
                </a:tc>
                <a:tc>
                  <a:txBody>
                    <a:bodyPr/>
                    <a:lstStyle/>
                    <a:p>
                      <a:pPr algn="l"/>
                      <a:r>
                        <a:rPr lang="en-GB" dirty="0"/>
                        <a:t>P5, P6, P7, M4, M5, D3</a:t>
                      </a:r>
                    </a:p>
                  </a:txBody>
                  <a:tcPr/>
                </a:tc>
                <a:tc>
                  <a:txBody>
                    <a:bodyPr/>
                    <a:lstStyle/>
                    <a:p>
                      <a:pPr algn="l"/>
                      <a:r>
                        <a:rPr lang="en-GB" dirty="0"/>
                        <a:t>26.2.2021</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Brief and Debrief, M Analyse, D Evaluate</a:t>
                      </a:r>
                    </a:p>
                  </a:txBody>
                  <a:tcPr/>
                </a:tc>
                <a:extLst>
                  <a:ext uri="{0D108BD9-81ED-4DB2-BD59-A6C34878D82A}">
                    <a16:rowId xmlns:a16="http://schemas.microsoft.com/office/drawing/2014/main" val="1647325199"/>
                  </a:ext>
                </a:extLst>
              </a:tr>
            </a:tbl>
          </a:graphicData>
        </a:graphic>
      </p:graphicFrame>
    </p:spTree>
    <p:extLst>
      <p:ext uri="{BB962C8B-B14F-4D97-AF65-F5344CB8AC3E}">
        <p14:creationId xmlns:p14="http://schemas.microsoft.com/office/powerpoint/2010/main" val="389857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9934-0BE8-4A23-BC83-131D8E36BEE5}"/>
              </a:ext>
            </a:extLst>
          </p:cNvPr>
          <p:cNvSpPr>
            <a:spLocks noGrp="1"/>
          </p:cNvSpPr>
          <p:nvPr>
            <p:ph type="title"/>
          </p:nvPr>
        </p:nvSpPr>
        <p:spPr/>
        <p:txBody>
          <a:bodyPr/>
          <a:lstStyle/>
          <a:p>
            <a:r>
              <a:rPr lang="en-GB" sz="3200" dirty="0">
                <a:latin typeface="Berkeley" panose="02020500000000000000" pitchFamily="18" charset="0"/>
              </a:rPr>
              <a:t>Which pieces of evidence have we used to decide your ‘initial’ grade?</a:t>
            </a:r>
          </a:p>
        </p:txBody>
      </p:sp>
      <p:sp>
        <p:nvSpPr>
          <p:cNvPr id="3" name="Content Placeholder 2">
            <a:extLst>
              <a:ext uri="{FF2B5EF4-FFF2-40B4-BE49-F238E27FC236}">
                <a16:creationId xmlns:a16="http://schemas.microsoft.com/office/drawing/2014/main" id="{6E3370DF-6ECF-47C1-A1CF-B9186095CDEE}"/>
              </a:ext>
            </a:extLst>
          </p:cNvPr>
          <p:cNvSpPr>
            <a:spLocks noGrp="1"/>
          </p:cNvSpPr>
          <p:nvPr>
            <p:ph idx="1"/>
          </p:nvPr>
        </p:nvSpPr>
        <p:spPr>
          <a:xfrm>
            <a:off x="449262" y="1340768"/>
            <a:ext cx="8229600" cy="5372100"/>
          </a:xfrm>
        </p:spPr>
        <p:txBody>
          <a:bodyPr/>
          <a:lstStyle/>
          <a:p>
            <a:pPr marL="0" indent="0">
              <a:buNone/>
            </a:pPr>
            <a:r>
              <a:rPr lang="en-GB" dirty="0"/>
              <a:t>Subject: Public Services</a:t>
            </a:r>
          </a:p>
          <a:p>
            <a:endParaRPr lang="en-GB" dirty="0"/>
          </a:p>
        </p:txBody>
      </p:sp>
      <p:graphicFrame>
        <p:nvGraphicFramePr>
          <p:cNvPr id="4" name="Table 3">
            <a:extLst>
              <a:ext uri="{FF2B5EF4-FFF2-40B4-BE49-F238E27FC236}">
                <a16:creationId xmlns:a16="http://schemas.microsoft.com/office/drawing/2014/main" id="{17D496BC-D458-4BFC-9B6C-D4D42159EC1C}"/>
              </a:ext>
            </a:extLst>
          </p:cNvPr>
          <p:cNvGraphicFramePr>
            <a:graphicFrameLocks noGrp="1"/>
          </p:cNvGraphicFramePr>
          <p:nvPr>
            <p:extLst>
              <p:ext uri="{D42A27DB-BD31-4B8C-83A1-F6EECF244321}">
                <p14:modId xmlns:p14="http://schemas.microsoft.com/office/powerpoint/2010/main" val="4044802927"/>
              </p:ext>
            </p:extLst>
          </p:nvPr>
        </p:nvGraphicFramePr>
        <p:xfrm>
          <a:off x="72548" y="1988836"/>
          <a:ext cx="8923006" cy="4297680"/>
        </p:xfrm>
        <a:graphic>
          <a:graphicData uri="http://schemas.openxmlformats.org/drawingml/2006/table">
            <a:tbl>
              <a:tblPr firstRow="1" bandRow="1">
                <a:tableStyleId>{5C22544A-7EE6-4342-B048-85BDC9FD1C3A}</a:tableStyleId>
              </a:tblPr>
              <a:tblGrid>
                <a:gridCol w="2230751">
                  <a:extLst>
                    <a:ext uri="{9D8B030D-6E8A-4147-A177-3AD203B41FA5}">
                      <a16:colId xmlns:a16="http://schemas.microsoft.com/office/drawing/2014/main" val="1949237586"/>
                    </a:ext>
                  </a:extLst>
                </a:gridCol>
                <a:gridCol w="1484401">
                  <a:extLst>
                    <a:ext uri="{9D8B030D-6E8A-4147-A177-3AD203B41FA5}">
                      <a16:colId xmlns:a16="http://schemas.microsoft.com/office/drawing/2014/main" val="4177008459"/>
                    </a:ext>
                  </a:extLst>
                </a:gridCol>
                <a:gridCol w="2977103">
                  <a:extLst>
                    <a:ext uri="{9D8B030D-6E8A-4147-A177-3AD203B41FA5}">
                      <a16:colId xmlns:a16="http://schemas.microsoft.com/office/drawing/2014/main" val="2576519577"/>
                    </a:ext>
                  </a:extLst>
                </a:gridCol>
                <a:gridCol w="2230751">
                  <a:extLst>
                    <a:ext uri="{9D8B030D-6E8A-4147-A177-3AD203B41FA5}">
                      <a16:colId xmlns:a16="http://schemas.microsoft.com/office/drawing/2014/main" val="937750620"/>
                    </a:ext>
                  </a:extLst>
                </a:gridCol>
              </a:tblGrid>
              <a:tr h="590504">
                <a:tc>
                  <a:txBody>
                    <a:bodyPr/>
                    <a:lstStyle/>
                    <a:p>
                      <a:pPr algn="ctr"/>
                      <a:r>
                        <a:rPr lang="en-GB" sz="2000" dirty="0">
                          <a:latin typeface="Swis721 Lt BT" panose="020B0403020202020204" pitchFamily="34" charset="0"/>
                        </a:rPr>
                        <a:t>Name of evidence piece</a:t>
                      </a:r>
                    </a:p>
                  </a:txBody>
                  <a:tcPr/>
                </a:tc>
                <a:tc>
                  <a:txBody>
                    <a:bodyPr/>
                    <a:lstStyle/>
                    <a:p>
                      <a:pPr algn="ctr"/>
                      <a:r>
                        <a:rPr lang="en-GB" sz="2000" dirty="0">
                          <a:latin typeface="Swis721 Lt BT"/>
                        </a:rPr>
                        <a:t>Criteria or Marks</a:t>
                      </a:r>
                    </a:p>
                  </a:txBody>
                  <a:tcPr/>
                </a:tc>
                <a:tc>
                  <a:txBody>
                    <a:bodyPr/>
                    <a:lstStyle/>
                    <a:p>
                      <a:pPr algn="ctr"/>
                      <a:r>
                        <a:rPr lang="en-GB" sz="2000" dirty="0">
                          <a:latin typeface="Swis721 Lt BT" panose="020B0403020202020204" pitchFamily="34" charset="0"/>
                        </a:rPr>
                        <a:t>When did we complete this evidence?</a:t>
                      </a:r>
                    </a:p>
                  </a:txBody>
                  <a:tcPr/>
                </a:tc>
                <a:tc>
                  <a:txBody>
                    <a:bodyPr/>
                    <a:lstStyle/>
                    <a:p>
                      <a:pPr algn="ctr"/>
                      <a:r>
                        <a:rPr lang="en-GB" sz="2000" dirty="0">
                          <a:latin typeface="Swis721 Lt BT" panose="020B0403020202020204" pitchFamily="34" charset="0"/>
                        </a:rPr>
                        <a:t>Why are we using this evidence piece?</a:t>
                      </a:r>
                    </a:p>
                  </a:txBody>
                  <a:tcPr/>
                </a:tc>
                <a:extLst>
                  <a:ext uri="{0D108BD9-81ED-4DB2-BD59-A6C34878D82A}">
                    <a16:rowId xmlns:a16="http://schemas.microsoft.com/office/drawing/2014/main" val="3757199200"/>
                  </a:ext>
                </a:extLst>
              </a:tr>
              <a:tr h="590504">
                <a:tc>
                  <a:txBody>
                    <a:bodyPr/>
                    <a:lstStyle/>
                    <a:p>
                      <a:pPr algn="l"/>
                      <a:r>
                        <a:rPr lang="en-GB" dirty="0"/>
                        <a:t>Unit 3</a:t>
                      </a:r>
                    </a:p>
                    <a:p>
                      <a:pPr algn="l"/>
                      <a:r>
                        <a:rPr lang="en-GB" dirty="0"/>
                        <a:t>Citizenship and Diversity, Legal and Human Rights</a:t>
                      </a:r>
                    </a:p>
                    <a:p>
                      <a:pPr algn="l"/>
                      <a:r>
                        <a:rPr lang="en-GB" dirty="0"/>
                        <a:t>Coursework</a:t>
                      </a:r>
                    </a:p>
                  </a:txBody>
                  <a:tcPr/>
                </a:tc>
                <a:tc>
                  <a:txBody>
                    <a:bodyPr/>
                    <a:lstStyle/>
                    <a:p>
                      <a:pPr algn="l"/>
                      <a:r>
                        <a:rPr lang="en-GB" dirty="0"/>
                        <a:t>P1, P2, P3, P4, M1, M2, D1</a:t>
                      </a:r>
                    </a:p>
                  </a:txBody>
                  <a:tcPr/>
                </a:tc>
                <a:tc>
                  <a:txBody>
                    <a:bodyPr/>
                    <a:lstStyle/>
                    <a:p>
                      <a:pPr algn="l"/>
                      <a:r>
                        <a:rPr lang="en-GB" dirty="0"/>
                        <a:t>Spring Term 1 (specifics are not shown due to first lockdown)</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Explain, M Analyse, D Evaluate</a:t>
                      </a:r>
                    </a:p>
                  </a:txBody>
                  <a:tcPr/>
                </a:tc>
                <a:extLst>
                  <a:ext uri="{0D108BD9-81ED-4DB2-BD59-A6C34878D82A}">
                    <a16:rowId xmlns:a16="http://schemas.microsoft.com/office/drawing/2014/main" val="1163903048"/>
                  </a:ext>
                </a:extLst>
              </a:tr>
              <a:tr h="590504">
                <a:tc>
                  <a:txBody>
                    <a:bodyPr/>
                    <a:lstStyle/>
                    <a:p>
                      <a:pPr algn="l"/>
                      <a:r>
                        <a:rPr lang="en-GB" dirty="0"/>
                        <a:t>Unit 3 </a:t>
                      </a:r>
                    </a:p>
                    <a:p>
                      <a:pPr algn="l"/>
                      <a:r>
                        <a:rPr lang="en-GB" dirty="0"/>
                        <a:t>Diversity and Equality/Current Affairs and Media</a:t>
                      </a:r>
                    </a:p>
                    <a:p>
                      <a:pPr algn="l"/>
                      <a:r>
                        <a:rPr lang="en-GB" dirty="0"/>
                        <a:t>Coursework</a:t>
                      </a:r>
                    </a:p>
                  </a:txBody>
                  <a:tcPr/>
                </a:tc>
                <a:tc>
                  <a:txBody>
                    <a:bodyPr/>
                    <a:lstStyle/>
                    <a:p>
                      <a:pPr algn="l"/>
                      <a:r>
                        <a:rPr lang="en-GB" dirty="0"/>
                        <a:t>P5, P6, P7, P8, P9, M3, M4, M5, D2, D3</a:t>
                      </a:r>
                    </a:p>
                  </a:txBody>
                  <a:tcPr/>
                </a:tc>
                <a:tc>
                  <a:txBody>
                    <a:bodyPr/>
                    <a:lstStyle/>
                    <a:p>
                      <a:pPr algn="l"/>
                      <a:r>
                        <a:rPr lang="en-GB" dirty="0"/>
                        <a:t>Spring Term 2Spring Term 1 (specifics are not shown due to first lockdown</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Review, M Analyse, D Evaluate</a:t>
                      </a:r>
                    </a:p>
                  </a:txBody>
                  <a:tcPr/>
                </a:tc>
                <a:extLst>
                  <a:ext uri="{0D108BD9-81ED-4DB2-BD59-A6C34878D82A}">
                    <a16:rowId xmlns:a16="http://schemas.microsoft.com/office/drawing/2014/main" val="4121013604"/>
                  </a:ext>
                </a:extLst>
              </a:tr>
              <a:tr h="590504">
                <a:tc>
                  <a:txBody>
                    <a:bodyPr/>
                    <a:lstStyle/>
                    <a:p>
                      <a:pPr algn="l"/>
                      <a:r>
                        <a:rPr lang="en-GB" dirty="0"/>
                        <a:t>Unit 8</a:t>
                      </a:r>
                    </a:p>
                    <a:p>
                      <a:pPr algn="l"/>
                      <a:r>
                        <a:rPr lang="en-GB" dirty="0"/>
                        <a:t>War and Conflict</a:t>
                      </a:r>
                    </a:p>
                    <a:p>
                      <a:pPr algn="l"/>
                      <a:r>
                        <a:rPr lang="en-GB" dirty="0"/>
                        <a:t>Coursework</a:t>
                      </a:r>
                    </a:p>
                  </a:txBody>
                  <a:tcPr/>
                </a:tc>
                <a:tc>
                  <a:txBody>
                    <a:bodyPr/>
                    <a:lstStyle/>
                    <a:p>
                      <a:pPr algn="l"/>
                      <a:r>
                        <a:rPr lang="en-GB" dirty="0"/>
                        <a:t>P1, P2, M1</a:t>
                      </a:r>
                    </a:p>
                  </a:txBody>
                  <a:tcPr/>
                </a:tc>
                <a:tc>
                  <a:txBody>
                    <a:bodyPr/>
                    <a:lstStyle/>
                    <a:p>
                      <a:pPr algn="l"/>
                      <a:r>
                        <a:rPr lang="en-GB" dirty="0"/>
                        <a:t>27.9.2019</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Describe, M Analyse, D Evaluate</a:t>
                      </a:r>
                    </a:p>
                  </a:txBody>
                  <a:tcPr/>
                </a:tc>
                <a:extLst>
                  <a:ext uri="{0D108BD9-81ED-4DB2-BD59-A6C34878D82A}">
                    <a16:rowId xmlns:a16="http://schemas.microsoft.com/office/drawing/2014/main" val="1042306145"/>
                  </a:ext>
                </a:extLst>
              </a:tr>
              <a:tr h="590504">
                <a:tc>
                  <a:txBody>
                    <a:bodyPr/>
                    <a:lstStyle/>
                    <a:p>
                      <a:pPr algn="l"/>
                      <a:r>
                        <a:rPr lang="en-GB" dirty="0"/>
                        <a:t>Unit 8</a:t>
                      </a:r>
                    </a:p>
                    <a:p>
                      <a:pPr algn="l"/>
                      <a:r>
                        <a:rPr lang="en-GB" dirty="0"/>
                        <a:t>Terrorism and Counter Terrorism</a:t>
                      </a:r>
                    </a:p>
                    <a:p>
                      <a:pPr algn="l"/>
                      <a:r>
                        <a:rPr lang="en-GB" dirty="0"/>
                        <a:t>Coursework </a:t>
                      </a:r>
                    </a:p>
                  </a:txBody>
                  <a:tcPr/>
                </a:tc>
                <a:tc>
                  <a:txBody>
                    <a:bodyPr/>
                    <a:lstStyle/>
                    <a:p>
                      <a:pPr algn="l"/>
                      <a:r>
                        <a:rPr lang="en-GB" dirty="0"/>
                        <a:t>P3, P4, M2, D1</a:t>
                      </a:r>
                    </a:p>
                  </a:txBody>
                  <a:tcPr/>
                </a:tc>
                <a:tc>
                  <a:txBody>
                    <a:bodyPr/>
                    <a:lstStyle/>
                    <a:p>
                      <a:pPr algn="l"/>
                      <a:r>
                        <a:rPr lang="en-GB" dirty="0"/>
                        <a:t>27.11.2019</a:t>
                      </a:r>
                    </a:p>
                  </a:txBody>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GB" dirty="0"/>
                        <a:t>Covers the criteria mentioned. Performance Indicators it meets P Discuss, M Analyse, D Evaluate</a:t>
                      </a:r>
                    </a:p>
                    <a:p>
                      <a:pPr algn="l"/>
                      <a:endParaRPr lang="en-GB" dirty="0"/>
                    </a:p>
                  </a:txBody>
                  <a:tcPr/>
                </a:tc>
                <a:extLst>
                  <a:ext uri="{0D108BD9-81ED-4DB2-BD59-A6C34878D82A}">
                    <a16:rowId xmlns:a16="http://schemas.microsoft.com/office/drawing/2014/main" val="1647325199"/>
                  </a:ext>
                </a:extLst>
              </a:tr>
            </a:tbl>
          </a:graphicData>
        </a:graphic>
      </p:graphicFrame>
    </p:spTree>
    <p:extLst>
      <p:ext uri="{BB962C8B-B14F-4D97-AF65-F5344CB8AC3E}">
        <p14:creationId xmlns:p14="http://schemas.microsoft.com/office/powerpoint/2010/main" val="3835084893"/>
      </p:ext>
    </p:extLst>
  </p:cSld>
  <p:clrMapOvr>
    <a:masterClrMapping/>
  </p:clrMapOvr>
</p:sld>
</file>

<file path=ppt/theme/theme1.xml><?xml version="1.0" encoding="utf-8"?>
<a:theme xmlns:a="http://schemas.openxmlformats.org/drawingml/2006/main" name="1_Default">
  <a:themeElements>
    <a:clrScheme name="Default">
      <a:dk1>
        <a:srgbClr val="000000"/>
      </a:dk1>
      <a:lt1>
        <a:srgbClr val="FFFFFF"/>
      </a:lt1>
      <a:dk2>
        <a:srgbClr val="A7A7A7"/>
      </a:dk2>
      <a:lt2>
        <a:srgbClr val="535353"/>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C4BDF53092B440846945DC952B9061" ma:contentTypeVersion="6" ma:contentTypeDescription="Create a new document." ma:contentTypeScope="" ma:versionID="d25716c54c4c3db8b35fe35b1efb2154">
  <xsd:schema xmlns:xsd="http://www.w3.org/2001/XMLSchema" xmlns:xs="http://www.w3.org/2001/XMLSchema" xmlns:p="http://schemas.microsoft.com/office/2006/metadata/properties" xmlns:ns2="7b4b7819-e8cf-4e73-9484-956453b6fe3e" xmlns:ns3="a4a7e4df-a209-4bac-907d-c246bee3dbbe" targetNamespace="http://schemas.microsoft.com/office/2006/metadata/properties" ma:root="true" ma:fieldsID="fa26ca0ce6d736f7aa9cb340ad2ecd3c" ns2:_="" ns3:_="">
    <xsd:import namespace="7b4b7819-e8cf-4e73-9484-956453b6fe3e"/>
    <xsd:import namespace="a4a7e4df-a209-4bac-907d-c246bee3dbb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4b7819-e8cf-4e73-9484-956453b6fe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a7e4df-a209-4bac-907d-c246bee3dbb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9B89F28-E103-43C7-B40B-FBAA020AE760}"/>
</file>

<file path=customXml/itemProps2.xml><?xml version="1.0" encoding="utf-8"?>
<ds:datastoreItem xmlns:ds="http://schemas.openxmlformats.org/officeDocument/2006/customXml" ds:itemID="{F523A164-297D-4154-8D7A-BC3DC3A46BA6}">
  <ds:schemaRefs>
    <ds:schemaRef ds:uri="http://schemas.microsoft.com/sharepoint/v3/contenttype/forms"/>
  </ds:schemaRefs>
</ds:datastoreItem>
</file>

<file path=customXml/itemProps3.xml><?xml version="1.0" encoding="utf-8"?>
<ds:datastoreItem xmlns:ds="http://schemas.openxmlformats.org/officeDocument/2006/customXml" ds:itemID="{90346953-D2F1-4DE4-85F9-18587A2936D4}">
  <ds:schemaRefs>
    <ds:schemaRef ds:uri="http://schemas.microsoft.com/office/infopath/2007/PartnerControls"/>
    <ds:schemaRef ds:uri="http://purl.org/dc/dcmitype/"/>
    <ds:schemaRef ds:uri="http://schemas.microsoft.com/office/2006/documentManagement/types"/>
    <ds:schemaRef ds:uri="http://schemas.microsoft.com/office/2006/metadata/properties"/>
    <ds:schemaRef ds:uri="c47a5abf-f0dc-433b-8c7d-695f515a32c1"/>
    <ds:schemaRef ds:uri="93e0f740-16d2-46cb-9700-797909f6f8a5"/>
    <ds:schemaRef ds:uri="http://schemas.openxmlformats.org/package/2006/metadata/core-properties"/>
    <ds:schemaRef ds:uri="http://purl.org/dc/term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5846</TotalTime>
  <Words>1023</Words>
  <Application>Microsoft Office PowerPoint</Application>
  <PresentationFormat>On-screen Show (4:3)</PresentationFormat>
  <Paragraphs>154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1_Default</vt:lpstr>
      <vt:lpstr>GCSE &amp; A-Level   Centre Assessed Grades 2020-2021  </vt:lpstr>
      <vt:lpstr>An Important Point…</vt:lpstr>
      <vt:lpstr>What are we trying to achieve in this process…?</vt:lpstr>
      <vt:lpstr>New System…</vt:lpstr>
      <vt:lpstr>Reminders…</vt:lpstr>
      <vt:lpstr>Reminders…</vt:lpstr>
      <vt:lpstr>How will we arrive at your grades…?</vt:lpstr>
      <vt:lpstr>Which pieces of evidence have we used to decide your ‘initial’ grade?</vt:lpstr>
      <vt:lpstr>Which pieces of evidence have we used to decide your ‘initial’ grade?</vt:lpstr>
      <vt:lpstr>Which pieces of evidence have we used to decide your ‘initial’ grade?</vt:lpstr>
      <vt:lpstr>What happens next…?</vt:lpstr>
    </vt:vector>
  </TitlesOfParts>
  <Company>Linney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ls</dc:creator>
  <cp:lastModifiedBy>Kirsty Price</cp:lastModifiedBy>
  <cp:revision>451</cp:revision>
  <cp:lastPrinted>2016-09-20T15:40:55Z</cp:lastPrinted>
  <dcterms:created xsi:type="dcterms:W3CDTF">2008-04-21T08:30:49Z</dcterms:created>
  <dcterms:modified xsi:type="dcterms:W3CDTF">2021-06-24T07:47:22Z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0x01010073C4BDF53092B440846945DC952B9061</vt:lpwstr>
  </property>
</Properties>
</file>