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3" r:id="rId4"/>
  </p:sldMasterIdLst>
  <p:notesMasterIdLst>
    <p:notesMasterId r:id="rId14"/>
  </p:notesMasterIdLst>
  <p:handoutMasterIdLst>
    <p:handoutMasterId r:id="rId15"/>
  </p:handoutMasterIdLst>
  <p:sldIdLst>
    <p:sldId id="440" r:id="rId5"/>
    <p:sldId id="515" r:id="rId6"/>
    <p:sldId id="531" r:id="rId7"/>
    <p:sldId id="524" r:id="rId8"/>
    <p:sldId id="525" r:id="rId9"/>
    <p:sldId id="527" r:id="rId10"/>
    <p:sldId id="526" r:id="rId11"/>
    <p:sldId id="528" r:id="rId12"/>
    <p:sldId id="530" r:id="rId13"/>
  </p:sldIdLst>
  <p:sldSz cx="9144000" cy="6858000" type="screen4x3"/>
  <p:notesSz cx="6797675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33"/>
    <a:srgbClr val="993300"/>
    <a:srgbClr val="CC3333"/>
    <a:srgbClr val="CC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382" autoAdjust="0"/>
    <p:restoredTop sz="80119" autoAdjust="0"/>
  </p:normalViewPr>
  <p:slideViewPr>
    <p:cSldViewPr>
      <p:cViewPr varScale="1">
        <p:scale>
          <a:sx n="114" d="100"/>
          <a:sy n="114" d="100"/>
        </p:scale>
        <p:origin x="1368" y="11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28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49FD4FB-C214-4E2B-95B1-E9E7A9DEA39B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226970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122"/>
            <a:ext cx="5438775" cy="4468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B06770A-103D-49CD-9AF9-5F108CEFD6E0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012132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2.jpeg" descr="master-background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9" name="Shape 9"/>
          <p:cNvSpPr>
            <a:spLocks noGrp="1"/>
          </p:cNvSpPr>
          <p:nvPr>
            <p:ph type="title"/>
          </p:nvPr>
        </p:nvSpPr>
        <p:spPr>
          <a:xfrm>
            <a:off x="5795962" y="2417763"/>
            <a:ext cx="3168651" cy="1516063"/>
          </a:xfrm>
          <a:prstGeom prst="rect">
            <a:avLst/>
          </a:prstGeom>
        </p:spPr>
        <p:txBody>
          <a:bodyPr/>
          <a:lstStyle>
            <a:lvl1pPr>
              <a:defRPr sz="36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10" name="Shape 10"/>
          <p:cNvSpPr>
            <a:spLocks noGrp="1"/>
          </p:cNvSpPr>
          <p:nvPr>
            <p:ph type="body" idx="1"/>
          </p:nvPr>
        </p:nvSpPr>
        <p:spPr>
          <a:xfrm>
            <a:off x="5795962" y="3932237"/>
            <a:ext cx="3168651" cy="2592388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defRPr sz="1600">
                <a:solidFill>
                  <a:srgbClr val="CCCCCC"/>
                </a:solidFill>
              </a:defRPr>
            </a:lvl1pPr>
            <a:lvl2pPr marL="742950" indent="-285750">
              <a:spcBef>
                <a:spcPts val="300"/>
              </a:spcBef>
              <a:defRPr sz="1600">
                <a:solidFill>
                  <a:srgbClr val="CCCCCC"/>
                </a:solidFill>
              </a:defRPr>
            </a:lvl2pPr>
            <a:lvl3pPr marL="1143000" indent="-228600">
              <a:spcBef>
                <a:spcPts val="300"/>
              </a:spcBef>
              <a:defRPr sz="1600">
                <a:solidFill>
                  <a:srgbClr val="CCCCCC"/>
                </a:solidFill>
              </a:defRPr>
            </a:lvl3pPr>
            <a:lvl4pPr marL="1600200" indent="-228600">
              <a:spcBef>
                <a:spcPts val="300"/>
              </a:spcBef>
              <a:defRPr sz="1600">
                <a:solidFill>
                  <a:srgbClr val="CCCCCC"/>
                </a:solidFill>
              </a:defRPr>
            </a:lvl4pPr>
            <a:lvl5pPr marL="2057400" indent="-228600">
              <a:spcBef>
                <a:spcPts val="300"/>
              </a:spcBef>
              <a:defRPr sz="1600">
                <a:solidFill>
                  <a:srgbClr val="CCCCCC"/>
                </a:solidFill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Five</a:t>
            </a:r>
          </a:p>
        </p:txBody>
      </p:sp>
    </p:spTree>
    <p:extLst>
      <p:ext uri="{BB962C8B-B14F-4D97-AF65-F5344CB8AC3E}">
        <p14:creationId xmlns:p14="http://schemas.microsoft.com/office/powerpoint/2010/main" val="3483928200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21" name="Shape 21"/>
          <p:cNvSpPr>
            <a:spLocks noGrp="1"/>
          </p:cNvSpPr>
          <p:nvPr>
            <p:ph type="body" idx="1"/>
          </p:nvPr>
        </p:nvSpPr>
        <p:spPr>
          <a:xfrm>
            <a:off x="457200" y="1485900"/>
            <a:ext cx="4038600" cy="5372100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9" indent="-320039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22" name="Shape 22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83853622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>
            <a:spLocks noGrp="1"/>
          </p:cNvSpPr>
          <p:nvPr>
            <p:ph type="title"/>
          </p:nvPr>
        </p:nvSpPr>
        <p:spPr>
          <a:xfrm>
            <a:off x="457200" y="256810"/>
            <a:ext cx="8229600" cy="1178656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25" name="Shape 25"/>
          <p:cNvSpPr>
            <a:spLocks noGrp="1"/>
          </p:cNvSpPr>
          <p:nvPr>
            <p:ph type="body" idx="1"/>
          </p:nvPr>
        </p:nvSpPr>
        <p:spPr>
          <a:xfrm>
            <a:off x="457200" y="1435465"/>
            <a:ext cx="4040188" cy="739411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1pPr>
            <a:lvl2pPr marL="0" indent="45720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2pPr>
            <a:lvl3pPr marL="0" indent="91440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3pPr>
            <a:lvl4pPr marL="0" indent="137160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4pPr>
            <a:lvl5pPr marL="0" indent="182880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26" name="Shape 2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07624623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>
            <a:spLocks noGrp="1"/>
          </p:cNvSpPr>
          <p:nvPr>
            <p:ph type="title"/>
          </p:nvPr>
        </p:nvSpPr>
        <p:spPr>
          <a:xfrm>
            <a:off x="457200" y="0"/>
            <a:ext cx="3008314" cy="1435100"/>
          </a:xfrm>
          <a:prstGeom prst="rect">
            <a:avLst/>
          </a:prstGeom>
        </p:spPr>
        <p:txBody>
          <a:bodyPr anchor="b"/>
          <a:lstStyle>
            <a:lvl1pPr>
              <a:defRPr sz="2000" b="1"/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2000" b="1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34" name="Shape 34"/>
          <p:cNvSpPr>
            <a:spLocks noGrp="1"/>
          </p:cNvSpPr>
          <p:nvPr>
            <p:ph type="body" idx="1"/>
          </p:nvPr>
        </p:nvSpPr>
        <p:spPr>
          <a:xfrm>
            <a:off x="3575050" y="273050"/>
            <a:ext cx="5111750" cy="6584950"/>
          </a:xfrm>
          <a:prstGeom prst="rect">
            <a:avLst/>
          </a:prstGeom>
        </p:spPr>
        <p:txBody>
          <a:bodyPr/>
          <a:lstStyle>
            <a:lvl2pPr marL="783771" indent="-326571"/>
            <a:lvl3pPr marL="1219200" indent="-304800"/>
            <a:lvl4pPr marL="1737360" indent="-365760"/>
            <a:lvl5pPr marL="2194560" indent="-365760"/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35" name="Shape 3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04341642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>
              <a:defRPr sz="2000" b="1"/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2000" b="1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38" name="Shape 38"/>
          <p:cNvSpPr>
            <a:spLocks noGrp="1"/>
          </p:cNvSpPr>
          <p:nvPr>
            <p:ph type="body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ClrTx/>
              <a:buSzTx/>
              <a:buNone/>
              <a:defRPr sz="1400"/>
            </a:lvl1pPr>
            <a:lvl2pPr marL="0" indent="457200">
              <a:spcBef>
                <a:spcPts val="300"/>
              </a:spcBef>
              <a:buClrTx/>
              <a:buSzTx/>
              <a:buNone/>
              <a:defRPr sz="1400"/>
            </a:lvl2pPr>
            <a:lvl3pPr marL="0" indent="914400">
              <a:spcBef>
                <a:spcPts val="300"/>
              </a:spcBef>
              <a:buClrTx/>
              <a:buSzTx/>
              <a:buNone/>
              <a:defRPr sz="1400"/>
            </a:lvl3pPr>
            <a:lvl4pPr marL="0" indent="1371600">
              <a:spcBef>
                <a:spcPts val="300"/>
              </a:spcBef>
              <a:buClrTx/>
              <a:buSzTx/>
              <a:buNone/>
              <a:defRPr sz="1400"/>
            </a:lvl4pPr>
            <a:lvl5pPr marL="0" indent="1828800">
              <a:spcBef>
                <a:spcPts val="300"/>
              </a:spcBef>
              <a:buClrTx/>
              <a:buSzTx/>
              <a:buNone/>
              <a:defRPr sz="14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39" name="Shape 39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70723726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42" name="Shape 42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43" name="Shape 4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12915162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>
            <a:spLocks noGrp="1"/>
          </p:cNvSpPr>
          <p:nvPr>
            <p:ph type="title"/>
          </p:nvPr>
        </p:nvSpPr>
        <p:spPr>
          <a:xfrm>
            <a:off x="6627813" y="0"/>
            <a:ext cx="2058988" cy="6496052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46" name="Shape 46"/>
          <p:cNvSpPr>
            <a:spLocks noGrp="1"/>
          </p:cNvSpPr>
          <p:nvPr>
            <p:ph type="body" idx="1"/>
          </p:nvPr>
        </p:nvSpPr>
        <p:spPr>
          <a:xfrm>
            <a:off x="447675" y="258763"/>
            <a:ext cx="6027738" cy="6599238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47" name="Shape 4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16367474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0503-046B-4426-8F67-B8E779117D59}" type="datetimeFigureOut">
              <a:rPr lang="en-GB" smtClean="0"/>
              <a:t>30/06/2021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638A5-32A7-4E0C-95ED-23FBD00D1C5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4933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1.jpeg" descr="content-background"/>
          <p:cNvPicPr/>
          <p:nvPr/>
        </p:nvPicPr>
        <p:blipFill>
          <a:blip r:embed="rId10">
            <a:extLst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Shape 3"/>
          <p:cNvSpPr/>
          <p:nvPr/>
        </p:nvSpPr>
        <p:spPr>
          <a:xfrm>
            <a:off x="468312" y="1917700"/>
            <a:ext cx="8207376" cy="0"/>
          </a:xfrm>
          <a:prstGeom prst="line">
            <a:avLst/>
          </a:prstGeom>
          <a:ln>
            <a:solidFill>
              <a:srgbClr val="CC3333"/>
            </a:solidFill>
            <a:round/>
          </a:ln>
        </p:spPr>
        <p:txBody>
          <a:bodyPr lIns="0" tIns="0" rIns="0" bIns="0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  <a:defRPr sz="1200">
                <a:latin typeface="+mj-lt"/>
                <a:ea typeface="+mj-ea"/>
                <a:cs typeface="+mj-cs"/>
                <a:sym typeface="Helvetica"/>
              </a:defRPr>
            </a:pPr>
            <a:endParaRPr sz="1200" kern="0" dirty="0">
              <a:solidFill>
                <a:sysClr val="windowText" lastClr="000000"/>
              </a:solidFill>
              <a:latin typeface="Helvetica"/>
              <a:ea typeface="+mj-ea"/>
              <a:cs typeface="Helvetica"/>
              <a:sym typeface="Helvetica"/>
            </a:endParaRPr>
          </a:p>
        </p:txBody>
      </p:sp>
      <p:sp>
        <p:nvSpPr>
          <p:cNvPr id="4" name="Shape 4"/>
          <p:cNvSpPr>
            <a:spLocks noGrp="1"/>
          </p:cNvSpPr>
          <p:nvPr>
            <p:ph type="title"/>
          </p:nvPr>
        </p:nvSpPr>
        <p:spPr>
          <a:xfrm>
            <a:off x="449262" y="0"/>
            <a:ext cx="6499226" cy="11509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ctr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5" name="Shape 5"/>
          <p:cNvSpPr>
            <a:spLocks noGrp="1"/>
          </p:cNvSpPr>
          <p:nvPr>
            <p:ph type="body" idx="1"/>
          </p:nvPr>
        </p:nvSpPr>
        <p:spPr>
          <a:xfrm>
            <a:off x="457200" y="1485900"/>
            <a:ext cx="8229600" cy="5372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6" name="Shape 6"/>
          <p:cNvSpPr>
            <a:spLocks noGrp="1"/>
          </p:cNvSpPr>
          <p:nvPr>
            <p:ph type="sldNum" sz="quarter" idx="2"/>
          </p:nvPr>
        </p:nvSpPr>
        <p:spPr>
          <a:xfrm>
            <a:off x="6553200" y="6453187"/>
            <a:ext cx="2133600" cy="264256"/>
          </a:xfrm>
          <a:prstGeom prst="rect">
            <a:avLst/>
          </a:prstGeom>
          <a:ln w="12700">
            <a:miter lim="400000"/>
          </a:ln>
        </p:spPr>
        <p:txBody>
          <a:bodyPr lIns="45719" rIns="45719">
            <a:spAutoFit/>
          </a:bodyPr>
          <a:lstStyle>
            <a:lvl1pPr algn="r">
              <a:defRPr sz="1200">
                <a:solidFill>
                  <a:srgbClr val="333333"/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86CB4B4D-7CA3-9044-876B-883B54F8677D}" type="slidenum">
              <a:rPr kern="0">
                <a:latin typeface="Arial"/>
                <a:cs typeface="Arial"/>
                <a:sym typeface="Arial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kern="0" dirty="0"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90004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  <p:sldLayoutId id="2147483797" r:id="rId2"/>
    <p:sldLayoutId id="2147483798" r:id="rId3"/>
    <p:sldLayoutId id="2147483801" r:id="rId4"/>
    <p:sldLayoutId id="2147483802" r:id="rId5"/>
    <p:sldLayoutId id="2147483803" r:id="rId6"/>
    <p:sldLayoutId id="2147483804" r:id="rId7"/>
    <p:sldLayoutId id="2147483805" r:id="rId8"/>
  </p:sldLayoutIdLst>
  <p:transition spd="med"/>
  <p:txStyles>
    <p:titleStyle>
      <a:lvl1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1pPr>
      <a:lvl2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2pPr>
      <a:lvl3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3pPr>
      <a:lvl4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4pPr>
      <a:lvl5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5pPr>
      <a:lvl6pPr indent="457200"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6pPr>
      <a:lvl7pPr indent="914400"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7pPr>
      <a:lvl8pPr indent="1371600"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8pPr>
      <a:lvl9pPr indent="1828800"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9pPr>
    </p:titleStyle>
    <p:bodyStyle>
      <a:lvl1pPr marL="342900" indent="-3429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1pPr>
      <a:lvl2pPr marL="1028700" indent="-5715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2pPr>
      <a:lvl3pPr marL="13716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3pPr>
      <a:lvl4pPr marL="18288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4pPr>
      <a:lvl5pPr marL="22860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5pPr>
      <a:lvl6pPr marL="27432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6pPr>
      <a:lvl7pPr marL="32004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7pPr>
      <a:lvl8pPr marL="36576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8pPr>
      <a:lvl9pPr marL="41148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9pPr>
    </p:bodyStyle>
    <p:otherStyle>
      <a:lvl1pPr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1pPr>
      <a:lvl2pPr indent="4572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2pPr>
      <a:lvl3pPr indent="9144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3pPr>
      <a:lvl4pPr indent="13716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4pPr>
      <a:lvl5pPr indent="18288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5pPr>
      <a:lvl6pPr indent="22860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6pPr>
      <a:lvl7pPr indent="27432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7pPr>
      <a:lvl8pPr indent="32004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8pPr>
      <a:lvl9pPr indent="36576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3EF2AEC2-BC1D-4181-B76A-F67DD716B9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27584" y="3717032"/>
            <a:ext cx="7269460" cy="1102519"/>
          </a:xfrm>
        </p:spPr>
        <p:txBody>
          <a:bodyPr/>
          <a:lstStyle/>
          <a:p>
            <a:pPr algn="ctr"/>
            <a:r>
              <a:rPr lang="en-US" altLang="en-US" sz="4800" b="1" u="sng" dirty="0">
                <a:latin typeface="Berkeley" panose="02020500000000000000" pitchFamily="18" charset="0"/>
              </a:rPr>
              <a:t>GCSE &amp; A-Level</a:t>
            </a:r>
            <a:r>
              <a:rPr lang="en-US" altLang="en-US" sz="4800" dirty="0">
                <a:latin typeface="Berkeley" panose="02020500000000000000" pitchFamily="18" charset="0"/>
              </a:rPr>
              <a:t> </a:t>
            </a:r>
            <a:br>
              <a:rPr lang="en-US" altLang="en-US" sz="4800" dirty="0">
                <a:latin typeface="Berkeley" panose="02020500000000000000" pitchFamily="18" charset="0"/>
              </a:rPr>
            </a:br>
            <a:br>
              <a:rPr lang="en-US" altLang="en-US" sz="4800" dirty="0">
                <a:latin typeface="Berkeley" panose="02020500000000000000" pitchFamily="18" charset="0"/>
              </a:rPr>
            </a:br>
            <a:r>
              <a:rPr lang="en-US" altLang="en-US" sz="4800" dirty="0">
                <a:latin typeface="Berkeley" panose="02020500000000000000" pitchFamily="18" charset="0"/>
              </a:rPr>
              <a:t>Centre Assessed Grades 2020-2021</a:t>
            </a:r>
            <a:br>
              <a:rPr lang="en-US" altLang="en-US" sz="4800" dirty="0">
                <a:latin typeface="Berkeley" panose="02020500000000000000" pitchFamily="18" charset="0"/>
              </a:rPr>
            </a:br>
            <a:br>
              <a:rPr lang="en-US" altLang="en-US" sz="4800" dirty="0">
                <a:latin typeface="Berkeley" panose="02020500000000000000" pitchFamily="18" charset="0"/>
              </a:rPr>
            </a:br>
            <a:endParaRPr lang="en-US" altLang="en-US" sz="4800" dirty="0">
              <a:latin typeface="Berkeley" panose="02020500000000000000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0040350"/>
      </p:ext>
    </p:extLst>
  </p:cSld>
  <p:clrMapOvr>
    <a:masterClrMapping/>
  </p:clrMapOvr>
  <p:transition spd="med" advTm="38567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D6DD5A-21A2-4C92-9DDD-A3F800297B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An Important Point…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4658E2-3045-4377-9983-09335B7330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9586" y="1950056"/>
            <a:ext cx="8144862" cy="4575288"/>
          </a:xfrm>
        </p:spPr>
        <p:txBody>
          <a:bodyPr/>
          <a:lstStyle/>
          <a:p>
            <a:pPr algn="just"/>
            <a:r>
              <a:rPr lang="en-GB" dirty="0">
                <a:latin typeface="Swis721 Lt BT" panose="020B0403020202020204" pitchFamily="34" charset="0"/>
              </a:rPr>
              <a:t>These are not ‘teacher’ assessed grades.</a:t>
            </a:r>
          </a:p>
          <a:p>
            <a:pPr algn="just"/>
            <a:endParaRPr lang="en-GB" dirty="0">
              <a:latin typeface="Swis721 Lt BT" panose="020B0403020202020204" pitchFamily="34" charset="0"/>
            </a:endParaRPr>
          </a:p>
          <a:p>
            <a:pPr algn="just"/>
            <a:r>
              <a:rPr lang="en-GB" dirty="0">
                <a:latin typeface="Swis721 Lt BT" panose="020B0403020202020204" pitchFamily="34" charset="0"/>
              </a:rPr>
              <a:t>This suggests one person is responsible for the outcome of this process.</a:t>
            </a:r>
          </a:p>
          <a:p>
            <a:pPr algn="just"/>
            <a:endParaRPr lang="en-GB" dirty="0">
              <a:latin typeface="Swis721 Lt BT" panose="020B0403020202020204" pitchFamily="34" charset="0"/>
            </a:endParaRPr>
          </a:p>
          <a:p>
            <a:pPr algn="just"/>
            <a:r>
              <a:rPr lang="en-GB" dirty="0">
                <a:latin typeface="Swis721 Lt BT" panose="020B0403020202020204" pitchFamily="34" charset="0"/>
              </a:rPr>
              <a:t>The reality is they are subject to internal and external checks. Grades are then awarded by exam boards.</a:t>
            </a:r>
          </a:p>
        </p:txBody>
      </p:sp>
    </p:spTree>
    <p:extLst>
      <p:ext uri="{BB962C8B-B14F-4D97-AF65-F5344CB8AC3E}">
        <p14:creationId xmlns:p14="http://schemas.microsoft.com/office/powerpoint/2010/main" val="852456387"/>
      </p:ext>
    </p:extLst>
  </p:cSld>
  <p:clrMapOvr>
    <a:masterClrMapping/>
  </p:clrMapOvr>
  <p:transition spd="med" advTm="71614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65F651-658D-4726-A7A6-ACE82005DB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What are we trying to achieve in this process…?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0164C6-DA91-4984-93EC-A1EC011338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485900"/>
            <a:ext cx="8363272" cy="5372100"/>
          </a:xfrm>
        </p:spPr>
        <p:txBody>
          <a:bodyPr/>
          <a:lstStyle/>
          <a:p>
            <a:endParaRPr lang="en-GB" dirty="0"/>
          </a:p>
          <a:p>
            <a:pPr marL="0" indent="0" algn="ctr">
              <a:buNone/>
            </a:pPr>
            <a:r>
              <a:rPr lang="en-GB" dirty="0">
                <a:latin typeface="Swis721 Lt BT" panose="020B0403020202020204" pitchFamily="34" charset="0"/>
              </a:rPr>
              <a:t>The text below is taken directly from the </a:t>
            </a:r>
          </a:p>
          <a:p>
            <a:pPr marL="0" indent="0" algn="ctr">
              <a:buNone/>
            </a:pPr>
            <a:r>
              <a:rPr lang="en-GB" dirty="0">
                <a:latin typeface="Swis721 Lt BT" panose="020B0403020202020204" pitchFamily="34" charset="0"/>
              </a:rPr>
              <a:t>Centre Assessed Grades (CAG) guidance:</a:t>
            </a:r>
          </a:p>
          <a:p>
            <a:pPr marL="0" indent="0" algn="just">
              <a:buNone/>
            </a:pPr>
            <a:endParaRPr lang="en-GB" dirty="0">
              <a:latin typeface="Swis721 Lt BT" panose="020B0403020202020204" pitchFamily="34" charset="0"/>
            </a:endParaRPr>
          </a:p>
          <a:p>
            <a:pPr marL="0" indent="0" algn="ctr">
              <a:buNone/>
            </a:pPr>
            <a:r>
              <a:rPr lang="en-GB" b="1" dirty="0">
                <a:latin typeface="Swis721 Lt BT" panose="020B0403020202020204" pitchFamily="34" charset="0"/>
              </a:rPr>
              <a:t>‘The grades submitted to Exam Boards must reflect a fair, reasonable and carefully considered judgement of the student’s performance across a range of evidence, on the curriculum content that they have been taught’</a:t>
            </a:r>
          </a:p>
        </p:txBody>
      </p:sp>
    </p:spTree>
    <p:extLst>
      <p:ext uri="{BB962C8B-B14F-4D97-AF65-F5344CB8AC3E}">
        <p14:creationId xmlns:p14="http://schemas.microsoft.com/office/powerpoint/2010/main" val="4039480161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A5C09-C6DF-48B4-99C9-D2E3C3338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New System…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8FCD2E-623F-4F2B-8BC7-1938B3D9D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0364" y="656692"/>
            <a:ext cx="8363272" cy="5544616"/>
          </a:xfrm>
        </p:spPr>
        <p:txBody>
          <a:bodyPr/>
          <a:lstStyle/>
          <a:p>
            <a:endParaRPr lang="en-GB" dirty="0"/>
          </a:p>
          <a:p>
            <a:pPr marL="0" indent="0">
              <a:buNone/>
            </a:pPr>
            <a:r>
              <a:rPr lang="en-GB" sz="2400" b="1" dirty="0">
                <a:latin typeface="Swis721 Lt BT" panose="020B0403020202020204" pitchFamily="34" charset="0"/>
              </a:rPr>
              <a:t>Staff and Exam Boards assess the standard you are performing at…</a:t>
            </a:r>
          </a:p>
          <a:p>
            <a:endParaRPr lang="en-GB" sz="2400" b="1" i="1" dirty="0"/>
          </a:p>
          <a:p>
            <a:pPr marL="0" indent="0">
              <a:buNone/>
            </a:pPr>
            <a:r>
              <a:rPr lang="en-GB" sz="2400" b="1" dirty="0">
                <a:latin typeface="Swis721 Lt BT" panose="020B0403020202020204" pitchFamily="34" charset="0"/>
              </a:rPr>
              <a:t>What has it involved?</a:t>
            </a:r>
          </a:p>
          <a:p>
            <a:pPr marL="0" indent="0">
              <a:buNone/>
            </a:pPr>
            <a:endParaRPr lang="en-GB" sz="2400" b="1" dirty="0">
              <a:latin typeface="Swis721 Lt BT" panose="020B0403020202020204" pitchFamily="34" charset="0"/>
            </a:endParaRPr>
          </a:p>
          <a:p>
            <a:r>
              <a:rPr lang="en-GB" dirty="0">
                <a:latin typeface="Swis721 Lt BT" panose="020B0403020202020204" pitchFamily="34" charset="0"/>
              </a:rPr>
              <a:t>Return on Monday 8</a:t>
            </a:r>
            <a:r>
              <a:rPr lang="en-GB" baseline="30000" dirty="0">
                <a:latin typeface="Swis721 Lt BT" panose="020B0403020202020204" pitchFamily="34" charset="0"/>
              </a:rPr>
              <a:t>th</a:t>
            </a:r>
            <a:r>
              <a:rPr lang="en-GB" dirty="0">
                <a:latin typeface="Swis721 Lt BT" panose="020B0403020202020204" pitchFamily="34" charset="0"/>
              </a:rPr>
              <a:t> March</a:t>
            </a:r>
          </a:p>
          <a:p>
            <a:r>
              <a:rPr lang="en-GB" dirty="0">
                <a:latin typeface="Swis721 Lt BT" panose="020B0403020202020204" pitchFamily="34" charset="0"/>
              </a:rPr>
              <a:t>Further internal assessment (exams)</a:t>
            </a:r>
          </a:p>
          <a:p>
            <a:r>
              <a:rPr lang="en-GB" dirty="0">
                <a:latin typeface="Swis721 Lt BT" panose="020B0403020202020204" pitchFamily="34" charset="0"/>
              </a:rPr>
              <a:t>Other (previous) assessed work – NEAs, coursework, essays, topic tests etc.</a:t>
            </a:r>
          </a:p>
          <a:p>
            <a:r>
              <a:rPr lang="en-GB" dirty="0">
                <a:latin typeface="Swis721 Lt BT" panose="020B0403020202020204" pitchFamily="34" charset="0"/>
              </a:rPr>
              <a:t>Previous mocks</a:t>
            </a:r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endParaRPr lang="en-GB" b="1" i="1" dirty="0"/>
          </a:p>
        </p:txBody>
      </p:sp>
    </p:spTree>
    <p:extLst>
      <p:ext uri="{BB962C8B-B14F-4D97-AF65-F5344CB8AC3E}">
        <p14:creationId xmlns:p14="http://schemas.microsoft.com/office/powerpoint/2010/main" val="3993389716"/>
      </p:ext>
    </p:extLst>
  </p:cSld>
  <p:clrMapOvr>
    <a:masterClrMapping/>
  </p:clrMapOvr>
  <p:transition spd="med" advTm="124217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A5C09-C6DF-48B4-99C9-D2E3C3338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Reminders…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8FCD2E-623F-4F2B-8BC7-1938B3D9D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9262" y="908720"/>
            <a:ext cx="8363272" cy="5372100"/>
          </a:xfrm>
        </p:spPr>
        <p:txBody>
          <a:bodyPr/>
          <a:lstStyle/>
          <a:p>
            <a:endParaRPr lang="en-GB" dirty="0"/>
          </a:p>
          <a:p>
            <a:r>
              <a:rPr lang="en-GB" b="1" i="1" dirty="0">
                <a:latin typeface="Swis721 Lt BT" panose="020B0403020202020204" pitchFamily="34" charset="0"/>
              </a:rPr>
              <a:t>FAIRNESS:  </a:t>
            </a:r>
            <a:r>
              <a:rPr lang="en-GB" dirty="0">
                <a:latin typeface="Swis721 Lt BT" panose="020B0403020202020204" pitchFamily="34" charset="0"/>
              </a:rPr>
              <a:t>Will Samworth be more generous or more harsh than other schools?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All schools follow same guidance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We will carry out internal checks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All schools subject to same external quality assurance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Judgments are evidence based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We have to sign a declaration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Devalues achievements of past/future students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No point – no performance data this year </a:t>
            </a:r>
          </a:p>
          <a:p>
            <a:pPr lvl="1"/>
            <a:endParaRPr lang="en-GB" b="1" i="1" dirty="0"/>
          </a:p>
          <a:p>
            <a:endParaRPr lang="en-GB" b="1" i="1" dirty="0"/>
          </a:p>
          <a:p>
            <a:endParaRPr lang="en-GB" b="1" dirty="0"/>
          </a:p>
          <a:p>
            <a:pPr marL="0" indent="0">
              <a:buNone/>
            </a:pPr>
            <a:endParaRPr lang="en-GB" b="1" i="1" dirty="0"/>
          </a:p>
        </p:txBody>
      </p:sp>
    </p:spTree>
    <p:extLst>
      <p:ext uri="{BB962C8B-B14F-4D97-AF65-F5344CB8AC3E}">
        <p14:creationId xmlns:p14="http://schemas.microsoft.com/office/powerpoint/2010/main" val="2320566419"/>
      </p:ext>
    </p:extLst>
  </p:cSld>
  <p:clrMapOvr>
    <a:masterClrMapping/>
  </p:clrMapOvr>
  <p:transition spd="med" advTm="207277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A5C09-C6DF-48B4-99C9-D2E3C3338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Reminders…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8FCD2E-623F-4F2B-8BC7-1938B3D9D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9262" y="908720"/>
            <a:ext cx="8363272" cy="5616624"/>
          </a:xfrm>
        </p:spPr>
        <p:txBody>
          <a:bodyPr/>
          <a:lstStyle/>
          <a:p>
            <a:endParaRPr lang="en-GB" dirty="0"/>
          </a:p>
          <a:p>
            <a:pPr marL="0" indent="0">
              <a:buNone/>
            </a:pPr>
            <a:r>
              <a:rPr lang="en-GB" sz="2400" b="1" i="1" dirty="0">
                <a:latin typeface="Swis721 Lt BT" panose="020B0403020202020204" pitchFamily="34" charset="0"/>
              </a:rPr>
              <a:t>RIGHTS:  </a:t>
            </a:r>
            <a:r>
              <a:rPr lang="en-GB" sz="2400" dirty="0">
                <a:latin typeface="Swis721 Lt BT" panose="020B0403020202020204" pitchFamily="34" charset="0"/>
              </a:rPr>
              <a:t>What protections do I have in this process?</a:t>
            </a:r>
          </a:p>
          <a:p>
            <a:pPr lvl="1"/>
            <a:r>
              <a:rPr lang="en-GB" sz="2400" dirty="0">
                <a:latin typeface="Swis721 Lt BT" panose="020B0403020202020204" pitchFamily="34" charset="0"/>
              </a:rPr>
              <a:t>Before we set the grades, we are aware of your relevant context</a:t>
            </a:r>
          </a:p>
          <a:p>
            <a:pPr lvl="1"/>
            <a:r>
              <a:rPr lang="en-GB" sz="2400" dirty="0">
                <a:latin typeface="Swis721 Lt BT" panose="020B0403020202020204" pitchFamily="34" charset="0"/>
              </a:rPr>
              <a:t>We will discuss the evidence base with you for each subject</a:t>
            </a:r>
          </a:p>
          <a:p>
            <a:pPr lvl="1"/>
            <a:r>
              <a:rPr lang="en-GB" sz="2400" dirty="0">
                <a:latin typeface="Swis721 Lt BT" panose="020B0403020202020204" pitchFamily="34" charset="0"/>
              </a:rPr>
              <a:t>After you receive your results, you can appeal</a:t>
            </a:r>
          </a:p>
          <a:p>
            <a:pPr lvl="2"/>
            <a:r>
              <a:rPr lang="en-GB" sz="2400" dirty="0">
                <a:latin typeface="Swis721 Lt BT" panose="020B0403020202020204" pitchFamily="34" charset="0"/>
              </a:rPr>
              <a:t>To the academy – check we didn’t make an administrative error</a:t>
            </a:r>
          </a:p>
          <a:p>
            <a:pPr lvl="2"/>
            <a:r>
              <a:rPr lang="en-GB" sz="2400" dirty="0">
                <a:latin typeface="Swis721 Lt BT" panose="020B0403020202020204" pitchFamily="34" charset="0"/>
              </a:rPr>
              <a:t>To the Exam Board (via the academy) – they will review our evidence base</a:t>
            </a:r>
          </a:p>
          <a:p>
            <a:pPr lvl="2"/>
            <a:endParaRPr lang="en-GB" sz="2400" dirty="0">
              <a:latin typeface="Swis721 Lt BT" panose="020B0403020202020204" pitchFamily="34" charset="0"/>
            </a:endParaRPr>
          </a:p>
          <a:p>
            <a:pPr marL="914400" lvl="2" indent="0" algn="ctr">
              <a:buNone/>
            </a:pPr>
            <a:r>
              <a:rPr lang="en-GB" sz="2400" dirty="0">
                <a:latin typeface="Swis721 Lt BT" panose="020B0403020202020204" pitchFamily="34" charset="0"/>
              </a:rPr>
              <a:t>Results can go up and down on appeal</a:t>
            </a:r>
          </a:p>
          <a:p>
            <a:pPr lvl="1"/>
            <a:endParaRPr lang="en-GB" sz="2400" b="1" i="1" dirty="0"/>
          </a:p>
          <a:p>
            <a:endParaRPr lang="en-GB" sz="2400" b="1" i="1" dirty="0"/>
          </a:p>
          <a:p>
            <a:endParaRPr lang="en-GB" sz="2400" b="1" dirty="0"/>
          </a:p>
          <a:p>
            <a:pPr marL="0" indent="0">
              <a:buNone/>
            </a:pPr>
            <a:endParaRPr lang="en-GB" b="1" i="1" dirty="0"/>
          </a:p>
        </p:txBody>
      </p:sp>
    </p:spTree>
    <p:extLst>
      <p:ext uri="{BB962C8B-B14F-4D97-AF65-F5344CB8AC3E}">
        <p14:creationId xmlns:p14="http://schemas.microsoft.com/office/powerpoint/2010/main" val="1716139834"/>
      </p:ext>
    </p:extLst>
  </p:cSld>
  <p:clrMapOvr>
    <a:masterClrMapping/>
  </p:clrMapOvr>
  <p:transition spd="med" advTm="11957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D7FD34-37A6-4608-AD9C-C5ECF938B8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How will we arrive at your grades…?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139EDA-DF2F-4AB0-BAA9-0EAF717015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3247" y="1340768"/>
            <a:ext cx="8229600" cy="5229200"/>
          </a:xfrm>
        </p:spPr>
        <p:txBody>
          <a:bodyPr/>
          <a:lstStyle/>
          <a:p>
            <a:pPr marL="0" indent="0">
              <a:buNone/>
            </a:pPr>
            <a:r>
              <a:rPr lang="en-GB" b="1" dirty="0">
                <a:latin typeface="Swis721 Lt BT" panose="020B0403020202020204" pitchFamily="34" charset="0"/>
              </a:rPr>
              <a:t>Examples</a:t>
            </a:r>
            <a:r>
              <a:rPr lang="en-GB" dirty="0">
                <a:latin typeface="Swis721 Lt BT" panose="020B0403020202020204" pitchFamily="34" charset="0"/>
              </a:rPr>
              <a:t>…</a:t>
            </a:r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B5E1941-A832-45D9-95F3-CEFE3BDE63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6594715"/>
              </p:ext>
            </p:extLst>
          </p:nvPr>
        </p:nvGraphicFramePr>
        <p:xfrm>
          <a:off x="1297654" y="2258899"/>
          <a:ext cx="6442698" cy="38020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7566">
                  <a:extLst>
                    <a:ext uri="{9D8B030D-6E8A-4147-A177-3AD203B41FA5}">
                      <a16:colId xmlns:a16="http://schemas.microsoft.com/office/drawing/2014/main" val="2318157867"/>
                    </a:ext>
                  </a:extLst>
                </a:gridCol>
                <a:gridCol w="2147566">
                  <a:extLst>
                    <a:ext uri="{9D8B030D-6E8A-4147-A177-3AD203B41FA5}">
                      <a16:colId xmlns:a16="http://schemas.microsoft.com/office/drawing/2014/main" val="3221023836"/>
                    </a:ext>
                  </a:extLst>
                </a:gridCol>
                <a:gridCol w="2147566">
                  <a:extLst>
                    <a:ext uri="{9D8B030D-6E8A-4147-A177-3AD203B41FA5}">
                      <a16:colId xmlns:a16="http://schemas.microsoft.com/office/drawing/2014/main" val="3391106650"/>
                    </a:ext>
                  </a:extLst>
                </a:gridCol>
              </a:tblGrid>
              <a:tr h="763285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Swis721 Lt BT" panose="020B0403020202020204" pitchFamily="34" charset="0"/>
                        </a:rPr>
                        <a:t>English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Swis721 Lt BT" panose="020B0403020202020204" pitchFamily="34" charset="0"/>
                        </a:rPr>
                        <a:t>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Swis721 Lt BT" panose="020B0403020202020204" pitchFamily="34" charset="0"/>
                        </a:rPr>
                        <a:t>Art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1997776"/>
                  </a:ext>
                </a:extLst>
              </a:tr>
              <a:tr h="748883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Previous Data – Assessments etc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NEA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All portfolio based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0201558"/>
                  </a:ext>
                </a:extLst>
              </a:tr>
              <a:tr h="763285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Mock Exams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Previous Data – Assessments etc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dirty="0">
                        <a:latin typeface="Swis721 Lt BT" panose="020B0403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7060366"/>
                  </a:ext>
                </a:extLst>
              </a:tr>
              <a:tr h="763285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Future Assessments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Future Assessments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dirty="0">
                        <a:latin typeface="Swis721 Lt BT" panose="020B0403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3457684"/>
                  </a:ext>
                </a:extLst>
              </a:tr>
              <a:tr h="763285">
                <a:tc>
                  <a:txBody>
                    <a:bodyPr/>
                    <a:lstStyle/>
                    <a:p>
                      <a:endParaRPr lang="en-GB" sz="2000" dirty="0">
                        <a:latin typeface="Swis721 Lt BT" panose="020B04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Mock Exams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dirty="0">
                        <a:latin typeface="Swis721 Lt BT" panose="020B0403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8324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0744115"/>
      </p:ext>
    </p:extLst>
  </p:cSld>
  <p:clrMapOvr>
    <a:masterClrMapping/>
  </p:clrMapOvr>
  <p:transition spd="med" advTm="20784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BD9934-0BE8-4A23-BC83-131D8E36BE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>
                <a:latin typeface="Berkeley" panose="02020500000000000000" pitchFamily="18" charset="0"/>
              </a:rPr>
              <a:t>Which pieces of evidence have we used to decide your ‘initial’ grade?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370DF-6ECF-47C1-A1CF-B9186095CD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262" y="1340768"/>
            <a:ext cx="8229600" cy="5372100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Subject</a:t>
            </a:r>
            <a:r>
              <a:rPr lang="en-GB"/>
              <a:t>: History</a:t>
            </a:r>
            <a:endParaRPr lang="en-GB" dirty="0"/>
          </a:p>
          <a:p>
            <a:endParaRPr lang="en-GB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7D496BC-D458-4BFC-9B6C-D4D42159EC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6304600"/>
              </p:ext>
            </p:extLst>
          </p:nvPr>
        </p:nvGraphicFramePr>
        <p:xfrm>
          <a:off x="260906" y="1988840"/>
          <a:ext cx="8606312" cy="48055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2782">
                  <a:extLst>
                    <a:ext uri="{9D8B030D-6E8A-4147-A177-3AD203B41FA5}">
                      <a16:colId xmlns:a16="http://schemas.microsoft.com/office/drawing/2014/main" val="1949237586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4177008459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576519577"/>
                    </a:ext>
                  </a:extLst>
                </a:gridCol>
                <a:gridCol w="4511242">
                  <a:extLst>
                    <a:ext uri="{9D8B030D-6E8A-4147-A177-3AD203B41FA5}">
                      <a16:colId xmlns:a16="http://schemas.microsoft.com/office/drawing/2014/main" val="937750620"/>
                    </a:ext>
                  </a:extLst>
                </a:gridCol>
              </a:tblGrid>
              <a:tr h="1376158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Name of evidence piece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Number of Marks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When was this completed?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Why are we using this evidence piece?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7199200"/>
                  </a:ext>
                </a:extLst>
              </a:tr>
              <a:tr h="503037">
                <a:tc>
                  <a:txBody>
                    <a:bodyPr/>
                    <a:lstStyle/>
                    <a:p>
                      <a:r>
                        <a:rPr lang="en-GB" dirty="0"/>
                        <a:t>Paper 3 (</a:t>
                      </a:r>
                      <a:r>
                        <a:rPr lang="en-GB" dirty="0" err="1"/>
                        <a:t>Lanc</a:t>
                      </a:r>
                      <a:r>
                        <a:rPr lang="en-GB" dirty="0"/>
                        <a:t> and York) Section 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Nov 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Section B essay ensures content is fairly covered and assessed. We felt these were reflective of your overall capabilities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3903048"/>
                  </a:ext>
                </a:extLst>
              </a:tr>
              <a:tr h="503037">
                <a:tc>
                  <a:txBody>
                    <a:bodyPr/>
                    <a:lstStyle/>
                    <a:p>
                      <a:pPr marL="0" marR="0" lvl="0" indent="0" algn="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Paper 3 (</a:t>
                      </a:r>
                      <a:r>
                        <a:rPr lang="en-GB" dirty="0" err="1"/>
                        <a:t>Lanc</a:t>
                      </a:r>
                      <a:r>
                        <a:rPr lang="en-GB" dirty="0"/>
                        <a:t> and York) Section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Dec 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Section A essay ensures content and source skills are fairly assessed. These scores were also reflective of your grades.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1013604"/>
                  </a:ext>
                </a:extLst>
              </a:tr>
              <a:tr h="596229">
                <a:tc>
                  <a:txBody>
                    <a:bodyPr/>
                    <a:lstStyle/>
                    <a:p>
                      <a:r>
                        <a:rPr lang="en-GB" dirty="0"/>
                        <a:t>Paper 1 Britain Mock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January 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Mocks were reflective of expected grades. Both were checked for evidence of plagiarism, due to low levels of control. Content fairly covered and this was an unseen paper.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2306145"/>
                  </a:ext>
                </a:extLst>
              </a:tr>
              <a:tr h="596229">
                <a:tc>
                  <a:txBody>
                    <a:bodyPr/>
                    <a:lstStyle/>
                    <a:p>
                      <a:r>
                        <a:rPr lang="en-GB" dirty="0"/>
                        <a:t>Paper 2 USA Mock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January 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Mocks were reflective of expected grades. Both were checked for evidence of plagiarism, due to low levels of control. Content fairly covered and this was an unseen paper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7325199"/>
                  </a:ext>
                </a:extLst>
              </a:tr>
              <a:tr h="503037">
                <a:tc>
                  <a:txBody>
                    <a:bodyPr/>
                    <a:lstStyle/>
                    <a:p>
                      <a:pPr marL="0" marR="0" lvl="0" indent="0" algn="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Paper 3 (</a:t>
                      </a:r>
                      <a:r>
                        <a:rPr lang="en-GB" dirty="0" err="1"/>
                        <a:t>Lanc</a:t>
                      </a:r>
                      <a:r>
                        <a:rPr lang="en-GB" dirty="0"/>
                        <a:t> and York) Section 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May 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All sections of paper 3 covered. This is to be completed in high levels of control. 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4683023"/>
                  </a:ext>
                </a:extLst>
              </a:tr>
              <a:tr h="596229">
                <a:tc>
                  <a:txBody>
                    <a:bodyPr/>
                    <a:lstStyle/>
                    <a:p>
                      <a:r>
                        <a:rPr lang="en-GB" dirty="0"/>
                        <a:t>Coursework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May 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Ongoing piece of work since September. Low levels of control, as it is designed to be! Key elements of A-level objectives covered – interpretations.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9109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85793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8357B-6295-469B-92AD-7CEC794BF7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What happens next…?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0ADD62-5C27-4E34-82E0-7AB250779D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Marking of evidence pieces continues to be moderated and standardised within subjects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Teachers submit your CAG grades to the school by </a:t>
            </a:r>
          </a:p>
          <a:p>
            <a:pPr marL="0" indent="0" algn="just">
              <a:buNone/>
            </a:pPr>
            <a:r>
              <a:rPr lang="en-GB" sz="2400" dirty="0">
                <a:latin typeface="Swis721 Lt BT" panose="020B0403020202020204" pitchFamily="34" charset="0"/>
              </a:rPr>
              <a:t>     8</a:t>
            </a:r>
            <a:r>
              <a:rPr lang="en-GB" sz="2400" baseline="30000" dirty="0">
                <a:latin typeface="Swis721 Lt BT" panose="020B0403020202020204" pitchFamily="34" charset="0"/>
              </a:rPr>
              <a:t>th</a:t>
            </a:r>
            <a:r>
              <a:rPr lang="en-GB" sz="2400" dirty="0">
                <a:latin typeface="Swis721 Lt BT" panose="020B0403020202020204" pitchFamily="34" charset="0"/>
              </a:rPr>
              <a:t> June 2021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Internal quality assurance of grades – checking the accuracy of grades submitted by teachers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Samworth submits your grades to the Exam Boards on</a:t>
            </a:r>
          </a:p>
          <a:p>
            <a:pPr marL="0" indent="0" algn="just">
              <a:buNone/>
            </a:pPr>
            <a:r>
              <a:rPr lang="en-GB" sz="2400" dirty="0">
                <a:latin typeface="Swis721 Lt BT" panose="020B0403020202020204" pitchFamily="34" charset="0"/>
              </a:rPr>
              <a:t>    18</a:t>
            </a:r>
            <a:r>
              <a:rPr lang="en-GB" sz="2400" baseline="30000" dirty="0">
                <a:latin typeface="Swis721 Lt BT" panose="020B0403020202020204" pitchFamily="34" charset="0"/>
              </a:rPr>
              <a:t>th</a:t>
            </a:r>
            <a:r>
              <a:rPr lang="en-GB" sz="2400" dirty="0">
                <a:latin typeface="Swis721 Lt BT" panose="020B0403020202020204" pitchFamily="34" charset="0"/>
              </a:rPr>
              <a:t> June 2021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Leavers events – further details TBC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Results days – 10</a:t>
            </a:r>
            <a:r>
              <a:rPr lang="en-GB" sz="2400" baseline="30000" dirty="0">
                <a:latin typeface="Swis721 Lt BT" panose="020B0403020202020204" pitchFamily="34" charset="0"/>
              </a:rPr>
              <a:t>th</a:t>
            </a:r>
            <a:r>
              <a:rPr lang="en-GB" sz="2400" dirty="0">
                <a:latin typeface="Swis721 Lt BT" panose="020B0403020202020204" pitchFamily="34" charset="0"/>
              </a:rPr>
              <a:t> August (Y13) and 12</a:t>
            </a:r>
            <a:r>
              <a:rPr lang="en-GB" sz="2400" baseline="30000" dirty="0">
                <a:latin typeface="Swis721 Lt BT" panose="020B0403020202020204" pitchFamily="34" charset="0"/>
              </a:rPr>
              <a:t>th</a:t>
            </a:r>
            <a:r>
              <a:rPr lang="en-GB" sz="2400" dirty="0">
                <a:latin typeface="Swis721 Lt BT" panose="020B0403020202020204" pitchFamily="34" charset="0"/>
              </a:rPr>
              <a:t> August (Y11)</a:t>
            </a:r>
          </a:p>
        </p:txBody>
      </p:sp>
    </p:spTree>
    <p:extLst>
      <p:ext uri="{BB962C8B-B14F-4D97-AF65-F5344CB8AC3E}">
        <p14:creationId xmlns:p14="http://schemas.microsoft.com/office/powerpoint/2010/main" val="2239907899"/>
      </p:ext>
    </p:extLst>
  </p:cSld>
  <p:clrMapOvr>
    <a:masterClrMapping/>
  </p:clrMapOvr>
</p:sld>
</file>

<file path=ppt/theme/theme1.xml><?xml version="1.0" encoding="utf-8"?>
<a:theme xmlns:a="http://schemas.openxmlformats.org/drawingml/2006/main" name="1_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Avenir Roman"/>
        <a:ea typeface="Avenir Roman"/>
        <a:cs typeface="Avenir Roman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BBE0E3"/>
          </a:solidFill>
          <a:prstDash val="solid"/>
          <a:bevel/>
        </a:ln>
        <a:effectLst>
          <a:outerShdw blurRad="38100" dist="23000" dir="5400000" rotWithShape="0">
            <a:srgbClr val="000000">
              <a:alpha val="35000"/>
            </a:srgbClr>
          </a:outerShdw>
        </a:effectLst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BBE0E3"/>
          </a:solidFill>
          <a:prstDash val="solid"/>
          <a:bevel/>
        </a:ln>
        <a:effectLst>
          <a:outerShdw blurRad="38100" dist="200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3C4BDF53092B440846945DC952B9061" ma:contentTypeVersion="6" ma:contentTypeDescription="Create a new document." ma:contentTypeScope="" ma:versionID="d25716c54c4c3db8b35fe35b1efb2154">
  <xsd:schema xmlns:xsd="http://www.w3.org/2001/XMLSchema" xmlns:xs="http://www.w3.org/2001/XMLSchema" xmlns:p="http://schemas.microsoft.com/office/2006/metadata/properties" xmlns:ns2="7b4b7819-e8cf-4e73-9484-956453b6fe3e" xmlns:ns3="a4a7e4df-a209-4bac-907d-c246bee3dbbe" targetNamespace="http://schemas.microsoft.com/office/2006/metadata/properties" ma:root="true" ma:fieldsID="fa26ca0ce6d736f7aa9cb340ad2ecd3c" ns2:_="" ns3:_="">
    <xsd:import namespace="7b4b7819-e8cf-4e73-9484-956453b6fe3e"/>
    <xsd:import namespace="a4a7e4df-a209-4bac-907d-c246bee3dbb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4b7819-e8cf-4e73-9484-956453b6fe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a7e4df-a209-4bac-907d-c246bee3dbbe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1A883F8-DC1C-4568-B02B-094F26DF7759}"/>
</file>

<file path=customXml/itemProps2.xml><?xml version="1.0" encoding="utf-8"?>
<ds:datastoreItem xmlns:ds="http://schemas.openxmlformats.org/officeDocument/2006/customXml" ds:itemID="{F523A164-297D-4154-8D7A-BC3DC3A46BA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0346953-D2F1-4DE4-85F9-18587A2936D4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c47a5abf-f0dc-433b-8c7d-695f515a32c1"/>
    <ds:schemaRef ds:uri="93e0f740-16d2-46cb-9700-797909f6f8a5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5800</TotalTime>
  <Words>656</Words>
  <Application>Microsoft Office PowerPoint</Application>
  <PresentationFormat>On-screen Show (4:3)</PresentationFormat>
  <Paragraphs>101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Arial Bold</vt:lpstr>
      <vt:lpstr>Avenir Roman</vt:lpstr>
      <vt:lpstr>Berkeley</vt:lpstr>
      <vt:lpstr>BerkeleyOldstyleITCbyBT</vt:lpstr>
      <vt:lpstr>Helvetica</vt:lpstr>
      <vt:lpstr>Swis721 Lt BT</vt:lpstr>
      <vt:lpstr>1_Default</vt:lpstr>
      <vt:lpstr>GCSE &amp; A-Level   Centre Assessed Grades 2020-2021  </vt:lpstr>
      <vt:lpstr>An Important Point…</vt:lpstr>
      <vt:lpstr>What are we trying to achieve in this process…?</vt:lpstr>
      <vt:lpstr>New System…</vt:lpstr>
      <vt:lpstr>Reminders…</vt:lpstr>
      <vt:lpstr>Reminders…</vt:lpstr>
      <vt:lpstr>How will we arrive at your grades…?</vt:lpstr>
      <vt:lpstr>Which pieces of evidence have we used to decide your ‘initial’ grade?</vt:lpstr>
      <vt:lpstr>What happens next…?</vt:lpstr>
    </vt:vector>
  </TitlesOfParts>
  <Company>Linney Group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ls</dc:creator>
  <cp:lastModifiedBy>David Sabbagh</cp:lastModifiedBy>
  <cp:revision>436</cp:revision>
  <cp:lastPrinted>2016-09-20T15:40:55Z</cp:lastPrinted>
  <dcterms:created xsi:type="dcterms:W3CDTF">2008-04-21T08:30:49Z</dcterms:created>
  <dcterms:modified xsi:type="dcterms:W3CDTF">2021-06-30T08:12:07Z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0x01010073C4BDF53092B440846945DC952B9061</vt:lpwstr>
  </property>
</Properties>
</file>