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Comfortaa" panose="020B0604020202020204" charset="0"/>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3DF56DB-9C3A-4FA0-9477-13DD5D0F40AE}">
  <a:tblStyle styleId="{D3DF56DB-9C3A-4FA0-9477-13DD5D0F40A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326" autoAdjust="0"/>
  </p:normalViewPr>
  <p:slideViewPr>
    <p:cSldViewPr snapToGrid="0">
      <p:cViewPr varScale="1">
        <p:scale>
          <a:sx n="125" d="100"/>
          <a:sy n="125" d="100"/>
        </p:scale>
        <p:origin x="119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dccc6f4cf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dccc6f4c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edccc6f4cf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edccc6f4c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edccc6f4cf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edccc6f4cf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dccc6f4cf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dccc6f4cf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do not use shaming language or tone of voice - oooh dear i think you may be going into the red zone. This is not helpful.</a:t>
            </a:r>
            <a:endParaRPr/>
          </a:p>
          <a:p>
            <a:pPr marL="0" lvl="0" indent="0" algn="l" rtl="0">
              <a:spcBef>
                <a:spcPts val="0"/>
              </a:spcBef>
              <a:spcAft>
                <a:spcPts val="0"/>
              </a:spcAft>
              <a:buNone/>
            </a:pPr>
            <a:r>
              <a:rPr lang="en-GB"/>
              <a:t>Can think of it as moving through the zone - avoids the feeling or permanence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dccc6f4cf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dccc6f4cf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It is also useful for children including older children to recognise when they may feel in a certain zone and what tools they could use to get back to green.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edccc6f4c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edccc6f4c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dccc6f4c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dccc6f4c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edccc6f4cf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edccc6f4cf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edccc6f4cf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edccc6f4cf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We will need to teach the </a:t>
            </a:r>
            <a:r>
              <a:rPr lang="en-GB" dirty="0" smtClean="0"/>
              <a:t>strategies </a:t>
            </a:r>
            <a:r>
              <a:rPr lang="en-GB" dirty="0"/>
              <a:t>to all children to enable them have an effective toolbox.</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112c2d455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112c2d455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We will need to teach the </a:t>
            </a:r>
            <a:r>
              <a:rPr lang="en-GB" dirty="0" smtClean="0"/>
              <a:t>strategies </a:t>
            </a:r>
            <a:r>
              <a:rPr lang="en-GB" dirty="0"/>
              <a:t>to all children to enable them have an effective toolbox.</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edccc6f4c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edccc6f4c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Most of our internal wiring around behaviour was set up when we were children - we might have different beliefs now but our wiring is still there and this can make it hard to respond differently when we are under stress. Confronting and changing these beliefs can be emotional and it’s easy to tell ourselves we should know better or should have responded differently - so please try to exercise compassion with yourself - if we can have compassionate self-talk then we are more likely to be able to approach our children with compassion as well</a:t>
            </a:r>
            <a:r>
              <a:rPr lang="en-GB" dirty="0" smtClean="0"/>
              <a:t>.</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112c2d455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112c2d455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We will need to teach the </a:t>
            </a:r>
            <a:r>
              <a:rPr lang="en-GB" dirty="0" smtClean="0"/>
              <a:t>strategies </a:t>
            </a:r>
            <a:r>
              <a:rPr lang="en-GB" dirty="0"/>
              <a:t>to all children to enable them have an effective toolbox.</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1334f2001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1334f200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want children to know that it’s actually OK to have feelings and needs - that the feelings are not permanent, but they are valid, and each child has the right to take up space, to be struggling, </a:t>
            </a:r>
            <a:r>
              <a:rPr lang="en-GB">
                <a:solidFill>
                  <a:schemeClr val="dk1"/>
                </a:solidFill>
              </a:rPr>
              <a:t>and to have needs that - as a child - they cannot yet manage alone.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132cc05e2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132cc05e2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112c2d4550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112c2d455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fc5f0d32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fc5f0d32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All behavior is a form of communication. It is not always easy to understand what we are being told but with patience and reflection we can begin to unpick what the problem for that child may be. </a:t>
            </a:r>
            <a:endParaRPr/>
          </a:p>
          <a:p>
            <a:pPr marL="0" lvl="0" indent="0" algn="l" rtl="0">
              <a:spcBef>
                <a:spcPts val="0"/>
              </a:spcBef>
              <a:spcAft>
                <a:spcPts val="0"/>
              </a:spcAft>
              <a:buNone/>
            </a:pPr>
            <a:r>
              <a:rPr lang="en-GB"/>
              <a:t>much of today’s popular advice about children's behaviour ignores the world of emotions. instead, it relies on child-rearing theories that address the children's behaviour, but disregards the feelings that underlie that behavior- Gotman 1997</a:t>
            </a:r>
            <a:endParaRPr/>
          </a:p>
          <a:p>
            <a:pPr marL="0" lvl="0" indent="0" algn="l" rtl="0">
              <a:spcBef>
                <a:spcPts val="0"/>
              </a:spcBef>
              <a:spcAft>
                <a:spcPts val="0"/>
              </a:spcAft>
              <a:buNone/>
            </a:pPr>
            <a:r>
              <a:rPr lang="en-GB"/>
              <a:t>We welcome all emotions at school and try ou best to support children with them. However, accepting emotions does not mean we do not believe in teaching children how to manage their emotions.</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edccc6f4c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edccc6f4c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Self regulation is a high order skill, as adults we may have times when we find it difficult. Some people will find it harder than others. Our children are learning these things, but it is a journey that starts in YrR and does not end at Yr6.</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edccc6f4cf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edccc6f4c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This is why self regulation is important. We believe in equipping our children with skills that support them to be successful members of our community and society moving forward into adulthood.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dccc6f4c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dccc6f4c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fc5f0d327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fc5f0d327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edccc6f4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edccc6f4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112c2d455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112c2d455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2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GB">
                <a:latin typeface="Comfortaa"/>
                <a:ea typeface="Comfortaa"/>
                <a:cs typeface="Comfortaa"/>
                <a:sym typeface="Comfortaa"/>
              </a:rPr>
              <a:t>THE </a:t>
            </a:r>
            <a:r>
              <a:rPr lang="en-GB">
                <a:solidFill>
                  <a:srgbClr val="0000FF"/>
                </a:solidFill>
                <a:latin typeface="Comfortaa"/>
                <a:ea typeface="Comfortaa"/>
                <a:cs typeface="Comfortaa"/>
                <a:sym typeface="Comfortaa"/>
              </a:rPr>
              <a:t>Z</a:t>
            </a:r>
            <a:r>
              <a:rPr lang="en-GB">
                <a:solidFill>
                  <a:srgbClr val="38761D"/>
                </a:solidFill>
                <a:latin typeface="Comfortaa"/>
                <a:ea typeface="Comfortaa"/>
                <a:cs typeface="Comfortaa"/>
                <a:sym typeface="Comfortaa"/>
              </a:rPr>
              <a:t>O</a:t>
            </a:r>
            <a:r>
              <a:rPr lang="en-GB">
                <a:solidFill>
                  <a:srgbClr val="BF9000"/>
                </a:solidFill>
                <a:latin typeface="Comfortaa"/>
                <a:ea typeface="Comfortaa"/>
                <a:cs typeface="Comfortaa"/>
                <a:sym typeface="Comfortaa"/>
              </a:rPr>
              <a:t>N</a:t>
            </a:r>
            <a:r>
              <a:rPr lang="en-GB">
                <a:solidFill>
                  <a:srgbClr val="FF0000"/>
                </a:solidFill>
                <a:latin typeface="Comfortaa"/>
                <a:ea typeface="Comfortaa"/>
                <a:cs typeface="Comfortaa"/>
                <a:sym typeface="Comfortaa"/>
              </a:rPr>
              <a:t>E</a:t>
            </a:r>
            <a:r>
              <a:rPr lang="en-GB">
                <a:latin typeface="Comfortaa"/>
                <a:ea typeface="Comfortaa"/>
                <a:cs typeface="Comfortaa"/>
                <a:sym typeface="Comfortaa"/>
              </a:rPr>
              <a:t>S OF REGULATION</a:t>
            </a:r>
            <a:endParaRPr>
              <a:latin typeface="Comfortaa"/>
              <a:ea typeface="Comfortaa"/>
              <a:cs typeface="Comfortaa"/>
              <a:sym typeface="Comfortaa"/>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a:t>What they are and how we use them at SJS</a:t>
            </a:r>
            <a:endParaRPr/>
          </a:p>
        </p:txBody>
      </p:sp>
      <p:pic>
        <p:nvPicPr>
          <p:cNvPr id="56" name="Google Shape;56;p13"/>
          <p:cNvPicPr preferRelativeResize="0"/>
          <p:nvPr/>
        </p:nvPicPr>
        <p:blipFill>
          <a:blip r:embed="rId3">
            <a:alphaModFix/>
          </a:blip>
          <a:stretch>
            <a:fillRect/>
          </a:stretch>
        </p:blipFill>
        <p:spPr>
          <a:xfrm>
            <a:off x="0" y="0"/>
            <a:ext cx="1466875" cy="1647625"/>
          </a:xfrm>
          <a:prstGeom prst="rect">
            <a:avLst/>
          </a:prstGeom>
          <a:noFill/>
          <a:ln>
            <a:noFill/>
          </a:ln>
        </p:spPr>
      </p:pic>
      <p:pic>
        <p:nvPicPr>
          <p:cNvPr id="57" name="Google Shape;57;p13"/>
          <p:cNvPicPr preferRelativeResize="0"/>
          <p:nvPr/>
        </p:nvPicPr>
        <p:blipFill>
          <a:blip r:embed="rId4">
            <a:alphaModFix/>
          </a:blip>
          <a:stretch>
            <a:fillRect/>
          </a:stretch>
        </p:blipFill>
        <p:spPr>
          <a:xfrm>
            <a:off x="7631275" y="0"/>
            <a:ext cx="1512725" cy="1741499"/>
          </a:xfrm>
          <a:prstGeom prst="rect">
            <a:avLst/>
          </a:prstGeom>
          <a:noFill/>
          <a:ln>
            <a:noFill/>
          </a:ln>
        </p:spPr>
      </p:pic>
      <p:pic>
        <p:nvPicPr>
          <p:cNvPr id="58" name="Google Shape;58;p13"/>
          <p:cNvPicPr preferRelativeResize="0"/>
          <p:nvPr/>
        </p:nvPicPr>
        <p:blipFill>
          <a:blip r:embed="rId5">
            <a:alphaModFix/>
          </a:blip>
          <a:stretch>
            <a:fillRect/>
          </a:stretch>
        </p:blipFill>
        <p:spPr>
          <a:xfrm>
            <a:off x="0" y="3495875"/>
            <a:ext cx="1408344" cy="1647625"/>
          </a:xfrm>
          <a:prstGeom prst="rect">
            <a:avLst/>
          </a:prstGeom>
          <a:noFill/>
          <a:ln>
            <a:noFill/>
          </a:ln>
        </p:spPr>
      </p:pic>
      <p:pic>
        <p:nvPicPr>
          <p:cNvPr id="59" name="Google Shape;59;p13"/>
          <p:cNvPicPr preferRelativeResize="0"/>
          <p:nvPr/>
        </p:nvPicPr>
        <p:blipFill>
          <a:blip r:embed="rId6">
            <a:alphaModFix/>
          </a:blip>
          <a:stretch>
            <a:fillRect/>
          </a:stretch>
        </p:blipFill>
        <p:spPr>
          <a:xfrm>
            <a:off x="7677125" y="3494132"/>
            <a:ext cx="1466875" cy="164936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Why teach the </a:t>
            </a:r>
            <a:r>
              <a:rPr lang="en-GB">
                <a:solidFill>
                  <a:srgbClr val="0000FF"/>
                </a:solidFill>
              </a:rPr>
              <a:t>Z</a:t>
            </a:r>
            <a:r>
              <a:rPr lang="en-GB">
                <a:solidFill>
                  <a:srgbClr val="38761D"/>
                </a:solidFill>
              </a:rPr>
              <a:t>O</a:t>
            </a:r>
            <a:r>
              <a:rPr lang="en-GB">
                <a:solidFill>
                  <a:srgbClr val="BF9000"/>
                </a:solidFill>
              </a:rPr>
              <a:t>N</a:t>
            </a:r>
            <a:r>
              <a:rPr lang="en-GB">
                <a:solidFill>
                  <a:srgbClr val="FF0000"/>
                </a:solidFill>
              </a:rPr>
              <a:t>E</a:t>
            </a:r>
            <a:r>
              <a:rPr lang="en-GB"/>
              <a:t>S of regulation?</a:t>
            </a:r>
            <a:endParaRPr/>
          </a:p>
        </p:txBody>
      </p:sp>
      <p:sp>
        <p:nvSpPr>
          <p:cNvPr id="145" name="Google Shape;145;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chemeClr val="dk1"/>
              </a:buClr>
              <a:buSzPts val="2000"/>
              <a:buChar char="●"/>
            </a:pPr>
            <a:r>
              <a:rPr lang="en-GB" sz="2000">
                <a:solidFill>
                  <a:schemeClr val="dk1"/>
                </a:solidFill>
              </a:rPr>
              <a:t>Provides a common language to discuss emotions – a language that is </a:t>
            </a:r>
            <a:r>
              <a:rPr lang="en-GB" sz="2000" b="1">
                <a:solidFill>
                  <a:schemeClr val="dk1"/>
                </a:solidFill>
              </a:rPr>
              <a:t>non-judgemental</a:t>
            </a:r>
            <a:r>
              <a:rPr lang="en-GB" sz="2000">
                <a:solidFill>
                  <a:schemeClr val="dk1"/>
                </a:solidFill>
              </a:rPr>
              <a:t>. </a:t>
            </a:r>
            <a:endParaRPr sz="2000">
              <a:solidFill>
                <a:schemeClr val="dk1"/>
              </a:solidFill>
            </a:endParaRPr>
          </a:p>
          <a:p>
            <a:pPr marL="457200" lvl="0" indent="-355600" algn="l" rtl="0">
              <a:spcBef>
                <a:spcPts val="0"/>
              </a:spcBef>
              <a:spcAft>
                <a:spcPts val="0"/>
              </a:spcAft>
              <a:buClr>
                <a:schemeClr val="dk1"/>
              </a:buClr>
              <a:buSzPts val="2000"/>
              <a:buChar char="●"/>
            </a:pPr>
            <a:r>
              <a:rPr lang="en-GB" sz="2000">
                <a:solidFill>
                  <a:schemeClr val="dk1"/>
                </a:solidFill>
              </a:rPr>
              <a:t>Simple for children to understand but helpful for all!</a:t>
            </a:r>
            <a:endParaRPr sz="2000">
              <a:solidFill>
                <a:schemeClr val="dk1"/>
              </a:solidFill>
            </a:endParaRPr>
          </a:p>
          <a:p>
            <a:pPr marL="457200" lvl="0" indent="-355600" algn="l" rtl="0">
              <a:spcBef>
                <a:spcPts val="0"/>
              </a:spcBef>
              <a:spcAft>
                <a:spcPts val="0"/>
              </a:spcAft>
              <a:buClr>
                <a:schemeClr val="dk1"/>
              </a:buClr>
              <a:buSzPts val="2000"/>
              <a:buChar char="●"/>
            </a:pPr>
            <a:r>
              <a:rPr lang="en-GB" sz="2000">
                <a:solidFill>
                  <a:schemeClr val="dk1"/>
                </a:solidFill>
              </a:rPr>
              <a:t>Teaches healthy coping and regulation strategies. </a:t>
            </a:r>
            <a:endParaRPr sz="2000">
              <a:solidFill>
                <a:schemeClr val="dk1"/>
              </a:solidFill>
            </a:endParaRPr>
          </a:p>
        </p:txBody>
      </p:sp>
      <p:pic>
        <p:nvPicPr>
          <p:cNvPr id="146" name="Google Shape;146;p22"/>
          <p:cNvPicPr preferRelativeResize="0"/>
          <p:nvPr/>
        </p:nvPicPr>
        <p:blipFill rotWithShape="1">
          <a:blip r:embed="rId3">
            <a:alphaModFix/>
          </a:blip>
          <a:srcRect t="53146"/>
          <a:stretch/>
        </p:blipFill>
        <p:spPr>
          <a:xfrm>
            <a:off x="1207525" y="2760000"/>
            <a:ext cx="5999725" cy="2108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3"/>
          <p:cNvSpPr txBox="1">
            <a:spLocks noGrp="1"/>
          </p:cNvSpPr>
          <p:nvPr>
            <p:ph type="body" idx="1"/>
          </p:nvPr>
        </p:nvSpPr>
        <p:spPr>
          <a:xfrm>
            <a:off x="449700" y="3945475"/>
            <a:ext cx="7000500" cy="6306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endParaRPr>
              <a:solidFill>
                <a:schemeClr val="dk1"/>
              </a:solidFill>
            </a:endParaRPr>
          </a:p>
          <a:p>
            <a:pPr marL="0" lvl="0" indent="0" algn="l" rtl="0">
              <a:spcBef>
                <a:spcPts val="1200"/>
              </a:spcBef>
              <a:spcAft>
                <a:spcPts val="0"/>
              </a:spcAft>
              <a:buNone/>
            </a:pPr>
            <a:r>
              <a:rPr lang="en-GB">
                <a:solidFill>
                  <a:schemeClr val="dk1"/>
                </a:solidFill>
              </a:rPr>
              <a:t>. </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1200"/>
              </a:spcAft>
              <a:buNone/>
            </a:pPr>
            <a:endParaRPr>
              <a:solidFill>
                <a:schemeClr val="dk1"/>
              </a:solidFill>
            </a:endParaRPr>
          </a:p>
        </p:txBody>
      </p:sp>
      <p:pic>
        <p:nvPicPr>
          <p:cNvPr id="152" name="Google Shape;152;p23"/>
          <p:cNvPicPr preferRelativeResize="0"/>
          <p:nvPr/>
        </p:nvPicPr>
        <p:blipFill>
          <a:blip r:embed="rId3">
            <a:alphaModFix/>
          </a:blip>
          <a:stretch>
            <a:fillRect/>
          </a:stretch>
        </p:blipFill>
        <p:spPr>
          <a:xfrm>
            <a:off x="5059300" y="175400"/>
            <a:ext cx="3745611" cy="1061750"/>
          </a:xfrm>
          <a:prstGeom prst="rect">
            <a:avLst/>
          </a:prstGeom>
          <a:noFill/>
          <a:ln>
            <a:noFill/>
          </a:ln>
        </p:spPr>
      </p:pic>
      <p:graphicFrame>
        <p:nvGraphicFramePr>
          <p:cNvPr id="153" name="Google Shape;153;p23"/>
          <p:cNvGraphicFramePr/>
          <p:nvPr/>
        </p:nvGraphicFramePr>
        <p:xfrm>
          <a:off x="449700" y="1496650"/>
          <a:ext cx="8205500" cy="3139410"/>
        </p:xfrm>
        <a:graphic>
          <a:graphicData uri="http://schemas.openxmlformats.org/drawingml/2006/table">
            <a:tbl>
              <a:tblPr>
                <a:noFill/>
                <a:tableStyleId>{D3DF56DB-9C3A-4FA0-9477-13DD5D0F40AE}</a:tableStyleId>
              </a:tblPr>
              <a:tblGrid>
                <a:gridCol w="2051375">
                  <a:extLst>
                    <a:ext uri="{9D8B030D-6E8A-4147-A177-3AD203B41FA5}">
                      <a16:colId xmlns:a16="http://schemas.microsoft.com/office/drawing/2014/main" val="20000"/>
                    </a:ext>
                  </a:extLst>
                </a:gridCol>
                <a:gridCol w="1980025">
                  <a:extLst>
                    <a:ext uri="{9D8B030D-6E8A-4147-A177-3AD203B41FA5}">
                      <a16:colId xmlns:a16="http://schemas.microsoft.com/office/drawing/2014/main" val="20001"/>
                    </a:ext>
                  </a:extLst>
                </a:gridCol>
                <a:gridCol w="2336750">
                  <a:extLst>
                    <a:ext uri="{9D8B030D-6E8A-4147-A177-3AD203B41FA5}">
                      <a16:colId xmlns:a16="http://schemas.microsoft.com/office/drawing/2014/main" val="20002"/>
                    </a:ext>
                  </a:extLst>
                </a:gridCol>
                <a:gridCol w="1837350">
                  <a:extLst>
                    <a:ext uri="{9D8B030D-6E8A-4147-A177-3AD203B41FA5}">
                      <a16:colId xmlns:a16="http://schemas.microsoft.com/office/drawing/2014/main" val="20003"/>
                    </a:ext>
                  </a:extLst>
                </a:gridCol>
              </a:tblGrid>
              <a:tr h="2369100">
                <a:tc>
                  <a:txBody>
                    <a:bodyPr/>
                    <a:lstStyle/>
                    <a:p>
                      <a:pPr marL="0" lvl="0" indent="0" algn="l" rtl="0">
                        <a:lnSpc>
                          <a:spcPct val="115000"/>
                        </a:lnSpc>
                        <a:spcBef>
                          <a:spcPts val="0"/>
                        </a:spcBef>
                        <a:spcAft>
                          <a:spcPts val="0"/>
                        </a:spcAft>
                        <a:buNone/>
                      </a:pPr>
                      <a:r>
                        <a:rPr lang="en-GB" sz="1800" b="1">
                          <a:solidFill>
                            <a:srgbClr val="4A86E8"/>
                          </a:solidFill>
                        </a:rPr>
                        <a:t>Blue Zone</a:t>
                      </a:r>
                      <a:endParaRPr sz="1800" b="1">
                        <a:solidFill>
                          <a:srgbClr val="4A86E8"/>
                        </a:solidFill>
                      </a:endParaRPr>
                    </a:p>
                    <a:p>
                      <a:pPr marL="0" lvl="0" indent="0" algn="l" rtl="0">
                        <a:lnSpc>
                          <a:spcPct val="115000"/>
                        </a:lnSpc>
                        <a:spcBef>
                          <a:spcPts val="1200"/>
                        </a:spcBef>
                        <a:spcAft>
                          <a:spcPts val="1200"/>
                        </a:spcAft>
                        <a:buClr>
                          <a:schemeClr val="dk1"/>
                        </a:buClr>
                        <a:buSzPts val="1100"/>
                        <a:buFont typeface="Arial"/>
                        <a:buNone/>
                      </a:pPr>
                      <a:r>
                        <a:rPr lang="en-GB" sz="1800">
                          <a:solidFill>
                            <a:schemeClr val="dk1"/>
                          </a:solidFill>
                        </a:rPr>
                        <a:t>Sad, sick, tired or bored </a:t>
                      </a:r>
                      <a:r>
                        <a:rPr lang="en-GB" sz="1800" i="1">
                          <a:solidFill>
                            <a:schemeClr val="dk1"/>
                          </a:solidFill>
                        </a:rPr>
                        <a:t>(low state of alertness – brain and/or body is moving slowly or sluggishly)</a:t>
                      </a:r>
                      <a:endParaRPr/>
                    </a:p>
                  </a:txBody>
                  <a:tcPr marL="91425" marR="91425" marT="91425" marB="91425">
                    <a:solidFill>
                      <a:srgbClr val="C9DAF8"/>
                    </a:solidFill>
                  </a:tcPr>
                </a:tc>
                <a:tc>
                  <a:txBody>
                    <a:bodyPr/>
                    <a:lstStyle/>
                    <a:p>
                      <a:pPr marL="0" lvl="0" indent="0" algn="l" rtl="0">
                        <a:lnSpc>
                          <a:spcPct val="115000"/>
                        </a:lnSpc>
                        <a:spcBef>
                          <a:spcPts val="0"/>
                        </a:spcBef>
                        <a:spcAft>
                          <a:spcPts val="0"/>
                        </a:spcAft>
                        <a:buNone/>
                      </a:pPr>
                      <a:r>
                        <a:rPr lang="en-GB" sz="1800" b="1">
                          <a:solidFill>
                            <a:srgbClr val="6AA84F"/>
                          </a:solidFill>
                        </a:rPr>
                        <a:t>Green Zone</a:t>
                      </a:r>
                      <a:endParaRPr sz="1800" b="1">
                        <a:solidFill>
                          <a:srgbClr val="6AA84F"/>
                        </a:solidFill>
                      </a:endParaRPr>
                    </a:p>
                    <a:p>
                      <a:pPr marL="0" lvl="0" indent="0" algn="l" rtl="0">
                        <a:lnSpc>
                          <a:spcPct val="115000"/>
                        </a:lnSpc>
                        <a:spcBef>
                          <a:spcPts val="1200"/>
                        </a:spcBef>
                        <a:spcAft>
                          <a:spcPts val="1200"/>
                        </a:spcAft>
                        <a:buClr>
                          <a:schemeClr val="dk1"/>
                        </a:buClr>
                        <a:buSzPts val="1100"/>
                        <a:buFont typeface="Arial"/>
                        <a:buNone/>
                      </a:pPr>
                      <a:r>
                        <a:rPr lang="en-GB" sz="1800">
                          <a:solidFill>
                            <a:schemeClr val="dk1"/>
                          </a:solidFill>
                        </a:rPr>
                        <a:t>In control, calm, happy and ready to learn </a:t>
                      </a:r>
                      <a:r>
                        <a:rPr lang="en-GB" sz="1800" i="1">
                          <a:solidFill>
                            <a:schemeClr val="dk1"/>
                          </a:solidFill>
                        </a:rPr>
                        <a:t>(regulated state of alertness)</a:t>
                      </a:r>
                      <a:endParaRPr i="1"/>
                    </a:p>
                  </a:txBody>
                  <a:tcPr marL="91425" marR="91425" marT="91425" marB="91425">
                    <a:solidFill>
                      <a:srgbClr val="B6D7A8"/>
                    </a:solidFill>
                  </a:tcPr>
                </a:tc>
                <a:tc>
                  <a:txBody>
                    <a:bodyPr/>
                    <a:lstStyle/>
                    <a:p>
                      <a:pPr marL="0" lvl="0" indent="0" algn="l" rtl="0">
                        <a:lnSpc>
                          <a:spcPct val="115000"/>
                        </a:lnSpc>
                        <a:spcBef>
                          <a:spcPts val="0"/>
                        </a:spcBef>
                        <a:spcAft>
                          <a:spcPts val="0"/>
                        </a:spcAft>
                        <a:buNone/>
                      </a:pPr>
                      <a:r>
                        <a:rPr lang="en-GB" sz="1600" b="1">
                          <a:solidFill>
                            <a:srgbClr val="BF9000"/>
                          </a:solidFill>
                        </a:rPr>
                        <a:t>Yellow Zone</a:t>
                      </a:r>
                      <a:r>
                        <a:rPr lang="en-GB" sz="1600">
                          <a:solidFill>
                            <a:schemeClr val="dk1"/>
                          </a:solidFill>
                        </a:rPr>
                        <a:t>: </a:t>
                      </a:r>
                      <a:endParaRPr sz="160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GB" sz="1600">
                          <a:solidFill>
                            <a:schemeClr val="dk1"/>
                          </a:solidFill>
                        </a:rPr>
                        <a:t>More intense emotions/states but able to maintain control; frustrated, worried, silly, scared, excited or overwhelmed </a:t>
                      </a:r>
                      <a:r>
                        <a:rPr lang="en-GB" sz="1600" i="1">
                          <a:solidFill>
                            <a:schemeClr val="dk1"/>
                          </a:solidFill>
                        </a:rPr>
                        <a:t>(heightened state of alertness but still have some control)</a:t>
                      </a:r>
                      <a:endParaRPr sz="1200"/>
                    </a:p>
                  </a:txBody>
                  <a:tcPr marL="91425" marR="91425" marT="91425" marB="91425">
                    <a:solidFill>
                      <a:srgbClr val="FFE599"/>
                    </a:solidFill>
                  </a:tcPr>
                </a:tc>
                <a:tc>
                  <a:txBody>
                    <a:bodyPr/>
                    <a:lstStyle/>
                    <a:p>
                      <a:pPr marL="0" lvl="0" indent="0" algn="l" rtl="0">
                        <a:lnSpc>
                          <a:spcPct val="115000"/>
                        </a:lnSpc>
                        <a:spcBef>
                          <a:spcPts val="0"/>
                        </a:spcBef>
                        <a:spcAft>
                          <a:spcPts val="0"/>
                        </a:spcAft>
                        <a:buNone/>
                      </a:pPr>
                      <a:r>
                        <a:rPr lang="en-GB" sz="1800" b="1">
                          <a:solidFill>
                            <a:srgbClr val="FF0000"/>
                          </a:solidFill>
                        </a:rPr>
                        <a:t>Red Zone</a:t>
                      </a:r>
                      <a:endParaRPr sz="180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GB" sz="1800">
                          <a:solidFill>
                            <a:schemeClr val="dk1"/>
                          </a:solidFill>
                        </a:rPr>
                        <a:t>Elated, angry, wild, terrified. </a:t>
                      </a:r>
                      <a:r>
                        <a:rPr lang="en-GB" sz="1800" i="1">
                          <a:solidFill>
                            <a:schemeClr val="dk1"/>
                          </a:solidFill>
                        </a:rPr>
                        <a:t>(heightened state of alertness, out of control)</a:t>
                      </a:r>
                      <a:r>
                        <a:rPr lang="en-GB" sz="1800">
                          <a:solidFill>
                            <a:schemeClr val="dk1"/>
                          </a:solidFill>
                        </a:rPr>
                        <a:t> </a:t>
                      </a:r>
                      <a:endParaRPr/>
                    </a:p>
                  </a:txBody>
                  <a:tcPr marL="91425" marR="91425" marT="91425" marB="91425">
                    <a:solidFill>
                      <a:srgbClr val="F4CCCC"/>
                    </a:solidFill>
                  </a:tcPr>
                </a:tc>
                <a:extLst>
                  <a:ext uri="{0D108BD9-81ED-4DB2-BD59-A6C34878D82A}">
                    <a16:rowId xmlns:a16="http://schemas.microsoft.com/office/drawing/2014/main" val="10000"/>
                  </a:ext>
                </a:extLst>
              </a:tr>
            </a:tbl>
          </a:graphicData>
        </a:graphic>
      </p:graphicFrame>
      <p:sp>
        <p:nvSpPr>
          <p:cNvPr id="154" name="Google Shape;154;p23"/>
          <p:cNvSpPr txBox="1">
            <a:spLocks noGrp="1"/>
          </p:cNvSpPr>
          <p:nvPr>
            <p:ph type="title"/>
          </p:nvPr>
        </p:nvSpPr>
        <p:spPr>
          <a:xfrm>
            <a:off x="311700" y="445025"/>
            <a:ext cx="4536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What are the </a:t>
            </a:r>
            <a:r>
              <a:rPr lang="en-GB">
                <a:solidFill>
                  <a:srgbClr val="0000FF"/>
                </a:solidFill>
              </a:rPr>
              <a:t>Z</a:t>
            </a:r>
            <a:r>
              <a:rPr lang="en-GB">
                <a:solidFill>
                  <a:srgbClr val="38761D"/>
                </a:solidFill>
              </a:rPr>
              <a:t>O</a:t>
            </a:r>
            <a:r>
              <a:rPr lang="en-GB">
                <a:solidFill>
                  <a:srgbClr val="BF9000"/>
                </a:solidFill>
              </a:rPr>
              <a:t>N</a:t>
            </a:r>
            <a:r>
              <a:rPr lang="en-GB">
                <a:solidFill>
                  <a:srgbClr val="FF0000"/>
                </a:solidFill>
              </a:rPr>
              <a:t>E</a:t>
            </a:r>
            <a:r>
              <a:rPr lang="en-GB"/>
              <a:t>S?</a:t>
            </a:r>
            <a:endParaRPr/>
          </a:p>
        </p:txBody>
      </p:sp>
      <p:sp>
        <p:nvSpPr>
          <p:cNvPr id="155" name="Google Shape;155;p23"/>
          <p:cNvSpPr/>
          <p:nvPr/>
        </p:nvSpPr>
        <p:spPr>
          <a:xfrm>
            <a:off x="461925" y="1480475"/>
            <a:ext cx="2018400" cy="30957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3"/>
          <p:cNvSpPr/>
          <p:nvPr/>
        </p:nvSpPr>
        <p:spPr>
          <a:xfrm>
            <a:off x="2501075" y="1480475"/>
            <a:ext cx="2018400" cy="3095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3"/>
          <p:cNvSpPr/>
          <p:nvPr/>
        </p:nvSpPr>
        <p:spPr>
          <a:xfrm>
            <a:off x="4481100" y="1500213"/>
            <a:ext cx="2336700" cy="30957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3"/>
          <p:cNvSpPr/>
          <p:nvPr/>
        </p:nvSpPr>
        <p:spPr>
          <a:xfrm>
            <a:off x="6817850" y="1500200"/>
            <a:ext cx="2018400" cy="30957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55"/>
                                        </p:tgtEl>
                                      </p:cBhvr>
                                    </p:animEffect>
                                    <p:set>
                                      <p:cBhvr>
                                        <p:cTn id="7" dur="1" fill="hold">
                                          <p:stCondLst>
                                            <p:cond delay="1000"/>
                                          </p:stCondLst>
                                        </p:cTn>
                                        <p:tgtEl>
                                          <p:spTgt spid="15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56"/>
                                        </p:tgtEl>
                                      </p:cBhvr>
                                    </p:animEffect>
                                    <p:set>
                                      <p:cBhvr>
                                        <p:cTn id="12" dur="1" fill="hold">
                                          <p:stCondLst>
                                            <p:cond delay="1000"/>
                                          </p:stCondLst>
                                        </p:cTn>
                                        <p:tgtEl>
                                          <p:spTgt spid="15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57"/>
                                        </p:tgtEl>
                                      </p:cBhvr>
                                    </p:animEffect>
                                    <p:set>
                                      <p:cBhvr>
                                        <p:cTn id="17" dur="1" fill="hold">
                                          <p:stCondLst>
                                            <p:cond delay="1000"/>
                                          </p:stCondLst>
                                        </p:cTn>
                                        <p:tgtEl>
                                          <p:spTgt spid="15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58"/>
                                        </p:tgtEl>
                                      </p:cBhvr>
                                    </p:animEffect>
                                    <p:set>
                                      <p:cBhvr>
                                        <p:cTn id="22" dur="1" fill="hold">
                                          <p:stCondLst>
                                            <p:cond delay="1000"/>
                                          </p:stCondLst>
                                        </p:cTn>
                                        <p:tgtEl>
                                          <p:spTgt spid="1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4"/>
          <p:cNvPicPr preferRelativeResize="0"/>
          <p:nvPr/>
        </p:nvPicPr>
        <p:blipFill>
          <a:blip r:embed="rId3">
            <a:alphaModFix/>
          </a:blip>
          <a:stretch>
            <a:fillRect/>
          </a:stretch>
        </p:blipFill>
        <p:spPr>
          <a:xfrm>
            <a:off x="1334525" y="731026"/>
            <a:ext cx="6904373" cy="4077774"/>
          </a:xfrm>
          <a:prstGeom prst="rect">
            <a:avLst/>
          </a:prstGeom>
          <a:noFill/>
          <a:ln>
            <a:noFill/>
          </a:ln>
        </p:spPr>
      </p:pic>
      <p:sp>
        <p:nvSpPr>
          <p:cNvPr id="164" name="Google Shape;164;p24"/>
          <p:cNvSpPr txBox="1">
            <a:spLocks noGrp="1"/>
          </p:cNvSpPr>
          <p:nvPr>
            <p:ph type="title"/>
          </p:nvPr>
        </p:nvSpPr>
        <p:spPr>
          <a:xfrm>
            <a:off x="311700" y="158325"/>
            <a:ext cx="4536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What are the </a:t>
            </a:r>
            <a:r>
              <a:rPr lang="en-GB">
                <a:solidFill>
                  <a:srgbClr val="0000FF"/>
                </a:solidFill>
              </a:rPr>
              <a:t>Z</a:t>
            </a:r>
            <a:r>
              <a:rPr lang="en-GB">
                <a:solidFill>
                  <a:srgbClr val="38761D"/>
                </a:solidFill>
              </a:rPr>
              <a:t>O</a:t>
            </a:r>
            <a:r>
              <a:rPr lang="en-GB">
                <a:solidFill>
                  <a:srgbClr val="BF9000"/>
                </a:solidFill>
              </a:rPr>
              <a:t>N</a:t>
            </a:r>
            <a:r>
              <a:rPr lang="en-GB">
                <a:solidFill>
                  <a:srgbClr val="FF0000"/>
                </a:solidFill>
              </a:rPr>
              <a:t>E</a:t>
            </a:r>
            <a:r>
              <a:rPr lang="en-GB"/>
              <a: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Key points:</a:t>
            </a:r>
            <a:endParaRPr/>
          </a:p>
        </p:txBody>
      </p:sp>
      <p:sp>
        <p:nvSpPr>
          <p:cNvPr id="170" name="Google Shape;170;p25"/>
          <p:cNvSpPr txBox="1">
            <a:spLocks noGrp="1"/>
          </p:cNvSpPr>
          <p:nvPr>
            <p:ph type="body" idx="1"/>
          </p:nvPr>
        </p:nvSpPr>
        <p:spPr>
          <a:xfrm>
            <a:off x="2822175" y="445025"/>
            <a:ext cx="6203100" cy="1259400"/>
          </a:xfrm>
          <a:prstGeom prst="rect">
            <a:avLst/>
          </a:prstGeom>
        </p:spPr>
        <p:txBody>
          <a:bodyPr spcFirstLastPara="1" wrap="square" lIns="91425" tIns="91425" rIns="91425" bIns="91425" anchor="t" anchorCtr="0">
            <a:noAutofit/>
          </a:bodyPr>
          <a:lstStyle/>
          <a:p>
            <a:pPr marL="457200" lvl="0" indent="-353377" algn="l" rtl="0">
              <a:lnSpc>
                <a:spcPct val="95000"/>
              </a:lnSpc>
              <a:spcBef>
                <a:spcPts val="0"/>
              </a:spcBef>
              <a:spcAft>
                <a:spcPts val="0"/>
              </a:spcAft>
              <a:buClr>
                <a:schemeClr val="dk1"/>
              </a:buClr>
              <a:buSzPts val="1965"/>
              <a:buChar char="●"/>
            </a:pPr>
            <a:r>
              <a:rPr lang="en-GB" sz="1965">
                <a:solidFill>
                  <a:schemeClr val="dk1"/>
                </a:solidFill>
              </a:rPr>
              <a:t>There is no ‘bad’ Zone. But it can be unhelpful to be in certain zones at certain times (eg cannot learn well while in yellow zone, or at all while in red zone).</a:t>
            </a:r>
            <a:endParaRPr sz="1965"/>
          </a:p>
        </p:txBody>
      </p:sp>
      <p:pic>
        <p:nvPicPr>
          <p:cNvPr id="171" name="Google Shape;171;p25"/>
          <p:cNvPicPr preferRelativeResize="0"/>
          <p:nvPr/>
        </p:nvPicPr>
        <p:blipFill rotWithShape="1">
          <a:blip r:embed="rId3">
            <a:alphaModFix/>
          </a:blip>
          <a:srcRect l="18967" t="4388" r="16929"/>
          <a:stretch/>
        </p:blipFill>
        <p:spPr>
          <a:xfrm>
            <a:off x="311700" y="1240863"/>
            <a:ext cx="2247200" cy="2661775"/>
          </a:xfrm>
          <a:prstGeom prst="rect">
            <a:avLst/>
          </a:prstGeom>
          <a:noFill/>
          <a:ln>
            <a:noFill/>
          </a:ln>
        </p:spPr>
      </p:pic>
      <p:sp>
        <p:nvSpPr>
          <p:cNvPr id="172" name="Google Shape;172;p25"/>
          <p:cNvSpPr txBox="1"/>
          <p:nvPr/>
        </p:nvSpPr>
        <p:spPr>
          <a:xfrm>
            <a:off x="2784525" y="4137500"/>
            <a:ext cx="5991300" cy="759300"/>
          </a:xfrm>
          <a:prstGeom prst="rect">
            <a:avLst/>
          </a:prstGeom>
          <a:noFill/>
          <a:ln>
            <a:noFill/>
          </a:ln>
        </p:spPr>
        <p:txBody>
          <a:bodyPr spcFirstLastPara="1" wrap="square" lIns="91425" tIns="91425" rIns="91425" bIns="91425" anchor="t" anchorCtr="0">
            <a:spAutoFit/>
          </a:bodyPr>
          <a:lstStyle/>
          <a:p>
            <a:pPr marL="457200" lvl="0" indent="-353377" algn="l" rtl="0">
              <a:lnSpc>
                <a:spcPct val="95000"/>
              </a:lnSpc>
              <a:spcBef>
                <a:spcPts val="0"/>
              </a:spcBef>
              <a:spcAft>
                <a:spcPts val="0"/>
              </a:spcAft>
              <a:buClr>
                <a:schemeClr val="dk1"/>
              </a:buClr>
              <a:buSzPts val="1965"/>
              <a:buChar char="●"/>
            </a:pPr>
            <a:r>
              <a:rPr lang="en-GB" sz="1965">
                <a:solidFill>
                  <a:schemeClr val="dk1"/>
                </a:solidFill>
              </a:rPr>
              <a:t>You can be in more than one Zone at a time (eg. sad AND angry).</a:t>
            </a:r>
            <a:endParaRPr/>
          </a:p>
        </p:txBody>
      </p:sp>
      <p:sp>
        <p:nvSpPr>
          <p:cNvPr id="173" name="Google Shape;173;p25"/>
          <p:cNvSpPr txBox="1"/>
          <p:nvPr/>
        </p:nvSpPr>
        <p:spPr>
          <a:xfrm>
            <a:off x="2784525" y="2815150"/>
            <a:ext cx="6159300" cy="1334100"/>
          </a:xfrm>
          <a:prstGeom prst="rect">
            <a:avLst/>
          </a:prstGeom>
          <a:noFill/>
          <a:ln>
            <a:noFill/>
          </a:ln>
        </p:spPr>
        <p:txBody>
          <a:bodyPr spcFirstLastPara="1" wrap="square" lIns="91425" tIns="91425" rIns="91425" bIns="91425" anchor="t" anchorCtr="0">
            <a:spAutoFit/>
          </a:bodyPr>
          <a:lstStyle/>
          <a:p>
            <a:pPr marL="457200" lvl="0" indent="-353377" algn="l" rtl="0">
              <a:lnSpc>
                <a:spcPct val="95000"/>
              </a:lnSpc>
              <a:spcBef>
                <a:spcPts val="0"/>
              </a:spcBef>
              <a:spcAft>
                <a:spcPts val="0"/>
              </a:spcAft>
              <a:buClr>
                <a:schemeClr val="dk1"/>
              </a:buClr>
              <a:buSzPts val="1965"/>
              <a:buChar char="●"/>
            </a:pPr>
            <a:r>
              <a:rPr lang="en-GB" sz="1965">
                <a:solidFill>
                  <a:schemeClr val="dk1"/>
                </a:solidFill>
              </a:rPr>
              <a:t>We </a:t>
            </a:r>
            <a:r>
              <a:rPr lang="en-GB" sz="1965" b="1">
                <a:solidFill>
                  <a:schemeClr val="dk1"/>
                </a:solidFill>
              </a:rPr>
              <a:t>can’t</a:t>
            </a:r>
            <a:r>
              <a:rPr lang="en-GB" sz="1965">
                <a:solidFill>
                  <a:schemeClr val="dk1"/>
                </a:solidFill>
              </a:rPr>
              <a:t> change the way children feel BUT we can help them manage their feelings/states and behaviours until they can do this by themselves. “</a:t>
            </a:r>
            <a:r>
              <a:rPr lang="en-GB" sz="1965" i="1">
                <a:solidFill>
                  <a:schemeClr val="dk1"/>
                </a:solidFill>
              </a:rPr>
              <a:t>It’s OK to be angry but it is not OK to hit…</a:t>
            </a:r>
            <a:r>
              <a:rPr lang="en-GB" sz="1965">
                <a:solidFill>
                  <a:schemeClr val="dk1"/>
                </a:solidFill>
              </a:rPr>
              <a:t>” </a:t>
            </a:r>
            <a:endParaRPr/>
          </a:p>
        </p:txBody>
      </p:sp>
      <p:sp>
        <p:nvSpPr>
          <p:cNvPr id="174" name="Google Shape;174;p25"/>
          <p:cNvSpPr txBox="1"/>
          <p:nvPr/>
        </p:nvSpPr>
        <p:spPr>
          <a:xfrm>
            <a:off x="2822175" y="1768450"/>
            <a:ext cx="5916000" cy="1046700"/>
          </a:xfrm>
          <a:prstGeom prst="rect">
            <a:avLst/>
          </a:prstGeom>
          <a:noFill/>
          <a:ln>
            <a:noFill/>
          </a:ln>
        </p:spPr>
        <p:txBody>
          <a:bodyPr spcFirstLastPara="1" wrap="square" lIns="91425" tIns="91425" rIns="91425" bIns="91425" anchor="t" anchorCtr="0">
            <a:spAutoFit/>
          </a:bodyPr>
          <a:lstStyle/>
          <a:p>
            <a:pPr marL="457200" lvl="0" indent="-353377" algn="l" rtl="0">
              <a:lnSpc>
                <a:spcPct val="95000"/>
              </a:lnSpc>
              <a:spcBef>
                <a:spcPts val="0"/>
              </a:spcBef>
              <a:spcAft>
                <a:spcPts val="0"/>
              </a:spcAft>
              <a:buClr>
                <a:schemeClr val="dk1"/>
              </a:buClr>
              <a:buSzPts val="1965"/>
              <a:buChar char="●"/>
            </a:pPr>
            <a:r>
              <a:rPr lang="en-GB" sz="1965">
                <a:solidFill>
                  <a:schemeClr val="dk1"/>
                </a:solidFill>
              </a:rPr>
              <a:t>Everyone experiences all of the Zones at different times and in different circumstances - often all four every day.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000"/>
                                        <p:tgtEl>
                                          <p:spTgt spid="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1000"/>
                                        <p:tgtEl>
                                          <p:spTgt spid="1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3"/>
                                        </p:tgtEl>
                                        <p:attrNameLst>
                                          <p:attrName>style.visibility</p:attrName>
                                        </p:attrNameLst>
                                      </p:cBhvr>
                                      <p:to>
                                        <p:strVal val="visible"/>
                                      </p:to>
                                    </p:set>
                                    <p:animEffect transition="in" filter="fade">
                                      <p:cBhvr>
                                        <p:cTn id="17" dur="1000"/>
                                        <p:tgtEl>
                                          <p:spTgt spid="1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2"/>
                                        </p:tgtEl>
                                        <p:attrNameLst>
                                          <p:attrName>style.visibility</p:attrName>
                                        </p:attrNameLst>
                                      </p:cBhvr>
                                      <p:to>
                                        <p:strVal val="visible"/>
                                      </p:to>
                                    </p:set>
                                    <p:animEffect transition="in" filter="fade">
                                      <p:cBhvr>
                                        <p:cTn id="22"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Key points:</a:t>
            </a:r>
            <a:endParaRPr/>
          </a:p>
        </p:txBody>
      </p:sp>
      <p:sp>
        <p:nvSpPr>
          <p:cNvPr id="180" name="Google Shape;180;p26"/>
          <p:cNvSpPr txBox="1">
            <a:spLocks noGrp="1"/>
          </p:cNvSpPr>
          <p:nvPr>
            <p:ph type="body" idx="1"/>
          </p:nvPr>
        </p:nvSpPr>
        <p:spPr>
          <a:xfrm>
            <a:off x="311700" y="1152475"/>
            <a:ext cx="8520600" cy="37689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GB" sz="2000">
                <a:solidFill>
                  <a:schemeClr val="dk1"/>
                </a:solidFill>
              </a:rPr>
              <a:t>If a child is confidently using words to describe their emotions, they don’t need to revert to Zones language HOWEVER it is useful for them to know the strategy groups that will help them. Eg. sick or tired = blue zone strategies.</a:t>
            </a:r>
            <a:endParaRPr sz="2000">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0"/>
              </a:spcBef>
              <a:spcAft>
                <a:spcPts val="0"/>
              </a:spcAft>
              <a:buNone/>
            </a:pPr>
            <a:r>
              <a:rPr lang="en-GB" sz="1900">
                <a:solidFill>
                  <a:schemeClr val="dk1"/>
                </a:solidFill>
              </a:rPr>
              <a:t>If a child is in the </a:t>
            </a:r>
            <a:r>
              <a:rPr lang="en-GB" sz="1900">
                <a:solidFill>
                  <a:srgbClr val="FF0000"/>
                </a:solidFill>
              </a:rPr>
              <a:t>Red</a:t>
            </a:r>
            <a:r>
              <a:rPr lang="en-GB" sz="1900">
                <a:solidFill>
                  <a:schemeClr val="dk1"/>
                </a:solidFill>
              </a:rPr>
              <a:t> Zone… </a:t>
            </a:r>
            <a:endParaRPr sz="1900">
              <a:solidFill>
                <a:schemeClr val="dk1"/>
              </a:solidFill>
            </a:endParaRPr>
          </a:p>
          <a:p>
            <a:pPr marL="457200" lvl="0" indent="0" algn="l" rtl="0">
              <a:spcBef>
                <a:spcPts val="1200"/>
              </a:spcBef>
              <a:spcAft>
                <a:spcPts val="0"/>
              </a:spcAft>
              <a:buNone/>
            </a:pPr>
            <a:r>
              <a:rPr lang="en-GB" sz="1900">
                <a:solidFill>
                  <a:schemeClr val="dk1"/>
                </a:solidFill>
              </a:rPr>
              <a:t>• Limit verbal interactions and correction – this is not a teachable moment. </a:t>
            </a:r>
            <a:endParaRPr sz="1900">
              <a:solidFill>
                <a:schemeClr val="dk1"/>
              </a:solidFill>
            </a:endParaRPr>
          </a:p>
          <a:p>
            <a:pPr marL="457200" lvl="0" indent="0" algn="l" rtl="0">
              <a:spcBef>
                <a:spcPts val="1200"/>
              </a:spcBef>
              <a:spcAft>
                <a:spcPts val="0"/>
              </a:spcAft>
              <a:buNone/>
            </a:pPr>
            <a:r>
              <a:rPr lang="en-GB" sz="1900">
                <a:solidFill>
                  <a:schemeClr val="dk1"/>
                </a:solidFill>
              </a:rPr>
              <a:t>• Wait until child is regulated before discussing use of tools  </a:t>
            </a:r>
            <a:endParaRPr sz="1900">
              <a:solidFill>
                <a:schemeClr val="dk1"/>
              </a:solidFill>
            </a:endParaRPr>
          </a:p>
          <a:p>
            <a:pPr marL="0" lvl="0" indent="0" algn="l" rtl="0">
              <a:spcBef>
                <a:spcPts val="1200"/>
              </a:spcBef>
              <a:spcAft>
                <a:spcPts val="1200"/>
              </a:spcAft>
              <a:buNone/>
            </a:pPr>
            <a:r>
              <a:rPr lang="en-GB" sz="1900">
                <a:solidFill>
                  <a:schemeClr val="dk1"/>
                </a:solidFill>
              </a:rPr>
              <a:t>Plan for if/when child is in </a:t>
            </a:r>
            <a:r>
              <a:rPr lang="en-GB" sz="1900">
                <a:solidFill>
                  <a:srgbClr val="FF0000"/>
                </a:solidFill>
              </a:rPr>
              <a:t>Red </a:t>
            </a:r>
            <a:r>
              <a:rPr lang="en-GB" sz="1900">
                <a:solidFill>
                  <a:schemeClr val="dk1"/>
                </a:solidFill>
              </a:rPr>
              <a:t>Zone. “I wonder if this strategy would help…?”</a:t>
            </a:r>
            <a:endParaRPr sz="1900">
              <a:solidFill>
                <a:schemeClr val="dk1"/>
              </a:solidFill>
            </a:endParaRPr>
          </a:p>
        </p:txBody>
      </p:sp>
      <p:pic>
        <p:nvPicPr>
          <p:cNvPr id="181" name="Google Shape;181;p26"/>
          <p:cNvPicPr preferRelativeResize="0"/>
          <p:nvPr/>
        </p:nvPicPr>
        <p:blipFill>
          <a:blip r:embed="rId3">
            <a:alphaModFix/>
          </a:blip>
          <a:stretch>
            <a:fillRect/>
          </a:stretch>
        </p:blipFill>
        <p:spPr>
          <a:xfrm>
            <a:off x="8131375" y="-41625"/>
            <a:ext cx="1012625" cy="1292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7"/>
          <p:cNvPicPr preferRelativeResize="0"/>
          <p:nvPr/>
        </p:nvPicPr>
        <p:blipFill rotWithShape="1">
          <a:blip r:embed="rId3">
            <a:alphaModFix/>
          </a:blip>
          <a:srcRect t="1029" r="882"/>
          <a:stretch/>
        </p:blipFill>
        <p:spPr>
          <a:xfrm>
            <a:off x="1344125" y="59200"/>
            <a:ext cx="6575701" cy="49350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8"/>
          <p:cNvSpPr txBox="1">
            <a:spLocks noGrp="1"/>
          </p:cNvSpPr>
          <p:nvPr>
            <p:ph type="title"/>
          </p:nvPr>
        </p:nvSpPr>
        <p:spPr>
          <a:xfrm>
            <a:off x="311700" y="273825"/>
            <a:ext cx="4352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Understanding </a:t>
            </a:r>
            <a:r>
              <a:rPr lang="en-GB">
                <a:solidFill>
                  <a:srgbClr val="0000FF"/>
                </a:solidFill>
              </a:rPr>
              <a:t>Z</a:t>
            </a:r>
            <a:r>
              <a:rPr lang="en-GB">
                <a:solidFill>
                  <a:srgbClr val="38761D"/>
                </a:solidFill>
              </a:rPr>
              <a:t>O</a:t>
            </a:r>
            <a:r>
              <a:rPr lang="en-GB">
                <a:solidFill>
                  <a:srgbClr val="F1C232"/>
                </a:solidFill>
              </a:rPr>
              <a:t>N</a:t>
            </a:r>
            <a:r>
              <a:rPr lang="en-GB">
                <a:solidFill>
                  <a:srgbClr val="FF0000"/>
                </a:solidFill>
              </a:rPr>
              <a:t>E</a:t>
            </a:r>
            <a:r>
              <a:rPr lang="en-GB"/>
              <a:t>S tools </a:t>
            </a:r>
            <a:endParaRPr/>
          </a:p>
        </p:txBody>
      </p:sp>
      <p:pic>
        <p:nvPicPr>
          <p:cNvPr id="192" name="Google Shape;192;p28"/>
          <p:cNvPicPr preferRelativeResize="0"/>
          <p:nvPr/>
        </p:nvPicPr>
        <p:blipFill>
          <a:blip r:embed="rId3">
            <a:alphaModFix/>
          </a:blip>
          <a:stretch>
            <a:fillRect/>
          </a:stretch>
        </p:blipFill>
        <p:spPr>
          <a:xfrm>
            <a:off x="5943350" y="472350"/>
            <a:ext cx="2200351" cy="1458925"/>
          </a:xfrm>
          <a:prstGeom prst="rect">
            <a:avLst/>
          </a:prstGeom>
          <a:noFill/>
          <a:ln>
            <a:noFill/>
          </a:ln>
        </p:spPr>
      </p:pic>
      <p:graphicFrame>
        <p:nvGraphicFramePr>
          <p:cNvPr id="193" name="Google Shape;193;p28"/>
          <p:cNvGraphicFramePr/>
          <p:nvPr/>
        </p:nvGraphicFramePr>
        <p:xfrm>
          <a:off x="597650" y="2431200"/>
          <a:ext cx="8205500" cy="2543526"/>
        </p:xfrm>
        <a:graphic>
          <a:graphicData uri="http://schemas.openxmlformats.org/drawingml/2006/table">
            <a:tbl>
              <a:tblPr>
                <a:noFill/>
                <a:tableStyleId>{D3DF56DB-9C3A-4FA0-9477-13DD5D0F40AE}</a:tableStyleId>
              </a:tblPr>
              <a:tblGrid>
                <a:gridCol w="2051375">
                  <a:extLst>
                    <a:ext uri="{9D8B030D-6E8A-4147-A177-3AD203B41FA5}">
                      <a16:colId xmlns:a16="http://schemas.microsoft.com/office/drawing/2014/main" val="20000"/>
                    </a:ext>
                  </a:extLst>
                </a:gridCol>
                <a:gridCol w="2087025">
                  <a:extLst>
                    <a:ext uri="{9D8B030D-6E8A-4147-A177-3AD203B41FA5}">
                      <a16:colId xmlns:a16="http://schemas.microsoft.com/office/drawing/2014/main" val="20001"/>
                    </a:ext>
                  </a:extLst>
                </a:gridCol>
                <a:gridCol w="2151275">
                  <a:extLst>
                    <a:ext uri="{9D8B030D-6E8A-4147-A177-3AD203B41FA5}">
                      <a16:colId xmlns:a16="http://schemas.microsoft.com/office/drawing/2014/main" val="20002"/>
                    </a:ext>
                  </a:extLst>
                </a:gridCol>
                <a:gridCol w="1915825">
                  <a:extLst>
                    <a:ext uri="{9D8B030D-6E8A-4147-A177-3AD203B41FA5}">
                      <a16:colId xmlns:a16="http://schemas.microsoft.com/office/drawing/2014/main" val="20003"/>
                    </a:ext>
                  </a:extLst>
                </a:gridCol>
              </a:tblGrid>
              <a:tr h="2510575">
                <a:tc>
                  <a:txBody>
                    <a:bodyPr/>
                    <a:lstStyle/>
                    <a:p>
                      <a:pPr marL="0" lvl="0" indent="0" algn="l" rtl="0">
                        <a:lnSpc>
                          <a:spcPct val="115000"/>
                        </a:lnSpc>
                        <a:spcBef>
                          <a:spcPts val="0"/>
                        </a:spcBef>
                        <a:spcAft>
                          <a:spcPts val="0"/>
                        </a:spcAft>
                        <a:buNone/>
                      </a:pPr>
                      <a:r>
                        <a:rPr lang="en-GB" sz="1800" b="1">
                          <a:solidFill>
                            <a:srgbClr val="4A86E8"/>
                          </a:solidFill>
                        </a:rPr>
                        <a:t>Blue Zone tools</a:t>
                      </a:r>
                      <a:endParaRPr sz="1800" b="1">
                        <a:solidFill>
                          <a:srgbClr val="4A86E8"/>
                        </a:solidFill>
                      </a:endParaRPr>
                    </a:p>
                    <a:p>
                      <a:pPr marL="0" lvl="0" indent="0" algn="l" rtl="0">
                        <a:lnSpc>
                          <a:spcPct val="115000"/>
                        </a:lnSpc>
                        <a:spcBef>
                          <a:spcPts val="1200"/>
                        </a:spcBef>
                        <a:spcAft>
                          <a:spcPts val="1200"/>
                        </a:spcAft>
                        <a:buNone/>
                      </a:pPr>
                      <a:r>
                        <a:rPr lang="en-GB" sz="1800">
                          <a:solidFill>
                            <a:schemeClr val="dk1"/>
                          </a:solidFill>
                        </a:rPr>
                        <a:t>help wake up our bodies, feel better and regain control</a:t>
                      </a:r>
                      <a:endParaRPr/>
                    </a:p>
                  </a:txBody>
                  <a:tcPr marL="91425" marR="91425" marT="91425" marB="91425">
                    <a:solidFill>
                      <a:srgbClr val="C9DAF8"/>
                    </a:solidFill>
                  </a:tcPr>
                </a:tc>
                <a:tc>
                  <a:txBody>
                    <a:bodyPr/>
                    <a:lstStyle/>
                    <a:p>
                      <a:pPr marL="0" lvl="0" indent="0" algn="l" rtl="0">
                        <a:lnSpc>
                          <a:spcPct val="115000"/>
                        </a:lnSpc>
                        <a:spcBef>
                          <a:spcPts val="0"/>
                        </a:spcBef>
                        <a:spcAft>
                          <a:spcPts val="0"/>
                        </a:spcAft>
                        <a:buNone/>
                      </a:pPr>
                      <a:r>
                        <a:rPr lang="en-GB" sz="1800" b="1">
                          <a:solidFill>
                            <a:srgbClr val="6AA84F"/>
                          </a:solidFill>
                        </a:rPr>
                        <a:t>Green Zone tools</a:t>
                      </a:r>
                      <a:endParaRPr sz="1800" b="1">
                        <a:solidFill>
                          <a:srgbClr val="6AA84F"/>
                        </a:solidFill>
                      </a:endParaRPr>
                    </a:p>
                    <a:p>
                      <a:pPr marL="0" lvl="0" indent="0" algn="l" rtl="0">
                        <a:lnSpc>
                          <a:spcPct val="115000"/>
                        </a:lnSpc>
                        <a:spcBef>
                          <a:spcPts val="1200"/>
                        </a:spcBef>
                        <a:spcAft>
                          <a:spcPts val="1200"/>
                        </a:spcAft>
                        <a:buNone/>
                      </a:pPr>
                      <a:r>
                        <a:rPr lang="en-GB" sz="1800">
                          <a:solidFill>
                            <a:schemeClr val="dk1"/>
                          </a:solidFill>
                        </a:rPr>
                        <a:t>help us stay calm, focused and feeling good. These are often proactive strategies.</a:t>
                      </a:r>
                      <a:endParaRPr i="1"/>
                    </a:p>
                  </a:txBody>
                  <a:tcPr marL="91425" marR="91425" marT="91425" marB="91425">
                    <a:solidFill>
                      <a:srgbClr val="B6D7A8"/>
                    </a:solidFill>
                  </a:tcPr>
                </a:tc>
                <a:tc>
                  <a:txBody>
                    <a:bodyPr/>
                    <a:lstStyle/>
                    <a:p>
                      <a:pPr marL="0" lvl="0" indent="0" algn="l" rtl="0">
                        <a:lnSpc>
                          <a:spcPct val="115000"/>
                        </a:lnSpc>
                        <a:spcBef>
                          <a:spcPts val="0"/>
                        </a:spcBef>
                        <a:spcAft>
                          <a:spcPts val="0"/>
                        </a:spcAft>
                        <a:buNone/>
                      </a:pPr>
                      <a:r>
                        <a:rPr lang="en-GB" sz="1600" b="1">
                          <a:solidFill>
                            <a:srgbClr val="BF9000"/>
                          </a:solidFill>
                        </a:rPr>
                        <a:t>Yellow Zone tools</a:t>
                      </a:r>
                      <a:r>
                        <a:rPr lang="en-GB" sz="1600">
                          <a:solidFill>
                            <a:schemeClr val="dk1"/>
                          </a:solidFill>
                        </a:rPr>
                        <a:t>: </a:t>
                      </a:r>
                      <a:endParaRPr sz="1600">
                        <a:solidFill>
                          <a:schemeClr val="dk1"/>
                        </a:solidFill>
                      </a:endParaRPr>
                    </a:p>
                    <a:p>
                      <a:pPr marL="0" lvl="0" indent="0" algn="l" rtl="0">
                        <a:lnSpc>
                          <a:spcPct val="115000"/>
                        </a:lnSpc>
                        <a:spcBef>
                          <a:spcPts val="1200"/>
                        </a:spcBef>
                        <a:spcAft>
                          <a:spcPts val="0"/>
                        </a:spcAft>
                        <a:buNone/>
                      </a:pPr>
                      <a:r>
                        <a:rPr lang="en-GB" sz="1800">
                          <a:solidFill>
                            <a:schemeClr val="dk1"/>
                          </a:solidFill>
                        </a:rPr>
                        <a:t>help us regain control and calm ourselves. </a:t>
                      </a:r>
                      <a:endParaRPr sz="1800">
                        <a:solidFill>
                          <a:schemeClr val="dk1"/>
                        </a:solidFill>
                      </a:endParaRPr>
                    </a:p>
                    <a:p>
                      <a:pPr marL="0" lvl="0" indent="0" algn="l" rtl="0">
                        <a:lnSpc>
                          <a:spcPct val="115000"/>
                        </a:lnSpc>
                        <a:spcBef>
                          <a:spcPts val="1200"/>
                        </a:spcBef>
                        <a:spcAft>
                          <a:spcPts val="1200"/>
                        </a:spcAft>
                        <a:buNone/>
                      </a:pPr>
                      <a:endParaRPr sz="1600">
                        <a:solidFill>
                          <a:schemeClr val="dk1"/>
                        </a:solidFill>
                      </a:endParaRPr>
                    </a:p>
                  </a:txBody>
                  <a:tcPr marL="91425" marR="91425" marT="91425" marB="91425">
                    <a:solidFill>
                      <a:srgbClr val="FFE599"/>
                    </a:solidFill>
                  </a:tcPr>
                </a:tc>
                <a:tc>
                  <a:txBody>
                    <a:bodyPr/>
                    <a:lstStyle/>
                    <a:p>
                      <a:pPr marL="0" lvl="0" indent="0" algn="l" rtl="0">
                        <a:lnSpc>
                          <a:spcPct val="115000"/>
                        </a:lnSpc>
                        <a:spcBef>
                          <a:spcPts val="0"/>
                        </a:spcBef>
                        <a:spcAft>
                          <a:spcPts val="0"/>
                        </a:spcAft>
                        <a:buNone/>
                      </a:pPr>
                      <a:r>
                        <a:rPr lang="en-GB" sz="1800" b="1">
                          <a:solidFill>
                            <a:srgbClr val="FF0000"/>
                          </a:solidFill>
                        </a:rPr>
                        <a:t>Red Zone tools</a:t>
                      </a:r>
                      <a:endParaRPr sz="1800">
                        <a:solidFill>
                          <a:schemeClr val="dk1"/>
                        </a:solidFill>
                      </a:endParaRPr>
                    </a:p>
                    <a:p>
                      <a:pPr marL="0" lvl="0" indent="0" algn="l" rtl="0">
                        <a:lnSpc>
                          <a:spcPct val="115000"/>
                        </a:lnSpc>
                        <a:spcBef>
                          <a:spcPts val="1200"/>
                        </a:spcBef>
                        <a:spcAft>
                          <a:spcPts val="1200"/>
                        </a:spcAft>
                        <a:buNone/>
                      </a:pPr>
                      <a:r>
                        <a:rPr lang="en-GB" sz="1800">
                          <a:solidFill>
                            <a:schemeClr val="dk1"/>
                          </a:solidFill>
                        </a:rPr>
                        <a:t>help us stay safe while we express our feelings, and start to calm down.</a:t>
                      </a:r>
                      <a:endParaRPr/>
                    </a:p>
                  </a:txBody>
                  <a:tcPr marL="91425" marR="91425" marT="91425" marB="91425">
                    <a:solidFill>
                      <a:srgbClr val="F4CCCC"/>
                    </a:solidFill>
                  </a:tcPr>
                </a:tc>
                <a:extLst>
                  <a:ext uri="{0D108BD9-81ED-4DB2-BD59-A6C34878D82A}">
                    <a16:rowId xmlns:a16="http://schemas.microsoft.com/office/drawing/2014/main" val="10000"/>
                  </a:ext>
                </a:extLst>
              </a:tr>
            </a:tbl>
          </a:graphicData>
        </a:graphic>
      </p:graphicFrame>
      <p:sp>
        <p:nvSpPr>
          <p:cNvPr id="194" name="Google Shape;194;p28"/>
          <p:cNvSpPr txBox="1"/>
          <p:nvPr/>
        </p:nvSpPr>
        <p:spPr>
          <a:xfrm>
            <a:off x="549425" y="970675"/>
            <a:ext cx="41181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Children have their own toolkit of strategies that they develop over time.These will be different from each other, and agreed with the teacher. They help the child cope with moving through each particular zone</a:t>
            </a:r>
            <a:endParaRPr/>
          </a:p>
        </p:txBody>
      </p:sp>
      <p:sp>
        <p:nvSpPr>
          <p:cNvPr id="195" name="Google Shape;195;p28"/>
          <p:cNvSpPr/>
          <p:nvPr/>
        </p:nvSpPr>
        <p:spPr>
          <a:xfrm>
            <a:off x="597650" y="2431200"/>
            <a:ext cx="2018400" cy="25107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8"/>
          <p:cNvSpPr/>
          <p:nvPr/>
        </p:nvSpPr>
        <p:spPr>
          <a:xfrm>
            <a:off x="2649025" y="2431100"/>
            <a:ext cx="2018400" cy="2510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8"/>
          <p:cNvSpPr/>
          <p:nvPr/>
        </p:nvSpPr>
        <p:spPr>
          <a:xfrm>
            <a:off x="4638600" y="2419575"/>
            <a:ext cx="2200500" cy="25107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p:nvPr/>
        </p:nvSpPr>
        <p:spPr>
          <a:xfrm>
            <a:off x="6839100" y="2431075"/>
            <a:ext cx="1964100" cy="25107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95"/>
                                        </p:tgtEl>
                                      </p:cBhvr>
                                    </p:animEffect>
                                    <p:set>
                                      <p:cBhvr>
                                        <p:cTn id="7" dur="1" fill="hold">
                                          <p:stCondLst>
                                            <p:cond delay="1000"/>
                                          </p:stCondLst>
                                        </p:cTn>
                                        <p:tgtEl>
                                          <p:spTgt spid="19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96"/>
                                        </p:tgtEl>
                                      </p:cBhvr>
                                    </p:animEffect>
                                    <p:set>
                                      <p:cBhvr>
                                        <p:cTn id="12" dur="1" fill="hold">
                                          <p:stCondLst>
                                            <p:cond delay="1000"/>
                                          </p:stCondLst>
                                        </p:cTn>
                                        <p:tgtEl>
                                          <p:spTgt spid="19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97"/>
                                        </p:tgtEl>
                                      </p:cBhvr>
                                    </p:animEffect>
                                    <p:set>
                                      <p:cBhvr>
                                        <p:cTn id="17" dur="1" fill="hold">
                                          <p:stCondLst>
                                            <p:cond delay="1000"/>
                                          </p:stCondLst>
                                        </p:cTn>
                                        <p:tgtEl>
                                          <p:spTgt spid="19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98"/>
                                        </p:tgtEl>
                                      </p:cBhvr>
                                    </p:animEffect>
                                    <p:set>
                                      <p:cBhvr>
                                        <p:cTn id="22" dur="1" fill="hold">
                                          <p:stCondLst>
                                            <p:cond delay="1000"/>
                                          </p:stCondLst>
                                        </p:cTn>
                                        <p:tgtEl>
                                          <p:spTgt spid="1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04" name="Google Shape;204;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05" name="Google Shape;205;p29"/>
          <p:cNvPicPr preferRelativeResize="0"/>
          <p:nvPr/>
        </p:nvPicPr>
        <p:blipFill>
          <a:blip r:embed="rId3">
            <a:alphaModFix/>
          </a:blip>
          <a:stretch>
            <a:fillRect/>
          </a:stretch>
        </p:blipFill>
        <p:spPr>
          <a:xfrm>
            <a:off x="1197925" y="246675"/>
            <a:ext cx="6748149" cy="47369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Tools for self regulation</a:t>
            </a:r>
            <a:endParaRPr/>
          </a:p>
        </p:txBody>
      </p:sp>
      <p:pic>
        <p:nvPicPr>
          <p:cNvPr id="211" name="Google Shape;211;p30"/>
          <p:cNvPicPr preferRelativeResize="0"/>
          <p:nvPr/>
        </p:nvPicPr>
        <p:blipFill>
          <a:blip r:embed="rId3">
            <a:alphaModFix/>
          </a:blip>
          <a:stretch>
            <a:fillRect/>
          </a:stretch>
        </p:blipFill>
        <p:spPr>
          <a:xfrm>
            <a:off x="3889225" y="188075"/>
            <a:ext cx="5074599" cy="4822374"/>
          </a:xfrm>
          <a:prstGeom prst="rect">
            <a:avLst/>
          </a:prstGeom>
          <a:noFill/>
          <a:ln>
            <a:noFill/>
          </a:ln>
        </p:spPr>
      </p:pic>
      <p:pic>
        <p:nvPicPr>
          <p:cNvPr id="212" name="Google Shape;212;p30"/>
          <p:cNvPicPr preferRelativeResize="0"/>
          <p:nvPr/>
        </p:nvPicPr>
        <p:blipFill>
          <a:blip r:embed="rId4">
            <a:alphaModFix/>
          </a:blip>
          <a:stretch>
            <a:fillRect/>
          </a:stretch>
        </p:blipFill>
        <p:spPr>
          <a:xfrm>
            <a:off x="407950" y="1135500"/>
            <a:ext cx="6899725" cy="3874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Tools for self regulation</a:t>
            </a:r>
            <a:endParaRPr/>
          </a:p>
        </p:txBody>
      </p:sp>
      <p:pic>
        <p:nvPicPr>
          <p:cNvPr id="218" name="Google Shape;218;p31"/>
          <p:cNvPicPr preferRelativeResize="0"/>
          <p:nvPr/>
        </p:nvPicPr>
        <p:blipFill>
          <a:blip r:embed="rId3">
            <a:alphaModFix/>
          </a:blip>
          <a:stretch>
            <a:fillRect/>
          </a:stretch>
        </p:blipFill>
        <p:spPr>
          <a:xfrm>
            <a:off x="1400525" y="1154975"/>
            <a:ext cx="6662151" cy="38882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Aims of the session:</a:t>
            </a:r>
            <a:endParaRPr/>
          </a:p>
        </p:txBody>
      </p:sp>
      <p:sp>
        <p:nvSpPr>
          <p:cNvPr id="65" name="Google Shape;65;p14"/>
          <p:cNvSpPr txBox="1">
            <a:spLocks noGrp="1"/>
          </p:cNvSpPr>
          <p:nvPr>
            <p:ph type="body" idx="1"/>
          </p:nvPr>
        </p:nvSpPr>
        <p:spPr>
          <a:xfrm>
            <a:off x="311700" y="1152475"/>
            <a:ext cx="5796000" cy="32955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1"/>
              </a:buClr>
              <a:buSzPts val="1800"/>
              <a:buChar char="●"/>
            </a:pPr>
            <a:r>
              <a:rPr lang="en-GB">
                <a:solidFill>
                  <a:schemeClr val="dk1"/>
                </a:solidFill>
              </a:rPr>
              <a:t>To understand what we believe about feelings in our school. </a:t>
            </a:r>
            <a:endParaRPr>
              <a:solidFill>
                <a:schemeClr val="dk1"/>
              </a:solidFill>
            </a:endParaRPr>
          </a:p>
          <a:p>
            <a:pPr marL="457200" lvl="0" indent="-342900" algn="l" rtl="0">
              <a:spcBef>
                <a:spcPts val="0"/>
              </a:spcBef>
              <a:spcAft>
                <a:spcPts val="0"/>
              </a:spcAft>
              <a:buClr>
                <a:schemeClr val="dk1"/>
              </a:buClr>
              <a:buSzPts val="1800"/>
              <a:buChar char="●"/>
            </a:pPr>
            <a:r>
              <a:rPr lang="en-GB">
                <a:solidFill>
                  <a:schemeClr val="dk1"/>
                </a:solidFill>
              </a:rPr>
              <a:t>To have an overview of self-regulation </a:t>
            </a:r>
            <a:endParaRPr>
              <a:solidFill>
                <a:schemeClr val="dk1"/>
              </a:solidFill>
            </a:endParaRPr>
          </a:p>
          <a:p>
            <a:pPr marL="457200" lvl="0" indent="-342900" algn="l" rtl="0">
              <a:spcBef>
                <a:spcPts val="0"/>
              </a:spcBef>
              <a:spcAft>
                <a:spcPts val="0"/>
              </a:spcAft>
              <a:buClr>
                <a:schemeClr val="dk1"/>
              </a:buClr>
              <a:buSzPts val="1800"/>
              <a:buChar char="●"/>
            </a:pPr>
            <a:r>
              <a:rPr lang="en-GB">
                <a:solidFill>
                  <a:schemeClr val="dk1"/>
                </a:solidFill>
              </a:rPr>
              <a:t>To understand why we as a school have chosen to use ‘The Zones of Regulation’</a:t>
            </a:r>
            <a:endParaRPr>
              <a:solidFill>
                <a:schemeClr val="dk1"/>
              </a:solidFill>
            </a:endParaRPr>
          </a:p>
          <a:p>
            <a:pPr marL="457200" lvl="0" indent="-342900" algn="l" rtl="0">
              <a:spcBef>
                <a:spcPts val="0"/>
              </a:spcBef>
              <a:spcAft>
                <a:spcPts val="0"/>
              </a:spcAft>
              <a:buClr>
                <a:schemeClr val="dk1"/>
              </a:buClr>
              <a:buSzPts val="1800"/>
              <a:buChar char="●"/>
            </a:pPr>
            <a:r>
              <a:rPr lang="en-GB">
                <a:solidFill>
                  <a:schemeClr val="dk1"/>
                </a:solidFill>
              </a:rPr>
              <a:t>To understand how ‘The Zones of Regulation’ work </a:t>
            </a:r>
            <a:endParaRPr>
              <a:solidFill>
                <a:schemeClr val="dk1"/>
              </a:solidFill>
            </a:endParaRPr>
          </a:p>
          <a:p>
            <a:pPr marL="457200" lvl="0" indent="-342900" algn="l" rtl="0">
              <a:spcBef>
                <a:spcPts val="0"/>
              </a:spcBef>
              <a:spcAft>
                <a:spcPts val="0"/>
              </a:spcAft>
              <a:buClr>
                <a:schemeClr val="dk1"/>
              </a:buClr>
              <a:buSzPts val="1800"/>
              <a:buChar char="●"/>
            </a:pPr>
            <a:r>
              <a:rPr lang="en-GB">
                <a:solidFill>
                  <a:schemeClr val="dk1"/>
                </a:solidFill>
              </a:rPr>
              <a:t>To understand how to create a ‘toolkit’ of strategies to support children. </a:t>
            </a:r>
            <a:endParaRPr>
              <a:solidFill>
                <a:schemeClr val="dk1"/>
              </a:solidFill>
            </a:endParaRPr>
          </a:p>
          <a:p>
            <a:pPr marL="457200" lvl="0" indent="-342900" algn="l" rtl="0">
              <a:spcBef>
                <a:spcPts val="0"/>
              </a:spcBef>
              <a:spcAft>
                <a:spcPts val="0"/>
              </a:spcAft>
              <a:buClr>
                <a:schemeClr val="dk1"/>
              </a:buClr>
              <a:buSzPts val="1800"/>
              <a:buChar char="●"/>
            </a:pPr>
            <a:r>
              <a:rPr lang="en-GB">
                <a:solidFill>
                  <a:schemeClr val="dk1"/>
                </a:solidFill>
              </a:rPr>
              <a:t>To talk to yourself with compassion!</a:t>
            </a:r>
            <a:endParaRPr>
              <a:solidFill>
                <a:schemeClr val="dk1"/>
              </a:solidFill>
            </a:endParaRPr>
          </a:p>
        </p:txBody>
      </p:sp>
      <p:pic>
        <p:nvPicPr>
          <p:cNvPr id="66" name="Google Shape;66;p14"/>
          <p:cNvPicPr preferRelativeResize="0"/>
          <p:nvPr/>
        </p:nvPicPr>
        <p:blipFill>
          <a:blip r:embed="rId3">
            <a:alphaModFix/>
          </a:blip>
          <a:stretch>
            <a:fillRect/>
          </a:stretch>
        </p:blipFill>
        <p:spPr>
          <a:xfrm>
            <a:off x="6567050" y="1606675"/>
            <a:ext cx="2054100" cy="193014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Tools for self regulation</a:t>
            </a:r>
            <a:endParaRPr/>
          </a:p>
        </p:txBody>
      </p:sp>
      <p:sp>
        <p:nvSpPr>
          <p:cNvPr id="224" name="Google Shape;224;p32"/>
          <p:cNvSpPr txBox="1"/>
          <p:nvPr/>
        </p:nvSpPr>
        <p:spPr>
          <a:xfrm>
            <a:off x="7072675" y="1475650"/>
            <a:ext cx="1612200" cy="309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100"/>
              <a:t>These are not a treat, but a tool to help the children while they move towards regulation</a:t>
            </a:r>
            <a:endParaRPr sz="2100"/>
          </a:p>
        </p:txBody>
      </p:sp>
      <p:pic>
        <p:nvPicPr>
          <p:cNvPr id="225" name="Google Shape;225;p32"/>
          <p:cNvPicPr preferRelativeResize="0"/>
          <p:nvPr/>
        </p:nvPicPr>
        <p:blipFill>
          <a:blip r:embed="rId3">
            <a:alphaModFix/>
          </a:blip>
          <a:stretch>
            <a:fillRect/>
          </a:stretch>
        </p:blipFill>
        <p:spPr>
          <a:xfrm>
            <a:off x="1090775" y="1166425"/>
            <a:ext cx="4724776" cy="3712349"/>
          </a:xfrm>
          <a:prstGeom prst="rect">
            <a:avLst/>
          </a:prstGeom>
          <a:noFill/>
          <a:ln>
            <a:noFill/>
          </a:ln>
        </p:spPr>
      </p:pic>
      <p:pic>
        <p:nvPicPr>
          <p:cNvPr id="226" name="Google Shape;226;p32"/>
          <p:cNvPicPr preferRelativeResize="0"/>
          <p:nvPr/>
        </p:nvPicPr>
        <p:blipFill rotWithShape="1">
          <a:blip r:embed="rId4">
            <a:alphaModFix/>
          </a:blip>
          <a:srcRect b="10841"/>
          <a:stretch/>
        </p:blipFill>
        <p:spPr>
          <a:xfrm>
            <a:off x="448375" y="1087625"/>
            <a:ext cx="6216477" cy="38699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1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3"/>
          <p:cNvPicPr preferRelativeResize="0"/>
          <p:nvPr/>
        </p:nvPicPr>
        <p:blipFill>
          <a:blip r:embed="rId3">
            <a:alphaModFix/>
          </a:blip>
          <a:stretch>
            <a:fillRect/>
          </a:stretch>
        </p:blipFill>
        <p:spPr>
          <a:xfrm>
            <a:off x="7494576" y="1782925"/>
            <a:ext cx="1453125" cy="3087926"/>
          </a:xfrm>
          <a:prstGeom prst="rect">
            <a:avLst/>
          </a:prstGeom>
          <a:noFill/>
          <a:ln>
            <a:noFill/>
          </a:ln>
        </p:spPr>
      </p:pic>
      <p:sp>
        <p:nvSpPr>
          <p:cNvPr id="232" name="Google Shape;232;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Ideally…</a:t>
            </a:r>
            <a:endParaRPr/>
          </a:p>
        </p:txBody>
      </p:sp>
      <p:sp>
        <p:nvSpPr>
          <p:cNvPr id="233" name="Google Shape;233;p33"/>
          <p:cNvSpPr/>
          <p:nvPr/>
        </p:nvSpPr>
        <p:spPr>
          <a:xfrm>
            <a:off x="735800" y="1195675"/>
            <a:ext cx="5674200" cy="3021000"/>
          </a:xfrm>
          <a:prstGeom prst="wedgeRoundRectCallout">
            <a:avLst>
              <a:gd name="adj1" fmla="val 77055"/>
              <a:gd name="adj2" fmla="val -137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7900"/>
              <a:t>I feel… and I need…</a:t>
            </a:r>
            <a:endParaRPr sz="79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Useful resources</a:t>
            </a:r>
            <a:endParaRPr/>
          </a:p>
        </p:txBody>
      </p:sp>
      <p:pic>
        <p:nvPicPr>
          <p:cNvPr id="239" name="Google Shape;239;p34"/>
          <p:cNvPicPr preferRelativeResize="0"/>
          <p:nvPr/>
        </p:nvPicPr>
        <p:blipFill>
          <a:blip r:embed="rId3">
            <a:alphaModFix/>
          </a:blip>
          <a:stretch>
            <a:fillRect/>
          </a:stretch>
        </p:blipFill>
        <p:spPr>
          <a:xfrm>
            <a:off x="4340600" y="66725"/>
            <a:ext cx="1700150" cy="2594560"/>
          </a:xfrm>
          <a:prstGeom prst="rect">
            <a:avLst/>
          </a:prstGeom>
          <a:noFill/>
          <a:ln>
            <a:noFill/>
          </a:ln>
        </p:spPr>
      </p:pic>
      <p:pic>
        <p:nvPicPr>
          <p:cNvPr id="240" name="Google Shape;240;p34"/>
          <p:cNvPicPr preferRelativeResize="0"/>
          <p:nvPr/>
        </p:nvPicPr>
        <p:blipFill rotWithShape="1">
          <a:blip r:embed="rId4">
            <a:alphaModFix/>
          </a:blip>
          <a:srcRect l="7725" r="3068" b="2619"/>
          <a:stretch/>
        </p:blipFill>
        <p:spPr>
          <a:xfrm>
            <a:off x="202125" y="1768050"/>
            <a:ext cx="4222751" cy="3209200"/>
          </a:xfrm>
          <a:prstGeom prst="rect">
            <a:avLst/>
          </a:prstGeom>
          <a:noFill/>
          <a:ln>
            <a:noFill/>
          </a:ln>
        </p:spPr>
      </p:pic>
      <p:sp>
        <p:nvSpPr>
          <p:cNvPr id="241" name="Google Shape;241;p34"/>
          <p:cNvSpPr txBox="1"/>
          <p:nvPr/>
        </p:nvSpPr>
        <p:spPr>
          <a:xfrm>
            <a:off x="413775" y="1241325"/>
            <a:ext cx="334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  Good Morning Miss Foster</a:t>
            </a:r>
            <a:endParaRPr/>
          </a:p>
        </p:txBody>
      </p:sp>
      <p:sp>
        <p:nvSpPr>
          <p:cNvPr id="242" name="Google Shape;242;p34"/>
          <p:cNvSpPr/>
          <p:nvPr/>
        </p:nvSpPr>
        <p:spPr>
          <a:xfrm>
            <a:off x="202125" y="1239457"/>
            <a:ext cx="296400" cy="528600"/>
          </a:xfrm>
          <a:prstGeom prst="downArrow">
            <a:avLst>
              <a:gd name="adj1" fmla="val 50000"/>
              <a:gd name="adj2" fmla="val 50000"/>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 name="Google Shape;243;p34"/>
          <p:cNvPicPr preferRelativeResize="0"/>
          <p:nvPr/>
        </p:nvPicPr>
        <p:blipFill>
          <a:blip r:embed="rId5">
            <a:alphaModFix/>
          </a:blip>
          <a:stretch>
            <a:fillRect/>
          </a:stretch>
        </p:blipFill>
        <p:spPr>
          <a:xfrm>
            <a:off x="5527175" y="2369650"/>
            <a:ext cx="1700150" cy="2607603"/>
          </a:xfrm>
          <a:prstGeom prst="rect">
            <a:avLst/>
          </a:prstGeom>
          <a:noFill/>
          <a:ln>
            <a:noFill/>
          </a:ln>
        </p:spPr>
      </p:pic>
      <p:pic>
        <p:nvPicPr>
          <p:cNvPr id="244" name="Google Shape;244;p34"/>
          <p:cNvPicPr preferRelativeResize="0"/>
          <p:nvPr/>
        </p:nvPicPr>
        <p:blipFill>
          <a:blip r:embed="rId6">
            <a:alphaModFix/>
          </a:blip>
          <a:stretch>
            <a:fillRect/>
          </a:stretch>
        </p:blipFill>
        <p:spPr>
          <a:xfrm>
            <a:off x="7132150" y="269000"/>
            <a:ext cx="1700150" cy="25616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Aims of the session:</a:t>
            </a:r>
            <a:endParaRPr/>
          </a:p>
        </p:txBody>
      </p:sp>
      <p:sp>
        <p:nvSpPr>
          <p:cNvPr id="250" name="Google Shape;250;p35"/>
          <p:cNvSpPr txBox="1">
            <a:spLocks noGrp="1"/>
          </p:cNvSpPr>
          <p:nvPr>
            <p:ph type="body" idx="1"/>
          </p:nvPr>
        </p:nvSpPr>
        <p:spPr>
          <a:xfrm>
            <a:off x="205875" y="1099550"/>
            <a:ext cx="8626500" cy="1877400"/>
          </a:xfrm>
          <a:prstGeom prst="rect">
            <a:avLst/>
          </a:prstGeom>
        </p:spPr>
        <p:txBody>
          <a:bodyPr spcFirstLastPara="1" wrap="square" lIns="91425" tIns="91425" rIns="91425" bIns="91425" anchor="t" anchorCtr="0">
            <a:noAutofit/>
          </a:bodyPr>
          <a:lstStyle/>
          <a:p>
            <a:pPr marL="457200" lvl="0" indent="-349250" algn="l" rtl="0">
              <a:lnSpc>
                <a:spcPct val="105000"/>
              </a:lnSpc>
              <a:spcBef>
                <a:spcPts val="0"/>
              </a:spcBef>
              <a:spcAft>
                <a:spcPts val="0"/>
              </a:spcAft>
              <a:buClr>
                <a:schemeClr val="dk1"/>
              </a:buClr>
              <a:buSzPts val="1900"/>
              <a:buChar char="●"/>
            </a:pPr>
            <a:r>
              <a:rPr lang="en-GB" sz="1900">
                <a:solidFill>
                  <a:schemeClr val="dk1"/>
                </a:solidFill>
              </a:rPr>
              <a:t>To understand what we believe about feelings in our school. </a:t>
            </a:r>
            <a:endParaRPr sz="1900">
              <a:solidFill>
                <a:schemeClr val="dk1"/>
              </a:solidFill>
            </a:endParaRPr>
          </a:p>
          <a:p>
            <a:pPr marL="457200" lvl="0" indent="-349250" algn="l" rtl="0">
              <a:lnSpc>
                <a:spcPct val="105000"/>
              </a:lnSpc>
              <a:spcBef>
                <a:spcPts val="0"/>
              </a:spcBef>
              <a:spcAft>
                <a:spcPts val="0"/>
              </a:spcAft>
              <a:buClr>
                <a:schemeClr val="dk1"/>
              </a:buClr>
              <a:buSzPts val="1900"/>
              <a:buChar char="●"/>
            </a:pPr>
            <a:r>
              <a:rPr lang="en-GB" sz="1900">
                <a:solidFill>
                  <a:schemeClr val="dk1"/>
                </a:solidFill>
              </a:rPr>
              <a:t>To have an overview of self-regulation </a:t>
            </a:r>
            <a:endParaRPr sz="1900">
              <a:solidFill>
                <a:schemeClr val="dk1"/>
              </a:solidFill>
            </a:endParaRPr>
          </a:p>
          <a:p>
            <a:pPr marL="457200" lvl="0" indent="-349250" algn="l" rtl="0">
              <a:lnSpc>
                <a:spcPct val="105000"/>
              </a:lnSpc>
              <a:spcBef>
                <a:spcPts val="0"/>
              </a:spcBef>
              <a:spcAft>
                <a:spcPts val="0"/>
              </a:spcAft>
              <a:buClr>
                <a:schemeClr val="dk1"/>
              </a:buClr>
              <a:buSzPts val="1900"/>
              <a:buChar char="●"/>
            </a:pPr>
            <a:r>
              <a:rPr lang="en-GB" sz="1900">
                <a:solidFill>
                  <a:schemeClr val="dk1"/>
                </a:solidFill>
              </a:rPr>
              <a:t>To understand why SJS have chosen to use ‘The Zones of Regulation’</a:t>
            </a:r>
            <a:endParaRPr sz="1900">
              <a:solidFill>
                <a:schemeClr val="dk1"/>
              </a:solidFill>
            </a:endParaRPr>
          </a:p>
          <a:p>
            <a:pPr marL="457200" lvl="0" indent="-349250" algn="l" rtl="0">
              <a:lnSpc>
                <a:spcPct val="105000"/>
              </a:lnSpc>
              <a:spcBef>
                <a:spcPts val="0"/>
              </a:spcBef>
              <a:spcAft>
                <a:spcPts val="0"/>
              </a:spcAft>
              <a:buClr>
                <a:schemeClr val="dk1"/>
              </a:buClr>
              <a:buSzPts val="1900"/>
              <a:buChar char="●"/>
            </a:pPr>
            <a:r>
              <a:rPr lang="en-GB" sz="1900">
                <a:solidFill>
                  <a:schemeClr val="dk1"/>
                </a:solidFill>
              </a:rPr>
              <a:t>To understand how ‘The Zones of Regulation’ work </a:t>
            </a:r>
            <a:endParaRPr sz="1900">
              <a:solidFill>
                <a:schemeClr val="dk1"/>
              </a:solidFill>
            </a:endParaRPr>
          </a:p>
          <a:p>
            <a:pPr marL="457200" lvl="0" indent="-349250" algn="l" rtl="0">
              <a:lnSpc>
                <a:spcPct val="105000"/>
              </a:lnSpc>
              <a:spcBef>
                <a:spcPts val="0"/>
              </a:spcBef>
              <a:spcAft>
                <a:spcPts val="0"/>
              </a:spcAft>
              <a:buClr>
                <a:schemeClr val="dk1"/>
              </a:buClr>
              <a:buSzPts val="1900"/>
              <a:buChar char="●"/>
            </a:pPr>
            <a:r>
              <a:rPr lang="en-GB" sz="1900">
                <a:solidFill>
                  <a:schemeClr val="dk1"/>
                </a:solidFill>
              </a:rPr>
              <a:t>To understand how to create a ‘toolkit’ of strategies to support children. </a:t>
            </a:r>
            <a:endParaRPr sz="1900">
              <a:solidFill>
                <a:schemeClr val="dk1"/>
              </a:solidFill>
            </a:endParaRPr>
          </a:p>
        </p:txBody>
      </p:sp>
      <p:pic>
        <p:nvPicPr>
          <p:cNvPr id="251" name="Google Shape;251;p35"/>
          <p:cNvPicPr preferRelativeResize="0"/>
          <p:nvPr/>
        </p:nvPicPr>
        <p:blipFill>
          <a:blip r:embed="rId3">
            <a:alphaModFix/>
          </a:blip>
          <a:stretch>
            <a:fillRect/>
          </a:stretch>
        </p:blipFill>
        <p:spPr>
          <a:xfrm>
            <a:off x="7769200" y="72075"/>
            <a:ext cx="1264700" cy="1188400"/>
          </a:xfrm>
          <a:prstGeom prst="rect">
            <a:avLst/>
          </a:prstGeom>
          <a:noFill/>
          <a:ln>
            <a:noFill/>
          </a:ln>
        </p:spPr>
      </p:pic>
      <p:pic>
        <p:nvPicPr>
          <p:cNvPr id="252" name="Google Shape;252;p35"/>
          <p:cNvPicPr preferRelativeResize="0"/>
          <p:nvPr/>
        </p:nvPicPr>
        <p:blipFill rotWithShape="1">
          <a:blip r:embed="rId4">
            <a:alphaModFix/>
          </a:blip>
          <a:srcRect t="5988"/>
          <a:stretch/>
        </p:blipFill>
        <p:spPr>
          <a:xfrm>
            <a:off x="1278225" y="2902925"/>
            <a:ext cx="6481800" cy="1877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26600" y="126150"/>
            <a:ext cx="2807100" cy="1144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Feelings: what we believe</a:t>
            </a:r>
            <a:endParaRPr/>
          </a:p>
        </p:txBody>
      </p:sp>
      <p:pic>
        <p:nvPicPr>
          <p:cNvPr id="72" name="Google Shape;72;p15"/>
          <p:cNvPicPr preferRelativeResize="0"/>
          <p:nvPr/>
        </p:nvPicPr>
        <p:blipFill>
          <a:blip r:embed="rId3">
            <a:alphaModFix/>
          </a:blip>
          <a:stretch>
            <a:fillRect/>
          </a:stretch>
        </p:blipFill>
        <p:spPr>
          <a:xfrm>
            <a:off x="5135076" y="126150"/>
            <a:ext cx="855649" cy="915850"/>
          </a:xfrm>
          <a:prstGeom prst="rect">
            <a:avLst/>
          </a:prstGeom>
          <a:noFill/>
          <a:ln>
            <a:noFill/>
          </a:ln>
        </p:spPr>
      </p:pic>
      <p:pic>
        <p:nvPicPr>
          <p:cNvPr id="73" name="Google Shape;73;p15"/>
          <p:cNvPicPr preferRelativeResize="0"/>
          <p:nvPr/>
        </p:nvPicPr>
        <p:blipFill>
          <a:blip r:embed="rId4">
            <a:alphaModFix/>
          </a:blip>
          <a:stretch>
            <a:fillRect/>
          </a:stretch>
        </p:blipFill>
        <p:spPr>
          <a:xfrm>
            <a:off x="6077850" y="126150"/>
            <a:ext cx="893300" cy="938257"/>
          </a:xfrm>
          <a:prstGeom prst="rect">
            <a:avLst/>
          </a:prstGeom>
          <a:noFill/>
          <a:ln>
            <a:noFill/>
          </a:ln>
        </p:spPr>
      </p:pic>
      <p:pic>
        <p:nvPicPr>
          <p:cNvPr id="74" name="Google Shape;74;p15"/>
          <p:cNvPicPr preferRelativeResize="0"/>
          <p:nvPr/>
        </p:nvPicPr>
        <p:blipFill>
          <a:blip r:embed="rId5">
            <a:alphaModFix/>
          </a:blip>
          <a:stretch>
            <a:fillRect/>
          </a:stretch>
        </p:blipFill>
        <p:spPr>
          <a:xfrm>
            <a:off x="7058277" y="129875"/>
            <a:ext cx="893300" cy="932170"/>
          </a:xfrm>
          <a:prstGeom prst="rect">
            <a:avLst/>
          </a:prstGeom>
          <a:noFill/>
          <a:ln>
            <a:noFill/>
          </a:ln>
        </p:spPr>
      </p:pic>
      <p:pic>
        <p:nvPicPr>
          <p:cNvPr id="75" name="Google Shape;75;p15"/>
          <p:cNvPicPr preferRelativeResize="0"/>
          <p:nvPr/>
        </p:nvPicPr>
        <p:blipFill>
          <a:blip r:embed="rId6">
            <a:alphaModFix/>
          </a:blip>
          <a:stretch>
            <a:fillRect/>
          </a:stretch>
        </p:blipFill>
        <p:spPr>
          <a:xfrm>
            <a:off x="8038700" y="126150"/>
            <a:ext cx="893300" cy="915850"/>
          </a:xfrm>
          <a:prstGeom prst="rect">
            <a:avLst/>
          </a:prstGeom>
          <a:noFill/>
          <a:ln>
            <a:noFill/>
          </a:ln>
        </p:spPr>
      </p:pic>
      <p:pic>
        <p:nvPicPr>
          <p:cNvPr id="76" name="Google Shape;76;p15"/>
          <p:cNvPicPr preferRelativeResize="0"/>
          <p:nvPr/>
        </p:nvPicPr>
        <p:blipFill>
          <a:blip r:embed="rId7">
            <a:alphaModFix/>
          </a:blip>
          <a:stretch>
            <a:fillRect/>
          </a:stretch>
        </p:blipFill>
        <p:spPr>
          <a:xfrm>
            <a:off x="2197565" y="1119613"/>
            <a:ext cx="5130335" cy="3961349"/>
          </a:xfrm>
          <a:prstGeom prst="rect">
            <a:avLst/>
          </a:prstGeom>
          <a:noFill/>
          <a:ln>
            <a:noFill/>
          </a:ln>
        </p:spPr>
      </p:pic>
      <p:sp>
        <p:nvSpPr>
          <p:cNvPr id="77" name="Google Shape;77;p15"/>
          <p:cNvSpPr/>
          <p:nvPr/>
        </p:nvSpPr>
        <p:spPr>
          <a:xfrm>
            <a:off x="2194975" y="1132800"/>
            <a:ext cx="5130300" cy="396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 name="Google Shape;78;p15"/>
          <p:cNvPicPr preferRelativeResize="0"/>
          <p:nvPr/>
        </p:nvPicPr>
        <p:blipFill>
          <a:blip r:embed="rId8">
            <a:alphaModFix/>
          </a:blip>
          <a:stretch>
            <a:fillRect/>
          </a:stretch>
        </p:blipFill>
        <p:spPr>
          <a:xfrm>
            <a:off x="2748225" y="1119625"/>
            <a:ext cx="3961325" cy="3961325"/>
          </a:xfrm>
          <a:prstGeom prst="rect">
            <a:avLst/>
          </a:prstGeom>
          <a:noFill/>
          <a:ln>
            <a:noFill/>
          </a:ln>
        </p:spPr>
      </p:pic>
      <p:pic>
        <p:nvPicPr>
          <p:cNvPr id="79" name="Google Shape;79;p15"/>
          <p:cNvPicPr preferRelativeResize="0"/>
          <p:nvPr/>
        </p:nvPicPr>
        <p:blipFill>
          <a:blip r:embed="rId9">
            <a:alphaModFix/>
          </a:blip>
          <a:stretch>
            <a:fillRect/>
          </a:stretch>
        </p:blipFill>
        <p:spPr>
          <a:xfrm>
            <a:off x="1239052" y="1119688"/>
            <a:ext cx="7042135" cy="3961201"/>
          </a:xfrm>
          <a:prstGeom prst="rect">
            <a:avLst/>
          </a:prstGeom>
          <a:noFill/>
          <a:ln>
            <a:noFill/>
          </a:ln>
        </p:spPr>
      </p:pic>
      <p:pic>
        <p:nvPicPr>
          <p:cNvPr id="80" name="Google Shape;80;p15"/>
          <p:cNvPicPr preferRelativeResize="0"/>
          <p:nvPr/>
        </p:nvPicPr>
        <p:blipFill>
          <a:blip r:embed="rId10">
            <a:alphaModFix/>
          </a:blip>
          <a:stretch>
            <a:fillRect/>
          </a:stretch>
        </p:blipFill>
        <p:spPr>
          <a:xfrm>
            <a:off x="1937075" y="1132800"/>
            <a:ext cx="5750129" cy="3961200"/>
          </a:xfrm>
          <a:prstGeom prst="rect">
            <a:avLst/>
          </a:prstGeom>
          <a:noFill/>
          <a:ln>
            <a:noFill/>
          </a:ln>
        </p:spPr>
      </p:pic>
      <p:sp>
        <p:nvSpPr>
          <p:cNvPr id="81" name="Google Shape;81;p15"/>
          <p:cNvSpPr/>
          <p:nvPr/>
        </p:nvSpPr>
        <p:spPr>
          <a:xfrm>
            <a:off x="1184275" y="1132800"/>
            <a:ext cx="7096800" cy="396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 name="Google Shape;82;p15"/>
          <p:cNvPicPr preferRelativeResize="0"/>
          <p:nvPr/>
        </p:nvPicPr>
        <p:blipFill>
          <a:blip r:embed="rId11">
            <a:alphaModFix/>
          </a:blip>
          <a:stretch>
            <a:fillRect/>
          </a:stretch>
        </p:blipFill>
        <p:spPr>
          <a:xfrm>
            <a:off x="2748225" y="1156250"/>
            <a:ext cx="3914300" cy="3914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1000"/>
                                        <p:tgtEl>
                                          <p:spTgt spid="7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additive="base">
                                        <p:cTn id="12" dur="1000"/>
                                        <p:tgtEl>
                                          <p:spTgt spid="77"/>
                                        </p:tgtEl>
                                        <p:attrNameLst>
                                          <p:attrName>ppt_x</p:attrName>
                                        </p:attrNameLst>
                                      </p:cBhvr>
                                      <p:tavLst>
                                        <p:tav tm="0">
                                          <p:val>
                                            <p:strVal val="#ppt_x-1"/>
                                          </p:val>
                                        </p:tav>
                                        <p:tav tm="100000">
                                          <p:val>
                                            <p:strVal val="#ppt_x"/>
                                          </p:val>
                                        </p:tav>
                                      </p:tavLst>
                                    </p:anim>
                                  </p:childTnLst>
                                </p:cTn>
                              </p:par>
                              <p:par>
                                <p:cTn id="13" presetID="2" presetClass="entr" presetSubtype="8"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anim calcmode="lin" valueType="num">
                                      <p:cBhvr additive="base">
                                        <p:cTn id="15" dur="1000"/>
                                        <p:tgtEl>
                                          <p:spTgt spid="78"/>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79"/>
                                        </p:tgtEl>
                                        <p:attrNameLst>
                                          <p:attrName>style.visibility</p:attrName>
                                        </p:attrNameLst>
                                      </p:cBhvr>
                                      <p:to>
                                        <p:strVal val="visible"/>
                                      </p:to>
                                    </p:set>
                                    <p:anim calcmode="lin" valueType="num">
                                      <p:cBhvr additive="base">
                                        <p:cTn id="20" dur="1000"/>
                                        <p:tgtEl>
                                          <p:spTgt spid="79"/>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anim calcmode="lin" valueType="num">
                                      <p:cBhvr additive="base">
                                        <p:cTn id="25" dur="1000"/>
                                        <p:tgtEl>
                                          <p:spTgt spid="80"/>
                                        </p:tgtEl>
                                        <p:attrNameLst>
                                          <p:attrName>ppt_x</p:attrName>
                                        </p:attrNameLst>
                                      </p:cBhvr>
                                      <p:tavLst>
                                        <p:tav tm="0">
                                          <p:val>
                                            <p:strVal val="#ppt_x-1"/>
                                          </p:val>
                                        </p:tav>
                                        <p:tav tm="100000">
                                          <p:val>
                                            <p:strVal val="#ppt_x"/>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81"/>
                                        </p:tgtEl>
                                        <p:attrNameLst>
                                          <p:attrName>style.visibility</p:attrName>
                                        </p:attrNameLst>
                                      </p:cBhvr>
                                      <p:to>
                                        <p:strVal val="visible"/>
                                      </p:to>
                                    </p:set>
                                    <p:anim calcmode="lin" valueType="num">
                                      <p:cBhvr additive="base">
                                        <p:cTn id="30" dur="1000"/>
                                        <p:tgtEl>
                                          <p:spTgt spid="81"/>
                                        </p:tgtEl>
                                        <p:attrNameLst>
                                          <p:attrName>ppt_x</p:attrName>
                                        </p:attrNameLst>
                                      </p:cBhvr>
                                      <p:tavLst>
                                        <p:tav tm="0">
                                          <p:val>
                                            <p:strVal val="#ppt_x-1"/>
                                          </p:val>
                                        </p:tav>
                                        <p:tav tm="100000">
                                          <p:val>
                                            <p:strVal val="#ppt_x"/>
                                          </p:val>
                                        </p:tav>
                                      </p:tavLst>
                                    </p:anim>
                                  </p:childTnLst>
                                </p:cTn>
                              </p:par>
                              <p:par>
                                <p:cTn id="31" presetID="2" presetClass="entr" presetSubtype="8" fill="hold" nodeType="withEffect">
                                  <p:stCondLst>
                                    <p:cond delay="0"/>
                                  </p:stCondLst>
                                  <p:childTnLst>
                                    <p:set>
                                      <p:cBhvr>
                                        <p:cTn id="32" dur="1" fill="hold">
                                          <p:stCondLst>
                                            <p:cond delay="0"/>
                                          </p:stCondLst>
                                        </p:cTn>
                                        <p:tgtEl>
                                          <p:spTgt spid="82"/>
                                        </p:tgtEl>
                                        <p:attrNameLst>
                                          <p:attrName>style.visibility</p:attrName>
                                        </p:attrNameLst>
                                      </p:cBhvr>
                                      <p:to>
                                        <p:strVal val="visible"/>
                                      </p:to>
                                    </p:set>
                                    <p:anim calcmode="lin" valueType="num">
                                      <p:cBhvr additive="base">
                                        <p:cTn id="33" dur="1000"/>
                                        <p:tgtEl>
                                          <p:spTgt spid="8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SELF-REGULATION</a:t>
            </a:r>
            <a:endParaRPr/>
          </a:p>
        </p:txBody>
      </p:sp>
      <p:sp>
        <p:nvSpPr>
          <p:cNvPr id="88" name="Google Shape;88;p16"/>
          <p:cNvSpPr txBox="1">
            <a:spLocks noGrp="1"/>
          </p:cNvSpPr>
          <p:nvPr>
            <p:ph type="body" idx="1"/>
          </p:nvPr>
        </p:nvSpPr>
        <p:spPr>
          <a:xfrm>
            <a:off x="311700" y="1152475"/>
            <a:ext cx="5944200" cy="36660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852"/>
              <a:buNone/>
            </a:pPr>
            <a:r>
              <a:rPr lang="en-GB" sz="1595">
                <a:solidFill>
                  <a:schemeClr val="dk1"/>
                </a:solidFill>
              </a:rPr>
              <a:t>“</a:t>
            </a:r>
            <a:r>
              <a:rPr lang="en-GB" sz="1595" i="1">
                <a:solidFill>
                  <a:schemeClr val="dk1"/>
                </a:solidFill>
              </a:rPr>
              <a:t>…is defined as the capacity to manage one’s thoughts, feelings and actions in adaptive and flexible ways across a range of contexts.”</a:t>
            </a:r>
            <a:r>
              <a:rPr lang="en-GB" sz="1595">
                <a:solidFill>
                  <a:schemeClr val="dk1"/>
                </a:solidFill>
              </a:rPr>
              <a:t> Jude Nicholas</a:t>
            </a:r>
            <a:endParaRPr sz="1595">
              <a:solidFill>
                <a:schemeClr val="dk1"/>
              </a:solidFill>
            </a:endParaRPr>
          </a:p>
          <a:p>
            <a:pPr marL="0" lvl="0" indent="0" algn="l" rtl="0">
              <a:lnSpc>
                <a:spcPct val="95000"/>
              </a:lnSpc>
              <a:spcBef>
                <a:spcPts val="1200"/>
              </a:spcBef>
              <a:spcAft>
                <a:spcPts val="0"/>
              </a:spcAft>
              <a:buSzPts val="852"/>
              <a:buNone/>
            </a:pPr>
            <a:r>
              <a:rPr lang="en-GB" sz="1595">
                <a:solidFill>
                  <a:schemeClr val="dk1"/>
                </a:solidFill>
              </a:rPr>
              <a:t>It encompasses: </a:t>
            </a:r>
            <a:endParaRPr sz="1595">
              <a:solidFill>
                <a:schemeClr val="dk1"/>
              </a:solidFill>
            </a:endParaRPr>
          </a:p>
          <a:p>
            <a:pPr marL="179999" lvl="0" indent="0" algn="l" rtl="0">
              <a:lnSpc>
                <a:spcPct val="95000"/>
              </a:lnSpc>
              <a:spcBef>
                <a:spcPts val="1200"/>
              </a:spcBef>
              <a:spcAft>
                <a:spcPts val="0"/>
              </a:spcAft>
              <a:buSzPts val="852"/>
              <a:buNone/>
            </a:pPr>
            <a:r>
              <a:rPr lang="en-GB" sz="1595">
                <a:solidFill>
                  <a:schemeClr val="dk1"/>
                </a:solidFill>
              </a:rPr>
              <a:t>• Self-control </a:t>
            </a:r>
            <a:endParaRPr sz="1595">
              <a:solidFill>
                <a:schemeClr val="dk1"/>
              </a:solidFill>
            </a:endParaRPr>
          </a:p>
          <a:p>
            <a:pPr marL="179999" lvl="0" indent="0" algn="l" rtl="0">
              <a:lnSpc>
                <a:spcPct val="95000"/>
              </a:lnSpc>
              <a:spcBef>
                <a:spcPts val="1200"/>
              </a:spcBef>
              <a:spcAft>
                <a:spcPts val="0"/>
              </a:spcAft>
              <a:buSzPts val="852"/>
              <a:buNone/>
            </a:pPr>
            <a:r>
              <a:rPr lang="en-GB" sz="1595">
                <a:solidFill>
                  <a:schemeClr val="dk1"/>
                </a:solidFill>
              </a:rPr>
              <a:t>• Resilience </a:t>
            </a:r>
            <a:endParaRPr sz="1595">
              <a:solidFill>
                <a:schemeClr val="dk1"/>
              </a:solidFill>
            </a:endParaRPr>
          </a:p>
          <a:p>
            <a:pPr marL="179999" lvl="0" indent="0" algn="l" rtl="0">
              <a:lnSpc>
                <a:spcPct val="95000"/>
              </a:lnSpc>
              <a:spcBef>
                <a:spcPts val="1200"/>
              </a:spcBef>
              <a:spcAft>
                <a:spcPts val="0"/>
              </a:spcAft>
              <a:buSzPts val="852"/>
              <a:buNone/>
            </a:pPr>
            <a:r>
              <a:rPr lang="en-GB" sz="1595">
                <a:solidFill>
                  <a:schemeClr val="dk1"/>
                </a:solidFill>
              </a:rPr>
              <a:t>• Self-management </a:t>
            </a:r>
            <a:endParaRPr sz="1595">
              <a:solidFill>
                <a:schemeClr val="dk1"/>
              </a:solidFill>
            </a:endParaRPr>
          </a:p>
          <a:p>
            <a:pPr marL="179999" lvl="0" indent="0" algn="l" rtl="0">
              <a:lnSpc>
                <a:spcPct val="95000"/>
              </a:lnSpc>
              <a:spcBef>
                <a:spcPts val="1200"/>
              </a:spcBef>
              <a:spcAft>
                <a:spcPts val="0"/>
              </a:spcAft>
              <a:buSzPts val="852"/>
              <a:buNone/>
            </a:pPr>
            <a:r>
              <a:rPr lang="en-GB" sz="1595">
                <a:solidFill>
                  <a:schemeClr val="dk1"/>
                </a:solidFill>
              </a:rPr>
              <a:t>• Anger management </a:t>
            </a:r>
            <a:endParaRPr sz="1595">
              <a:solidFill>
                <a:schemeClr val="dk1"/>
              </a:solidFill>
            </a:endParaRPr>
          </a:p>
          <a:p>
            <a:pPr marL="179999" lvl="0" indent="0" algn="l" rtl="0">
              <a:lnSpc>
                <a:spcPct val="95000"/>
              </a:lnSpc>
              <a:spcBef>
                <a:spcPts val="1200"/>
              </a:spcBef>
              <a:spcAft>
                <a:spcPts val="0"/>
              </a:spcAft>
              <a:buSzPts val="852"/>
              <a:buNone/>
            </a:pPr>
            <a:r>
              <a:rPr lang="en-GB" sz="1595">
                <a:solidFill>
                  <a:schemeClr val="dk1"/>
                </a:solidFill>
              </a:rPr>
              <a:t>• Impulse control </a:t>
            </a:r>
            <a:endParaRPr sz="1595">
              <a:solidFill>
                <a:schemeClr val="dk1"/>
              </a:solidFill>
            </a:endParaRPr>
          </a:p>
          <a:p>
            <a:pPr marL="179999" lvl="0" indent="0" algn="l" rtl="0">
              <a:lnSpc>
                <a:spcPct val="95000"/>
              </a:lnSpc>
              <a:spcBef>
                <a:spcPts val="1200"/>
              </a:spcBef>
              <a:spcAft>
                <a:spcPts val="1200"/>
              </a:spcAft>
              <a:buSzPts val="852"/>
              <a:buNone/>
            </a:pPr>
            <a:r>
              <a:rPr lang="en-GB" sz="1595">
                <a:solidFill>
                  <a:schemeClr val="dk1"/>
                </a:solidFill>
              </a:rPr>
              <a:t>• Sensory regulation</a:t>
            </a:r>
            <a:endParaRPr sz="1595">
              <a:solidFill>
                <a:schemeClr val="dk1"/>
              </a:solidFill>
            </a:endParaRPr>
          </a:p>
        </p:txBody>
      </p:sp>
      <p:pic>
        <p:nvPicPr>
          <p:cNvPr id="89" name="Google Shape;89;p16"/>
          <p:cNvPicPr preferRelativeResize="0"/>
          <p:nvPr/>
        </p:nvPicPr>
        <p:blipFill rotWithShape="1">
          <a:blip r:embed="rId3">
            <a:alphaModFix/>
          </a:blip>
          <a:srcRect l="19901" r="6471"/>
          <a:stretch/>
        </p:blipFill>
        <p:spPr>
          <a:xfrm>
            <a:off x="6308700" y="232850"/>
            <a:ext cx="2444749" cy="2211699"/>
          </a:xfrm>
          <a:prstGeom prst="rect">
            <a:avLst/>
          </a:prstGeom>
          <a:noFill/>
          <a:ln>
            <a:noFill/>
          </a:ln>
        </p:spPr>
      </p:pic>
      <p:pic>
        <p:nvPicPr>
          <p:cNvPr id="90" name="Google Shape;90;p16"/>
          <p:cNvPicPr preferRelativeResize="0"/>
          <p:nvPr/>
        </p:nvPicPr>
        <p:blipFill>
          <a:blip r:embed="rId4">
            <a:alphaModFix/>
          </a:blip>
          <a:stretch>
            <a:fillRect/>
          </a:stretch>
        </p:blipFill>
        <p:spPr>
          <a:xfrm>
            <a:off x="5375075" y="2643500"/>
            <a:ext cx="3593470" cy="23941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fade">
                                      <p:cBhvr>
                                        <p:cTn id="7" dur="10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Effect transition="in" filter="fade">
                                      <p:cBhvr>
                                        <p:cTn id="12" dur="1000"/>
                                        <p:tgtEl>
                                          <p:spTgt spid="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Effect transition="in" filter="fade">
                                      <p:cBhvr>
                                        <p:cTn id="17" dur="1000"/>
                                        <p:tgtEl>
                                          <p:spTgt spid="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Effect transition="in" filter="fade">
                                      <p:cBhvr>
                                        <p:cTn id="22" dur="1000"/>
                                        <p:tgtEl>
                                          <p:spTgt spid="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animEffect transition="in" filter="fade">
                                      <p:cBhvr>
                                        <p:cTn id="27" dur="1000"/>
                                        <p:tgtEl>
                                          <p:spTgt spid="8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8">
                                            <p:txEl>
                                              <p:pRg st="5" end="5"/>
                                            </p:txEl>
                                          </p:spTgt>
                                        </p:tgtEl>
                                        <p:attrNameLst>
                                          <p:attrName>style.visibility</p:attrName>
                                        </p:attrNameLst>
                                      </p:cBhvr>
                                      <p:to>
                                        <p:strVal val="visible"/>
                                      </p:to>
                                    </p:set>
                                    <p:animEffect transition="in" filter="fade">
                                      <p:cBhvr>
                                        <p:cTn id="32" dur="1000"/>
                                        <p:tgtEl>
                                          <p:spTgt spid="8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
                                            <p:txEl>
                                              <p:pRg st="6" end="6"/>
                                            </p:txEl>
                                          </p:spTgt>
                                        </p:tgtEl>
                                        <p:attrNameLst>
                                          <p:attrName>style.visibility</p:attrName>
                                        </p:attrNameLst>
                                      </p:cBhvr>
                                      <p:to>
                                        <p:strVal val="visible"/>
                                      </p:to>
                                    </p:set>
                                    <p:animEffect transition="in" filter="fade">
                                      <p:cBhvr>
                                        <p:cTn id="37" dur="1000"/>
                                        <p:tgtEl>
                                          <p:spTgt spid="8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8">
                                            <p:txEl>
                                              <p:pRg st="7" end="7"/>
                                            </p:txEl>
                                          </p:spTgt>
                                        </p:tgtEl>
                                        <p:attrNameLst>
                                          <p:attrName>style.visibility</p:attrName>
                                        </p:attrNameLst>
                                      </p:cBhvr>
                                      <p:to>
                                        <p:strVal val="visible"/>
                                      </p:to>
                                    </p:set>
                                    <p:animEffect transition="in" filter="fade">
                                      <p:cBhvr>
                                        <p:cTn id="42" dur="1000"/>
                                        <p:tgtEl>
                                          <p:spTgt spid="8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WHY IS SELF-REGULATION IMPORTANT?</a:t>
            </a:r>
            <a:endParaRPr/>
          </a:p>
        </p:txBody>
      </p:sp>
      <p:sp>
        <p:nvSpPr>
          <p:cNvPr id="96" name="Google Shape;96;p17"/>
          <p:cNvSpPr txBox="1">
            <a:spLocks noGrp="1"/>
          </p:cNvSpPr>
          <p:nvPr>
            <p:ph type="body" idx="1"/>
          </p:nvPr>
        </p:nvSpPr>
        <p:spPr>
          <a:xfrm>
            <a:off x="311700" y="1152475"/>
            <a:ext cx="6048000" cy="18453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GB" b="1">
                <a:solidFill>
                  <a:schemeClr val="dk1"/>
                </a:solidFill>
              </a:rPr>
              <a:t>Life is 10% what happens to us and 90% how we react to it.  </a:t>
            </a:r>
            <a:r>
              <a:rPr lang="en-GB" i="1">
                <a:solidFill>
                  <a:schemeClr val="dk1"/>
                </a:solidFill>
              </a:rPr>
              <a:t>Charles Swindoll</a:t>
            </a:r>
            <a:endParaRPr i="1">
              <a:solidFill>
                <a:schemeClr val="dk1"/>
              </a:solidFill>
            </a:endParaRPr>
          </a:p>
          <a:p>
            <a:pPr marL="0" lvl="0" indent="0" algn="l" rtl="0">
              <a:spcBef>
                <a:spcPts val="1200"/>
              </a:spcBef>
              <a:spcAft>
                <a:spcPts val="1200"/>
              </a:spcAft>
              <a:buNone/>
            </a:pPr>
            <a:r>
              <a:rPr lang="en-GB">
                <a:solidFill>
                  <a:schemeClr val="dk1"/>
                </a:solidFill>
              </a:rPr>
              <a:t>Research has found that higher academic achievement is more likely when interventions include self-regulation components. </a:t>
            </a:r>
            <a:endParaRPr b="1">
              <a:solidFill>
                <a:schemeClr val="dk1"/>
              </a:solidFill>
            </a:endParaRPr>
          </a:p>
        </p:txBody>
      </p:sp>
      <p:pic>
        <p:nvPicPr>
          <p:cNvPr id="97" name="Google Shape;97;p17"/>
          <p:cNvPicPr preferRelativeResize="0"/>
          <p:nvPr/>
        </p:nvPicPr>
        <p:blipFill>
          <a:blip r:embed="rId3">
            <a:alphaModFix/>
          </a:blip>
          <a:stretch>
            <a:fillRect/>
          </a:stretch>
        </p:blipFill>
        <p:spPr>
          <a:xfrm>
            <a:off x="6526025" y="1539275"/>
            <a:ext cx="2306275" cy="1177375"/>
          </a:xfrm>
          <a:prstGeom prst="rect">
            <a:avLst/>
          </a:prstGeom>
          <a:noFill/>
          <a:ln>
            <a:noFill/>
          </a:ln>
        </p:spPr>
      </p:pic>
      <p:pic>
        <p:nvPicPr>
          <p:cNvPr id="98" name="Google Shape;98;p17"/>
          <p:cNvPicPr preferRelativeResize="0"/>
          <p:nvPr/>
        </p:nvPicPr>
        <p:blipFill rotWithShape="1">
          <a:blip r:embed="rId4">
            <a:alphaModFix/>
          </a:blip>
          <a:srcRect b="8592"/>
          <a:stretch/>
        </p:blipFill>
        <p:spPr>
          <a:xfrm>
            <a:off x="395650" y="3132525"/>
            <a:ext cx="2378900" cy="1571099"/>
          </a:xfrm>
          <a:prstGeom prst="rect">
            <a:avLst/>
          </a:prstGeom>
          <a:noFill/>
          <a:ln>
            <a:noFill/>
          </a:ln>
        </p:spPr>
      </p:pic>
      <p:sp>
        <p:nvSpPr>
          <p:cNvPr id="99" name="Google Shape;99;p17"/>
          <p:cNvSpPr txBox="1"/>
          <p:nvPr/>
        </p:nvSpPr>
        <p:spPr>
          <a:xfrm>
            <a:off x="3234250" y="3451775"/>
            <a:ext cx="54213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GB" sz="1800">
                <a:solidFill>
                  <a:schemeClr val="dk1"/>
                </a:solidFill>
              </a:rPr>
              <a:t>Typically, children who can self-regulate will turn into </a:t>
            </a:r>
            <a:r>
              <a:rPr lang="en-GB" sz="1800" b="1">
                <a:solidFill>
                  <a:schemeClr val="dk1"/>
                </a:solidFill>
              </a:rPr>
              <a:t>teens who can self-regulate.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4A86E8"/>
                </a:solidFill>
              </a:rPr>
              <a:t>A person who can self-regulate is able to:</a:t>
            </a:r>
            <a:endParaRPr>
              <a:solidFill>
                <a:srgbClr val="4A86E8"/>
              </a:solidFill>
            </a:endParaRPr>
          </a:p>
        </p:txBody>
      </p:sp>
      <p:sp>
        <p:nvSpPr>
          <p:cNvPr id="105" name="Google Shape;105;p18"/>
          <p:cNvSpPr txBox="1">
            <a:spLocks noGrp="1"/>
          </p:cNvSpPr>
          <p:nvPr>
            <p:ph type="body" idx="1"/>
          </p:nvPr>
        </p:nvSpPr>
        <p:spPr>
          <a:xfrm>
            <a:off x="1726125" y="1152475"/>
            <a:ext cx="7185900" cy="8046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GB"/>
              <a:t>• </a:t>
            </a:r>
            <a:r>
              <a:rPr lang="en-GB">
                <a:solidFill>
                  <a:schemeClr val="dk1"/>
                </a:solidFill>
              </a:rPr>
              <a:t>remain CALM AND ORGANISED in a stressful situation</a:t>
            </a:r>
            <a:endParaRPr>
              <a:solidFill>
                <a:schemeClr val="dk1"/>
              </a:solidFill>
            </a:endParaRPr>
          </a:p>
          <a:p>
            <a:pPr marL="0" lvl="0" indent="0" algn="l" rtl="0">
              <a:spcBef>
                <a:spcPts val="0"/>
              </a:spcBef>
              <a:spcAft>
                <a:spcPts val="1200"/>
              </a:spcAft>
              <a:buNone/>
            </a:pPr>
            <a:r>
              <a:rPr lang="en-GB">
                <a:solidFill>
                  <a:srgbClr val="4A86E8"/>
                </a:solidFill>
              </a:rPr>
              <a:t>(executive functions) </a:t>
            </a:r>
            <a:endParaRPr/>
          </a:p>
        </p:txBody>
      </p:sp>
      <p:pic>
        <p:nvPicPr>
          <p:cNvPr id="106" name="Google Shape;106;p18"/>
          <p:cNvPicPr preferRelativeResize="0"/>
          <p:nvPr/>
        </p:nvPicPr>
        <p:blipFill>
          <a:blip r:embed="rId3">
            <a:alphaModFix/>
          </a:blip>
          <a:stretch>
            <a:fillRect/>
          </a:stretch>
        </p:blipFill>
        <p:spPr>
          <a:xfrm>
            <a:off x="374375" y="1132848"/>
            <a:ext cx="1206875" cy="701859"/>
          </a:xfrm>
          <a:prstGeom prst="rect">
            <a:avLst/>
          </a:prstGeom>
          <a:noFill/>
          <a:ln>
            <a:noFill/>
          </a:ln>
        </p:spPr>
      </p:pic>
      <p:pic>
        <p:nvPicPr>
          <p:cNvPr id="107" name="Google Shape;107;p18"/>
          <p:cNvPicPr preferRelativeResize="0"/>
          <p:nvPr/>
        </p:nvPicPr>
        <p:blipFill>
          <a:blip r:embed="rId4">
            <a:alphaModFix/>
          </a:blip>
          <a:stretch>
            <a:fillRect/>
          </a:stretch>
        </p:blipFill>
        <p:spPr>
          <a:xfrm>
            <a:off x="736625" y="1949825"/>
            <a:ext cx="753383" cy="804575"/>
          </a:xfrm>
          <a:prstGeom prst="rect">
            <a:avLst/>
          </a:prstGeom>
          <a:noFill/>
          <a:ln>
            <a:noFill/>
          </a:ln>
        </p:spPr>
      </p:pic>
      <p:pic>
        <p:nvPicPr>
          <p:cNvPr id="108" name="Google Shape;108;p18"/>
          <p:cNvPicPr preferRelativeResize="0"/>
          <p:nvPr/>
        </p:nvPicPr>
        <p:blipFill>
          <a:blip r:embed="rId5">
            <a:alphaModFix/>
          </a:blip>
          <a:stretch>
            <a:fillRect/>
          </a:stretch>
        </p:blipFill>
        <p:spPr>
          <a:xfrm>
            <a:off x="374375" y="2844610"/>
            <a:ext cx="1206875" cy="804577"/>
          </a:xfrm>
          <a:prstGeom prst="rect">
            <a:avLst/>
          </a:prstGeom>
          <a:noFill/>
          <a:ln>
            <a:noFill/>
          </a:ln>
        </p:spPr>
      </p:pic>
      <p:pic>
        <p:nvPicPr>
          <p:cNvPr id="109" name="Google Shape;109;p18"/>
          <p:cNvPicPr preferRelativeResize="0"/>
          <p:nvPr/>
        </p:nvPicPr>
        <p:blipFill rotWithShape="1">
          <a:blip r:embed="rId6">
            <a:alphaModFix/>
          </a:blip>
          <a:srcRect t="1458" r="6059"/>
          <a:stretch/>
        </p:blipFill>
        <p:spPr>
          <a:xfrm>
            <a:off x="589113" y="3739400"/>
            <a:ext cx="1048400" cy="882375"/>
          </a:xfrm>
          <a:prstGeom prst="rect">
            <a:avLst/>
          </a:prstGeom>
          <a:noFill/>
          <a:ln>
            <a:noFill/>
          </a:ln>
        </p:spPr>
      </p:pic>
      <p:sp>
        <p:nvSpPr>
          <p:cNvPr id="110" name="Google Shape;110;p18"/>
          <p:cNvSpPr txBox="1"/>
          <p:nvPr/>
        </p:nvSpPr>
        <p:spPr>
          <a:xfrm>
            <a:off x="1828800" y="3739400"/>
            <a:ext cx="65580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GB" sz="1800">
                <a:solidFill>
                  <a:schemeClr val="dk2"/>
                </a:solidFill>
              </a:rPr>
              <a:t>• </a:t>
            </a:r>
            <a:r>
              <a:rPr lang="en-GB" sz="1800">
                <a:solidFill>
                  <a:schemeClr val="dk1"/>
                </a:solidFill>
              </a:rPr>
              <a:t>understand when it is appropriate to cheer and shout and when to be quiet  </a:t>
            </a:r>
            <a:r>
              <a:rPr lang="en-GB" sz="1800">
                <a:solidFill>
                  <a:srgbClr val="4A86E8"/>
                </a:solidFill>
              </a:rPr>
              <a:t>(social cognition)</a:t>
            </a:r>
            <a:r>
              <a:rPr lang="en-GB" sz="1800">
                <a:solidFill>
                  <a:schemeClr val="dk2"/>
                </a:solidFill>
              </a:rPr>
              <a:t> </a:t>
            </a:r>
            <a:endParaRPr/>
          </a:p>
        </p:txBody>
      </p:sp>
      <p:sp>
        <p:nvSpPr>
          <p:cNvPr id="111" name="Google Shape;111;p18"/>
          <p:cNvSpPr txBox="1"/>
          <p:nvPr/>
        </p:nvSpPr>
        <p:spPr>
          <a:xfrm>
            <a:off x="1828800" y="2889225"/>
            <a:ext cx="65580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a:solidFill>
                  <a:schemeClr val="dk2"/>
                </a:solidFill>
              </a:rPr>
              <a:t>• </a:t>
            </a:r>
            <a:r>
              <a:rPr lang="en-GB" sz="1800">
                <a:solidFill>
                  <a:schemeClr val="dk1"/>
                </a:solidFill>
              </a:rPr>
              <a:t>know when they are experiencing sensory overload and make adjustments </a:t>
            </a:r>
            <a:r>
              <a:rPr lang="en-GB" sz="1800">
                <a:solidFill>
                  <a:srgbClr val="4A86E8"/>
                </a:solidFill>
              </a:rPr>
              <a:t>(sensory processing) </a:t>
            </a:r>
            <a:endParaRPr/>
          </a:p>
        </p:txBody>
      </p:sp>
      <p:sp>
        <p:nvSpPr>
          <p:cNvPr id="112" name="Google Shape;112;p18"/>
          <p:cNvSpPr txBox="1"/>
          <p:nvPr/>
        </p:nvSpPr>
        <p:spPr>
          <a:xfrm>
            <a:off x="1828800" y="2022300"/>
            <a:ext cx="65580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a:solidFill>
                  <a:schemeClr val="dk2"/>
                </a:solidFill>
              </a:rPr>
              <a:t>• </a:t>
            </a:r>
            <a:r>
              <a:rPr lang="en-GB" sz="1800">
                <a:solidFill>
                  <a:schemeClr val="dk1"/>
                </a:solidFill>
              </a:rPr>
              <a:t>cheer themselves up after a disappointment</a:t>
            </a:r>
            <a:endParaRPr sz="1800">
              <a:solidFill>
                <a:schemeClr val="dk2"/>
              </a:solidFill>
            </a:endParaRPr>
          </a:p>
          <a:p>
            <a:pPr marL="0" lvl="0" indent="0" algn="l" rtl="0">
              <a:lnSpc>
                <a:spcPct val="115000"/>
              </a:lnSpc>
              <a:spcBef>
                <a:spcPts val="0"/>
              </a:spcBef>
              <a:spcAft>
                <a:spcPts val="1200"/>
              </a:spcAft>
              <a:buNone/>
            </a:pPr>
            <a:r>
              <a:rPr lang="en-GB" sz="1800">
                <a:solidFill>
                  <a:srgbClr val="4A86E8"/>
                </a:solidFill>
              </a:rPr>
              <a:t>(emotional regulation)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10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1000"/>
                                        <p:tgtEl>
                                          <p:spTgt spid="1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Regulation journey </a:t>
            </a:r>
            <a:endParaRPr/>
          </a:p>
        </p:txBody>
      </p:sp>
      <p:sp>
        <p:nvSpPr>
          <p:cNvPr id="118" name="Google Shape;118;p19"/>
          <p:cNvSpPr txBox="1"/>
          <p:nvPr/>
        </p:nvSpPr>
        <p:spPr>
          <a:xfrm>
            <a:off x="464325" y="1299125"/>
            <a:ext cx="1698000" cy="1905900"/>
          </a:xfrm>
          <a:prstGeom prst="rect">
            <a:avLst/>
          </a:prstGeom>
          <a:solidFill>
            <a:srgbClr val="F4CCCC"/>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100"/>
              <a:t>Unable to regulate at all</a:t>
            </a:r>
            <a:endParaRPr sz="2100"/>
          </a:p>
        </p:txBody>
      </p:sp>
      <p:sp>
        <p:nvSpPr>
          <p:cNvPr id="119" name="Google Shape;119;p19"/>
          <p:cNvSpPr/>
          <p:nvPr/>
        </p:nvSpPr>
        <p:spPr>
          <a:xfrm>
            <a:off x="5457563" y="1859675"/>
            <a:ext cx="1255500" cy="784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9"/>
          <p:cNvSpPr txBox="1"/>
          <p:nvPr/>
        </p:nvSpPr>
        <p:spPr>
          <a:xfrm>
            <a:off x="6670725" y="1299125"/>
            <a:ext cx="2040300" cy="1905900"/>
          </a:xfrm>
          <a:prstGeom prst="rect">
            <a:avLst/>
          </a:prstGeom>
          <a:solidFill>
            <a:srgbClr val="FFE599"/>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100"/>
              <a:t>Self-regulation </a:t>
            </a:r>
            <a:r>
              <a:rPr lang="en-GB" sz="2100" i="1"/>
              <a:t>(able to notice and regulate own feelings)</a:t>
            </a:r>
            <a:endParaRPr sz="2100" i="1"/>
          </a:p>
        </p:txBody>
      </p:sp>
      <p:sp>
        <p:nvSpPr>
          <p:cNvPr id="121" name="Google Shape;121;p19"/>
          <p:cNvSpPr txBox="1"/>
          <p:nvPr/>
        </p:nvSpPr>
        <p:spPr>
          <a:xfrm>
            <a:off x="3471475" y="1299125"/>
            <a:ext cx="1953900" cy="1905900"/>
          </a:xfrm>
          <a:prstGeom prst="rect">
            <a:avLst/>
          </a:prstGeom>
          <a:solidFill>
            <a:srgbClr val="F9CB9C"/>
          </a:solid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100"/>
              <a:t>Co-regulation </a:t>
            </a:r>
            <a:r>
              <a:rPr lang="en-GB" sz="2100" i="1"/>
              <a:t>(able to regulate alongside a trusted adult)</a:t>
            </a:r>
            <a:endParaRPr sz="2100" i="1"/>
          </a:p>
        </p:txBody>
      </p:sp>
      <p:sp>
        <p:nvSpPr>
          <p:cNvPr id="122" name="Google Shape;122;p19"/>
          <p:cNvSpPr/>
          <p:nvPr/>
        </p:nvSpPr>
        <p:spPr>
          <a:xfrm>
            <a:off x="2183775" y="1786950"/>
            <a:ext cx="1255500" cy="784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 name="Google Shape;123;p19"/>
          <p:cNvPicPr preferRelativeResize="0"/>
          <p:nvPr/>
        </p:nvPicPr>
        <p:blipFill>
          <a:blip r:embed="rId3">
            <a:alphaModFix/>
          </a:blip>
          <a:stretch>
            <a:fillRect/>
          </a:stretch>
        </p:blipFill>
        <p:spPr>
          <a:xfrm>
            <a:off x="205875" y="3340975"/>
            <a:ext cx="2313100" cy="1542075"/>
          </a:xfrm>
          <a:prstGeom prst="rect">
            <a:avLst/>
          </a:prstGeom>
          <a:noFill/>
          <a:ln>
            <a:noFill/>
          </a:ln>
        </p:spPr>
      </p:pic>
      <p:pic>
        <p:nvPicPr>
          <p:cNvPr id="124" name="Google Shape;124;p19"/>
          <p:cNvPicPr preferRelativeResize="0"/>
          <p:nvPr/>
        </p:nvPicPr>
        <p:blipFill>
          <a:blip r:embed="rId4">
            <a:alphaModFix/>
          </a:blip>
          <a:stretch>
            <a:fillRect/>
          </a:stretch>
        </p:blipFill>
        <p:spPr>
          <a:xfrm>
            <a:off x="3291875" y="3340975"/>
            <a:ext cx="2313099" cy="1543271"/>
          </a:xfrm>
          <a:prstGeom prst="rect">
            <a:avLst/>
          </a:prstGeom>
          <a:noFill/>
          <a:ln>
            <a:noFill/>
          </a:ln>
        </p:spPr>
      </p:pic>
      <p:pic>
        <p:nvPicPr>
          <p:cNvPr id="125" name="Google Shape;125;p19"/>
          <p:cNvPicPr preferRelativeResize="0"/>
          <p:nvPr/>
        </p:nvPicPr>
        <p:blipFill>
          <a:blip r:embed="rId5">
            <a:alphaModFix/>
          </a:blip>
          <a:stretch>
            <a:fillRect/>
          </a:stretch>
        </p:blipFill>
        <p:spPr>
          <a:xfrm>
            <a:off x="6921549" y="3295175"/>
            <a:ext cx="1633676" cy="16336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What is ‘</a:t>
            </a:r>
            <a:r>
              <a:rPr lang="en-GB">
                <a:solidFill>
                  <a:srgbClr val="0000FF"/>
                </a:solidFill>
              </a:rPr>
              <a:t>Z</a:t>
            </a:r>
            <a:r>
              <a:rPr lang="en-GB">
                <a:solidFill>
                  <a:srgbClr val="38761D"/>
                </a:solidFill>
              </a:rPr>
              <a:t>O</a:t>
            </a:r>
            <a:r>
              <a:rPr lang="en-GB">
                <a:solidFill>
                  <a:srgbClr val="F1C232"/>
                </a:solidFill>
              </a:rPr>
              <a:t>N</a:t>
            </a:r>
            <a:r>
              <a:rPr lang="en-GB">
                <a:solidFill>
                  <a:srgbClr val="FF0000"/>
                </a:solidFill>
              </a:rPr>
              <a:t>E</a:t>
            </a:r>
            <a:r>
              <a:rPr lang="en-GB"/>
              <a:t>S of regulation’?</a:t>
            </a:r>
            <a:endParaRPr/>
          </a:p>
        </p:txBody>
      </p:sp>
      <p:sp>
        <p:nvSpPr>
          <p:cNvPr id="131" name="Google Shape;131;p20"/>
          <p:cNvSpPr txBox="1">
            <a:spLocks noGrp="1"/>
          </p:cNvSpPr>
          <p:nvPr>
            <p:ph type="body" idx="1"/>
          </p:nvPr>
        </p:nvSpPr>
        <p:spPr>
          <a:xfrm>
            <a:off x="311700" y="1152475"/>
            <a:ext cx="6270000" cy="36765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000000"/>
              </a:buClr>
              <a:buSzPts val="2000"/>
              <a:buChar char="●"/>
            </a:pPr>
            <a:r>
              <a:rPr lang="en-GB" sz="2000">
                <a:solidFill>
                  <a:srgbClr val="000000"/>
                </a:solidFill>
              </a:rPr>
              <a:t>The ZONES is a concept designed by Leah Kuypers, a licensed occupational therapist, to help children gain skills in the area of self-regulation.</a:t>
            </a:r>
            <a:endParaRPr sz="2000">
              <a:solidFill>
                <a:srgbClr val="000000"/>
              </a:solidFill>
            </a:endParaRPr>
          </a:p>
          <a:p>
            <a:pPr marL="457200" lvl="0" indent="-355600" algn="l" rtl="0">
              <a:spcBef>
                <a:spcPts val="0"/>
              </a:spcBef>
              <a:spcAft>
                <a:spcPts val="0"/>
              </a:spcAft>
              <a:buClr>
                <a:srgbClr val="000000"/>
              </a:buClr>
              <a:buSzPts val="2000"/>
              <a:buChar char="●"/>
            </a:pPr>
            <a:r>
              <a:rPr lang="en-GB" sz="2000">
                <a:solidFill>
                  <a:srgbClr val="000000"/>
                </a:solidFill>
              </a:rPr>
              <a:t>The ZONES of Regulation help us think, talk and teach about how we are feeling. </a:t>
            </a:r>
            <a:endParaRPr sz="2000">
              <a:solidFill>
                <a:srgbClr val="000000"/>
              </a:solidFill>
            </a:endParaRPr>
          </a:p>
          <a:p>
            <a:pPr marL="457200" lvl="0" indent="-355600" algn="l" rtl="0">
              <a:spcBef>
                <a:spcPts val="0"/>
              </a:spcBef>
              <a:spcAft>
                <a:spcPts val="0"/>
              </a:spcAft>
              <a:buClr>
                <a:srgbClr val="000000"/>
              </a:buClr>
              <a:buSzPts val="2000"/>
              <a:buChar char="●"/>
            </a:pPr>
            <a:r>
              <a:rPr lang="en-GB" sz="2000">
                <a:solidFill>
                  <a:srgbClr val="000000"/>
                </a:solidFill>
              </a:rPr>
              <a:t>The ZONES are designed to help children recognise when they are in different zones as well as learn how to use strategies to change (or remain in) the zone they are currently in.</a:t>
            </a:r>
            <a:endParaRPr sz="2000">
              <a:solidFill>
                <a:srgbClr val="000000"/>
              </a:solidFill>
            </a:endParaRPr>
          </a:p>
        </p:txBody>
      </p:sp>
      <p:pic>
        <p:nvPicPr>
          <p:cNvPr id="132" name="Google Shape;132;p20"/>
          <p:cNvPicPr preferRelativeResize="0"/>
          <p:nvPr/>
        </p:nvPicPr>
        <p:blipFill>
          <a:blip r:embed="rId3">
            <a:alphaModFix/>
          </a:blip>
          <a:stretch>
            <a:fillRect/>
          </a:stretch>
        </p:blipFill>
        <p:spPr>
          <a:xfrm>
            <a:off x="6782825" y="1386353"/>
            <a:ext cx="2169650" cy="2768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What is ‘</a:t>
            </a:r>
            <a:r>
              <a:rPr lang="en-GB">
                <a:solidFill>
                  <a:srgbClr val="0000FF"/>
                </a:solidFill>
              </a:rPr>
              <a:t>Z</a:t>
            </a:r>
            <a:r>
              <a:rPr lang="en-GB">
                <a:solidFill>
                  <a:srgbClr val="38761D"/>
                </a:solidFill>
              </a:rPr>
              <a:t>O</a:t>
            </a:r>
            <a:r>
              <a:rPr lang="en-GB">
                <a:solidFill>
                  <a:srgbClr val="F1C232"/>
                </a:solidFill>
              </a:rPr>
              <a:t>N</a:t>
            </a:r>
            <a:r>
              <a:rPr lang="en-GB">
                <a:solidFill>
                  <a:srgbClr val="FF0000"/>
                </a:solidFill>
              </a:rPr>
              <a:t>E</a:t>
            </a:r>
            <a:r>
              <a:rPr lang="en-GB"/>
              <a:t>S of regulation’?</a:t>
            </a:r>
            <a:endParaRPr/>
          </a:p>
        </p:txBody>
      </p:sp>
      <p:sp>
        <p:nvSpPr>
          <p:cNvPr id="138" name="Google Shape;138;p21"/>
          <p:cNvSpPr txBox="1">
            <a:spLocks noGrp="1"/>
          </p:cNvSpPr>
          <p:nvPr>
            <p:ph type="body" idx="1"/>
          </p:nvPr>
        </p:nvSpPr>
        <p:spPr>
          <a:xfrm>
            <a:off x="311700" y="1152475"/>
            <a:ext cx="59448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200" b="1">
                <a:solidFill>
                  <a:srgbClr val="000000"/>
                </a:solidFill>
              </a:rPr>
              <a:t>The ZONES teach children: </a:t>
            </a:r>
            <a:endParaRPr sz="2200" b="1">
              <a:solidFill>
                <a:srgbClr val="000000"/>
              </a:solidFill>
            </a:endParaRPr>
          </a:p>
          <a:p>
            <a:pPr marL="457200" lvl="0" indent="-368300" algn="l" rtl="0">
              <a:spcBef>
                <a:spcPts val="1200"/>
              </a:spcBef>
              <a:spcAft>
                <a:spcPts val="0"/>
              </a:spcAft>
              <a:buClr>
                <a:srgbClr val="000000"/>
              </a:buClr>
              <a:buSzPts val="2200"/>
              <a:buChar char="➔"/>
            </a:pPr>
            <a:r>
              <a:rPr lang="en-GB" sz="2200">
                <a:solidFill>
                  <a:srgbClr val="000000"/>
                </a:solidFill>
              </a:rPr>
              <a:t>Vocabulary of emotional terms, </a:t>
            </a:r>
            <a:endParaRPr sz="2200">
              <a:solidFill>
                <a:srgbClr val="000000"/>
              </a:solidFill>
            </a:endParaRPr>
          </a:p>
          <a:p>
            <a:pPr marL="457200" lvl="0" indent="-368300" algn="l" rtl="0">
              <a:spcBef>
                <a:spcPts val="0"/>
              </a:spcBef>
              <a:spcAft>
                <a:spcPts val="0"/>
              </a:spcAft>
              <a:buClr>
                <a:srgbClr val="000000"/>
              </a:buClr>
              <a:buSzPts val="2200"/>
              <a:buChar char="➔"/>
            </a:pPr>
            <a:r>
              <a:rPr lang="en-GB" sz="2200">
                <a:solidFill>
                  <a:srgbClr val="000000"/>
                </a:solidFill>
              </a:rPr>
              <a:t>How to recognise their own emotions, </a:t>
            </a:r>
            <a:endParaRPr sz="2200">
              <a:solidFill>
                <a:srgbClr val="000000"/>
              </a:solidFill>
            </a:endParaRPr>
          </a:p>
          <a:p>
            <a:pPr marL="457200" lvl="0" indent="-368300" algn="l" rtl="0">
              <a:spcBef>
                <a:spcPts val="0"/>
              </a:spcBef>
              <a:spcAft>
                <a:spcPts val="0"/>
              </a:spcAft>
              <a:buClr>
                <a:srgbClr val="000000"/>
              </a:buClr>
              <a:buSzPts val="2200"/>
              <a:buChar char="➔"/>
            </a:pPr>
            <a:r>
              <a:rPr lang="en-GB" sz="2200">
                <a:solidFill>
                  <a:srgbClr val="000000"/>
                </a:solidFill>
              </a:rPr>
              <a:t>How to detect the emotions of others, </a:t>
            </a:r>
            <a:endParaRPr sz="2200">
              <a:solidFill>
                <a:srgbClr val="000000"/>
              </a:solidFill>
            </a:endParaRPr>
          </a:p>
          <a:p>
            <a:pPr marL="457200" lvl="0" indent="-368300" algn="l" rtl="0">
              <a:spcBef>
                <a:spcPts val="0"/>
              </a:spcBef>
              <a:spcAft>
                <a:spcPts val="0"/>
              </a:spcAft>
              <a:buClr>
                <a:srgbClr val="000000"/>
              </a:buClr>
              <a:buSzPts val="2200"/>
              <a:buChar char="➔"/>
            </a:pPr>
            <a:r>
              <a:rPr lang="en-GB" sz="2200">
                <a:solidFill>
                  <a:srgbClr val="000000"/>
                </a:solidFill>
              </a:rPr>
              <a:t>What may trigger certain emotions, </a:t>
            </a:r>
            <a:endParaRPr sz="2200">
              <a:solidFill>
                <a:srgbClr val="000000"/>
              </a:solidFill>
            </a:endParaRPr>
          </a:p>
          <a:p>
            <a:pPr marL="457200" lvl="0" indent="-368300" algn="l" rtl="0">
              <a:spcBef>
                <a:spcPts val="0"/>
              </a:spcBef>
              <a:spcAft>
                <a:spcPts val="0"/>
              </a:spcAft>
              <a:buClr>
                <a:srgbClr val="000000"/>
              </a:buClr>
              <a:buSzPts val="2200"/>
              <a:buChar char="➔"/>
            </a:pPr>
            <a:r>
              <a:rPr lang="en-GB" sz="2200">
                <a:solidFill>
                  <a:srgbClr val="000000"/>
                </a:solidFill>
              </a:rPr>
              <a:t>How others may interpret their behaviour, </a:t>
            </a:r>
            <a:endParaRPr sz="2200">
              <a:solidFill>
                <a:srgbClr val="000000"/>
              </a:solidFill>
            </a:endParaRPr>
          </a:p>
          <a:p>
            <a:pPr marL="457200" lvl="0" indent="-368300" algn="l" rtl="0">
              <a:spcBef>
                <a:spcPts val="0"/>
              </a:spcBef>
              <a:spcAft>
                <a:spcPts val="0"/>
              </a:spcAft>
              <a:buClr>
                <a:srgbClr val="000000"/>
              </a:buClr>
              <a:buSzPts val="2200"/>
              <a:buChar char="➔"/>
            </a:pPr>
            <a:r>
              <a:rPr lang="en-GB" sz="2200">
                <a:solidFill>
                  <a:srgbClr val="000000"/>
                </a:solidFill>
              </a:rPr>
              <a:t>Problem solving skills.</a:t>
            </a:r>
            <a:endParaRPr sz="2200">
              <a:solidFill>
                <a:srgbClr val="000000"/>
              </a:solidFill>
            </a:endParaRPr>
          </a:p>
        </p:txBody>
      </p:sp>
      <p:pic>
        <p:nvPicPr>
          <p:cNvPr id="139" name="Google Shape;139;p21"/>
          <p:cNvPicPr preferRelativeResize="0"/>
          <p:nvPr/>
        </p:nvPicPr>
        <p:blipFill>
          <a:blip r:embed="rId3">
            <a:alphaModFix/>
          </a:blip>
          <a:stretch>
            <a:fillRect/>
          </a:stretch>
        </p:blipFill>
        <p:spPr>
          <a:xfrm>
            <a:off x="6581725" y="1312278"/>
            <a:ext cx="2169650" cy="27687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1476</Words>
  <Application>Microsoft Office PowerPoint</Application>
  <PresentationFormat>On-screen Show (16:9)</PresentationFormat>
  <Paragraphs>111</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Comfortaa</vt:lpstr>
      <vt:lpstr>Arial</vt:lpstr>
      <vt:lpstr>Simple Light</vt:lpstr>
      <vt:lpstr>THE ZONES OF REGULATION</vt:lpstr>
      <vt:lpstr>Aims of the session:</vt:lpstr>
      <vt:lpstr>Feelings: what we believe</vt:lpstr>
      <vt:lpstr>SELF-REGULATION</vt:lpstr>
      <vt:lpstr>WHY IS SELF-REGULATION IMPORTANT?</vt:lpstr>
      <vt:lpstr>A person who can self-regulate is able to:</vt:lpstr>
      <vt:lpstr>Regulation journey </vt:lpstr>
      <vt:lpstr>What is ‘ZONES of regulation’?</vt:lpstr>
      <vt:lpstr>What is ‘ZONES of regulation’?</vt:lpstr>
      <vt:lpstr>Why teach the ZONES of regulation?</vt:lpstr>
      <vt:lpstr>What are the ZONES?</vt:lpstr>
      <vt:lpstr>What are the ZONES?</vt:lpstr>
      <vt:lpstr>Key points:</vt:lpstr>
      <vt:lpstr>Key points:</vt:lpstr>
      <vt:lpstr>PowerPoint Presentation</vt:lpstr>
      <vt:lpstr>Understanding ZONES tools </vt:lpstr>
      <vt:lpstr>PowerPoint Presentation</vt:lpstr>
      <vt:lpstr>Tools for self regulation</vt:lpstr>
      <vt:lpstr>Tools for self regulation</vt:lpstr>
      <vt:lpstr>Tools for self regulation</vt:lpstr>
      <vt:lpstr>Ideally…</vt:lpstr>
      <vt:lpstr>Useful resources</vt:lpstr>
      <vt:lpstr>Aims of the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ZONES OF REGULATION</dc:title>
  <cp:lastModifiedBy>Jo Tearle</cp:lastModifiedBy>
  <cp:revision>1</cp:revision>
  <dcterms:modified xsi:type="dcterms:W3CDTF">2023-03-21T08:41:08Z</dcterms:modified>
</cp:coreProperties>
</file>