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5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2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98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80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79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5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89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5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02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04364-2C73-4FB2-BCF4-75E200126372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84777-2CD8-41E9-A37A-0AF3A9776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4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623605"/>
              </p:ext>
            </p:extLst>
          </p:nvPr>
        </p:nvGraphicFramePr>
        <p:xfrm>
          <a:off x="69668" y="119832"/>
          <a:ext cx="12009122" cy="6263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8614">
                  <a:extLst>
                    <a:ext uri="{9D8B030D-6E8A-4147-A177-3AD203B41FA5}">
                      <a16:colId xmlns:a16="http://schemas.microsoft.com/office/drawing/2014/main" val="4229311826"/>
                    </a:ext>
                  </a:extLst>
                </a:gridCol>
                <a:gridCol w="2647973">
                  <a:extLst>
                    <a:ext uri="{9D8B030D-6E8A-4147-A177-3AD203B41FA5}">
                      <a16:colId xmlns:a16="http://schemas.microsoft.com/office/drawing/2014/main" val="2618962893"/>
                    </a:ext>
                  </a:extLst>
                </a:gridCol>
                <a:gridCol w="2080552">
                  <a:extLst>
                    <a:ext uri="{9D8B030D-6E8A-4147-A177-3AD203B41FA5}">
                      <a16:colId xmlns:a16="http://schemas.microsoft.com/office/drawing/2014/main" val="1369496261"/>
                    </a:ext>
                  </a:extLst>
                </a:gridCol>
                <a:gridCol w="2080552">
                  <a:extLst>
                    <a:ext uri="{9D8B030D-6E8A-4147-A177-3AD203B41FA5}">
                      <a16:colId xmlns:a16="http://schemas.microsoft.com/office/drawing/2014/main" val="926446714"/>
                    </a:ext>
                  </a:extLst>
                </a:gridCol>
                <a:gridCol w="2080552">
                  <a:extLst>
                    <a:ext uri="{9D8B030D-6E8A-4147-A177-3AD203B41FA5}">
                      <a16:colId xmlns:a16="http://schemas.microsoft.com/office/drawing/2014/main" val="3636226321"/>
                    </a:ext>
                  </a:extLst>
                </a:gridCol>
                <a:gridCol w="2410879">
                  <a:extLst>
                    <a:ext uri="{9D8B030D-6E8A-4147-A177-3AD203B41FA5}">
                      <a16:colId xmlns:a16="http://schemas.microsoft.com/office/drawing/2014/main" val="3659360241"/>
                    </a:ext>
                  </a:extLst>
                </a:gridCol>
              </a:tblGrid>
              <a:tr h="1401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Year 3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Year 4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Year 5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Year 6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</a:rPr>
                        <a:t>Artists studied/ topic information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extLst>
                  <a:ext uri="{0D108BD9-81ED-4DB2-BD59-A6C34878D82A}">
                    <a16:rowId xmlns:a16="http://schemas.microsoft.com/office/drawing/2014/main" val="619960796"/>
                  </a:ext>
                </a:extLst>
              </a:tr>
              <a:tr h="1854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</a:rPr>
                        <a:t>(Drawing and Painting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what they have done achieved and how it was produced using art language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control more specialist media to explore ways in which they can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 applied to achieve particular effects.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 drawings and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paintings that include detail and context.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key visual elements, e.g. colour, line, shape, space in their work and the work of others.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Begin to adapt and apply colours to achieve tonal effect, patterns and textures.</a:t>
                      </a: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and control more specialist media to explore ways in which they can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 applied to achieve particular effects.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key visual elements, e.g. colour, line, shape, space in their work and the work of others.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Begin to match the approach to the scale of the work.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Begin to adapt and apply colours to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patterns and textures.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what they have done achieved and how it was produced using art language.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their own repeating patterns.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 with a wide range of more specialise media to achieve the desired effect.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what they have produced using a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range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art specific vocabulary that names media, tools and equipment, and defines the processes of working in the context of the key elements.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techniques to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enable them to create/use the key elements of line, tone, etc. including proportion an simple perspective in their work.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Compose work and plan the effective use of available space.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Discover,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know and use the proportions of the human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techniques to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enable them to create/use the key elements of line, tone, etc. including proportion an simple perspective in their work.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Discover how to know and use the proportions of the human body.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Compose the work and plan the effective use of available space.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 with a wide range of more specialise media to achieve the desired effect.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Compose work and plan the effective use of available space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Continue drawing in the style of an artist exploring mediums.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3 –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Stone age animal drawings.</a:t>
                      </a: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4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–St Basil’s Cathedral, Greek and Roman repeating patterns.</a:t>
                      </a: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5 – Skellig Book study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illustrators Jacqueline </a:t>
                      </a:r>
                      <a:r>
                        <a:rPr lang="en-GB" sz="7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Mair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James Mayhew. 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Viking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faces,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Hockney and Keith Haring work.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6 – Macbeth tracing, Giacometti style people drawing, Mayan modern drawings, monster templates.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extLst>
                  <a:ext uri="{0D108BD9-81ED-4DB2-BD59-A6C34878D82A}">
                    <a16:rowId xmlns:a16="http://schemas.microsoft.com/office/drawing/2014/main" val="2869024152"/>
                  </a:ext>
                </a:extLst>
              </a:tr>
              <a:tr h="1339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</a:rPr>
                        <a:t>Printmaking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ink up a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tile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print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Collecting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printmaking patterns and textures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a printing block by applying card,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string/wool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Ink up a block and print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layers.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 to create patterns.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</a:rPr>
                        <a:t>Make a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</a:rPr>
                        <a:t>printed paper using gelli plates or similar exploring colour and textures.</a:t>
                      </a:r>
                      <a:endParaRPr lang="en-GB" sz="7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Ink up a block and print regular prints.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the art language to enable them to identify and talk about pattern and texture in natural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Relate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their work to the work of other artists and describe how these could have been made.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</a:rPr>
                        <a:t>Make a more complex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</a:rPr>
                        <a:t> printing block from polystyrene tiles or similar and cutting it to apply more than one colour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3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–Egyptian hieroglyphs.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4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Alice in Wonderland ‘drink me bottle’.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5 – Skellig Book study and illustrators Jacqueline Mair and James Mayhew –ASG Painting Papers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Yr6 – </a:t>
                      </a:r>
                      <a:r>
                        <a:rPr lang="en-GB" sz="800" u="none" baseline="0" dirty="0" smtClean="0"/>
                        <a:t>Macbeth, Andy Warhol multi colour printing.</a:t>
                      </a:r>
                      <a:endParaRPr lang="en-GB" sz="800" u="none" baseline="0" dirty="0" smtClean="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extLst>
                  <a:ext uri="{0D108BD9-81ED-4DB2-BD59-A6C34878D82A}">
                    <a16:rowId xmlns:a16="http://schemas.microsoft.com/office/drawing/2014/main" val="1090629674"/>
                  </a:ext>
                </a:extLst>
              </a:tr>
              <a:tr h="944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</a:rPr>
                        <a:t>Textiles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Cut and apply fabrics and thread with some accuracy.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Practice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skill to t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hread and sew with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fine metal needles.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Sew straight stitches to create pattern and surface decoration.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sewing to apply one fabric to another.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Thread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sew with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fine metal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needles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Sew straight stitches to create pattern and surface decoration to create effect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cross-stitch pattern to follow.</a:t>
                      </a: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Sew pieces of fabric together accurately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using the sewing machine or by hand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Cut a simple paper pattern and use it to create a basic shape from fabric.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Sew pieces of fabric together accurately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using the sewing machine or by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 with increased skill.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3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–Felt, layered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Indian paisley sewing.</a:t>
                      </a: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Yr4 – </a:t>
                      </a: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Greek x-stitch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Yr5 – David Hockney, Keith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Haring - </a:t>
                      </a: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batik pillow.</a:t>
                      </a: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Yr6 – Felt monster toy.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extLst>
                  <a:ext uri="{0D108BD9-81ED-4DB2-BD59-A6C34878D82A}">
                    <a16:rowId xmlns:a16="http://schemas.microsoft.com/office/drawing/2014/main" val="2217421524"/>
                  </a:ext>
                </a:extLst>
              </a:tr>
              <a:tr h="956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</a:rPr>
                        <a:t>Sculpture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Mould malleable materials to create objects.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u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simple techniques to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mould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simple tools to shape and impress patterns and texture.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Mould malleable materials to create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object.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simple techniques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build and join clay.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wider range of simple tools to shape and impress patterns and texture.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planned sculptures from single and combined media using a range of techniques for building, joining and decorating.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c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reate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planned sculptures from single and combined media using: 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wire based on artist.</a:t>
                      </a: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3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Clay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caves</a:t>
                      </a: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Yr4 – </a:t>
                      </a: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Roman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clay coil pot.</a:t>
                      </a: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Yr5 – Willow weaving galaxy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sculpture.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Yr6 – Wire sculptures based on Giacometti figures.</a:t>
                      </a:r>
                      <a:endParaRPr lang="en-GB" sz="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extLst>
                  <a:ext uri="{0D108BD9-81ED-4DB2-BD59-A6C34878D82A}">
                    <a16:rowId xmlns:a16="http://schemas.microsoft.com/office/drawing/2014/main" val="3895698132"/>
                  </a:ext>
                </a:extLst>
              </a:tr>
              <a:tr h="775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</a:rPr>
                        <a:t>Collage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Tear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paper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  range of materials with some accuracy.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Apply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adhesive sparingly and stick shapes down accurately.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Tear/cut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paper to pre-determined shapes from  material with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accuracy.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Apply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adhesive sparingly and stick shapes down accurately.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the surface materials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 the style of artist to simulate their work.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Accurately cut out complex shapes from a range of materials.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amend a range of surfaces to create new textures appropriate to the work.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Accurately cut out complex shapes from a range of materials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related to a style.</a:t>
                      </a: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</a:t>
                      </a:r>
                      <a:r>
                        <a:rPr lang="en-GB" sz="7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amend a range of surfaces to create new textures appropriate to the work.</a:t>
                      </a:r>
                      <a:endParaRPr lang="en-GB" sz="7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3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–Egyptian cartouche.</a:t>
                      </a: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Yr4 – </a:t>
                      </a:r>
                      <a:r>
                        <a:rPr lang="en-GB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Matisse and Gillian Ayres artist study.</a:t>
                      </a: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 5 – Skellig Book study and illustrators Jacqueline Mair and James 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Mayhew.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– Felt monsters.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80" marR="34780" marT="0" marB="0"/>
                </a:tc>
                <a:extLst>
                  <a:ext uri="{0D108BD9-81ED-4DB2-BD59-A6C34878D82A}">
                    <a16:rowId xmlns:a16="http://schemas.microsoft.com/office/drawing/2014/main" val="260588456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744914" y="1263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257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1025</Words>
  <Application>Microsoft Office PowerPoint</Application>
  <PresentationFormat>Widescreen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Toria Warr</dc:creator>
  <cp:lastModifiedBy>Toria Warr</cp:lastModifiedBy>
  <cp:revision>14</cp:revision>
  <dcterms:created xsi:type="dcterms:W3CDTF">2019-10-20T15:23:05Z</dcterms:created>
  <dcterms:modified xsi:type="dcterms:W3CDTF">2021-12-15T16:23:33Z</dcterms:modified>
</cp:coreProperties>
</file>