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5" r:id="rId5"/>
    <p:sldId id="312" r:id="rId6"/>
    <p:sldId id="316" r:id="rId7"/>
    <p:sldId id="258" r:id="rId8"/>
    <p:sldId id="261" r:id="rId9"/>
    <p:sldId id="279" r:id="rId10"/>
    <p:sldId id="262" r:id="rId11"/>
    <p:sldId id="280" r:id="rId12"/>
    <p:sldId id="281" r:id="rId13"/>
    <p:sldId id="266" r:id="rId14"/>
    <p:sldId id="283" r:id="rId15"/>
    <p:sldId id="284" r:id="rId16"/>
    <p:sldId id="285" r:id="rId17"/>
    <p:sldId id="295" r:id="rId18"/>
    <p:sldId id="286" r:id="rId19"/>
    <p:sldId id="287" r:id="rId20"/>
    <p:sldId id="306" r:id="rId21"/>
    <p:sldId id="273" r:id="rId22"/>
    <p:sldId id="267" r:id="rId23"/>
    <p:sldId id="268" r:id="rId24"/>
    <p:sldId id="269" r:id="rId25"/>
    <p:sldId id="271" r:id="rId26"/>
    <p:sldId id="276" r:id="rId27"/>
    <p:sldId id="289" r:id="rId28"/>
    <p:sldId id="290" r:id="rId29"/>
    <p:sldId id="291" r:id="rId30"/>
    <p:sldId id="292" r:id="rId31"/>
    <p:sldId id="293" r:id="rId32"/>
    <p:sldId id="317" r:id="rId33"/>
    <p:sldId id="314" r:id="rId34"/>
    <p:sldId id="264" r:id="rId35"/>
    <p:sldId id="301" r:id="rId36"/>
    <p:sldId id="303" r:id="rId37"/>
    <p:sldId id="305" r:id="rId38"/>
    <p:sldId id="318" r:id="rId39"/>
    <p:sldId id="319" r:id="rId40"/>
    <p:sldId id="320" r:id="rId4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bg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3300"/>
    <a:srgbClr val="800080"/>
    <a:srgbClr val="CC3300"/>
    <a:srgbClr val="CCCC00"/>
    <a:srgbClr val="FF9933"/>
    <a:srgbClr val="00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05" autoAdjust="0"/>
    <p:restoredTop sz="99821" autoAdjust="0"/>
  </p:normalViewPr>
  <p:slideViewPr>
    <p:cSldViewPr>
      <p:cViewPr varScale="1">
        <p:scale>
          <a:sx n="82" d="100"/>
          <a:sy n="82" d="100"/>
        </p:scale>
        <p:origin x="12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BD756D-9DAB-7D72-4F52-CF8D4A9BC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74F55B-3CC8-0E99-2347-2D109D9F53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41FBFD-B0F7-35ED-294D-E7AF2B7BFF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26A62-7FF1-40E8-85A6-7320CE003B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605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1958BB-EBD6-B5BE-2668-3D098CB61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183867-D79B-054F-4A04-1082B796C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0AC90D-422A-4173-2E8A-E8BC20FBA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B4CD0-3EAC-4E01-B700-D62A71B3907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517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9B36E-7F25-284F-456C-C04624A0B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22E6B2-CC55-5D83-5011-CB49E6A6A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ED88D7-0DB7-7C59-9BFE-51F7A82108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029F4-3DC3-4F50-A65C-0CE9C122FF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468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748172-B703-1BE0-9D0A-F15F5ED52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4B0AFE-6E87-2F15-043A-505D958C9F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7486C8-06B5-BE17-A713-E91593F9D7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83F4A-45E1-4779-AAFE-E69A03C7D5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20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D5D55A-7336-AC34-4B13-F6842D00B9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49AB6E-02B1-4436-7EE2-4EC33A204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8F064A-9C75-BA68-2A4F-A222644888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07674-8ADC-4A4A-864A-FD0E91E855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098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1D40B-B193-B6FA-A4FF-BCBF3236E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E1284-4317-D5C6-52EF-91229BB4AA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F6730-663C-2E5B-A6CD-ED7140497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8D9D2-887C-4BA3-898A-5D7A9A6590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655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A1042D-4436-A2AD-6430-32C13939F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4E6B9A0-9B79-1BDC-250F-855E71193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6B32F8-62CC-7897-B94B-B38496EAF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E9BA8-6935-4C76-8236-34A724E25C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718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374ED7-688F-3C6C-7615-8DEC458521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76E397-4BA5-9FAD-216E-25B7D4522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CC80FF-FCAD-E5FC-9ED7-7D6D9A8A44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82DBA-A131-4517-9C29-FC47C3DB9C2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674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3BB8EE-C162-FB8B-0C37-6B5EDA25C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B318732-153F-E66D-1428-E0ECE9AB8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4C2241-0CC9-6A0C-29FE-A6268D2560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87335-3C14-403F-8F8B-284E2974A3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200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83F89-23D9-91FF-76A6-25D9FB937E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0477C-06FA-A447-6987-7C01A8470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680340-408B-55C3-582A-CADE09BA1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1DD9A-896B-492D-98E4-5EB0B6C9B4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084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1C48D7-D4D6-A38E-C8F1-FDC7D72868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3BB830-6EF3-28CF-A328-36CFF90B3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B0CD8-CB6F-32CA-D66D-CAE41899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61E6D-207E-44C5-9C2A-38FFD85565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532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816476-490F-3365-7F35-E0D61300C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CEEE561-413B-5D68-5D71-010408F6D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8ADB65-2EAD-DFB5-44B2-FBF7C91F5E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42A164B-63E7-A711-A85E-9A908853ED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4496BD-209C-21C8-CB01-070985DB28B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00B8320-80BF-40AC-A3FB-D7A8F130DF7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I:\County Education\School &amp; Community\Study Centres\Stubbington\Head of Centre\Pictures\badger logo with words.jpg">
            <a:extLst>
              <a:ext uri="{FF2B5EF4-FFF2-40B4-BE49-F238E27FC236}">
                <a16:creationId xmlns:a16="http://schemas.microsoft.com/office/drawing/2014/main" id="{842E5034-979F-6B9F-323C-54580BE9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1196975"/>
            <a:ext cx="1700212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I:\County Education\School &amp; Community\Study Centres\Stubbington\Stubbington Study Centre\Photos\Lake Vulpes scenic.jpg">
            <a:extLst>
              <a:ext uri="{FF2B5EF4-FFF2-40B4-BE49-F238E27FC236}">
                <a16:creationId xmlns:a16="http://schemas.microsoft.com/office/drawing/2014/main" id="{F0BCADA5-149D-D2C5-AAA4-09FD1DF0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3357563"/>
            <a:ext cx="42799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D:\Stubbington\DSC_6046.JPG">
            <a:extLst>
              <a:ext uri="{FF2B5EF4-FFF2-40B4-BE49-F238E27FC236}">
                <a16:creationId xmlns:a16="http://schemas.microsoft.com/office/drawing/2014/main" id="{FD1B8FD9-A6CF-19F7-EC3D-F3F2AAD8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836613"/>
            <a:ext cx="3132137" cy="216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7" descr="I:\County Education\School &amp; Community\Study Centres\Stubbington\Stubbington Study Centre\Photos\Nov 2016 Fairisle for ppt\earthquake lava leap.jpg">
            <a:extLst>
              <a:ext uri="{FF2B5EF4-FFF2-40B4-BE49-F238E27FC236}">
                <a16:creationId xmlns:a16="http://schemas.microsoft.com/office/drawing/2014/main" id="{F593B830-4A40-A389-CC27-54262992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54363"/>
            <a:ext cx="3178175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I:\County Education\School &amp; Community\Study Centres\Stubbington\Stubbington Study Centre\Photos\Nov 2016 Fairisle for ppt\Harry Humus bat moth.jpg">
            <a:extLst>
              <a:ext uri="{FF2B5EF4-FFF2-40B4-BE49-F238E27FC236}">
                <a16:creationId xmlns:a16="http://schemas.microsoft.com/office/drawing/2014/main" id="{D8904804-24BF-3618-D514-D847D63B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9100"/>
            <a:ext cx="26860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4E18346-82F4-08EB-D59F-0D04EB103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5715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i="1" kern="0" dirty="0">
                <a:solidFill>
                  <a:schemeClr val="bg2"/>
                </a:solidFill>
                <a:latin typeface="Comic Sans MS" pitchFamily="66" charset="0"/>
              </a:rPr>
              <a:t>Where learning comes to life!</a:t>
            </a:r>
            <a:endParaRPr lang="en-GB" altLang="en-US" sz="4000" i="1" kern="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91811E8A-F1C3-EE2E-4B2D-C0E95D6AD0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295400"/>
            <a:ext cx="3276600" cy="55626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2"/>
                </a:solidFill>
                <a:latin typeface="Comic Sans MS" panose="030F0702030302020204" pitchFamily="66" charset="0"/>
              </a:rPr>
              <a:t>We can provide wellingtons, waterproofs, clipboards etc.</a:t>
            </a:r>
            <a:endParaRPr lang="en-GB" altLang="en-US" sz="40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7" name="Picture 5" descr="C:\Program Files\Microsoft Office\Clipart\Pub60Cor\NA01682_.wmf">
            <a:extLst>
              <a:ext uri="{FF2B5EF4-FFF2-40B4-BE49-F238E27FC236}">
                <a16:creationId xmlns:a16="http://schemas.microsoft.com/office/drawing/2014/main" id="{16C96079-3AED-F784-AE5F-30BCF05D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31400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I:\County Education\School &amp; Community\Study Centres\Stubbington\Stubbington Study Centre\Photos\Nov 2016 Fairisle for ppt\coats and wellies.jpg">
            <a:extLst>
              <a:ext uri="{FF2B5EF4-FFF2-40B4-BE49-F238E27FC236}">
                <a16:creationId xmlns:a16="http://schemas.microsoft.com/office/drawing/2014/main" id="{5CC31789-4D39-ED47-9830-5BD74CCA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412875"/>
            <a:ext cx="4894263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Slide 11">
            <a:extLst>
              <a:ext uri="{FF2B5EF4-FFF2-40B4-BE49-F238E27FC236}">
                <a16:creationId xmlns:a16="http://schemas.microsoft.com/office/drawing/2014/main" id="{391F3534-BDB2-AFA6-D06A-78D33E64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88913"/>
            <a:ext cx="6324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3B69C99D-2D19-97AB-AB3E-4314D61813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791200"/>
            <a:ext cx="8153400" cy="762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chemeClr val="bg2"/>
                </a:solidFill>
                <a:latin typeface="Comic Sans MS" panose="030F0702030302020204" pitchFamily="66" charset="0"/>
              </a:rPr>
              <a:t>Children ready for breakfast at 8:20am</a:t>
            </a:r>
            <a:endParaRPr lang="en-GB" altLang="en-US" sz="32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9700" name="PubOvalCallout">
            <a:extLst>
              <a:ext uri="{FF2B5EF4-FFF2-40B4-BE49-F238E27FC236}">
                <a16:creationId xmlns:a16="http://schemas.microsoft.com/office/drawing/2014/main" id="{39A7FB8D-8023-E9EA-D36C-2685A02F1C1D}"/>
              </a:ext>
            </a:extLst>
          </p:cNvPr>
          <p:cNvSpPr>
            <a:spLocks noEditPoints="1" noChangeArrowheads="1"/>
          </p:cNvSpPr>
          <p:nvPr/>
        </p:nvSpPr>
        <p:spPr bwMode="auto">
          <a:xfrm flipH="1">
            <a:off x="3962400" y="304800"/>
            <a:ext cx="1447800" cy="1295400"/>
          </a:xfrm>
          <a:custGeom>
            <a:avLst/>
            <a:gdLst>
              <a:gd name="G0" fmla="+- 0 0 0"/>
              <a:gd name="G1" fmla="+- 1705 0 0"/>
              <a:gd name="T0" fmla="*/ 10800 w 21600"/>
              <a:gd name="T1" fmla="*/ 0 h 21600"/>
              <a:gd name="T2" fmla="*/ 0 w 21600"/>
              <a:gd name="T3" fmla="*/ 8105 h 21600"/>
              <a:gd name="T4" fmla="*/ 1705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705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01553A18-3559-9E4F-32AD-9D90CD878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57200"/>
            <a:ext cx="152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chemeClr val="bg2"/>
                </a:solidFill>
                <a:latin typeface="Comic Sans MS" panose="030F0702030302020204" pitchFamily="66" charset="0"/>
              </a:rPr>
              <a:t>Have you all washed your hands?</a:t>
            </a:r>
            <a:endParaRPr lang="en-GB" altLang="en-US" sz="1400" b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F1019065-5ECC-EB3B-0019-FFFB78D646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5715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Inside the dining room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5" name="Picture 7" descr="\\client\D$\DCIM\101OLYMP\P8060040.JPG">
            <a:extLst>
              <a:ext uri="{FF2B5EF4-FFF2-40B4-BE49-F238E27FC236}">
                <a16:creationId xmlns:a16="http://schemas.microsoft.com/office/drawing/2014/main" id="{CFCE5B71-7DDE-7AEB-B5E3-4AB4DCEC2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8"/>
          <a:stretch>
            <a:fillRect/>
          </a:stretch>
        </p:blipFill>
        <p:spPr bwMode="auto">
          <a:xfrm>
            <a:off x="971550" y="908050"/>
            <a:ext cx="72009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59B07C83-269C-05CD-AF4A-7B3494D4079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23838"/>
            <a:ext cx="3048000" cy="325755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Children </a:t>
            </a:r>
            <a:b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build a healthy appetite!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9" name="Picture 5" descr="I:\County Education\School &amp; Community\Study Centres\Stubbington\Stubbington Study Centre\Photos\Nov 2016 Fairisle for ppt\dining hall starter.jpg">
            <a:extLst>
              <a:ext uri="{FF2B5EF4-FFF2-40B4-BE49-F238E27FC236}">
                <a16:creationId xmlns:a16="http://schemas.microsoft.com/office/drawing/2014/main" id="{BC12E1B5-252C-881C-E13B-857139EE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6250"/>
            <a:ext cx="3937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I:\County Education\School &amp; Community\Study Centres\Stubbington\Stubbington Study Centre\Photos\Nov 2016 Fairisle for ppt\dining room hatch 2.jpg">
            <a:extLst>
              <a:ext uri="{FF2B5EF4-FFF2-40B4-BE49-F238E27FC236}">
                <a16:creationId xmlns:a16="http://schemas.microsoft.com/office/drawing/2014/main" id="{DAD112B2-560A-7680-129F-230F31781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54425"/>
            <a:ext cx="388937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I:\County Education\School &amp; Community\Study Centres\Stubbington\Stubbington Study Centre\Photos\Nov 2016 Fairisle for ppt\dining room hatch cereal.jpg">
            <a:extLst>
              <a:ext uri="{FF2B5EF4-FFF2-40B4-BE49-F238E27FC236}">
                <a16:creationId xmlns:a16="http://schemas.microsoft.com/office/drawing/2014/main" id="{15CC1E61-F1AB-DE93-B176-3CE4F82C5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636963"/>
            <a:ext cx="320516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E3AB795-6064-721B-5FE7-E9B68609A8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7063" y="2708275"/>
            <a:ext cx="7924800" cy="12192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2"/>
                </a:solidFill>
                <a:latin typeface="Comic Sans MS" panose="030F0702030302020204" pitchFamily="66" charset="0"/>
              </a:rPr>
              <a:t>Tuck shop opens after lunch</a:t>
            </a:r>
          </a:p>
        </p:txBody>
      </p:sp>
      <p:pic>
        <p:nvPicPr>
          <p:cNvPr id="15363" name="Picture 7" descr="I:\County Education\School &amp; Community\Study Centres\Stubbington\Stubbington Study Centre\Photos\Nov 2016 Fairisle for ppt\tuck shop.jpg">
            <a:extLst>
              <a:ext uri="{FF2B5EF4-FFF2-40B4-BE49-F238E27FC236}">
                <a16:creationId xmlns:a16="http://schemas.microsoft.com/office/drawing/2014/main" id="{8E3B4FCB-C2D2-C1E3-EEB3-61E9FEF2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09988"/>
            <a:ext cx="377983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I:\County Education\School &amp; Community\Study Centres\Stubbington\Stubbington Study Centre\Photos\tuck shop 2">
            <a:extLst>
              <a:ext uri="{FF2B5EF4-FFF2-40B4-BE49-F238E27FC236}">
                <a16:creationId xmlns:a16="http://schemas.microsoft.com/office/drawing/2014/main" id="{8AB71641-DE55-F811-C4E8-04AF3DF5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04813"/>
            <a:ext cx="33115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I:\County Education\School &amp; Community\Study Centres\Stubbington\Stubbington Study Centre\Photos\tuck shop 1">
            <a:extLst>
              <a:ext uri="{FF2B5EF4-FFF2-40B4-BE49-F238E27FC236}">
                <a16:creationId xmlns:a16="http://schemas.microsoft.com/office/drawing/2014/main" id="{45C5F71C-8811-58A1-80D2-97D82180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8625"/>
            <a:ext cx="33131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7">
            <a:extLst>
              <a:ext uri="{FF2B5EF4-FFF2-40B4-BE49-F238E27FC236}">
                <a16:creationId xmlns:a16="http://schemas.microsoft.com/office/drawing/2014/main" id="{89B7750F-9CFE-8052-53E6-F6446736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4868863"/>
            <a:ext cx="335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omic Sans MS" panose="030F0702030302020204" pitchFamily="66" charset="0"/>
              </a:rPr>
              <a:t>Pool, Table tennis,  Games machines and more…</a:t>
            </a:r>
            <a:r>
              <a:rPr lang="en-US" altLang="en-US" sz="240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endParaRPr lang="en-GB" altLang="en-US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7" name="Rectangle 8">
            <a:extLst>
              <a:ext uri="{FF2B5EF4-FFF2-40B4-BE49-F238E27FC236}">
                <a16:creationId xmlns:a16="http://schemas.microsoft.com/office/drawing/2014/main" id="{45B5A331-9330-8D09-D39D-EB8A9A7913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05375" y="4086225"/>
            <a:ext cx="37338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Games Room</a:t>
            </a:r>
            <a:endParaRPr lang="en-GB" altLang="en-US" sz="36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12" descr="F:\Camera photos\Simon Harrold Bike opening\P5110005.JPG">
            <a:extLst>
              <a:ext uri="{FF2B5EF4-FFF2-40B4-BE49-F238E27FC236}">
                <a16:creationId xmlns:a16="http://schemas.microsoft.com/office/drawing/2014/main" id="{44E38603-6F59-E5E2-B9FB-ACF3264F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260350"/>
            <a:ext cx="3059113" cy="40782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8" descr="I:\County Education\School &amp; Community\Study Centres\Stubbington\Stubbington Study Centre\Photos\Nov 2016 Fairisle for ppt\games room.jpg">
            <a:extLst>
              <a:ext uri="{FF2B5EF4-FFF2-40B4-BE49-F238E27FC236}">
                <a16:creationId xmlns:a16="http://schemas.microsoft.com/office/drawing/2014/main" id="{72173516-717E-1970-0F0B-A7E34410D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33375"/>
            <a:ext cx="4011612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I:\County Education\School &amp; Community\Study Centres\Stubbington\Stubbington Study Centre\Photos\Nov 2016 Fairisle for ppt\games room table tennis.jpg">
            <a:extLst>
              <a:ext uri="{FF2B5EF4-FFF2-40B4-BE49-F238E27FC236}">
                <a16:creationId xmlns:a16="http://schemas.microsoft.com/office/drawing/2014/main" id="{A0483A97-2C17-9FD4-A6AE-BFA0106E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505200"/>
            <a:ext cx="40100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EF6E7416-EBAF-D7C3-49AE-4A6A8E126A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410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2"/>
                </a:solidFill>
                <a:latin typeface="Comic Sans MS" panose="030F0702030302020204" pitchFamily="66" charset="0"/>
              </a:rPr>
              <a:t>Our hard court areas</a:t>
            </a:r>
            <a:endParaRPr lang="en-GB" altLang="en-US" sz="40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1" name="Picture 6" descr="\\client\D$\2017 presentation photos\DSC01781.JPG">
            <a:extLst>
              <a:ext uri="{FF2B5EF4-FFF2-40B4-BE49-F238E27FC236}">
                <a16:creationId xmlns:a16="http://schemas.microsoft.com/office/drawing/2014/main" id="{108C3634-7F01-C52B-C6D4-CB6BBC73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6888"/>
            <a:ext cx="7129463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51">
            <a:extLst>
              <a:ext uri="{FF2B5EF4-FFF2-40B4-BE49-F238E27FC236}">
                <a16:creationId xmlns:a16="http://schemas.microsoft.com/office/drawing/2014/main" id="{ADA523F8-C141-9372-C03C-A4ED4DAC96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-242888"/>
            <a:ext cx="8223250" cy="2057401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Our Adventure Playground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8435" name="Text Box 2058">
            <a:extLst>
              <a:ext uri="{FF2B5EF4-FFF2-40B4-BE49-F238E27FC236}">
                <a16:creationId xmlns:a16="http://schemas.microsoft.com/office/drawing/2014/main" id="{D8683BEF-80C3-EE14-4B4B-5CC4E167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732463"/>
            <a:ext cx="8078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>
                <a:solidFill>
                  <a:schemeClr val="bg2"/>
                </a:solidFill>
                <a:latin typeface="Comic Sans MS" panose="030F0702030302020204" pitchFamily="66" charset="0"/>
              </a:rPr>
              <a:t>…only used under adult supervision.</a:t>
            </a:r>
          </a:p>
        </p:txBody>
      </p:sp>
      <p:pic>
        <p:nvPicPr>
          <p:cNvPr id="18436" name="Picture 7" descr="Slide 17a">
            <a:extLst>
              <a:ext uri="{FF2B5EF4-FFF2-40B4-BE49-F238E27FC236}">
                <a16:creationId xmlns:a16="http://schemas.microsoft.com/office/drawing/2014/main" id="{627477F4-F25A-614F-DB2E-BD416120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125538"/>
            <a:ext cx="58578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4FC02865-2F71-7BCA-D440-6DDDA81FD3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5373688"/>
            <a:ext cx="8569325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Weather, Bird and Eco-Experts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459" name="Picture 8" descr="C:\Program Files\Microsoft Office\Clipart\Pub60Cor\NA01680_.wmf">
            <a:extLst>
              <a:ext uri="{FF2B5EF4-FFF2-40B4-BE49-F238E27FC236}">
                <a16:creationId xmlns:a16="http://schemas.microsoft.com/office/drawing/2014/main" id="{92585D6A-D869-4D06-215A-3DDC8F1D7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032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D:\APPS\Publisher2000\PFiles\MSOffice\Clipart\standard\stddir1\an02386_.wmf">
            <a:extLst>
              <a:ext uri="{FF2B5EF4-FFF2-40B4-BE49-F238E27FC236}">
                <a16:creationId xmlns:a16="http://schemas.microsoft.com/office/drawing/2014/main" id="{F5D4E24E-4A53-D2B4-9091-842A17E7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41438"/>
            <a:ext cx="1700213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I:\County Education\School &amp; Community\Study Centres\Stubbington\Stubbington Study Centre\Photos\Nov 2016 Fairisle for ppt\bird experts.jpg">
            <a:extLst>
              <a:ext uri="{FF2B5EF4-FFF2-40B4-BE49-F238E27FC236}">
                <a16:creationId xmlns:a16="http://schemas.microsoft.com/office/drawing/2014/main" id="{2A03C9A5-6A77-8B39-006C-48656CA7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2971800"/>
            <a:ext cx="3506787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\\client\D$\2017 presentation photos\DSC01774.JPG">
            <a:extLst>
              <a:ext uri="{FF2B5EF4-FFF2-40B4-BE49-F238E27FC236}">
                <a16:creationId xmlns:a16="http://schemas.microsoft.com/office/drawing/2014/main" id="{BED66B08-F425-4D7D-67E6-03D1E06B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5"/>
          <a:stretch>
            <a:fillRect/>
          </a:stretch>
        </p:blipFill>
        <p:spPr bwMode="auto">
          <a:xfrm>
            <a:off x="539750" y="3405188"/>
            <a:ext cx="3976688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\\client\D$\2017 presentation photos\DSC01773.JPG">
            <a:extLst>
              <a:ext uri="{FF2B5EF4-FFF2-40B4-BE49-F238E27FC236}">
                <a16:creationId xmlns:a16="http://schemas.microsoft.com/office/drawing/2014/main" id="{0EF8B0FC-879C-C586-3BDB-BCD796E8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 b="11409"/>
          <a:stretch>
            <a:fillRect/>
          </a:stretch>
        </p:blipFill>
        <p:spPr bwMode="auto">
          <a:xfrm>
            <a:off x="2201863" y="415925"/>
            <a:ext cx="278606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lide 23">
            <a:extLst>
              <a:ext uri="{FF2B5EF4-FFF2-40B4-BE49-F238E27FC236}">
                <a16:creationId xmlns:a16="http://schemas.microsoft.com/office/drawing/2014/main" id="{CB8FD9E2-9B47-EA2F-4A0D-8A17A268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39713"/>
            <a:ext cx="8497887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F0314D35-E49A-2DAA-C697-19FD596070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34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2"/>
                </a:solidFill>
                <a:latin typeface="Comic Sans MS" panose="030F0702030302020204" pitchFamily="66" charset="0"/>
              </a:rPr>
              <a:t>A Longworth small mammal trap</a:t>
            </a:r>
            <a:endParaRPr lang="en-GB" altLang="en-US" sz="40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9EB70DEF-DEF3-E564-8D7C-C9859F753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81000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omic Sans MS" panose="030F0702030302020204" pitchFamily="66" charset="0"/>
              </a:rPr>
              <a:t>Good Luck!</a:t>
            </a:r>
            <a:endParaRPr lang="en-GB" altLang="en-US" sz="2800" b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87EB75F5-3FB1-DB71-9FCC-8BA2690B5A7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124075" y="0"/>
            <a:ext cx="4572000" cy="1143000"/>
          </a:xfrm>
          <a:noFill/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en-GB" altLang="en-US">
                <a:solidFill>
                  <a:schemeClr val="bg2"/>
                </a:solidFill>
                <a:latin typeface="Comic Sans MS" panose="030F0702030302020204" pitchFamily="66" charset="0"/>
              </a:rPr>
              <a:t>Where are we?</a:t>
            </a:r>
          </a:p>
        </p:txBody>
      </p:sp>
      <p:grpSp>
        <p:nvGrpSpPr>
          <p:cNvPr id="3075" name="Group 19">
            <a:extLst>
              <a:ext uri="{FF2B5EF4-FFF2-40B4-BE49-F238E27FC236}">
                <a16:creationId xmlns:a16="http://schemas.microsoft.com/office/drawing/2014/main" id="{CF2111B1-A34F-0218-B0EB-119035E9285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765300"/>
            <a:ext cx="7704138" cy="3616325"/>
            <a:chOff x="755576" y="1487643"/>
            <a:chExt cx="7704856" cy="3616906"/>
          </a:xfrm>
        </p:grpSpPr>
        <p:pic>
          <p:nvPicPr>
            <p:cNvPr id="3076" name="Picture 21" descr="\\client\D$\2017 presentation photos\_DSC8703.jpg">
              <a:extLst>
                <a:ext uri="{FF2B5EF4-FFF2-40B4-BE49-F238E27FC236}">
                  <a16:creationId xmlns:a16="http://schemas.microsoft.com/office/drawing/2014/main" id="{D72EC73A-BF44-1B70-E55A-5D7DA9C69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96" b="14465"/>
            <a:stretch>
              <a:fillRect/>
            </a:stretch>
          </p:blipFill>
          <p:spPr bwMode="auto">
            <a:xfrm>
              <a:off x="755576" y="1487643"/>
              <a:ext cx="7704856" cy="3616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7" name="Group 18">
              <a:extLst>
                <a:ext uri="{FF2B5EF4-FFF2-40B4-BE49-F238E27FC236}">
                  <a16:creationId xmlns:a16="http://schemas.microsoft.com/office/drawing/2014/main" id="{31446F94-B2F3-6C37-097C-6725D298A2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736" y="2204864"/>
              <a:ext cx="5688632" cy="2376264"/>
              <a:chOff x="2195736" y="2204864"/>
              <a:chExt cx="5688632" cy="2376264"/>
            </a:xfrm>
          </p:grpSpPr>
          <p:cxnSp>
            <p:nvCxnSpPr>
              <p:cNvPr id="3078" name="Straight Connector 3">
                <a:extLst>
                  <a:ext uri="{FF2B5EF4-FFF2-40B4-BE49-F238E27FC236}">
                    <a16:creationId xmlns:a16="http://schemas.microsoft.com/office/drawing/2014/main" id="{E14E467C-8FC9-B70A-AA61-284D6FEE45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55976" y="2204864"/>
                <a:ext cx="3528392" cy="1008112"/>
              </a:xfrm>
              <a:prstGeom prst="line">
                <a:avLst/>
              </a:prstGeom>
              <a:noFill/>
              <a:ln w="28575" algn="ctr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9" name="Straight Connector 5">
                <a:extLst>
                  <a:ext uri="{FF2B5EF4-FFF2-40B4-BE49-F238E27FC236}">
                    <a16:creationId xmlns:a16="http://schemas.microsoft.com/office/drawing/2014/main" id="{55F99E58-4ADF-C3C9-6459-C3A71F117D4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884368" y="3212976"/>
                <a:ext cx="0" cy="1368152"/>
              </a:xfrm>
              <a:prstGeom prst="line">
                <a:avLst/>
              </a:prstGeom>
              <a:noFill/>
              <a:ln w="28575" algn="ctr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80" name="Straight Connector 7">
                <a:extLst>
                  <a:ext uri="{FF2B5EF4-FFF2-40B4-BE49-F238E27FC236}">
                    <a16:creationId xmlns:a16="http://schemas.microsoft.com/office/drawing/2014/main" id="{DDBCD0A0-07F3-9B68-96EB-A8FBEB00F9B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3995936" y="3573016"/>
                <a:ext cx="3888432" cy="1008112"/>
              </a:xfrm>
              <a:prstGeom prst="line">
                <a:avLst/>
              </a:prstGeom>
              <a:noFill/>
              <a:ln w="28575" algn="ctr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81" name="Straight Connector 9">
                <a:extLst>
                  <a:ext uri="{FF2B5EF4-FFF2-40B4-BE49-F238E27FC236}">
                    <a16:creationId xmlns:a16="http://schemas.microsoft.com/office/drawing/2014/main" id="{79990F34-EED2-A868-FFD7-79626EC405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483768" y="3573016"/>
                <a:ext cx="1512168" cy="1008112"/>
              </a:xfrm>
              <a:prstGeom prst="line">
                <a:avLst/>
              </a:prstGeom>
              <a:noFill/>
              <a:ln w="28575" algn="ctr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82" name="Straight Connector 11">
                <a:extLst>
                  <a:ext uri="{FF2B5EF4-FFF2-40B4-BE49-F238E27FC236}">
                    <a16:creationId xmlns:a16="http://schemas.microsoft.com/office/drawing/2014/main" id="{B7A6F280-104B-5638-2E97-BF2053A2A9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195736" y="3212976"/>
                <a:ext cx="288032" cy="1368152"/>
              </a:xfrm>
              <a:prstGeom prst="line">
                <a:avLst/>
              </a:prstGeom>
              <a:noFill/>
              <a:ln w="28575" algn="ctr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83" name="Straight Connector 13">
                <a:extLst>
                  <a:ext uri="{FF2B5EF4-FFF2-40B4-BE49-F238E27FC236}">
                    <a16:creationId xmlns:a16="http://schemas.microsoft.com/office/drawing/2014/main" id="{523D6222-CD86-1070-520E-15D4BFE75A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195736" y="2708920"/>
                <a:ext cx="576064" cy="504056"/>
              </a:xfrm>
              <a:prstGeom prst="line">
                <a:avLst/>
              </a:prstGeom>
              <a:noFill/>
              <a:ln w="28575" algn="ctr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84" name="Straight Connector 15">
                <a:extLst>
                  <a:ext uri="{FF2B5EF4-FFF2-40B4-BE49-F238E27FC236}">
                    <a16:creationId xmlns:a16="http://schemas.microsoft.com/office/drawing/2014/main" id="{DB24E4B7-02DB-CFA6-F5C7-6E8684B1635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71800" y="2708920"/>
                <a:ext cx="468052" cy="252028"/>
              </a:xfrm>
              <a:prstGeom prst="line">
                <a:avLst/>
              </a:prstGeom>
              <a:noFill/>
              <a:ln w="28575" algn="ctr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85" name="Straight Connector 17">
                <a:extLst>
                  <a:ext uri="{FF2B5EF4-FFF2-40B4-BE49-F238E27FC236}">
                    <a16:creationId xmlns:a16="http://schemas.microsoft.com/office/drawing/2014/main" id="{F60829F9-85A9-5FB9-E3BE-73323734A5C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239852" y="2204864"/>
                <a:ext cx="1116124" cy="756084"/>
              </a:xfrm>
              <a:prstGeom prst="line">
                <a:avLst/>
              </a:prstGeom>
              <a:noFill/>
              <a:ln w="28575" algn="ctr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Slide 24c">
            <a:extLst>
              <a:ext uri="{FF2B5EF4-FFF2-40B4-BE49-F238E27FC236}">
                <a16:creationId xmlns:a16="http://schemas.microsoft.com/office/drawing/2014/main" id="{3037FCBB-B84D-1F20-4861-6AC493030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08413"/>
            <a:ext cx="29321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3" descr="Slide 24b">
            <a:extLst>
              <a:ext uri="{FF2B5EF4-FFF2-40B4-BE49-F238E27FC236}">
                <a16:creationId xmlns:a16="http://schemas.microsoft.com/office/drawing/2014/main" id="{EA7081DC-0EFC-CDB5-AC5D-25E9B0961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44925"/>
            <a:ext cx="300513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1">
            <a:extLst>
              <a:ext uri="{FF2B5EF4-FFF2-40B4-BE49-F238E27FC236}">
                <a16:creationId xmlns:a16="http://schemas.microsoft.com/office/drawing/2014/main" id="{307F0B5B-5D12-459B-7E40-EC5147AD41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0413" y="57531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Mammal Study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4350" name="PubOvalCallout">
            <a:extLst>
              <a:ext uri="{FF2B5EF4-FFF2-40B4-BE49-F238E27FC236}">
                <a16:creationId xmlns:a16="http://schemas.microsoft.com/office/drawing/2014/main" id="{F4CABFDB-66D5-ABBB-35FB-1D58710A720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315200" y="4060825"/>
            <a:ext cx="1524000" cy="1143000"/>
          </a:xfrm>
          <a:custGeom>
            <a:avLst/>
            <a:gdLst>
              <a:gd name="G0" fmla="+- 0 0 0"/>
              <a:gd name="G1" fmla="+- 0 0 0"/>
              <a:gd name="T0" fmla="*/ 10800 w 21600"/>
              <a:gd name="T1" fmla="*/ 0 h 21600"/>
              <a:gd name="T2" fmla="*/ 0 w 21600"/>
              <a:gd name="T3" fmla="*/ 8105 h 21600"/>
              <a:gd name="T4" fmla="*/ 0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351" name="Freeform 8">
            <a:extLst>
              <a:ext uri="{FF2B5EF4-FFF2-40B4-BE49-F238E27FC236}">
                <a16:creationId xmlns:a16="http://schemas.microsoft.com/office/drawing/2014/main" id="{5D9C5DF3-5BD7-3E2A-91EC-DFEF4E1FE20F}"/>
              </a:ext>
            </a:extLst>
          </p:cNvPr>
          <p:cNvSpPr>
            <a:spLocks noEditPoints="1" noChangeArrowheads="1"/>
          </p:cNvSpPr>
          <p:nvPr/>
        </p:nvSpPr>
        <p:spPr bwMode="auto">
          <a:xfrm flipH="1">
            <a:off x="228600" y="4137025"/>
            <a:ext cx="1371600" cy="1219200"/>
          </a:xfrm>
          <a:custGeom>
            <a:avLst/>
            <a:gdLst>
              <a:gd name="G0" fmla="+- 0 0 0"/>
              <a:gd name="G1" fmla="+- 0 0 0"/>
              <a:gd name="T0" fmla="*/ 10800 w 21600"/>
              <a:gd name="T1" fmla="*/ 0 h 21600"/>
              <a:gd name="T2" fmla="*/ 0 w 21600"/>
              <a:gd name="T3" fmla="*/ 8105 h 21600"/>
              <a:gd name="T4" fmla="*/ 0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16AF6445-A7E0-9D7E-24E0-8521D85E9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89425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chemeClr val="bg2"/>
                </a:solidFill>
                <a:latin typeface="Comic Sans MS" panose="030F0702030302020204" pitchFamily="66" charset="0"/>
              </a:rPr>
              <a:t>I’m a Woodmouse</a:t>
            </a:r>
            <a:endParaRPr lang="en-GB" altLang="en-US" sz="1600" b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8C110932-19CE-AA1B-DC3C-F9291AF68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213225"/>
            <a:ext cx="1219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chemeClr val="bg2"/>
                </a:solidFill>
                <a:latin typeface="Comic Sans MS" panose="030F0702030302020204" pitchFamily="66" charset="0"/>
              </a:rPr>
              <a:t>I’m a Bank Vole</a:t>
            </a:r>
            <a:endParaRPr lang="en-GB" altLang="en-US" sz="1600" b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13" name="Picture 12" descr="Slide 24a">
            <a:extLst>
              <a:ext uri="{FF2B5EF4-FFF2-40B4-BE49-F238E27FC236}">
                <a16:creationId xmlns:a16="http://schemas.microsoft.com/office/drawing/2014/main" id="{ACF86B51-AC35-DEA3-9E63-E3F2B6A0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2263"/>
            <a:ext cx="369411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84685091-9F8A-26CA-D317-C747D43CC8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57324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2"/>
                </a:solidFill>
                <a:latin typeface="Comic Sans MS" panose="030F0702030302020204" pitchFamily="66" charset="0"/>
              </a:rPr>
              <a:t>There are 7 well stocked ponds</a:t>
            </a:r>
            <a:endParaRPr lang="en-GB" altLang="en-US" sz="40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955567B2-25D9-3622-E86D-961CFB7A1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447800"/>
            <a:ext cx="3025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/>
          </a:p>
        </p:txBody>
      </p:sp>
      <p:sp>
        <p:nvSpPr>
          <p:cNvPr id="22532" name="Text Box 6">
            <a:extLst>
              <a:ext uri="{FF2B5EF4-FFF2-40B4-BE49-F238E27FC236}">
                <a16:creationId xmlns:a16="http://schemas.microsoft.com/office/drawing/2014/main" id="{E4AD9EEB-BC68-2A9A-B7B0-C1BF800CF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717550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>
                <a:solidFill>
                  <a:schemeClr val="bg2"/>
                </a:solidFill>
                <a:latin typeface="Comic Sans MS" panose="030F0702030302020204" pitchFamily="66" charset="0"/>
              </a:rPr>
              <a:t>Sunny Pond</a:t>
            </a:r>
          </a:p>
        </p:txBody>
      </p:sp>
      <p:sp>
        <p:nvSpPr>
          <p:cNvPr id="22533" name="Text Box 7">
            <a:extLst>
              <a:ext uri="{FF2B5EF4-FFF2-40B4-BE49-F238E27FC236}">
                <a16:creationId xmlns:a16="http://schemas.microsoft.com/office/drawing/2014/main" id="{346F54BF-2325-637F-BB3E-A44E5874F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60375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2"/>
                </a:solidFill>
                <a:latin typeface="Comic Sans MS" panose="030F0702030302020204" pitchFamily="66" charset="0"/>
              </a:rPr>
              <a:t>Murky Marsh</a:t>
            </a:r>
            <a:endParaRPr lang="en-GB" altLang="en-US" sz="2800" b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4" name="Picture 8" descr="D:\PFiles\MSOffice\Clipart\standard\stddir1\AN04108_.WMF">
            <a:extLst>
              <a:ext uri="{FF2B5EF4-FFF2-40B4-BE49-F238E27FC236}">
                <a16:creationId xmlns:a16="http://schemas.microsoft.com/office/drawing/2014/main" id="{CDCF342C-0C6A-F88C-07A0-FCCB454C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260350"/>
            <a:ext cx="10715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D:\PFiles\MSOffice\Clipart\standard\stddir1\AN04206_.WMF">
            <a:extLst>
              <a:ext uri="{FF2B5EF4-FFF2-40B4-BE49-F238E27FC236}">
                <a16:creationId xmlns:a16="http://schemas.microsoft.com/office/drawing/2014/main" id="{11F0FF90-3958-AF92-F08C-586C26D5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70350"/>
            <a:ext cx="1447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 descr="Slide 25a">
            <a:extLst>
              <a:ext uri="{FF2B5EF4-FFF2-40B4-BE49-F238E27FC236}">
                <a16:creationId xmlns:a16="http://schemas.microsoft.com/office/drawing/2014/main" id="{26B6E8AD-029C-1F73-2E94-7F675BF0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2588"/>
            <a:ext cx="437038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Slide 25b">
            <a:extLst>
              <a:ext uri="{FF2B5EF4-FFF2-40B4-BE49-F238E27FC236}">
                <a16:creationId xmlns:a16="http://schemas.microsoft.com/office/drawing/2014/main" id="{EC041BFA-0423-E4F7-93E3-64641EFB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185988"/>
            <a:ext cx="4681538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32B114C7-618E-F101-4E10-55BF9D8FCB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6063" y="4581525"/>
            <a:ext cx="4997450" cy="1511300"/>
          </a:xfrm>
        </p:spPr>
        <p:txBody>
          <a:bodyPr/>
          <a:lstStyle/>
          <a:p>
            <a:pPr eaLnBrk="1" hangingPunct="1"/>
            <a:r>
              <a:rPr lang="en-GB" alt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Most of the time will be spent working in our 'outdoor classroom‘!</a:t>
            </a:r>
            <a:endParaRPr lang="en-GB" altLang="en-US" sz="2800" b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5" name="Picture 5" descr="I:\County Education\School &amp; Community\Study Centres\Stubbington\Stubbington Study Centre\Photos\Nov 2016 Fairisle for ppt\log circle and Harry Humus.jpg">
            <a:extLst>
              <a:ext uri="{FF2B5EF4-FFF2-40B4-BE49-F238E27FC236}">
                <a16:creationId xmlns:a16="http://schemas.microsoft.com/office/drawing/2014/main" id="{F3528409-0D17-2189-A2F0-C5902162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99745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I:\County Education\School &amp; Community\Study Centres\Stubbington\Stubbington Study Centre\Photos\Nov 2016 Fairisle for ppt\Harry Humus bat moth.jpg">
            <a:extLst>
              <a:ext uri="{FF2B5EF4-FFF2-40B4-BE49-F238E27FC236}">
                <a16:creationId xmlns:a16="http://schemas.microsoft.com/office/drawing/2014/main" id="{D533F7AE-82C1-D834-8111-C2448ACE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33613"/>
            <a:ext cx="35274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5AABD6CB-70B7-2B65-C420-60735DDF2D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3225" y="476250"/>
            <a:ext cx="8402638" cy="6096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2"/>
                </a:solidFill>
                <a:latin typeface="Comic Sans MS" panose="030F0702030302020204" pitchFamily="66" charset="0"/>
              </a:rPr>
              <a:t>Seashore Activities</a:t>
            </a:r>
            <a:r>
              <a:rPr lang="en-US" altLang="en-US" sz="3200">
                <a:solidFill>
                  <a:schemeClr val="bg2"/>
                </a:solidFill>
                <a:latin typeface="Comic Sans MS" panose="030F0702030302020204" pitchFamily="66" charset="0"/>
              </a:rPr>
              <a:t>: all seashore activities are led by a member of Centre staff.</a:t>
            </a:r>
            <a:br>
              <a:rPr lang="en-GB" altLang="en-US" sz="3200">
                <a:solidFill>
                  <a:schemeClr val="bg2"/>
                </a:solidFill>
                <a:latin typeface="Comic Sans MS" panose="030F0702030302020204" pitchFamily="66" charset="0"/>
              </a:rPr>
            </a:br>
            <a:endParaRPr lang="en-GB" altLang="en-US" sz="32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79" name="Picture 9" descr="Slide 29c">
            <a:extLst>
              <a:ext uri="{FF2B5EF4-FFF2-40B4-BE49-F238E27FC236}">
                <a16:creationId xmlns:a16="http://schemas.microsoft.com/office/drawing/2014/main" id="{0BBC4D3D-4D28-6ECA-E496-5BE2C4B9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6975"/>
            <a:ext cx="3754438" cy="2816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7" descr="I:\County Education\School &amp; Community\Study Centres\Stubbington\Stubbington Study Centre\Photos\Nov 2016 Fairisle for ppt\sandcastles.jpg">
            <a:extLst>
              <a:ext uri="{FF2B5EF4-FFF2-40B4-BE49-F238E27FC236}">
                <a16:creationId xmlns:a16="http://schemas.microsoft.com/office/drawing/2014/main" id="{C871A88D-ACFB-23ED-39E9-7EEFE311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86163"/>
            <a:ext cx="3905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 descr="F:\TempFolder\IMG_20160503_151735369 (2).jpg">
            <a:extLst>
              <a:ext uri="{FF2B5EF4-FFF2-40B4-BE49-F238E27FC236}">
                <a16:creationId xmlns:a16="http://schemas.microsoft.com/office/drawing/2014/main" id="{B6E86893-275C-BAAC-2723-1FB83093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221163"/>
            <a:ext cx="38766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" descr="F:\TempFolder\IMG_20160503_152515860.jpg">
            <a:extLst>
              <a:ext uri="{FF2B5EF4-FFF2-40B4-BE49-F238E27FC236}">
                <a16:creationId xmlns:a16="http://schemas.microsoft.com/office/drawing/2014/main" id="{95BBF17B-C9D6-4178-5C48-12320A5D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25538"/>
            <a:ext cx="408146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80D641-A9BE-7C0B-0811-9812EB660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endParaRPr lang="en-GB" altLang="en-US" sz="4000" kern="0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 descr="I:\County Education\School &amp; Community\Study Centres\Stubbington\Stubbington Study Centre\Photos\Nov 2016 Fairisle for ppt\earthquake 2.jpg">
            <a:extLst>
              <a:ext uri="{FF2B5EF4-FFF2-40B4-BE49-F238E27FC236}">
                <a16:creationId xmlns:a16="http://schemas.microsoft.com/office/drawing/2014/main" id="{66B31001-1A47-ECCD-85C7-36F9535B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1" b="30464"/>
          <a:stretch>
            <a:fillRect/>
          </a:stretch>
        </p:blipFill>
        <p:spPr bwMode="auto">
          <a:xfrm>
            <a:off x="998538" y="4365625"/>
            <a:ext cx="689927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3" descr="I:\County Education\School &amp; Community\Study Centres\Stubbington\Stubbington Study Centre\Photos\Nov 2016 Fairisle for ppt\earthquake.jpg">
            <a:extLst>
              <a:ext uri="{FF2B5EF4-FFF2-40B4-BE49-F238E27FC236}">
                <a16:creationId xmlns:a16="http://schemas.microsoft.com/office/drawing/2014/main" id="{F94E90AC-BD5F-2C77-B801-B72180F62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8983"/>
          <a:stretch>
            <a:fillRect/>
          </a:stretch>
        </p:blipFill>
        <p:spPr bwMode="auto">
          <a:xfrm>
            <a:off x="323850" y="249238"/>
            <a:ext cx="38481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1" descr="I:\County Education\School &amp; Community\Study Centres\Stubbington\Stubbington Study Centre\Photos\Nov 2016 Fairisle for ppt\earthquake lava leap.jpg">
            <a:extLst>
              <a:ext uri="{FF2B5EF4-FFF2-40B4-BE49-F238E27FC236}">
                <a16:creationId xmlns:a16="http://schemas.microsoft.com/office/drawing/2014/main" id="{BE32F42F-7EC8-FA0A-BA44-D794445C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244475"/>
            <a:ext cx="4037013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5" descr="Slide 31e">
            <a:extLst>
              <a:ext uri="{FF2B5EF4-FFF2-40B4-BE49-F238E27FC236}">
                <a16:creationId xmlns:a16="http://schemas.microsoft.com/office/drawing/2014/main" id="{D5E5DBE5-A6CA-E430-DFB9-C20F366B9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2565400"/>
            <a:ext cx="4900613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Slide 32">
            <a:extLst>
              <a:ext uri="{FF2B5EF4-FFF2-40B4-BE49-F238E27FC236}">
                <a16:creationId xmlns:a16="http://schemas.microsoft.com/office/drawing/2014/main" id="{F4AF1ACC-2900-C804-9E7E-C7529D73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70596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>
            <a:extLst>
              <a:ext uri="{FF2B5EF4-FFF2-40B4-BE49-F238E27FC236}">
                <a16:creationId xmlns:a16="http://schemas.microsoft.com/office/drawing/2014/main" id="{1D8B9E0F-2341-9814-0ECB-4D72657E15B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562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Shelter building and testing!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FC4E9D1E-21A5-7D5F-A59F-4A9BD254B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57200"/>
            <a:ext cx="4098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‘Here comes the rain !’</a:t>
            </a:r>
            <a:endParaRPr lang="en-GB" altLang="en-US" sz="28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629" name="Picture 6" descr="C:\Program Files\Microsoft Office\Clipart\Pub60Cor\NA01682_.wmf">
            <a:extLst>
              <a:ext uri="{FF2B5EF4-FFF2-40B4-BE49-F238E27FC236}">
                <a16:creationId xmlns:a16="http://schemas.microsoft.com/office/drawing/2014/main" id="{8CC5104D-1B09-A7D6-C8DC-6EC1CCEF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"/>
            <a:ext cx="21494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8AC5F5AA-3677-551F-775C-0357DABA9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716338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2"/>
                </a:solidFill>
                <a:latin typeface="Comic Sans MS" panose="030F0702030302020204" pitchFamily="66" charset="0"/>
              </a:rPr>
              <a:t>Walking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2"/>
                </a:solidFill>
                <a:latin typeface="Comic Sans MS" panose="030F0702030302020204" pitchFamily="66" charset="0"/>
              </a:rPr>
              <a:t>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bg2"/>
                </a:solidFill>
                <a:latin typeface="Comic Sans MS" panose="030F0702030302020204" pitchFamily="66" charset="0"/>
              </a:rPr>
              <a:t>plank</a:t>
            </a:r>
            <a:endParaRPr lang="en-GB" altLang="en-US" sz="4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651" name="Picture 7" descr="Slide 33a">
            <a:extLst>
              <a:ext uri="{FF2B5EF4-FFF2-40B4-BE49-F238E27FC236}">
                <a16:creationId xmlns:a16="http://schemas.microsoft.com/office/drawing/2014/main" id="{E6F1E9AC-2238-D172-D1EC-3AB476E91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40719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Slide 33b">
            <a:extLst>
              <a:ext uri="{FF2B5EF4-FFF2-40B4-BE49-F238E27FC236}">
                <a16:creationId xmlns:a16="http://schemas.microsoft.com/office/drawing/2014/main" id="{378EA852-1BBA-4433-491C-D3FA87F41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4071937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 descr="Slide 33c">
            <a:extLst>
              <a:ext uri="{FF2B5EF4-FFF2-40B4-BE49-F238E27FC236}">
                <a16:creationId xmlns:a16="http://schemas.microsoft.com/office/drawing/2014/main" id="{DB0B2BE2-BD67-101F-2720-08CAB104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2263"/>
            <a:ext cx="3998912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D:\PFiles\MSOffice\Clipart\standard\stddir3\NA01702_.wmf">
            <a:extLst>
              <a:ext uri="{FF2B5EF4-FFF2-40B4-BE49-F238E27FC236}">
                <a16:creationId xmlns:a16="http://schemas.microsoft.com/office/drawing/2014/main" id="{24F644AD-6FB2-B143-9EE0-7CAAF951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20796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D:\PFiles\MSOffice\Clipart\standard\stddir3\NA01452_.wmf">
            <a:extLst>
              <a:ext uri="{FF2B5EF4-FFF2-40B4-BE49-F238E27FC236}">
                <a16:creationId xmlns:a16="http://schemas.microsoft.com/office/drawing/2014/main" id="{22FBB21D-C924-66C8-FEBC-EC856084E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2063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8">
            <a:extLst>
              <a:ext uri="{FF2B5EF4-FFF2-40B4-BE49-F238E27FC236}">
                <a16:creationId xmlns:a16="http://schemas.microsoft.com/office/drawing/2014/main" id="{58E82951-626F-7988-9470-C3B7DEDAC1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741738" y="5300663"/>
            <a:ext cx="4572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Orienteering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677" name="Picture 7" descr="I:\County Education\School &amp; Community\Study Centres\Stubbington\Stubbington Study Centre\Photos\Nov 2016 Fairisle for ppt\orienteering.jpg">
            <a:extLst>
              <a:ext uri="{FF2B5EF4-FFF2-40B4-BE49-F238E27FC236}">
                <a16:creationId xmlns:a16="http://schemas.microsoft.com/office/drawing/2014/main" id="{A1782C38-A7E1-BEFE-D168-74B959C0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20713"/>
            <a:ext cx="3716338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" descr="Slide 35b">
            <a:extLst>
              <a:ext uri="{FF2B5EF4-FFF2-40B4-BE49-F238E27FC236}">
                <a16:creationId xmlns:a16="http://schemas.microsoft.com/office/drawing/2014/main" id="{4AB1ED15-9502-1BAF-99FC-3E8A75FC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3998912" cy="2852737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7">
            <a:extLst>
              <a:ext uri="{FF2B5EF4-FFF2-40B4-BE49-F238E27FC236}">
                <a16:creationId xmlns:a16="http://schemas.microsoft.com/office/drawing/2014/main" id="{E33F4692-92DF-36C8-AECF-AD6A93F8DE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2743200"/>
            <a:ext cx="441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2"/>
                </a:solidFill>
                <a:latin typeface="Comic Sans MS" panose="030F0702030302020204" pitchFamily="66" charset="0"/>
              </a:rPr>
              <a:t>Stubbington Fox</a:t>
            </a:r>
            <a:endParaRPr lang="en-GB" altLang="en-US" sz="40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9700" name="Text Box 8">
            <a:extLst>
              <a:ext uri="{FF2B5EF4-FFF2-40B4-BE49-F238E27FC236}">
                <a16:creationId xmlns:a16="http://schemas.microsoft.com/office/drawing/2014/main" id="{5FDAA484-46E8-0F8A-F77D-1CB7D6E92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33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omic Sans MS" panose="030F0702030302020204" pitchFamily="66" charset="0"/>
              </a:rPr>
              <a:t>Gotcha!</a:t>
            </a:r>
            <a:endParaRPr lang="en-GB" altLang="en-US" sz="2400">
              <a:latin typeface="Comic Sans MS" panose="030F0702030302020204" pitchFamily="66" charset="0"/>
            </a:endParaRPr>
          </a:p>
        </p:txBody>
      </p:sp>
      <p:pic>
        <p:nvPicPr>
          <p:cNvPr id="29701" name="Picture 9" descr="Slide 35a">
            <a:extLst>
              <a:ext uri="{FF2B5EF4-FFF2-40B4-BE49-F238E27FC236}">
                <a16:creationId xmlns:a16="http://schemas.microsoft.com/office/drawing/2014/main" id="{A0099706-9A3F-F73C-8D32-C5A2366F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925888" cy="2852737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11" descr="Slide 35c">
            <a:extLst>
              <a:ext uri="{FF2B5EF4-FFF2-40B4-BE49-F238E27FC236}">
                <a16:creationId xmlns:a16="http://schemas.microsoft.com/office/drawing/2014/main" id="{44AF62B4-F141-331A-A892-B72DF5975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640138"/>
            <a:ext cx="3925888" cy="3011487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9" descr="I:\County Education\School &amp; Community\Study Centres\Stubbington\Stubbington Study Centre\Photos\Nov 2016 Fairisle for ppt\stubbington fox.jpg">
            <a:extLst>
              <a:ext uri="{FF2B5EF4-FFF2-40B4-BE49-F238E27FC236}">
                <a16:creationId xmlns:a16="http://schemas.microsoft.com/office/drawing/2014/main" id="{CD6DE2C9-2A34-B7ED-27CC-0746EBE4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644900"/>
            <a:ext cx="4002087" cy="3001963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:\County Education\School &amp; Community\Study Centres\Stubbington\Stubbington Study Centre\Photos\Nov 2016 Fairisle for ppt\zoom.jpg">
            <a:extLst>
              <a:ext uri="{FF2B5EF4-FFF2-40B4-BE49-F238E27FC236}">
                <a16:creationId xmlns:a16="http://schemas.microsoft.com/office/drawing/2014/main" id="{02749623-9DDD-FFC7-E742-B1034AABE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4470400"/>
            <a:ext cx="26606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I:\County Education\School &amp; Community\Study Centres\Stubbington\Stubbington Study Centre\Photos\Nov 2016 Fairisle for ppt\robot writer.jpg">
            <a:extLst>
              <a:ext uri="{FF2B5EF4-FFF2-40B4-BE49-F238E27FC236}">
                <a16:creationId xmlns:a16="http://schemas.microsoft.com/office/drawing/2014/main" id="{C3CFE045-C3AD-045E-2B33-F3C41852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68300"/>
            <a:ext cx="290195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I:\County Education\School &amp; Community\Study Centres\Stubbington\Stubbington Study Centre\Photos\Nov 2016 Fairisle for ppt\raccoon circles.jpg">
            <a:extLst>
              <a:ext uri="{FF2B5EF4-FFF2-40B4-BE49-F238E27FC236}">
                <a16:creationId xmlns:a16="http://schemas.microsoft.com/office/drawing/2014/main" id="{9454F515-0D1F-45C8-BB17-ABCAA1FC2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2997200"/>
            <a:ext cx="41513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I:\County Education\School &amp; Community\Study Centres\Stubbington\Stubbington Study Centre\Photos\Nov 2016 Fairisle for ppt\minefield.jpg">
            <a:extLst>
              <a:ext uri="{FF2B5EF4-FFF2-40B4-BE49-F238E27FC236}">
                <a16:creationId xmlns:a16="http://schemas.microsoft.com/office/drawing/2014/main" id="{E14B5A5C-9FE0-013B-87DF-B30C4549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68300"/>
            <a:ext cx="348138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5ED7E7BA-1173-C341-1E3C-1C91F1CC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5513388"/>
            <a:ext cx="471805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GB" altLang="en-US" kern="0" dirty="0">
                <a:solidFill>
                  <a:schemeClr val="bg2"/>
                </a:solidFill>
                <a:latin typeface="Comic Sans MS" pitchFamily="66" charset="0"/>
              </a:rPr>
              <a:t>House Challenges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766D66AE-31BE-612B-A808-B1796E31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9" name="Content Placeholder 4">
            <a:extLst>
              <a:ext uri="{FF2B5EF4-FFF2-40B4-BE49-F238E27FC236}">
                <a16:creationId xmlns:a16="http://schemas.microsoft.com/office/drawing/2014/main" id="{B7DEAE0A-24A9-8413-F1CC-652C6B53C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76250"/>
            <a:ext cx="7953375" cy="597217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5D44F0D6-64B3-608B-6A8E-868508B369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53736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On-site first aid support</a:t>
            </a: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B12AF668-CF53-8F8B-9179-2A2A3B52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9275"/>
            <a:ext cx="671988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Slide 20">
            <a:extLst>
              <a:ext uri="{FF2B5EF4-FFF2-40B4-BE49-F238E27FC236}">
                <a16:creationId xmlns:a16="http://schemas.microsoft.com/office/drawing/2014/main" id="{6DA7F782-A65F-2A38-8FA9-F61C9FFC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92463"/>
            <a:ext cx="424815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>
            <a:extLst>
              <a:ext uri="{FF2B5EF4-FFF2-40B4-BE49-F238E27FC236}">
                <a16:creationId xmlns:a16="http://schemas.microsoft.com/office/drawing/2014/main" id="{9F19EFFE-0C43-8215-03B4-905AD555AEC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19700" y="3860800"/>
            <a:ext cx="3573463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Children will visit the hide late one evening to spy on the wildlife.</a:t>
            </a:r>
            <a:endParaRPr lang="en-GB" altLang="en-US" sz="36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2772" name="Group 1">
            <a:extLst>
              <a:ext uri="{FF2B5EF4-FFF2-40B4-BE49-F238E27FC236}">
                <a16:creationId xmlns:a16="http://schemas.microsoft.com/office/drawing/2014/main" id="{924AA5DE-9F53-DDC6-E168-D0E6AA514732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2781300"/>
            <a:ext cx="1657350" cy="1552575"/>
            <a:chOff x="4174671" y="38100"/>
            <a:chExt cx="2438400" cy="1600200"/>
          </a:xfrm>
        </p:grpSpPr>
        <p:sp>
          <p:nvSpPr>
            <p:cNvPr id="10245" name="PubOvalCallout">
              <a:extLst>
                <a:ext uri="{FF2B5EF4-FFF2-40B4-BE49-F238E27FC236}">
                  <a16:creationId xmlns:a16="http://schemas.microsoft.com/office/drawing/2014/main" id="{8B803FF2-CE78-FB48-272C-D41911B474B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212041" y="38100"/>
              <a:ext cx="2363660" cy="1600200"/>
            </a:xfrm>
            <a:custGeom>
              <a:avLst/>
              <a:gdLst>
                <a:gd name="G0" fmla="+- 0 0 0"/>
                <a:gd name="G1" fmla="+- 9707 0 0"/>
                <a:gd name="T0" fmla="*/ 10800 w 21600"/>
                <a:gd name="T1" fmla="*/ 0 h 21600"/>
                <a:gd name="T2" fmla="*/ 0 w 21600"/>
                <a:gd name="T3" fmla="*/ 8105 h 21600"/>
                <a:gd name="T4" fmla="*/ 9707 w 21600"/>
                <a:gd name="T5" fmla="*/ 21600 h 21600"/>
                <a:gd name="T6" fmla="*/ 10800 w 21600"/>
                <a:gd name="T7" fmla="*/ 16210 h 21600"/>
                <a:gd name="T8" fmla="*/ 21600 w 21600"/>
                <a:gd name="T9" fmla="*/ 8105 h 216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3163 w 21600"/>
                <a:gd name="T16" fmla="*/ 2374 h 21600"/>
                <a:gd name="T17" fmla="*/ 18437 w 21600"/>
                <a:gd name="T18" fmla="*/ 13836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9707" y="21600"/>
                  </a:moveTo>
                  <a:lnTo>
                    <a:pt x="9590" y="16158"/>
                  </a:lnTo>
                  <a:cubicBezTo>
                    <a:pt x="9991" y="16192"/>
                    <a:pt x="10395" y="16210"/>
                    <a:pt x="10800" y="16210"/>
                  </a:cubicBezTo>
                  <a:cubicBezTo>
                    <a:pt x="16764" y="16210"/>
                    <a:pt x="21600" y="12581"/>
                    <a:pt x="21600" y="8105"/>
                  </a:cubicBezTo>
                  <a:cubicBezTo>
                    <a:pt x="21600" y="3628"/>
                    <a:pt x="16764" y="0"/>
                    <a:pt x="10800" y="0"/>
                  </a:cubicBezTo>
                  <a:cubicBezTo>
                    <a:pt x="4835" y="0"/>
                    <a:pt x="0" y="3628"/>
                    <a:pt x="0" y="8105"/>
                  </a:cubicBezTo>
                  <a:cubicBezTo>
                    <a:pt x="-1" y="10568"/>
                    <a:pt x="1493" y="12898"/>
                    <a:pt x="4057" y="14436"/>
                  </a:cubicBez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2776" name="Text Box 6">
              <a:extLst>
                <a:ext uri="{FF2B5EF4-FFF2-40B4-BE49-F238E27FC236}">
                  <a16:creationId xmlns:a16="http://schemas.microsoft.com/office/drawing/2014/main" id="{A0213F43-4CC9-C9BC-9CF2-9011731EF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4671" y="180955"/>
              <a:ext cx="2438400" cy="72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2"/>
                  </a:solidFill>
                  <a:latin typeface="Comic Sans MS" panose="030F0702030302020204" pitchFamily="66" charset="0"/>
                </a:rPr>
                <a:t>Shhh! Here they come!</a:t>
              </a:r>
              <a:endParaRPr lang="en-GB" altLang="en-US" sz="2000">
                <a:solidFill>
                  <a:schemeClr val="bg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2773" name="Picture 7" descr="I:\County Education\School &amp; Community\Study Centres\Stubbington\Stubbington Study Centre\Photos\Nov 2016 Fairisle for ppt\hide front.jpg">
            <a:extLst>
              <a:ext uri="{FF2B5EF4-FFF2-40B4-BE49-F238E27FC236}">
                <a16:creationId xmlns:a16="http://schemas.microsoft.com/office/drawing/2014/main" id="{B8DAC5EC-9989-8DF6-3982-152DC452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04813"/>
            <a:ext cx="273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Slide 21a">
            <a:extLst>
              <a:ext uri="{FF2B5EF4-FFF2-40B4-BE49-F238E27FC236}">
                <a16:creationId xmlns:a16="http://schemas.microsoft.com/office/drawing/2014/main" id="{F4564F0E-2E73-A6B7-8C2E-6EE068F7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4813"/>
            <a:ext cx="38227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5">
            <a:extLst>
              <a:ext uri="{FF2B5EF4-FFF2-40B4-BE49-F238E27FC236}">
                <a16:creationId xmlns:a16="http://schemas.microsoft.com/office/drawing/2014/main" id="{21E4C3B3-16F7-2F94-229D-0580085A0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963" y="4606925"/>
            <a:ext cx="2971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bg2"/>
                </a:solidFill>
                <a:latin typeface="Comic Sans MS" panose="030F0702030302020204" pitchFamily="66" charset="0"/>
              </a:rPr>
              <a:t>Bedtime Games</a:t>
            </a:r>
          </a:p>
        </p:txBody>
      </p:sp>
      <p:pic>
        <p:nvPicPr>
          <p:cNvPr id="33795" name="Picture 8" descr="E:\DCIM\101OLYMP\P6100039.JPG">
            <a:extLst>
              <a:ext uri="{FF2B5EF4-FFF2-40B4-BE49-F238E27FC236}">
                <a16:creationId xmlns:a16="http://schemas.microsoft.com/office/drawing/2014/main" id="{1554296A-2B1B-9E4E-5C30-C54001FC1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27050"/>
            <a:ext cx="43275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9" descr="E:\DCIM\101OLYMP\P6100037.JPG">
            <a:extLst>
              <a:ext uri="{FF2B5EF4-FFF2-40B4-BE49-F238E27FC236}">
                <a16:creationId xmlns:a16="http://schemas.microsoft.com/office/drawing/2014/main" id="{5B4A9AAE-6D46-2276-4B1B-E8EC5A23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012825"/>
            <a:ext cx="3509962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16C96C-5567-0A8A-3752-C825569491DA}"/>
              </a:ext>
            </a:extLst>
          </p:cNvPr>
          <p:cNvSpPr/>
          <p:nvPr/>
        </p:nvSpPr>
        <p:spPr bwMode="auto">
          <a:xfrm>
            <a:off x="914400" y="857250"/>
            <a:ext cx="7545388" cy="458787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4819" name="Text Box 10">
            <a:extLst>
              <a:ext uri="{FF2B5EF4-FFF2-40B4-BE49-F238E27FC236}">
                <a16:creationId xmlns:a16="http://schemas.microsoft.com/office/drawing/2014/main" id="{7F861B33-FF7F-2F4F-45B0-2B850C4CB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1066800" cy="47625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21:30</a:t>
            </a:r>
            <a:endParaRPr lang="en-GB" altLang="en-US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4820" name="Rectangle 8">
            <a:extLst>
              <a:ext uri="{FF2B5EF4-FFF2-40B4-BE49-F238E27FC236}">
                <a16:creationId xmlns:a16="http://schemas.microsoft.com/office/drawing/2014/main" id="{9D5A505A-5E3D-712B-D5EA-3964986E2E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5486400"/>
            <a:ext cx="5638800" cy="685800"/>
          </a:xfrm>
          <a:solidFill>
            <a:schemeClr val="bg2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>
                <a:latin typeface="Comic Sans MS" panose="030F0702030302020204" pitchFamily="66" charset="0"/>
              </a:rPr>
              <a:t>Lights out. Night night!</a:t>
            </a:r>
            <a:endParaRPr lang="en-GB" altLang="en-US" sz="3600">
              <a:latin typeface="Comic Sans MS" panose="030F0702030302020204" pitchFamily="66" charset="0"/>
            </a:endParaRPr>
          </a:p>
        </p:txBody>
      </p:sp>
      <p:sp>
        <p:nvSpPr>
          <p:cNvPr id="50181" name="PubOvalCallout">
            <a:extLst>
              <a:ext uri="{FF2B5EF4-FFF2-40B4-BE49-F238E27FC236}">
                <a16:creationId xmlns:a16="http://schemas.microsoft.com/office/drawing/2014/main" id="{4207E4CC-8ACC-DC46-48EA-7455140767D7}"/>
              </a:ext>
            </a:extLst>
          </p:cNvPr>
          <p:cNvSpPr>
            <a:spLocks noEditPoints="1" noChangeArrowheads="1"/>
          </p:cNvSpPr>
          <p:nvPr/>
        </p:nvSpPr>
        <p:spPr bwMode="auto">
          <a:xfrm flipH="1">
            <a:off x="6588125" y="277813"/>
            <a:ext cx="2209800" cy="1981200"/>
          </a:xfrm>
          <a:custGeom>
            <a:avLst/>
            <a:gdLst>
              <a:gd name="G0" fmla="+- 0 0 0"/>
              <a:gd name="G1" fmla="+- 15703 0 0"/>
              <a:gd name="T0" fmla="*/ 10800 w 21600"/>
              <a:gd name="T1" fmla="*/ 0 h 21600"/>
              <a:gd name="T2" fmla="*/ 0 w 21600"/>
              <a:gd name="T3" fmla="*/ 8105 h 21600"/>
              <a:gd name="T4" fmla="*/ 15703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703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28730436-0F2E-EFF7-32E1-973383850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825" y="619125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omic Sans MS" panose="030F0702030302020204" pitchFamily="66" charset="0"/>
              </a:rPr>
              <a:t>Good night!</a:t>
            </a:r>
            <a:endParaRPr lang="en-GB" altLang="en-US" sz="2400" b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5B4BA9F6-6DF3-F9F5-75C6-36CC3E7E9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260475"/>
            <a:ext cx="21336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Z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	z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	z</a:t>
            </a:r>
            <a:endParaRPr lang="en-GB" altLang="en-US" sz="28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I:\County Education\School &amp; Community\Study Centres\Stubbington\Stubbington Study Centre\Photos\Nov 2016 Fairisle for ppt\coach departure.jpg">
            <a:extLst>
              <a:ext uri="{FF2B5EF4-FFF2-40B4-BE49-F238E27FC236}">
                <a16:creationId xmlns:a16="http://schemas.microsoft.com/office/drawing/2014/main" id="{AC128686-B16D-6722-F25C-23BB8AC8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0"/>
          <a:stretch>
            <a:fillRect/>
          </a:stretch>
        </p:blipFill>
        <p:spPr bwMode="auto">
          <a:xfrm>
            <a:off x="1116013" y="2133600"/>
            <a:ext cx="643255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684884E8-6ED4-8C54-A36E-515336BB72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33375"/>
            <a:ext cx="7488238" cy="1600200"/>
          </a:xfrm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1:15pm the centre staff wave the children off (not necessarily on a coach though!).</a:t>
            </a:r>
            <a:endParaRPr lang="en-GB" altLang="en-US" sz="24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7EE07-39F3-2840-A3BC-C9F3AF24E303}"/>
              </a:ext>
            </a:extLst>
          </p:cNvPr>
          <p:cNvSpPr txBox="1"/>
          <p:nvPr/>
        </p:nvSpPr>
        <p:spPr>
          <a:xfrm>
            <a:off x="179388" y="333375"/>
            <a:ext cx="8640762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When?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3</a:t>
            </a:r>
            <a:r>
              <a:rPr lang="en-GB" sz="2400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4</a:t>
            </a:r>
            <a:r>
              <a:rPr lang="en-GB" sz="2400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</a:t>
            </a:r>
            <a:r>
              <a:rPr lang="en-GB" sz="2400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6</a:t>
            </a:r>
            <a:r>
              <a:rPr lang="en-GB" sz="2400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7th</a:t>
            </a:r>
          </a:p>
          <a:p>
            <a:pPr eaLnBrk="1" hangingPunct="1">
              <a:defRPr/>
            </a:pPr>
            <a:endParaRPr lang="en-GB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Who? 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still checking which staff are available to support the trip. At least one member of staff who has experience of the trip will be leading (Probably Mr Abbott). </a:t>
            </a:r>
          </a:p>
          <a:p>
            <a:pPr eaLnBrk="1" hangingPunct="1">
              <a:defRPr/>
            </a:pPr>
            <a:endParaRPr lang="en-GB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much?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£250 in total. We would ask for an initial deposit of £50 then payments of £50 per month for 4 months, payable before December.</a:t>
            </a:r>
          </a:p>
          <a:p>
            <a:pPr eaLnBrk="1" hangingPunct="1">
              <a:defRPr/>
            </a:pPr>
            <a:endParaRPr lang="en-GB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993FBD-9FB8-5098-B90E-B01986B5342E}"/>
              </a:ext>
            </a:extLst>
          </p:cNvPr>
          <p:cNvSpPr/>
          <p:nvPr/>
        </p:nvSpPr>
        <p:spPr>
          <a:xfrm>
            <a:off x="755650" y="476250"/>
            <a:ext cx="7488238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has changed? The transport remains the same as last year with parents dropping off and picking up from Stubbington – this helps to reduce the overall cost; This year is a 5 day option; this time we are likely to have other schools with on site with us.</a:t>
            </a:r>
          </a:p>
          <a:p>
            <a:pPr eaLnBrk="1" hangingPunct="1">
              <a:defRPr/>
            </a:pPr>
            <a:endParaRPr lang="en-GB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GB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Stubbington</a:t>
            </a: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eaLnBrk="1" hangingPunct="1">
              <a:defRPr/>
            </a:pP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unique, fantastic for nature and scientific study, good value for money, well-run, near to home but also far away. Overall, it a fantastic experience that creates lasting memories.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DECDE0-0F65-81DC-E7AD-576C4BCC72C2}"/>
              </a:ext>
            </a:extLst>
          </p:cNvPr>
          <p:cNvSpPr/>
          <p:nvPr/>
        </p:nvSpPr>
        <p:spPr>
          <a:xfrm>
            <a:off x="395288" y="692150"/>
            <a:ext cx="7993062" cy="4402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my child has any specific needs?</a:t>
            </a:r>
          </a:p>
          <a:p>
            <a:pPr eaLnBrk="1" hangingPunct="1">
              <a:defRPr/>
            </a:pPr>
            <a:endParaRPr lang="en-GB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to us at school first. SSC are very experienced at dealing with a whole host of medical and other issues.</a:t>
            </a:r>
          </a:p>
          <a:p>
            <a:pPr eaLnBrk="1" hangingPunct="1">
              <a:defRPr/>
            </a:pPr>
            <a:endParaRPr lang="en-GB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provide vast experience and great service every week of the year!</a:t>
            </a:r>
          </a:p>
          <a:p>
            <a:pPr eaLnBrk="1" hangingPunct="1">
              <a:defRPr/>
            </a:pPr>
            <a:endParaRPr lang="en-GB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next? We will send out a letter with details of signing up, payments etc…shortly.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BD14B5C9-B2C8-FE2A-F4DA-1A4CC2345E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1850" y="5859463"/>
            <a:ext cx="7700963" cy="998537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Children should be dropped off at around 10:15am</a:t>
            </a:r>
            <a:endParaRPr lang="en-GB" altLang="en-US" sz="36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Picture 5" descr="I:\County Education\School &amp; Community\Study Centres\Stubbington\Stubbington Study Centre\Photos\Nov 2016 Fairisle for ppt\coach arrival.jpg">
            <a:extLst>
              <a:ext uri="{FF2B5EF4-FFF2-40B4-BE49-F238E27FC236}">
                <a16:creationId xmlns:a16="http://schemas.microsoft.com/office/drawing/2014/main" id="{7D6A6956-0715-824F-4177-B313DAAC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AA042B67-AD1E-3C01-E1DF-C42D4D2446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796925"/>
            <a:ext cx="3276600" cy="464820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Children are shown to their dormitories. </a:t>
            </a:r>
            <a:br>
              <a:rPr lang="en-US" altLang="en-US" sz="3600">
                <a:solidFill>
                  <a:schemeClr val="bg2"/>
                </a:solidFill>
                <a:latin typeface="Comic Sans MS" panose="030F0702030302020204" pitchFamily="66" charset="0"/>
              </a:rPr>
            </a:br>
            <a:br>
              <a:rPr lang="en-US" altLang="en-US" sz="3600">
                <a:solidFill>
                  <a:schemeClr val="bg2"/>
                </a:solidFill>
                <a:latin typeface="Comic Sans MS" panose="030F0702030302020204" pitchFamily="66" charset="0"/>
              </a:rPr>
            </a:br>
            <a:r>
              <a:rPr lang="en-US" alt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They begin to think about our three key words:</a:t>
            </a:r>
            <a:endParaRPr lang="en-GB" altLang="en-US" sz="32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6EFF4D9C-3453-17B1-5C84-455D236CE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957888"/>
            <a:ext cx="274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Teamwork</a:t>
            </a:r>
            <a:endParaRPr lang="en-GB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6CA6F9CC-D767-3237-15F4-F2A20D04C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57888"/>
            <a:ext cx="274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Responsibility</a:t>
            </a:r>
            <a:endParaRPr lang="en-GB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E6638D35-D52B-E5A1-8D0D-4EA490AD8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943600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Respect</a:t>
            </a:r>
            <a:endParaRPr lang="en-GB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150" name="Picture 8" descr="I:\County Education\School &amp; Community\Study Centres\Stubbington\Stubbington Study Centre\Photos\Nov 2016 Fairisle for ppt\dorm room with children.jpg">
            <a:extLst>
              <a:ext uri="{FF2B5EF4-FFF2-40B4-BE49-F238E27FC236}">
                <a16:creationId xmlns:a16="http://schemas.microsoft.com/office/drawing/2014/main" id="{6D8EC4ED-0A19-FCBF-A385-8E1AB8FB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268413"/>
            <a:ext cx="50895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  <p:bldP spid="7177" grpId="0" autoUpdateAnimBg="0"/>
      <p:bldP spid="717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FE2A20F0-C88F-6EA1-D565-AB67BBB1C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035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PubOvalCallout">
            <a:extLst>
              <a:ext uri="{FF2B5EF4-FFF2-40B4-BE49-F238E27FC236}">
                <a16:creationId xmlns:a16="http://schemas.microsoft.com/office/drawing/2014/main" id="{C990B935-E256-1181-901C-049057B97BA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84888" y="609600"/>
            <a:ext cx="2895600" cy="1600200"/>
          </a:xfrm>
          <a:custGeom>
            <a:avLst/>
            <a:gdLst>
              <a:gd name="G0" fmla="+- 0 0 0"/>
              <a:gd name="G1" fmla="+- 0 0 0"/>
              <a:gd name="T0" fmla="*/ 10800 w 21600"/>
              <a:gd name="T1" fmla="*/ 0 h 21600"/>
              <a:gd name="T2" fmla="*/ 0 w 21600"/>
              <a:gd name="T3" fmla="*/ 8105 h 21600"/>
              <a:gd name="T4" fmla="*/ 0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172" name="Text Box 1029">
            <a:extLst>
              <a:ext uri="{FF2B5EF4-FFF2-40B4-BE49-F238E27FC236}">
                <a16:creationId xmlns:a16="http://schemas.microsoft.com/office/drawing/2014/main" id="{896B368C-60F7-5979-6582-F4165AD1B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688" y="873125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2"/>
                </a:solidFill>
                <a:latin typeface="Comic Sans MS" panose="030F0702030302020204" pitchFamily="66" charset="0"/>
              </a:rPr>
              <a:t>Our towels will soon dry in here!</a:t>
            </a:r>
            <a:endParaRPr lang="en-GB" altLang="en-US" sz="20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99B8E19-D849-C5CC-9859-3E9565296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5715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kern="0" dirty="0">
                <a:solidFill>
                  <a:schemeClr val="bg2"/>
                </a:solidFill>
                <a:latin typeface="Comic Sans MS" pitchFamily="66" charset="0"/>
              </a:rPr>
              <a:t>Drying Rooms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Slide 7">
            <a:extLst>
              <a:ext uri="{FF2B5EF4-FFF2-40B4-BE49-F238E27FC236}">
                <a16:creationId xmlns:a16="http://schemas.microsoft.com/office/drawing/2014/main" id="{72E39E2A-0ACB-085B-7CFD-BB630D66D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65175"/>
            <a:ext cx="3694112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E11F7009-A491-879C-5308-069570194E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0" y="2209800"/>
            <a:ext cx="3505200" cy="365760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2"/>
                </a:solidFill>
                <a:latin typeface="Comic Sans MS" panose="030F0702030302020204" pitchFamily="66" charset="0"/>
              </a:rPr>
              <a:t>We all meet in the Great Chamber for a welcome and introduction.</a:t>
            </a:r>
            <a:endParaRPr lang="en-GB" altLang="en-US" sz="36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8204" name="PubOvalCallout">
            <a:extLst>
              <a:ext uri="{FF2B5EF4-FFF2-40B4-BE49-F238E27FC236}">
                <a16:creationId xmlns:a16="http://schemas.microsoft.com/office/drawing/2014/main" id="{C89DED31-305F-4FC4-2058-E7AEE468EEA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029200" y="533400"/>
            <a:ext cx="2514600" cy="1676400"/>
          </a:xfrm>
          <a:custGeom>
            <a:avLst/>
            <a:gdLst>
              <a:gd name="G0" fmla="+- 0 0 0"/>
              <a:gd name="G1" fmla="+- 0 0 0"/>
              <a:gd name="T0" fmla="*/ 10800 w 21600"/>
              <a:gd name="T1" fmla="*/ 0 h 21600"/>
              <a:gd name="T2" fmla="*/ 0 w 21600"/>
              <a:gd name="T3" fmla="*/ 8105 h 21600"/>
              <a:gd name="T4" fmla="*/ 0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197" name="Text Box 15">
            <a:extLst>
              <a:ext uri="{FF2B5EF4-FFF2-40B4-BE49-F238E27FC236}">
                <a16:creationId xmlns:a16="http://schemas.microsoft.com/office/drawing/2014/main" id="{24668EB5-B290-A175-B4D6-AC1585B28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762000"/>
            <a:ext cx="1828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2"/>
                </a:solidFill>
                <a:latin typeface="Century Schoolbook" panose="02040604050505020304" pitchFamily="18" charset="0"/>
              </a:rPr>
              <a:t>Welcome to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2"/>
                </a:solidFill>
                <a:latin typeface="Century Schoolbook" panose="02040604050505020304" pitchFamily="18" charset="0"/>
              </a:rPr>
              <a:t>Stubbington</a:t>
            </a:r>
            <a:endParaRPr lang="en-GB" altLang="en-US" sz="2000" b="1">
              <a:solidFill>
                <a:schemeClr val="bg2"/>
              </a:solidFill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0404A9BD-5802-6D71-27A7-D760E39B2F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486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Study Bases for indoor work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9" name="Picture 5" descr="I:\County Education\School &amp; Community\Study Centres\Stubbington\Stubbington Study Centre\Photos\Nov 2016 Fairisle for ppt\back of burrow.jpg">
            <a:extLst>
              <a:ext uri="{FF2B5EF4-FFF2-40B4-BE49-F238E27FC236}">
                <a16:creationId xmlns:a16="http://schemas.microsoft.com/office/drawing/2014/main" id="{4615DAF5-C707-75A5-3F80-158F9BEEF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6840537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Slide 9a">
            <a:extLst>
              <a:ext uri="{FF2B5EF4-FFF2-40B4-BE49-F238E27FC236}">
                <a16:creationId xmlns:a16="http://schemas.microsoft.com/office/drawing/2014/main" id="{BC975E4F-ADD5-C3C0-E0BD-D78560B69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4595813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0" descr="Slide 9b">
            <a:extLst>
              <a:ext uri="{FF2B5EF4-FFF2-40B4-BE49-F238E27FC236}">
                <a16:creationId xmlns:a16="http://schemas.microsoft.com/office/drawing/2014/main" id="{CA886E7B-B76C-8F5A-92D3-AF886995E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498633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050">
            <a:extLst>
              <a:ext uri="{FF2B5EF4-FFF2-40B4-BE49-F238E27FC236}">
                <a16:creationId xmlns:a16="http://schemas.microsoft.com/office/drawing/2014/main" id="{7BB146A8-1B27-09D8-4FF0-1675774AFD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24400" y="0"/>
            <a:ext cx="3810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2"/>
                </a:solidFill>
                <a:latin typeface="Comic Sans MS" panose="030F0702030302020204" pitchFamily="66" charset="0"/>
              </a:rPr>
              <a:t>Study Bases</a:t>
            </a:r>
            <a:endParaRPr lang="en-GB" altLang="en-US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5" name="PubOvalCallout">
            <a:extLst>
              <a:ext uri="{FF2B5EF4-FFF2-40B4-BE49-F238E27FC236}">
                <a16:creationId xmlns:a16="http://schemas.microsoft.com/office/drawing/2014/main" id="{E4A9F3A8-8C3C-796D-3C99-C83C1DE322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791200" y="1219200"/>
            <a:ext cx="3124200" cy="1371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998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lnTo>
                  <a:pt x="1998" y="216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bg2"/>
                </a:solidFill>
                <a:latin typeface="Comic Sans MS" panose="030F0702030302020204" pitchFamily="66" charset="0"/>
              </a:rPr>
              <a:t>Ooh</a:t>
            </a:r>
            <a:r>
              <a:rPr lang="en-US" altLang="en-US" sz="2000">
                <a:solidFill>
                  <a:schemeClr val="bg2"/>
                </a:solidFill>
                <a:latin typeface="Comic Sans MS" panose="030F0702030302020204" pitchFamily="66" charset="0"/>
              </a:rPr>
              <a:t>! Is that a stick insect?</a:t>
            </a:r>
            <a:endParaRPr lang="en-GB" altLang="en-US" sz="200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9AC2CDEF-F664-3778-92A2-6DAF3E069E63}"/>
              </a:ext>
            </a:extLst>
          </p:cNvPr>
          <p:cNvSpPr>
            <a:spLocks noEditPoints="1" noChangeArrowheads="1"/>
          </p:cNvSpPr>
          <p:nvPr/>
        </p:nvSpPr>
        <p:spPr bwMode="auto">
          <a:xfrm flipH="1">
            <a:off x="1524000" y="3124200"/>
            <a:ext cx="2819400" cy="19050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  <a:latin typeface="Comic Sans MS" panose="030F0702030302020204" pitchFamily="66" charset="0"/>
              </a:rPr>
              <a:t>No</a:t>
            </a:r>
            <a:r>
              <a:rPr lang="en-US" altLang="en-US" sz="2400">
                <a:solidFill>
                  <a:schemeClr val="bg2"/>
                </a:solidFill>
                <a:latin typeface="Comic Sans MS" panose="030F0702030302020204" pitchFamily="66" charset="0"/>
              </a:rPr>
              <a:t>! It is a stick!</a:t>
            </a:r>
            <a:endParaRPr lang="en-GB" altLang="en-US" sz="2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7" name="Picture 2059" descr="D:\PFiles\MSOffice\Clipart\standard\stddir1\AN04206_.WMF">
            <a:extLst>
              <a:ext uri="{FF2B5EF4-FFF2-40B4-BE49-F238E27FC236}">
                <a16:creationId xmlns:a16="http://schemas.microsoft.com/office/drawing/2014/main" id="{810BFDD3-FF27-0E16-6FDE-EE1B7601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05400"/>
            <a:ext cx="1828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B9AF9A61A9EB449ABB4E04916C4648" ma:contentTypeVersion="10" ma:contentTypeDescription="Create a new document." ma:contentTypeScope="" ma:versionID="c2848ee4f7b5c1525fb8971494213685">
  <xsd:schema xmlns:xsd="http://www.w3.org/2001/XMLSchema" xmlns:xs="http://www.w3.org/2001/XMLSchema" xmlns:p="http://schemas.microsoft.com/office/2006/metadata/properties" xmlns:ns2="e5fa96f1-c292-46b0-91be-422875aab0a3" targetNamespace="http://schemas.microsoft.com/office/2006/metadata/properties" ma:root="true" ma:fieldsID="1d6bf842a218ae5ac9d0b4248f94ac86" ns2:_="">
    <xsd:import namespace="e5fa96f1-c292-46b0-91be-422875aab0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fa96f1-c292-46b0-91be-422875aab0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065c56d-34b1-4178-950b-95a3c7d822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7FE19838-13F2-408B-B303-840C89BD97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D10F56-B774-4D6A-90B7-96408FBF53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fa96f1-c292-46b0-91be-422875aab0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3A8A63-15E0-4146-B2AB-8FE25B1F91B1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7802</TotalTime>
  <Words>531</Words>
  <Application>Microsoft Office PowerPoint</Application>
  <PresentationFormat>On-screen Show (4:3)</PresentationFormat>
  <Paragraphs>78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Times New Roman</vt:lpstr>
      <vt:lpstr>Arial</vt:lpstr>
      <vt:lpstr>Calibri</vt:lpstr>
      <vt:lpstr>Comic Sans MS</vt:lpstr>
      <vt:lpstr>Century Schoolbook</vt:lpstr>
      <vt:lpstr>Default Design</vt:lpstr>
      <vt:lpstr>PowerPoint Presentation</vt:lpstr>
      <vt:lpstr>Where are we?</vt:lpstr>
      <vt:lpstr>PowerPoint Presentation</vt:lpstr>
      <vt:lpstr>Children should be dropped off at around 10:15am</vt:lpstr>
      <vt:lpstr>Children are shown to their dormitories.   They begin to think about our three key words:</vt:lpstr>
      <vt:lpstr>PowerPoint Presentation</vt:lpstr>
      <vt:lpstr>We all meet in the Great Chamber for a welcome and introduction.</vt:lpstr>
      <vt:lpstr>Study Bases for indoor work</vt:lpstr>
      <vt:lpstr>Study Bases</vt:lpstr>
      <vt:lpstr>We can provide wellingtons, waterproofs, clipboards etc.</vt:lpstr>
      <vt:lpstr>Children ready for breakfast at 8:20am</vt:lpstr>
      <vt:lpstr>Inside the dining room</vt:lpstr>
      <vt:lpstr>Children  build a healthy appetite!</vt:lpstr>
      <vt:lpstr>Tuck shop opens after lunch</vt:lpstr>
      <vt:lpstr>Games Room</vt:lpstr>
      <vt:lpstr>Our hard court areas</vt:lpstr>
      <vt:lpstr>Our Adventure Playground</vt:lpstr>
      <vt:lpstr>Weather, Bird and Eco-Experts</vt:lpstr>
      <vt:lpstr>A Longworth small mammal trap</vt:lpstr>
      <vt:lpstr>Mammal Study</vt:lpstr>
      <vt:lpstr>There are 7 well stocked ponds</vt:lpstr>
      <vt:lpstr>Most of the time will be spent working in our 'outdoor classroom‘!</vt:lpstr>
      <vt:lpstr>Seashore Activities: all seashore activities are led by a member of Centre staff. </vt:lpstr>
      <vt:lpstr>PowerPoint Presentation</vt:lpstr>
      <vt:lpstr>Shelter building and testing!</vt:lpstr>
      <vt:lpstr>PowerPoint Presentation</vt:lpstr>
      <vt:lpstr>Orienteering</vt:lpstr>
      <vt:lpstr>Stubbington Fox</vt:lpstr>
      <vt:lpstr>PowerPoint Presentation</vt:lpstr>
      <vt:lpstr>On-site first aid support</vt:lpstr>
      <vt:lpstr>Children will visit the hide late one evening to spy on the wildlife.</vt:lpstr>
      <vt:lpstr>PowerPoint Presentation</vt:lpstr>
      <vt:lpstr>Lights out. Night night!</vt:lpstr>
      <vt:lpstr>Friday 1:15pm the centre staff wave the children off (not necessarily on a coach though!).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Stubbington</dc:title>
  <dc:creator>Stubbington Study Centre</dc:creator>
  <cp:lastModifiedBy>Mr M Abbott</cp:lastModifiedBy>
  <cp:revision>181</cp:revision>
  <dcterms:created xsi:type="dcterms:W3CDTF">2002-07-03T11:12:19Z</dcterms:created>
  <dcterms:modified xsi:type="dcterms:W3CDTF">2024-06-03T13:58:39Z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000800dc340000000000010242300207f6000400038000</vt:lpwstr>
  </property>
  <property fmtid="{D5CDD505-2E9C-101B-9397-08002B2CF9AE}" pid="3" name="display_urn:schemas-microsoft-com:office:office#Editor">
    <vt:lpwstr>Mr M Abbott</vt:lpwstr>
  </property>
  <property fmtid="{D5CDD505-2E9C-101B-9397-08002B2CF9AE}" pid="4" name="Order">
    <vt:lpwstr>7753000.00000000</vt:lpwstr>
  </property>
  <property fmtid="{D5CDD505-2E9C-101B-9397-08002B2CF9AE}" pid="5" name="display_urn:schemas-microsoft-com:office:office#Author">
    <vt:lpwstr>Mr M Abbott</vt:lpwstr>
  </property>
</Properties>
</file>