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</p:sldMasterIdLst>
  <p:notesMasterIdLst>
    <p:notesMasterId r:id="rId15"/>
  </p:notesMasterIdLst>
  <p:sldIdLst>
    <p:sldId id="306" r:id="rId8"/>
    <p:sldId id="307" r:id="rId9"/>
    <p:sldId id="308" r:id="rId10"/>
    <p:sldId id="310" r:id="rId11"/>
    <p:sldId id="312" r:id="rId12"/>
    <p:sldId id="309" r:id="rId13"/>
    <p:sldId id="311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462B02-5018-2ABD-9FE1-45489463B8E8}" name="Noyce, Penny (ETE)" initials="N(" userId="S::xtpaskwe@hants.gov.uk::6d8d2b66-b194-45d0-9b82-45d116bdcc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pman, Amber" initials="CA" lastIdx="22" clrIdx="0">
    <p:extLst>
      <p:ext uri="{19B8F6BF-5375-455C-9EA6-DF929625EA0E}">
        <p15:presenceInfo xmlns:p15="http://schemas.microsoft.com/office/powerpoint/2012/main" userId="S::SCEMIAC1@southampton.gov.uk::99781063-494d-4352-9187-28f2724409ad" providerId="AD"/>
      </p:ext>
    </p:extLst>
  </p:cmAuthor>
  <p:cmAuthor id="2" name="Cooper, Lucy" initials="CL" lastIdx="1" clrIdx="1">
    <p:extLst>
      <p:ext uri="{19B8F6BF-5375-455C-9EA6-DF929625EA0E}">
        <p15:presenceInfo xmlns:p15="http://schemas.microsoft.com/office/powerpoint/2012/main" userId="S::SBSLCLC1@southampton.gov.uk::01be1ac9-e6e0-476f-bcf2-cf62fc9b27a3" providerId="AD"/>
      </p:ext>
    </p:extLst>
  </p:cmAuthor>
  <p:cmAuthor id="3" name="Webb, Stuart" initials="WS" lastIdx="4" clrIdx="2">
    <p:extLst>
      <p:ext uri="{19B8F6BF-5375-455C-9EA6-DF929625EA0E}">
        <p15:presenceInfo xmlns:p15="http://schemas.microsoft.com/office/powerpoint/2012/main" userId="S::soscfswe@southampton.gov.uk::b36c8790-632e-4af5-bb51-163ff14be420" providerId="AD"/>
      </p:ext>
    </p:extLst>
  </p:cmAuthor>
  <p:cmAuthor id="4" name="Saward, Helen" initials="SH" lastIdx="2" clrIdx="3">
    <p:extLst>
      <p:ext uri="{19B8F6BF-5375-455C-9EA6-DF929625EA0E}">
        <p15:presenceInfo xmlns:p15="http://schemas.microsoft.com/office/powerpoint/2012/main" userId="S::SCSLSHS1@southampton.gov.uk::176701c8-101e-40c0-8e71-81aeb371ae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FB8"/>
    <a:srgbClr val="01225A"/>
    <a:srgbClr val="6D8FB8"/>
    <a:srgbClr val="01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78E46-CD64-3DF2-5485-D63D262535B8}" v="52" dt="2022-09-27T14:46:59.317"/>
    <p1510:client id="{853BD1DF-2A73-FF2C-B982-68D705062890}" v="4" dt="2022-09-27T12:36:03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/>
    <p:restoredTop sz="73443" autoAdjust="0"/>
  </p:normalViewPr>
  <p:slideViewPr>
    <p:cSldViewPr snapToGrid="0">
      <p:cViewPr varScale="1">
        <p:scale>
          <a:sx n="64" d="100"/>
          <a:sy n="64" d="100"/>
        </p:scale>
        <p:origin x="16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ster, Janet" userId="0d69e83d-777d-4a18-8287-8661bb11106e" providerId="ADAL" clId="{5478B239-F656-41F9-AA04-5EC3C077A281}"/>
    <pc:docChg chg="undo custSel modSld">
      <pc:chgData name="Foster, Janet" userId="0d69e83d-777d-4a18-8287-8661bb11106e" providerId="ADAL" clId="{5478B239-F656-41F9-AA04-5EC3C077A281}" dt="2022-09-27T15:13:52.861" v="148" actId="27107"/>
      <pc:docMkLst>
        <pc:docMk/>
      </pc:docMkLst>
      <pc:sldChg chg="modSp mod modNotesTx">
        <pc:chgData name="Foster, Janet" userId="0d69e83d-777d-4a18-8287-8661bb11106e" providerId="ADAL" clId="{5478B239-F656-41F9-AA04-5EC3C077A281}" dt="2022-09-27T15:13:52.861" v="148" actId="27107"/>
        <pc:sldMkLst>
          <pc:docMk/>
          <pc:sldMk cId="1482080547" sldId="309"/>
        </pc:sldMkLst>
        <pc:spChg chg="mod">
          <ac:chgData name="Foster, Janet" userId="0d69e83d-777d-4a18-8287-8661bb11106e" providerId="ADAL" clId="{5478B239-F656-41F9-AA04-5EC3C077A281}" dt="2022-09-27T15:11:19.315" v="113" actId="6549"/>
          <ac:spMkLst>
            <pc:docMk/>
            <pc:sldMk cId="1482080547" sldId="309"/>
            <ac:spMk id="4" creationId="{B4B66170-3ACD-EAB2-C80C-3D5AB96C10EF}"/>
          </ac:spMkLst>
        </pc:spChg>
        <pc:spChg chg="mod">
          <ac:chgData name="Foster, Janet" userId="0d69e83d-777d-4a18-8287-8661bb11106e" providerId="ADAL" clId="{5478B239-F656-41F9-AA04-5EC3C077A281}" dt="2022-09-27T15:08:56.860" v="3" actId="13926"/>
          <ac:spMkLst>
            <pc:docMk/>
            <pc:sldMk cId="1482080547" sldId="309"/>
            <ac:spMk id="14" creationId="{6A30B54A-2A58-7402-51E7-8BD5D2C1ED45}"/>
          </ac:spMkLst>
        </pc:spChg>
        <pc:spChg chg="mod">
          <ac:chgData name="Foster, Janet" userId="0d69e83d-777d-4a18-8287-8661bb11106e" providerId="ADAL" clId="{5478B239-F656-41F9-AA04-5EC3C077A281}" dt="2022-09-27T15:09:03.392" v="4" actId="13926"/>
          <ac:spMkLst>
            <pc:docMk/>
            <pc:sldMk cId="1482080547" sldId="309"/>
            <ac:spMk id="18" creationId="{678CF8FC-EC12-1382-FABC-3AFEAACC4669}"/>
          </ac:spMkLst>
        </pc:spChg>
        <pc:spChg chg="mod">
          <ac:chgData name="Foster, Janet" userId="0d69e83d-777d-4a18-8287-8661bb11106e" providerId="ADAL" clId="{5478B239-F656-41F9-AA04-5EC3C077A281}" dt="2022-09-27T15:09:09.759" v="5" actId="13926"/>
          <ac:spMkLst>
            <pc:docMk/>
            <pc:sldMk cId="1482080547" sldId="309"/>
            <ac:spMk id="20" creationId="{7203B94D-3783-8769-77CE-93D13346DA39}"/>
          </ac:spMkLst>
        </pc:spChg>
        <pc:grpChg chg="mod">
          <ac:chgData name="Foster, Janet" userId="0d69e83d-777d-4a18-8287-8661bb11106e" providerId="ADAL" clId="{5478B239-F656-41F9-AA04-5EC3C077A281}" dt="2022-09-27T15:08:48.303" v="2" actId="1076"/>
          <ac:grpSpMkLst>
            <pc:docMk/>
            <pc:sldMk cId="1482080547" sldId="309"/>
            <ac:grpSpMk id="22" creationId="{2B0528D5-71A7-7A1A-BC63-746640817705}"/>
          </ac:grpSpMkLst>
        </pc:grpChg>
      </pc:sldChg>
      <pc:sldChg chg="delCm">
        <pc:chgData name="Foster, Janet" userId="0d69e83d-777d-4a18-8287-8661bb11106e" providerId="ADAL" clId="{5478B239-F656-41F9-AA04-5EC3C077A281}" dt="2022-09-27T15:10:46.895" v="110"/>
        <pc:sldMkLst>
          <pc:docMk/>
          <pc:sldMk cId="2973767541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E8E970-FDB8-40B5-8499-02E3262A1462}" type="datetimeFigureOut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CA64FB-7AE6-4DAF-8D63-614E34261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01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The </a:t>
            </a: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Sustainable Transport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Team at </a:t>
            </a:r>
            <a:r>
              <a:rPr lang="en-GB" sz="1800" b="1" i="1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Southampton City Council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is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encouraging schools to take part in International Walk to School Month.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celebrate we have created a special challenge for you!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The “Step Up for Walktober Challenge” runs for the whole of October.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would like as many pupils, families, and staff as possible to travel actively to school for the month!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We’ll now tell you how to take part and why it’s a great thing to do!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64FB-7AE6-4DAF-8D63-614E342612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4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Step up for Walktober Challenge is all about Active Travel. But what exactly is Active Travel?</a:t>
            </a:r>
          </a:p>
          <a:p>
            <a:r>
              <a:rPr lang="en-GB" dirty="0"/>
              <a:t>Active travel involves leaving your car at home as much as possible and choosing more active and environmentally friendly ways to make your journeys.</a:t>
            </a:r>
            <a:endParaRPr lang="en-GB" dirty="0">
              <a:cs typeface="Calibri"/>
            </a:endParaRPr>
          </a:p>
          <a:p>
            <a:endParaRPr lang="en-GB"/>
          </a:p>
          <a:p>
            <a:r>
              <a:rPr lang="en-GB" dirty="0"/>
              <a:t>You could;</a:t>
            </a:r>
            <a:endParaRPr lang="en-GB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dirty="0"/>
              <a:t>Walk,</a:t>
            </a:r>
            <a:endParaRPr lang="en-GB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dirty="0"/>
              <a:t>Wheel,</a:t>
            </a:r>
            <a:endParaRPr lang="en-GB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dirty="0"/>
              <a:t>Scoot,</a:t>
            </a:r>
            <a:endParaRPr lang="en-GB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dirty="0"/>
              <a:t>Cycle,</a:t>
            </a:r>
            <a:endParaRPr lang="en-GB" dirty="0">
              <a:cs typeface="Calibri"/>
            </a:endParaRPr>
          </a:p>
          <a:p>
            <a:endParaRPr lang="en-GB"/>
          </a:p>
          <a:p>
            <a:r>
              <a:rPr lang="en-GB" dirty="0"/>
              <a:t>If it is too far to travel actively for the whole journey, you can use the bus, train or, Park and Stride: travelling by car part-way and travelling actively for the last bit of the journey. </a:t>
            </a:r>
            <a:endParaRPr lang="en-GB" dirty="0"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64FB-7AE6-4DAF-8D63-614E342612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Travelling actively can help make a positive change for our planet, our wellbeing and our community.</a:t>
            </a:r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GB" sz="12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By choosing to leave the car at home in October you can make a big difference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The Planet. By walking, wheeling, scooting or cycling instead of using the car you create less pollution and cleaner air!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Your Wellbeing. Exercise and time in nature is good for our bodies and our minds!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Your Community. When we leave our cars at home we create vibrant, well-used streets</a:t>
            </a:r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,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more time </a:t>
            </a:r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to spend 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with family and friends and </a:t>
            </a:r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opportunities to get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to know your community.</a:t>
            </a:r>
            <a:r>
              <a:rPr lang="en-GB" dirty="0">
                <a:latin typeface="Calibri"/>
                <a:ea typeface="Calibri" panose="020F0502020204030204" pitchFamily="34" charset="0"/>
                <a:cs typeface="Calibri"/>
              </a:rPr>
              <a:t>  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cs typeface="Calibri"/>
              </a:rPr>
              <a:t>Put up your hands if you think it is important to Step Up!</a:t>
            </a: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64FB-7AE6-4DAF-8D63-614E342612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Arial"/>
                <a:cs typeface="Arial"/>
              </a:rPr>
              <a:t>I'm now going to tell you about the challenge we have for you!</a:t>
            </a:r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/>
            </a:endParaRPr>
          </a:p>
          <a:p>
            <a:endParaRPr lang="en-GB" dirty="0">
              <a:solidFill>
                <a:srgbClr val="222222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lang="en-GB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222222"/>
                </a:solidFill>
                <a:latin typeface="Arial"/>
                <a:cs typeface="Arial"/>
              </a:rPr>
              <a:t>pupil challenge </a:t>
            </a:r>
            <a:r>
              <a:rPr lang="en-GB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card is your opportunity to tell us how much and what kind of active travel you have done during Walktober. </a:t>
            </a:r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/>
            </a:endParaRPr>
          </a:p>
          <a:p>
            <a:endParaRPr lang="en-GB" dirty="0">
              <a:solidFill>
                <a:srgbClr val="222222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rgbClr val="222222"/>
                </a:solidFill>
                <a:latin typeface="Arial"/>
                <a:cs typeface="Arial"/>
              </a:rPr>
              <a:t>The first step is to make an Active Travel Pledge- a pledge is a goal that you set for yourself. You could pledge to walk to school once a week or to go on a family bike ride. Whatever you decide, it is important to make it fun, achievable and active! </a:t>
            </a: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64FB-7AE6-4DAF-8D63-614E342612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next step is to keep a record of all your active travel on the Pupil Challenge Card. There's lots of different activities you can include- </a:t>
            </a:r>
            <a:r>
              <a:rPr lang="en-GB" dirty="0"/>
              <a:t>walking/wheeling to school, scooting to the park, cycling to a local shop, using Park and Stride, taking a bus instead of the car on a day trip- just to name a few!</a:t>
            </a:r>
            <a:endParaRPr lang="en-GB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Here you can see an example of a completed challenge card. You don't have to add an activity every day but rather as often as you can!  </a:t>
            </a:r>
            <a:endParaRPr lang="en-GB">
              <a:cs typeface="Calibri"/>
            </a:endParaRPr>
          </a:p>
          <a:p>
            <a:endParaRPr lang="en-US" dirty="0"/>
          </a:p>
          <a:p>
            <a:r>
              <a:rPr lang="en-GB" dirty="0"/>
              <a:t>Why not also extend being active to after school, your weekends and half term – an autumnal visit to a local park, a family bike ride, a scavenger hunt, exploring your local area on a pumpkin trail? </a:t>
            </a:r>
            <a:endParaRPr lang="en-GB">
              <a:cs typeface="Calibri"/>
            </a:endParaRPr>
          </a:p>
          <a:p>
            <a:endParaRPr lang="en-GB" dirty="0"/>
          </a:p>
          <a:p>
            <a:r>
              <a:rPr lang="en-GB" dirty="0"/>
              <a:t>These active choices are not only fun but make a big difference!</a:t>
            </a:r>
            <a:endParaRPr lang="en-US" dirty="0"/>
          </a:p>
          <a:p>
            <a:endParaRPr lang="en-GB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64FB-7AE6-4DAF-8D63-614E3426128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The final step is for your parent or carer to submit your completed challenge card.</a:t>
            </a:r>
            <a:endParaRPr lang="en-GB" dirty="0">
              <a:solidFill>
                <a:srgbClr val="222222"/>
              </a:solidFill>
              <a:latin typeface="Arial"/>
              <a:cs typeface="Arial"/>
            </a:endParaRPr>
          </a:p>
          <a:p>
            <a:r>
              <a:rPr lang="en-GB" dirty="0">
                <a:cs typeface="Calibri"/>
              </a:rPr>
              <a:t>The deadline is Friday 11th November so you have plenty of time to get all your active travel recorded.</a:t>
            </a:r>
            <a:endParaRPr lang="en-GB" dirty="0">
              <a:solidFill>
                <a:srgbClr val="222222"/>
              </a:solidFill>
              <a:latin typeface="Arial"/>
              <a:cs typeface="Arial"/>
            </a:endParaRPr>
          </a:p>
          <a:p>
            <a:r>
              <a:rPr lang="en-GB" b="1" u="sng" dirty="0">
                <a:highlight>
                  <a:srgbClr val="FFFF00"/>
                </a:highlight>
                <a:cs typeface="Calibri"/>
              </a:rPr>
              <a:t>There are some fantastic prizes to be won including a family day out voucher and goodie bag for Early Years and Primary level.</a:t>
            </a:r>
          </a:p>
          <a:p>
            <a:endParaRPr lang="en-GB" dirty="0">
              <a:cs typeface="Calibri"/>
            </a:endParaRPr>
          </a:p>
          <a:p>
            <a:r>
              <a:rPr lang="en-GB" dirty="0"/>
              <a:t>Put your hand up if you are going to be extra active this October and Step up for our Planet, Wellbeing and Community!</a:t>
            </a:r>
            <a:endParaRPr lang="en-US" dirty="0">
              <a:cs typeface="Calibri"/>
            </a:endParaRPr>
          </a:p>
          <a:p>
            <a:r>
              <a:rPr lang="en-GB" dirty="0"/>
              <a:t>Fantastic! Please do share your fun-filled Walktober activities online tagging #Walktober</a:t>
            </a:r>
            <a:endParaRPr lang="en-US" dirty="0">
              <a:cs typeface="Calibri"/>
            </a:endParaRPr>
          </a:p>
          <a:p>
            <a:endParaRPr lang="en-GB" dirty="0"/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64FB-7AE6-4DAF-8D63-614E342612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hope you have a fun-filled and active Walktober!</a:t>
            </a:r>
          </a:p>
          <a:p>
            <a:endParaRPr lang="en-GB" dirty="0"/>
          </a:p>
          <a:p>
            <a:r>
              <a:rPr lang="en-GB" dirty="0"/>
              <a:t>Remember, all you have to do is, </a:t>
            </a:r>
            <a:endParaRPr lang="en-GB" dirty="0">
              <a:cs typeface="Calibri"/>
            </a:endParaRPr>
          </a:p>
          <a:p>
            <a:endParaRPr lang="en-GB"/>
          </a:p>
          <a:p>
            <a:pPr marL="228600" indent="-228600">
              <a:buAutoNum type="arabicPeriod"/>
            </a:pPr>
            <a:r>
              <a:rPr lang="en-GB"/>
              <a:t>Make an active travel pledge,</a:t>
            </a:r>
            <a:endParaRPr lang="en-GB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en-GB"/>
              <a:t>Record your active travel,</a:t>
            </a:r>
            <a:endParaRPr lang="en-GB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en-GB"/>
              <a:t>Ask a parent or carer to submit your Challenge Card.</a:t>
            </a:r>
            <a:endParaRPr lang="en-GB">
              <a:cs typeface="Calibri"/>
            </a:endParaRPr>
          </a:p>
          <a:p>
            <a:pPr marL="228600" indent="-228600">
              <a:buAutoNum type="arabicPeriod"/>
            </a:pPr>
            <a:endParaRPr lang="en-GB" dirty="0">
              <a:cs typeface="Calibri"/>
            </a:endParaRPr>
          </a:p>
          <a:p>
            <a:r>
              <a:rPr lang="en-GB" dirty="0"/>
              <a:t>Thank you for listening. </a:t>
            </a:r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 dirty="0"/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pPr marL="228600" indent="-228600">
              <a:buAutoNum type="arabicPeriod"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A64FB-7AE6-4DAF-8D63-614E342612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246" y="4531539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3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8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99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429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calibri bold 36pt blue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75028"/>
            <a:ext cx="10972800" cy="35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96680-2401-0CA6-E1DB-462C4D223E7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79506-A688-B1AA-672E-8D88E87D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7B13E1-D01F-510E-88DB-6919844F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465"/>
          </a:xfrm>
          <a:solidFill>
            <a:srgbClr val="7AB628"/>
          </a:solidFill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tx1"/>
                </a:solidFill>
              </a:rPr>
              <a:t>What is Active Travel?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EB92B9-D9EE-D40C-07C4-61EC9D156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1" t="27989" r="6137" b="28090"/>
          <a:stretch/>
        </p:blipFill>
        <p:spPr>
          <a:xfrm>
            <a:off x="1383289" y="2916210"/>
            <a:ext cx="9260921" cy="2052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1E4651-71AA-D026-D87B-5F7D8DB13F3C}"/>
              </a:ext>
            </a:extLst>
          </p:cNvPr>
          <p:cNvSpPr txBox="1"/>
          <p:nvPr/>
        </p:nvSpPr>
        <p:spPr>
          <a:xfrm>
            <a:off x="1547790" y="2507175"/>
            <a:ext cx="969755" cy="40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WALK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7C8E1-7EB0-DCAD-0E2B-5DC6BAC0E940}"/>
              </a:ext>
            </a:extLst>
          </p:cNvPr>
          <p:cNvSpPr txBox="1"/>
          <p:nvPr/>
        </p:nvSpPr>
        <p:spPr>
          <a:xfrm>
            <a:off x="3839869" y="2554865"/>
            <a:ext cx="11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SCOOT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3F538-85AB-6D27-74B4-617F7D85F457}"/>
              </a:ext>
            </a:extLst>
          </p:cNvPr>
          <p:cNvSpPr txBox="1"/>
          <p:nvPr/>
        </p:nvSpPr>
        <p:spPr>
          <a:xfrm>
            <a:off x="6754830" y="2554865"/>
            <a:ext cx="969755" cy="40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EE001-CDF6-5C2A-4D73-606DD0F1A979}"/>
              </a:ext>
            </a:extLst>
          </p:cNvPr>
          <p:cNvSpPr txBox="1"/>
          <p:nvPr/>
        </p:nvSpPr>
        <p:spPr>
          <a:xfrm>
            <a:off x="2879826" y="1037176"/>
            <a:ext cx="630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LEAVE THE CAR AT HOME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FCD78B1-3C1A-FF39-29E1-56319F49EB01}"/>
              </a:ext>
            </a:extLst>
          </p:cNvPr>
          <p:cNvSpPr/>
          <p:nvPr/>
        </p:nvSpPr>
        <p:spPr>
          <a:xfrm>
            <a:off x="5457876" y="1779220"/>
            <a:ext cx="1111745" cy="956318"/>
          </a:xfrm>
          <a:prstGeom prst="downArrow">
            <a:avLst/>
          </a:prstGeom>
          <a:solidFill>
            <a:srgbClr val="7AB62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9021A-75B6-B3FB-C038-C16972AA8E4B}"/>
              </a:ext>
            </a:extLst>
          </p:cNvPr>
          <p:cNvSpPr txBox="1"/>
          <p:nvPr/>
        </p:nvSpPr>
        <p:spPr>
          <a:xfrm>
            <a:off x="9185863" y="2554865"/>
            <a:ext cx="11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WHEEL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DFD3F-FD1E-2586-7176-B5E0099822B3}"/>
              </a:ext>
            </a:extLst>
          </p:cNvPr>
          <p:cNvSpPr txBox="1"/>
          <p:nvPr/>
        </p:nvSpPr>
        <p:spPr>
          <a:xfrm>
            <a:off x="944727" y="4993230"/>
            <a:ext cx="980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For longer journeys, you could Park and Stride or use the bus or train!</a:t>
            </a:r>
          </a:p>
        </p:txBody>
      </p:sp>
    </p:spTree>
    <p:extLst>
      <p:ext uri="{BB962C8B-B14F-4D97-AF65-F5344CB8AC3E}">
        <p14:creationId xmlns:p14="http://schemas.microsoft.com/office/powerpoint/2010/main" val="68794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491811-20FE-6AA2-5D53-253213B326DF}"/>
              </a:ext>
            </a:extLst>
          </p:cNvPr>
          <p:cNvSpPr/>
          <p:nvPr/>
        </p:nvSpPr>
        <p:spPr>
          <a:xfrm rot="10800000" flipH="1">
            <a:off x="25798" y="966069"/>
            <a:ext cx="4324281" cy="3786805"/>
          </a:xfrm>
          <a:prstGeom prst="rect">
            <a:avLst/>
          </a:prstGeom>
          <a:solidFill>
            <a:schemeClr val="bg1"/>
          </a:solidFill>
          <a:ln w="76200">
            <a:solidFill>
              <a:srgbClr val="77B82A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3897630"/>
                      <a:gd name="connsiteY0" fmla="*/ 0 h 4366478"/>
                      <a:gd name="connsiteX1" fmla="*/ 3897630 w 3897630"/>
                      <a:gd name="connsiteY1" fmla="*/ 0 h 4366478"/>
                      <a:gd name="connsiteX2" fmla="*/ 3897630 w 3897630"/>
                      <a:gd name="connsiteY2" fmla="*/ 4366478 h 4366478"/>
                      <a:gd name="connsiteX3" fmla="*/ 0 w 3897630"/>
                      <a:gd name="connsiteY3" fmla="*/ 4366478 h 4366478"/>
                      <a:gd name="connsiteX4" fmla="*/ 0 w 3897630"/>
                      <a:gd name="connsiteY4" fmla="*/ 0 h 4366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630" h="4366478" fill="none" extrusionOk="0">
                        <a:moveTo>
                          <a:pt x="0" y="0"/>
                        </a:moveTo>
                        <a:cubicBezTo>
                          <a:pt x="1319739" y="-14931"/>
                          <a:pt x="2998738" y="31643"/>
                          <a:pt x="3897630" y="0"/>
                        </a:cubicBezTo>
                        <a:cubicBezTo>
                          <a:pt x="4003842" y="725156"/>
                          <a:pt x="3787705" y="2441916"/>
                          <a:pt x="3897630" y="4366478"/>
                        </a:cubicBezTo>
                        <a:cubicBezTo>
                          <a:pt x="3037677" y="4304424"/>
                          <a:pt x="1249763" y="4312775"/>
                          <a:pt x="0" y="4366478"/>
                        </a:cubicBezTo>
                        <a:cubicBezTo>
                          <a:pt x="-26706" y="3781701"/>
                          <a:pt x="-6715" y="1263921"/>
                          <a:pt x="0" y="0"/>
                        </a:cubicBezTo>
                        <a:close/>
                      </a:path>
                      <a:path w="3897630" h="4366478" stroke="0" extrusionOk="0">
                        <a:moveTo>
                          <a:pt x="0" y="0"/>
                        </a:moveTo>
                        <a:cubicBezTo>
                          <a:pt x="1227480" y="-5264"/>
                          <a:pt x="2917157" y="84467"/>
                          <a:pt x="3897630" y="0"/>
                        </a:cubicBezTo>
                        <a:cubicBezTo>
                          <a:pt x="3769457" y="1911141"/>
                          <a:pt x="4026780" y="3554261"/>
                          <a:pt x="3897630" y="4366478"/>
                        </a:cubicBezTo>
                        <a:cubicBezTo>
                          <a:pt x="2479499" y="4472798"/>
                          <a:pt x="1712847" y="4358829"/>
                          <a:pt x="0" y="4366478"/>
                        </a:cubicBezTo>
                        <a:cubicBezTo>
                          <a:pt x="160128" y="2447235"/>
                          <a:pt x="25049" y="7655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  <a:p>
            <a:pPr algn="ctr"/>
            <a:endParaRPr lang="en-GB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9D6AF-B09F-DA7E-AC31-9C77699E3C4D}"/>
              </a:ext>
            </a:extLst>
          </p:cNvPr>
          <p:cNvSpPr txBox="1"/>
          <p:nvPr/>
        </p:nvSpPr>
        <p:spPr>
          <a:xfrm>
            <a:off x="-30257" y="3821191"/>
            <a:ext cx="43845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Calibri"/>
                <a:ea typeface="Calibri" panose="020F0502020204030204" pitchFamily="34" charset="0"/>
                <a:cs typeface="Times New Roman"/>
              </a:rPr>
              <a:t>Leave the car at home to </a:t>
            </a:r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create less pollution!</a:t>
            </a:r>
            <a:r>
              <a:rPr lang="en-GB" sz="24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Cleaner air for all!</a:t>
            </a:r>
            <a:endParaRPr lang="en-US" dirty="0">
              <a:latin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5B139-ECFB-8448-3C04-C0377DB74C10}"/>
              </a:ext>
            </a:extLst>
          </p:cNvPr>
          <p:cNvSpPr txBox="1"/>
          <p:nvPr/>
        </p:nvSpPr>
        <p:spPr>
          <a:xfrm>
            <a:off x="63436" y="1018660"/>
            <a:ext cx="417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PLANET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BB458-BBEF-7467-B6E2-808BAAF5F177}"/>
              </a:ext>
            </a:extLst>
          </p:cNvPr>
          <p:cNvSpPr/>
          <p:nvPr/>
        </p:nvSpPr>
        <p:spPr>
          <a:xfrm>
            <a:off x="4312837" y="923269"/>
            <a:ext cx="4124093" cy="3818745"/>
          </a:xfrm>
          <a:prstGeom prst="rect">
            <a:avLst/>
          </a:prstGeom>
          <a:solidFill>
            <a:schemeClr val="bg1"/>
          </a:solidFill>
          <a:ln w="76200">
            <a:solidFill>
              <a:srgbClr val="77B82A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3684268"/>
                      <a:gd name="connsiteY0" fmla="*/ 0 h 5491153"/>
                      <a:gd name="connsiteX1" fmla="*/ 3684268 w 3684268"/>
                      <a:gd name="connsiteY1" fmla="*/ 0 h 5491153"/>
                      <a:gd name="connsiteX2" fmla="*/ 3684268 w 3684268"/>
                      <a:gd name="connsiteY2" fmla="*/ 5491153 h 5491153"/>
                      <a:gd name="connsiteX3" fmla="*/ 0 w 3684268"/>
                      <a:gd name="connsiteY3" fmla="*/ 5491153 h 5491153"/>
                      <a:gd name="connsiteX4" fmla="*/ 0 w 3684268"/>
                      <a:gd name="connsiteY4" fmla="*/ 0 h 5491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4268" h="5491153" fill="none" extrusionOk="0">
                        <a:moveTo>
                          <a:pt x="0" y="0"/>
                        </a:moveTo>
                        <a:cubicBezTo>
                          <a:pt x="482172" y="-14931"/>
                          <a:pt x="2879416" y="31643"/>
                          <a:pt x="3684268" y="0"/>
                        </a:cubicBezTo>
                        <a:cubicBezTo>
                          <a:pt x="3790480" y="2520098"/>
                          <a:pt x="3574343" y="2750820"/>
                          <a:pt x="3684268" y="5491153"/>
                        </a:cubicBezTo>
                        <a:cubicBezTo>
                          <a:pt x="1908178" y="5429099"/>
                          <a:pt x="495811" y="5437450"/>
                          <a:pt x="0" y="5491153"/>
                        </a:cubicBezTo>
                        <a:cubicBezTo>
                          <a:pt x="-26706" y="4597472"/>
                          <a:pt x="-6715" y="965811"/>
                          <a:pt x="0" y="0"/>
                        </a:cubicBezTo>
                        <a:close/>
                      </a:path>
                      <a:path w="3684268" h="5491153" stroke="0" extrusionOk="0">
                        <a:moveTo>
                          <a:pt x="0" y="0"/>
                        </a:moveTo>
                        <a:cubicBezTo>
                          <a:pt x="1813001" y="-5264"/>
                          <a:pt x="3213796" y="84467"/>
                          <a:pt x="3684268" y="0"/>
                        </a:cubicBezTo>
                        <a:cubicBezTo>
                          <a:pt x="3556095" y="850142"/>
                          <a:pt x="3813418" y="4834791"/>
                          <a:pt x="3684268" y="5491153"/>
                        </a:cubicBezTo>
                        <a:cubicBezTo>
                          <a:pt x="3163768" y="5597473"/>
                          <a:pt x="529531" y="5483504"/>
                          <a:pt x="0" y="5491153"/>
                        </a:cubicBezTo>
                        <a:cubicBezTo>
                          <a:pt x="160128" y="3599979"/>
                          <a:pt x="25049" y="26683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171DA-8E89-AEA2-B54C-EEA46428E7B6}"/>
              </a:ext>
            </a:extLst>
          </p:cNvPr>
          <p:cNvSpPr txBox="1"/>
          <p:nvPr/>
        </p:nvSpPr>
        <p:spPr>
          <a:xfrm>
            <a:off x="4381942" y="1016869"/>
            <a:ext cx="401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WELLBEING</a:t>
            </a:r>
            <a:endParaRPr lang="en-GB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98C98-8EA4-B55F-2B03-9EC74B192EA1}"/>
              </a:ext>
            </a:extLst>
          </p:cNvPr>
          <p:cNvSpPr txBox="1"/>
          <p:nvPr/>
        </p:nvSpPr>
        <p:spPr>
          <a:xfrm>
            <a:off x="4294815" y="3822166"/>
            <a:ext cx="410795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Exercise and time in nature is </a:t>
            </a:r>
            <a:r>
              <a:rPr lang="en-GB" sz="2400" b="1" dirty="0">
                <a:latin typeface="Calibri"/>
                <a:ea typeface="Calibri" panose="020F0502020204030204" pitchFamily="34" charset="0"/>
                <a:cs typeface="Times New Roman"/>
              </a:rPr>
              <a:t>great</a:t>
            </a:r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for </a:t>
            </a:r>
            <a:r>
              <a:rPr lang="en-GB" sz="2400" b="1" dirty="0">
                <a:latin typeface="Calibri"/>
                <a:ea typeface="Calibri" panose="020F0502020204030204" pitchFamily="34" charset="0"/>
                <a:cs typeface="Times New Roman"/>
              </a:rPr>
              <a:t>body</a:t>
            </a:r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and </a:t>
            </a:r>
            <a:r>
              <a:rPr lang="en-GB" sz="2400" b="1" dirty="0">
                <a:latin typeface="Calibri"/>
                <a:ea typeface="Calibri" panose="020F0502020204030204" pitchFamily="34" charset="0"/>
                <a:cs typeface="Times New Roman"/>
              </a:rPr>
              <a:t>mind</a:t>
            </a:r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61A767-8F97-486B-69AF-2DF995CD72DF}"/>
              </a:ext>
            </a:extLst>
          </p:cNvPr>
          <p:cNvSpPr/>
          <p:nvPr/>
        </p:nvSpPr>
        <p:spPr>
          <a:xfrm rot="10800000">
            <a:off x="8407629" y="1011659"/>
            <a:ext cx="3745774" cy="3741215"/>
          </a:xfrm>
          <a:prstGeom prst="rect">
            <a:avLst/>
          </a:prstGeom>
          <a:solidFill>
            <a:schemeClr val="bg1"/>
          </a:solidFill>
          <a:ln w="76200">
            <a:solidFill>
              <a:srgbClr val="77B82A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3684268"/>
                      <a:gd name="connsiteY0" fmla="*/ 0 h 5474883"/>
                      <a:gd name="connsiteX1" fmla="*/ 3684268 w 3684268"/>
                      <a:gd name="connsiteY1" fmla="*/ 0 h 5474883"/>
                      <a:gd name="connsiteX2" fmla="*/ 3684268 w 3684268"/>
                      <a:gd name="connsiteY2" fmla="*/ 5474883 h 5474883"/>
                      <a:gd name="connsiteX3" fmla="*/ 0 w 3684268"/>
                      <a:gd name="connsiteY3" fmla="*/ 5474883 h 5474883"/>
                      <a:gd name="connsiteX4" fmla="*/ 0 w 3684268"/>
                      <a:gd name="connsiteY4" fmla="*/ 0 h 5474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4268" h="5474883" fill="none" extrusionOk="0">
                        <a:moveTo>
                          <a:pt x="0" y="0"/>
                        </a:moveTo>
                        <a:cubicBezTo>
                          <a:pt x="482172" y="-14931"/>
                          <a:pt x="2879416" y="31643"/>
                          <a:pt x="3684268" y="0"/>
                        </a:cubicBezTo>
                        <a:cubicBezTo>
                          <a:pt x="3790480" y="1701656"/>
                          <a:pt x="3574343" y="3604958"/>
                          <a:pt x="3684268" y="5474883"/>
                        </a:cubicBezTo>
                        <a:cubicBezTo>
                          <a:pt x="1908178" y="5412829"/>
                          <a:pt x="495811" y="5421180"/>
                          <a:pt x="0" y="5474883"/>
                        </a:cubicBezTo>
                        <a:cubicBezTo>
                          <a:pt x="-26706" y="3727064"/>
                          <a:pt x="-6715" y="684389"/>
                          <a:pt x="0" y="0"/>
                        </a:cubicBezTo>
                        <a:close/>
                      </a:path>
                      <a:path w="3684268" h="5474883" stroke="0" extrusionOk="0">
                        <a:moveTo>
                          <a:pt x="0" y="0"/>
                        </a:moveTo>
                        <a:cubicBezTo>
                          <a:pt x="1813001" y="-5264"/>
                          <a:pt x="3213796" y="84467"/>
                          <a:pt x="3684268" y="0"/>
                        </a:cubicBezTo>
                        <a:cubicBezTo>
                          <a:pt x="3556095" y="1437428"/>
                          <a:pt x="3813418" y="2887248"/>
                          <a:pt x="3684268" y="5474883"/>
                        </a:cubicBezTo>
                        <a:cubicBezTo>
                          <a:pt x="3163768" y="5581203"/>
                          <a:pt x="529531" y="5467234"/>
                          <a:pt x="0" y="5474883"/>
                        </a:cubicBezTo>
                        <a:cubicBezTo>
                          <a:pt x="160128" y="4620181"/>
                          <a:pt x="25049" y="10072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F3D31-BA1E-410A-7D84-9B2105C78B96}"/>
              </a:ext>
            </a:extLst>
          </p:cNvPr>
          <p:cNvSpPr txBox="1"/>
          <p:nvPr/>
        </p:nvSpPr>
        <p:spPr>
          <a:xfrm>
            <a:off x="8487701" y="1016195"/>
            <a:ext cx="363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COMMUNITY</a:t>
            </a:r>
            <a:endParaRPr lang="en-GB" sz="2000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C5BF7-F3B1-2CF5-7E4D-107260A2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11" y="-15619"/>
            <a:ext cx="12192000" cy="1068148"/>
          </a:xfrm>
          <a:solidFill>
            <a:srgbClr val="75BB2C"/>
          </a:solidFill>
          <a:ln>
            <a:solidFill>
              <a:srgbClr val="77B82A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tx1"/>
                </a:solidFill>
              </a:rPr>
              <a:t>Step up and make a difference!</a:t>
            </a:r>
          </a:p>
        </p:txBody>
      </p:sp>
      <p:pic>
        <p:nvPicPr>
          <p:cNvPr id="11" name="Picture 13" descr="A picture containing close&#10;&#10;Description automatically generated">
            <a:extLst>
              <a:ext uri="{FF2B5EF4-FFF2-40B4-BE49-F238E27FC236}">
                <a16:creationId xmlns:a16="http://schemas.microsoft.com/office/drawing/2014/main" id="{4E078F6F-E0A0-4106-D9C4-38A43438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5" y="1397210"/>
            <a:ext cx="2418645" cy="2426688"/>
          </a:xfrm>
          <a:prstGeom prst="rect">
            <a:avLst/>
          </a:prstGeom>
        </p:spPr>
      </p:pic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93F44798-53E4-18E0-7CBC-76975B1B3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0" t="7157" r="8000" b="17460"/>
          <a:stretch/>
        </p:blipFill>
        <p:spPr>
          <a:xfrm>
            <a:off x="9048751" y="1397389"/>
            <a:ext cx="2517703" cy="2419667"/>
          </a:xfrm>
          <a:prstGeom prst="rect">
            <a:avLst/>
          </a:prstGeom>
        </p:spPr>
      </p:pic>
      <p:pic>
        <p:nvPicPr>
          <p:cNvPr id="17" name="Picture 17" descr="Diagram&#10;&#10;Description automatically generated">
            <a:extLst>
              <a:ext uri="{FF2B5EF4-FFF2-40B4-BE49-F238E27FC236}">
                <a16:creationId xmlns:a16="http://schemas.microsoft.com/office/drawing/2014/main" id="{63ADA339-C763-6263-C9A2-FCFD766EB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" t="4086" r="4444" b="5926"/>
          <a:stretch/>
        </p:blipFill>
        <p:spPr>
          <a:xfrm>
            <a:off x="5096406" y="1439559"/>
            <a:ext cx="2562790" cy="2377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DCC7B-CE49-8271-A7AA-D5EFA5BB7498}"/>
              </a:ext>
            </a:extLst>
          </p:cNvPr>
          <p:cNvSpPr txBox="1"/>
          <p:nvPr/>
        </p:nvSpPr>
        <p:spPr>
          <a:xfrm>
            <a:off x="8431870" y="3821190"/>
            <a:ext cx="37534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Calibri"/>
                <a:ea typeface="Calibri" panose="020F0502020204030204" pitchFamily="34" charset="0"/>
                <a:cs typeface="Times New Roman"/>
              </a:rPr>
              <a:t>Active communities are busy friendly communities! </a:t>
            </a:r>
            <a:endParaRPr lang="en-GB" sz="2400" b="1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9A5D64-992F-99B4-E832-B697C647E080}"/>
              </a:ext>
            </a:extLst>
          </p:cNvPr>
          <p:cNvSpPr/>
          <p:nvPr/>
        </p:nvSpPr>
        <p:spPr>
          <a:xfrm>
            <a:off x="-5645" y="4707466"/>
            <a:ext cx="12203287" cy="914399"/>
          </a:xfrm>
          <a:prstGeom prst="rect">
            <a:avLst/>
          </a:prstGeom>
          <a:solidFill>
            <a:srgbClr val="77B82A"/>
          </a:solidFill>
          <a:ln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latin typeface="Calibri"/>
              <a:cs typeface="Calibri"/>
            </a:endParaRPr>
          </a:p>
          <a:p>
            <a:pPr algn="ctr"/>
            <a:endParaRPr lang="en-GB" sz="4000" b="1" dirty="0">
              <a:latin typeface="Calibri"/>
              <a:ea typeface="+mn-lt"/>
              <a:cs typeface="Calibri"/>
            </a:endParaRPr>
          </a:p>
          <a:p>
            <a:pPr algn="ctr"/>
            <a:endParaRPr lang="en-GB" dirty="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5BAF7-C25D-2460-455A-D6064A95FE96}"/>
              </a:ext>
            </a:extLst>
          </p:cNvPr>
          <p:cNvSpPr txBox="1"/>
          <p:nvPr/>
        </p:nvSpPr>
        <p:spPr>
          <a:xfrm>
            <a:off x="273869" y="4898926"/>
            <a:ext cx="118776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FFFFFF"/>
                </a:solidFill>
                <a:latin typeface="Calibri"/>
              </a:rPr>
              <a:t>Do you think it is important to step up?</a:t>
            </a:r>
            <a:endParaRPr lang="en-GB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29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75B28E-298B-7E30-E20C-F455655485D8}"/>
              </a:ext>
            </a:extLst>
          </p:cNvPr>
          <p:cNvSpPr txBox="1">
            <a:spLocks/>
          </p:cNvSpPr>
          <p:nvPr/>
        </p:nvSpPr>
        <p:spPr>
          <a:xfrm>
            <a:off x="0" y="-1505"/>
            <a:ext cx="12192000" cy="896657"/>
          </a:xfrm>
          <a:prstGeom prst="rect">
            <a:avLst/>
          </a:prstGeom>
          <a:solidFill>
            <a:srgbClr val="77B82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/>
              <a:t>Walktober Pupil Challenge Card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34255-0A43-5F6F-AA6E-CBD453CDA841}"/>
              </a:ext>
            </a:extLst>
          </p:cNvPr>
          <p:cNvSpPr txBox="1"/>
          <p:nvPr/>
        </p:nvSpPr>
        <p:spPr>
          <a:xfrm>
            <a:off x="4406" y="1777911"/>
            <a:ext cx="12187543" cy="36009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24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ctr"/>
            <a:r>
              <a:rPr lang="en-GB" sz="2400" b="1" dirty="0">
                <a:solidFill>
                  <a:srgbClr val="222222"/>
                </a:solidFill>
                <a:latin typeface="Arial"/>
                <a:cs typeface="Arial"/>
              </a:rPr>
              <a:t>A pledge is a goal that you set for yourself.</a:t>
            </a:r>
            <a:endParaRPr lang="en-GB" sz="2800" b="1" dirty="0">
              <a:solidFill>
                <a:srgbClr val="222222"/>
              </a:solidFill>
              <a:latin typeface="Arial"/>
              <a:cs typeface="Arial"/>
            </a:endParaRPr>
          </a:p>
          <a:p>
            <a:pPr algn="ctr"/>
            <a:r>
              <a:rPr lang="en-GB" sz="2400" b="1" dirty="0">
                <a:solidFill>
                  <a:srgbClr val="222222"/>
                </a:solidFill>
                <a:latin typeface="Arial"/>
                <a:cs typeface="Arial"/>
              </a:rPr>
              <a:t>Make your Active Travel Pledge fun and achievable!</a:t>
            </a:r>
            <a:endParaRPr lang="en-GB" sz="2400" dirty="0"/>
          </a:p>
          <a:p>
            <a:pPr algn="ctr"/>
            <a:endParaRPr lang="en-GB" i="1" dirty="0">
              <a:latin typeface="Calibri"/>
              <a:cs typeface="Calibri"/>
            </a:endParaRPr>
          </a:p>
          <a:p>
            <a:pPr algn="ctr"/>
            <a:endParaRPr lang="en-GB" i="1" dirty="0">
              <a:latin typeface="Calibri"/>
              <a:cs typeface="Calibri"/>
            </a:endParaRPr>
          </a:p>
          <a:p>
            <a:pPr algn="ctr"/>
            <a:endParaRPr lang="en-GB" sz="2400" b="1" dirty="0">
              <a:latin typeface="Calibri"/>
              <a:cs typeface="Calibri"/>
            </a:endParaRPr>
          </a:p>
          <a:p>
            <a:pPr algn="ctr"/>
            <a:r>
              <a:rPr lang="en-GB" sz="2400" b="1" dirty="0">
                <a:latin typeface="Calibri"/>
                <a:cs typeface="Calibri"/>
              </a:rPr>
              <a:t>You could pledge to:</a:t>
            </a:r>
            <a:endParaRPr lang="en-GB" sz="2400" b="1" dirty="0">
              <a:cs typeface="Calibri"/>
            </a:endParaRPr>
          </a:p>
          <a:p>
            <a:pPr algn="ctr"/>
            <a:endParaRPr lang="en-GB" sz="2400" b="1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/>
            <a:endParaRPr lang="en-GB" sz="24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C5AFC-C9FC-A4FC-6391-87DC9DCC6A2C}"/>
              </a:ext>
            </a:extLst>
          </p:cNvPr>
          <p:cNvSpPr/>
          <p:nvPr/>
        </p:nvSpPr>
        <p:spPr>
          <a:xfrm>
            <a:off x="786206" y="3410299"/>
            <a:ext cx="371780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rgbClr val="77B829"/>
                </a:solidFill>
                <a:latin typeface="Calibri"/>
              </a:rPr>
              <a:t>"Walk to school at least once a week!"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B6FEA9-3E06-3E6F-B9C6-4CDBFC1E5C47}"/>
              </a:ext>
            </a:extLst>
          </p:cNvPr>
          <p:cNvSpPr/>
          <p:nvPr/>
        </p:nvSpPr>
        <p:spPr>
          <a:xfrm>
            <a:off x="4617711" y="4299038"/>
            <a:ext cx="2974622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rgbClr val="77B829"/>
                </a:solidFill>
                <a:latin typeface="Calibri"/>
              </a:rPr>
              <a:t>"Go for a fun family bike ride!"</a:t>
            </a:r>
            <a:endParaRPr lang="en-GB" sz="2800" dirty="0">
              <a:cs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F7390-51B2-FD6F-556E-C56FAE5BF26C}"/>
              </a:ext>
            </a:extLst>
          </p:cNvPr>
          <p:cNvSpPr/>
          <p:nvPr/>
        </p:nvSpPr>
        <p:spPr>
          <a:xfrm>
            <a:off x="7642483" y="3411627"/>
            <a:ext cx="3746029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 dirty="0">
                <a:solidFill>
                  <a:srgbClr val="77B829"/>
                </a:solidFill>
                <a:latin typeface="Calibri"/>
              </a:rPr>
              <a:t>"Use the Park and Stride to get to school."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47FE3-6457-8CEC-7658-769F8BEA0116}"/>
              </a:ext>
            </a:extLst>
          </p:cNvPr>
          <p:cNvSpPr txBox="1"/>
          <p:nvPr/>
        </p:nvSpPr>
        <p:spPr>
          <a:xfrm>
            <a:off x="4259113" y="1402979"/>
            <a:ext cx="693731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222222"/>
                </a:solidFill>
                <a:latin typeface="Arial"/>
                <a:cs typeface="Arial"/>
              </a:rPr>
              <a:t>MAKE AN ACTIVE TRAVEL PLEDGE</a:t>
            </a:r>
            <a:endParaRPr lang="en-GB" sz="2800">
              <a:cs typeface="Calibri"/>
            </a:endParaRPr>
          </a:p>
          <a:p>
            <a:pPr algn="l"/>
            <a:endParaRPr lang="en-GB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AF0A3-E9BD-328B-51B3-59D47FE2D243}"/>
              </a:ext>
            </a:extLst>
          </p:cNvPr>
          <p:cNvSpPr txBox="1"/>
          <p:nvPr/>
        </p:nvSpPr>
        <p:spPr>
          <a:xfrm>
            <a:off x="1736285" y="1266954"/>
            <a:ext cx="29260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b="1" dirty="0">
                <a:solidFill>
                  <a:srgbClr val="222222"/>
                </a:solidFill>
                <a:latin typeface="Arial"/>
              </a:rPr>
              <a:t>STEP ONE:</a:t>
            </a:r>
            <a:endParaRPr lang="en-GB" sz="4000" dirty="0"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455DC6-43D2-0C46-0F6C-E71629FCF65A}"/>
              </a:ext>
            </a:extLst>
          </p:cNvPr>
          <p:cNvCxnSpPr/>
          <p:nvPr/>
        </p:nvCxnSpPr>
        <p:spPr>
          <a:xfrm>
            <a:off x="3952" y="1902666"/>
            <a:ext cx="12191157" cy="571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EAE7E9-6570-0358-B717-797707CEAAF0}"/>
              </a:ext>
            </a:extLst>
          </p:cNvPr>
          <p:cNvCxnSpPr>
            <a:cxnSpLocks/>
          </p:cNvCxnSpPr>
          <p:nvPr/>
        </p:nvCxnSpPr>
        <p:spPr>
          <a:xfrm>
            <a:off x="966763" y="3200889"/>
            <a:ext cx="10110311" cy="1982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6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C0B7-F3F8-C884-E30E-A2A19261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88" y="123851"/>
            <a:ext cx="2866148" cy="930578"/>
          </a:xfrm>
        </p:spPr>
        <p:txBody>
          <a:bodyPr/>
          <a:lstStyle/>
          <a:p>
            <a:pPr marL="361950" indent="-361950" algn="ctr">
              <a:spcBef>
                <a:spcPct val="0"/>
              </a:spcBef>
            </a:pPr>
            <a:r>
              <a:rPr lang="en-GB" sz="4800" dirty="0">
                <a:solidFill>
                  <a:srgbClr val="222222"/>
                </a:solidFill>
                <a:cs typeface="Arial"/>
              </a:rPr>
              <a:t>STEP 2:</a:t>
            </a:r>
            <a:r>
              <a:rPr lang="en-GB" sz="3200" dirty="0">
                <a:solidFill>
                  <a:srgbClr val="222222"/>
                </a:solidFill>
                <a:cs typeface="Arial"/>
              </a:rPr>
              <a:t> </a:t>
            </a:r>
            <a:r>
              <a:rPr lang="en-GB" sz="3600" dirty="0">
                <a:solidFill>
                  <a:srgbClr val="222222"/>
                </a:solidFill>
                <a:cs typeface="Arial"/>
              </a:rPr>
              <a:t> </a:t>
            </a:r>
            <a:endParaRPr lang="en-GB" sz="3600">
              <a:solidFill>
                <a:srgbClr val="222222"/>
              </a:solidFill>
              <a:ea typeface="+mn-lt"/>
              <a:cs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9BF356-7D3D-250D-F852-25D3AE6226FC}"/>
              </a:ext>
            </a:extLst>
          </p:cNvPr>
          <p:cNvSpPr/>
          <p:nvPr/>
        </p:nvSpPr>
        <p:spPr>
          <a:xfrm>
            <a:off x="1031685" y="2365149"/>
            <a:ext cx="4485894" cy="838984"/>
          </a:xfrm>
          <a:prstGeom prst="roundRect">
            <a:avLst/>
          </a:prstGeom>
          <a:solidFill>
            <a:srgbClr val="77B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cs typeface="Arial"/>
              </a:rPr>
              <a:t>You don't need to record activity every day- just be as active as you can!</a:t>
            </a:r>
            <a:endParaRPr lang="en-GB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983CB7-5681-4E51-260E-DCE6DCA92767}"/>
              </a:ext>
            </a:extLst>
          </p:cNvPr>
          <p:cNvSpPr/>
          <p:nvPr/>
        </p:nvSpPr>
        <p:spPr>
          <a:xfrm>
            <a:off x="1057774" y="3378727"/>
            <a:ext cx="4490548" cy="854426"/>
          </a:xfrm>
          <a:prstGeom prst="roundRect">
            <a:avLst/>
          </a:prstGeom>
          <a:solidFill>
            <a:srgbClr val="77B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cs typeface="Arial"/>
              </a:rPr>
              <a:t>Include the activity you do during the evenings, weekends and holidays!</a:t>
            </a:r>
            <a:endParaRPr lang="en-GB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A1D177-783E-201B-19F3-2D754F13B018}"/>
              </a:ext>
            </a:extLst>
          </p:cNvPr>
          <p:cNvSpPr/>
          <p:nvPr/>
        </p:nvSpPr>
        <p:spPr>
          <a:xfrm>
            <a:off x="1060698" y="4406781"/>
            <a:ext cx="4484233" cy="842852"/>
          </a:xfrm>
          <a:prstGeom prst="roundRect">
            <a:avLst/>
          </a:prstGeom>
          <a:solidFill>
            <a:srgbClr val="77B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cs typeface="Arial"/>
              </a:rPr>
              <a:t>If you are already very active encourage others to join you!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B5C9C-75BA-2162-B8EE-A64D32077DC4}"/>
              </a:ext>
            </a:extLst>
          </p:cNvPr>
          <p:cNvSpPr txBox="1"/>
          <p:nvPr/>
        </p:nvSpPr>
        <p:spPr>
          <a:xfrm rot="16200000">
            <a:off x="-253923" y="2954028"/>
            <a:ext cx="18496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Calibri"/>
                <a:cs typeface="Calibri"/>
              </a:rPr>
              <a:t>Top Tips</a:t>
            </a:r>
            <a:endParaRPr lang="en-GB" sz="3600" b="1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2705A-1C8C-7F09-471C-F3176343F30A}"/>
              </a:ext>
            </a:extLst>
          </p:cNvPr>
          <p:cNvCxnSpPr/>
          <p:nvPr/>
        </p:nvCxnSpPr>
        <p:spPr>
          <a:xfrm flipH="1">
            <a:off x="351316" y="2227016"/>
            <a:ext cx="3333" cy="208015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2A3854-EC98-DF46-9696-6C3462F94B11}"/>
              </a:ext>
            </a:extLst>
          </p:cNvPr>
          <p:cNvCxnSpPr>
            <a:cxnSpLocks/>
          </p:cNvCxnSpPr>
          <p:nvPr/>
        </p:nvCxnSpPr>
        <p:spPr>
          <a:xfrm>
            <a:off x="336932" y="2249886"/>
            <a:ext cx="5123072" cy="44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4ACF1-DDE3-E3C3-64AF-4018FB64EBE0}"/>
              </a:ext>
            </a:extLst>
          </p:cNvPr>
          <p:cNvSpPr txBox="1"/>
          <p:nvPr/>
        </p:nvSpPr>
        <p:spPr>
          <a:xfrm>
            <a:off x="210280" y="723511"/>
            <a:ext cx="51747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alibri"/>
                <a:cs typeface="Calibri"/>
              </a:rPr>
              <a:t>RECORD YOUR ACTIVE TRAVEL ON THE WALKTOBER PUPIL CHALLENGE CARD</a:t>
            </a:r>
            <a:endParaRPr lang="en-GB" sz="3200" b="1" dirty="0"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35CC97-091B-2E46-56FD-B9884F13C4E6}"/>
              </a:ext>
            </a:extLst>
          </p:cNvPr>
          <p:cNvCxnSpPr>
            <a:cxnSpLocks/>
          </p:cNvCxnSpPr>
          <p:nvPr/>
        </p:nvCxnSpPr>
        <p:spPr>
          <a:xfrm flipH="1">
            <a:off x="5444391" y="11890"/>
            <a:ext cx="3333" cy="2236457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5D91A11-CBDF-250F-B98E-33BB102643B1}"/>
              </a:ext>
            </a:extLst>
          </p:cNvPr>
          <p:cNvSpPr/>
          <p:nvPr/>
        </p:nvSpPr>
        <p:spPr>
          <a:xfrm>
            <a:off x="10504715" y="4245429"/>
            <a:ext cx="1687285" cy="121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E8FC73-5C1E-1AEE-6444-DE90A4AD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" b="4393"/>
          <a:stretch/>
        </p:blipFill>
        <p:spPr>
          <a:xfrm>
            <a:off x="5755320" y="52480"/>
            <a:ext cx="6151635" cy="5339961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541A21-02B9-BAB0-D0B6-5573696E2C4B}"/>
              </a:ext>
            </a:extLst>
          </p:cNvPr>
          <p:cNvSpPr/>
          <p:nvPr/>
        </p:nvSpPr>
        <p:spPr>
          <a:xfrm>
            <a:off x="1" y="5464628"/>
            <a:ext cx="12191999" cy="141514"/>
          </a:xfrm>
          <a:prstGeom prst="rect">
            <a:avLst/>
          </a:prstGeom>
          <a:solidFill>
            <a:srgbClr val="77B82A"/>
          </a:solidFill>
          <a:ln>
            <a:solidFill>
              <a:srgbClr val="77B8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5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E6BB6E-DB40-EA37-149D-25A873064A7A}"/>
              </a:ext>
            </a:extLst>
          </p:cNvPr>
          <p:cNvCxnSpPr/>
          <p:nvPr/>
        </p:nvCxnSpPr>
        <p:spPr>
          <a:xfrm flipV="1">
            <a:off x="43536" y="774329"/>
            <a:ext cx="12189676" cy="1793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5F52D0-A54B-431B-737D-1F94711A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" y="-491"/>
            <a:ext cx="2904662" cy="747799"/>
          </a:xfrm>
        </p:spPr>
        <p:txBody>
          <a:bodyPr/>
          <a:lstStyle/>
          <a:p>
            <a:pPr marL="361950" indent="-361950" algn="ctr">
              <a:spcBef>
                <a:spcPct val="0"/>
              </a:spcBef>
            </a:pPr>
            <a:r>
              <a:rPr lang="en-GB" sz="4800" dirty="0">
                <a:solidFill>
                  <a:srgbClr val="222222"/>
                </a:solidFill>
                <a:cs typeface="Arial"/>
              </a:rPr>
              <a:t>STEP 3:  </a:t>
            </a:r>
            <a:endParaRPr lang="en-GB" sz="4800">
              <a:solidFill>
                <a:srgbClr val="222222"/>
              </a:solidFill>
              <a:ea typeface="+mn-lt"/>
              <a:cs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14E69B-3158-2C1D-5D0D-CBB72140521E}"/>
              </a:ext>
            </a:extLst>
          </p:cNvPr>
          <p:cNvSpPr txBox="1"/>
          <p:nvPr/>
        </p:nvSpPr>
        <p:spPr>
          <a:xfrm>
            <a:off x="2407300" y="251038"/>
            <a:ext cx="6462317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600" b="1" dirty="0">
                <a:latin typeface="Arial"/>
                <a:cs typeface="Calibri"/>
              </a:rPr>
              <a:t>SUBMIT YOUR CHALLENGE CARD</a:t>
            </a:r>
            <a:endParaRPr lang="en-GB" sz="2600" b="1" dirty="0">
              <a:latin typeface="Arial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7D404-C2BD-6B6F-9688-06004AC1D210}"/>
              </a:ext>
            </a:extLst>
          </p:cNvPr>
          <p:cNvSpPr txBox="1"/>
          <p:nvPr/>
        </p:nvSpPr>
        <p:spPr>
          <a:xfrm>
            <a:off x="6049" y="3197418"/>
            <a:ext cx="1217989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latin typeface="Calibri"/>
                <a:cs typeface="Calibri"/>
              </a:rPr>
              <a:t>Please do share your fun-filled Walktober activities with us tagging #Walktober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0528D5-71A7-7A1A-BC63-746640817705}"/>
              </a:ext>
            </a:extLst>
          </p:cNvPr>
          <p:cNvGrpSpPr/>
          <p:nvPr/>
        </p:nvGrpSpPr>
        <p:grpSpPr>
          <a:xfrm>
            <a:off x="3838222" y="3612443"/>
            <a:ext cx="4617156" cy="1735668"/>
            <a:chOff x="3203222" y="3668887"/>
            <a:chExt cx="4617156" cy="17356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EDF4CC-3CB2-BD0B-D2E7-19560A40FAB1}"/>
                </a:ext>
              </a:extLst>
            </p:cNvPr>
            <p:cNvGrpSpPr/>
            <p:nvPr/>
          </p:nvGrpSpPr>
          <p:grpSpPr>
            <a:xfrm>
              <a:off x="3203222" y="3668887"/>
              <a:ext cx="4010379" cy="493890"/>
              <a:chOff x="3203222" y="3668887"/>
              <a:chExt cx="4010379" cy="493890"/>
            </a:xfrm>
          </p:grpSpPr>
          <p:pic>
            <p:nvPicPr>
              <p:cNvPr id="13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9C1457CA-2CF7-8DDC-6B41-2F2B6E14E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3222" y="3668887"/>
                <a:ext cx="522112" cy="49389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0B54A-2A58-7402-51E7-8BD5D2C1ED45}"/>
                  </a:ext>
                </a:extLst>
              </p:cNvPr>
              <p:cNvSpPr txBox="1"/>
              <p:nvPr/>
            </p:nvSpPr>
            <p:spPr>
              <a:xfrm>
                <a:off x="3778957" y="3722511"/>
                <a:ext cx="3434644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>
                    <a:latin typeface="Calibri"/>
                    <a:cs typeface="Calibri"/>
                  </a:rPr>
                  <a:t>Facebook - @myjourneyhants </a:t>
                </a:r>
                <a:endParaRPr lang="en-US" sz="2000" b="1" dirty="0">
                  <a:cs typeface="Calibri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7100AC-C33C-818A-47A7-E0A5BB427BA7}"/>
                </a:ext>
              </a:extLst>
            </p:cNvPr>
            <p:cNvGrpSpPr/>
            <p:nvPr/>
          </p:nvGrpSpPr>
          <p:grpSpPr>
            <a:xfrm>
              <a:off x="3245556" y="4332110"/>
              <a:ext cx="3826933" cy="493890"/>
              <a:chOff x="3245556" y="4332110"/>
              <a:chExt cx="3826933" cy="493890"/>
            </a:xfrm>
          </p:grpSpPr>
          <p:pic>
            <p:nvPicPr>
              <p:cNvPr id="16" name="Picture 17">
                <a:extLst>
                  <a:ext uri="{FF2B5EF4-FFF2-40B4-BE49-F238E27FC236}">
                    <a16:creationId xmlns:a16="http://schemas.microsoft.com/office/drawing/2014/main" id="{63F882EB-73DE-E2DA-DC7F-B4E17E32A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5556" y="4332110"/>
                <a:ext cx="479779" cy="49389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8CF8FC-EC12-1382-FABC-3AFEAACC4669}"/>
                  </a:ext>
                </a:extLst>
              </p:cNvPr>
              <p:cNvSpPr txBox="1"/>
              <p:nvPr/>
            </p:nvSpPr>
            <p:spPr>
              <a:xfrm>
                <a:off x="3778956" y="4385734"/>
                <a:ext cx="3293533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>
                    <a:latin typeface="Calibri"/>
                    <a:cs typeface="Calibri"/>
                  </a:rPr>
                  <a:t>Twitter - @MyJourneyHants </a:t>
                </a:r>
                <a:endParaRPr lang="en-US" dirty="0"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37E8B39-CD82-D333-3461-3A67A1FEE2FA}"/>
                </a:ext>
              </a:extLst>
            </p:cNvPr>
            <p:cNvGrpSpPr/>
            <p:nvPr/>
          </p:nvGrpSpPr>
          <p:grpSpPr>
            <a:xfrm>
              <a:off x="3245556" y="4952999"/>
              <a:ext cx="4574822" cy="451556"/>
              <a:chOff x="3245556" y="4952999"/>
              <a:chExt cx="4574822" cy="451556"/>
            </a:xfrm>
          </p:grpSpPr>
          <p:pic>
            <p:nvPicPr>
              <p:cNvPr id="19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6804C647-C895-6893-04AC-23037E873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5556" y="4952999"/>
                <a:ext cx="479778" cy="451556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03B94D-3783-8769-77CE-93D13346DA39}"/>
                  </a:ext>
                </a:extLst>
              </p:cNvPr>
              <p:cNvSpPr txBox="1"/>
              <p:nvPr/>
            </p:nvSpPr>
            <p:spPr>
              <a:xfrm>
                <a:off x="3778957" y="4978401"/>
                <a:ext cx="4041421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>
                    <a:latin typeface="Calibri"/>
                    <a:cs typeface="Calibri"/>
                  </a:rPr>
                  <a:t>Instagram - @myjourneyhampshire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B7535E9-757A-4C15-F97A-0502A6EE9E32}"/>
              </a:ext>
            </a:extLst>
          </p:cNvPr>
          <p:cNvSpPr txBox="1"/>
          <p:nvPr/>
        </p:nvSpPr>
        <p:spPr>
          <a:xfrm>
            <a:off x="394319" y="934042"/>
            <a:ext cx="11517375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77B8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latin typeface="Arial"/>
                <a:cs typeface="Calibri"/>
              </a:rPr>
              <a:t>Parents and carers should submit challenge cards by </a:t>
            </a:r>
            <a:endParaRPr lang="en-US" sz="2000">
              <a:latin typeface="Arial"/>
              <a:cs typeface="Calibri" panose="020F0502020204030204" pitchFamily="34" charset="0"/>
            </a:endParaRPr>
          </a:p>
          <a:p>
            <a:pPr algn="ctr"/>
            <a:r>
              <a:rPr lang="en-GB" sz="3200" b="1" dirty="0">
                <a:latin typeface="Arial"/>
                <a:cs typeface="Calibri"/>
              </a:rPr>
              <a:t>Friday 11 November.</a:t>
            </a:r>
            <a:endParaRPr lang="en-US" sz="3200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66170-3ACD-EAB2-C80C-3D5AB96C10EF}"/>
              </a:ext>
            </a:extLst>
          </p:cNvPr>
          <p:cNvSpPr txBox="1"/>
          <p:nvPr/>
        </p:nvSpPr>
        <p:spPr>
          <a:xfrm>
            <a:off x="817652" y="2175820"/>
            <a:ext cx="10755376" cy="892552"/>
          </a:xfrm>
          <a:prstGeom prst="rect">
            <a:avLst/>
          </a:prstGeom>
          <a:solidFill>
            <a:schemeClr val="bg1"/>
          </a:solidFill>
          <a:ln w="57150">
            <a:solidFill>
              <a:srgbClr val="77B8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latin typeface="Arial"/>
                <a:cs typeface="Arial"/>
              </a:rPr>
              <a:t>WIN A PRIZE!</a:t>
            </a:r>
            <a:endParaRPr lang="en-GB" dirty="0">
              <a:cs typeface="Calibri"/>
            </a:endParaRPr>
          </a:p>
          <a:p>
            <a:pPr algn="ctr"/>
            <a:r>
              <a:rPr lang="en-GB" sz="2400" dirty="0">
                <a:latin typeface="Arial"/>
                <a:cs typeface="Arial"/>
              </a:rPr>
              <a:t>Family day out ticket and a goodie bag!</a:t>
            </a:r>
          </a:p>
        </p:txBody>
      </p:sp>
    </p:spTree>
    <p:extLst>
      <p:ext uri="{BB962C8B-B14F-4D97-AF65-F5344CB8AC3E}">
        <p14:creationId xmlns:p14="http://schemas.microsoft.com/office/powerpoint/2010/main" val="148208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C5A21E-315F-1531-E463-62980329E76E}"/>
              </a:ext>
            </a:extLst>
          </p:cNvPr>
          <p:cNvSpPr txBox="1">
            <a:spLocks/>
          </p:cNvSpPr>
          <p:nvPr/>
        </p:nvSpPr>
        <p:spPr>
          <a:xfrm>
            <a:off x="0" y="-1508"/>
            <a:ext cx="12192000" cy="1068148"/>
          </a:xfrm>
          <a:prstGeom prst="rect">
            <a:avLst/>
          </a:prstGeom>
          <a:solidFill>
            <a:srgbClr val="77B829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/>
              <a:t>Thank you. Have fun and good luck!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DAC91-821B-29DE-EF8C-2A48ABFB7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17" t="13178" r="9732" b="14884"/>
          <a:stretch/>
        </p:blipFill>
        <p:spPr>
          <a:xfrm>
            <a:off x="3374015" y="1085069"/>
            <a:ext cx="5443968" cy="42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6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0104 Destination22 Innovation Hub Summary Presentation" id="{83398A92-646F-42C5-9437-EA12615B076E}" vid="{C02FB3AF-4B50-4FF5-918E-85C19E4976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:Policy xmlns:p="office.server.policy" id="" local="true">
  <p:Name>HCC Default Document</p:Name>
  <p:Description/>
  <p:Statement/>
  <p:PolicyItems>
    <p:PolicyItem featureId="Microsoft.Office.RecordsManagement.PolicyFeatures.Expiration" staticId="0x0101004E1B537BC2B2AD43A5AF5311D732D3AA|1208973698" UniqueId="7962c2ff-e67b-4a9b-a32b-eab0d2d90b5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2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ID xmlns="c5dbf80e-f509-45f6-9fe5-406e3eefabbb" xsi:nil="true"/>
    <Active_x0020_Document xmlns="c5dbf80e-f509-45f6-9fe5-406e3eefabbb">true</Active_x0020_Document>
    <cf18ccb67a8c47b4a12d68c41e3eb221 xmlns="c5dbf80e-f509-45f6-9fe5-406e3eefabbb">
      <Terms xmlns="http://schemas.microsoft.com/office/infopath/2007/PartnerControls"/>
    </cf18ccb67a8c47b4a12d68c41e3eb221>
    <k7f511801a3d417cb46257fffed89144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Walktober</TermName>
          <TermId xmlns="http://schemas.microsoft.com/office/infopath/2007/PartnerControls">047253e9-bbcb-4b18-b611-166616090a73</TermId>
        </TermInfo>
      </Terms>
    </k7f511801a3d417cb46257fffed89144>
    <Photograph_x0020_permissions xmlns="c5dbf80e-f509-45f6-9fe5-406e3eefabbb">No photo</Photograph_x0020_permissions>
    <TaxCatchAll xmlns="c5dbf80e-f509-45f6-9fe5-406e3eefabbb">
      <Value>20</Value>
      <Value>50</Value>
      <Value>239</Value>
    </TaxCatchAll>
    <p5657b9aee7244f28dc4f48e60959f71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Southampton</TermName>
          <TermId xmlns="http://schemas.microsoft.com/office/infopath/2007/PartnerControls">f2428e31-7ed1-427c-a071-0b07cd23fe91</TermId>
        </TermInfo>
      </Terms>
    </p5657b9aee7244f28dc4f48e60959f71>
    <hc632fe273cb498aa970207d30c3b1d8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a89adb46-b5bc-4d96-a42f-f5f263f05310</TermId>
        </TermInfo>
      </Terms>
    </hc632fe273cb498aa970207d30c3b1d8>
    <_dlc_ExpireDateSaved xmlns="http://schemas.microsoft.com/sharepoint/v3" xsi:nil="true"/>
    <_dlc_ExpireDate xmlns="http://schemas.microsoft.com/sharepoint/v3">2024-09-27T14:47:01+00:00</_dlc_ExpireDate>
    <_dlc_DocId xmlns="9b3fb4b2-e77a-4241-862b-0bf23dd69f71">H575YUT22DWS-372707079-85562</_dlc_DocId>
    <_dlc_DocIdUrl xmlns="9b3fb4b2-e77a-4241-862b-0bf23dd69f71">
      <Url>https://hants.sharepoint.com/sites/Trave6743/_layouts/15/DocIdRedir.aspx?ID=H575YUT22DWS-372707079-85562</Url>
      <Description>H575YUT22DWS-372707079-85562</Description>
    </_dlc_DocIdUrl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ravel Planning" ma:contentTypeID="0x0101004E1B537BC2B2AD43A5AF5311D732D3AA0023FA0EF49542E44C9943BF7A2D3AC86E00B9717C4A69E95D4585914ED7077D182A" ma:contentTypeVersion="20" ma:contentTypeDescription="" ma:contentTypeScope="" ma:versionID="6d30ae3f17a028b1058068b4e493da77">
  <xsd:schema xmlns:xsd="http://www.w3.org/2001/XMLSchema" xmlns:xs="http://www.w3.org/2001/XMLSchema" xmlns:p="http://schemas.microsoft.com/office/2006/metadata/properties" xmlns:ns1="http://schemas.microsoft.com/sharepoint/v3" xmlns:ns2="c5dbf80e-f509-45f6-9fe5-406e3eefabbb" xmlns:ns3="9b3fb4b2-e77a-4241-862b-0bf23dd69f71" targetNamespace="http://schemas.microsoft.com/office/2006/metadata/properties" ma:root="true" ma:fieldsID="ce9f7f125305ddda47f19bd276710a73" ns1:_="" ns2:_="" ns3:_="">
    <xsd:import namespace="http://schemas.microsoft.com/sharepoint/v3"/>
    <xsd:import namespace="c5dbf80e-f509-45f6-9fe5-406e3eefabbb"/>
    <xsd:import namespace="9b3fb4b2-e77a-4241-862b-0bf23dd69f71"/>
    <xsd:element name="properties">
      <xsd:complexType>
        <xsd:sequence>
          <xsd:element name="documentManagement">
            <xsd:complexType>
              <xsd:all>
                <xsd:element ref="ns2:Photograph_x0020_permissions" minOccurs="0"/>
                <xsd:element ref="ns2:Item_x0020_ID" minOccurs="0"/>
                <xsd:element ref="ns2:Active_x0020_Document" minOccurs="0"/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2:k7f511801a3d417cb46257fffed89144" minOccurs="0"/>
                <xsd:element ref="ns2:cf18ccb67a8c47b4a12d68c41e3eb221" minOccurs="0"/>
                <xsd:element ref="ns2:p5657b9aee7244f28dc4f48e60959f71" minOccurs="0"/>
                <xsd:element ref="ns2:hc632fe273cb498aa970207d30c3b1d8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5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6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Photograph_x0020_permissions" ma:index="5" nillable="true" ma:displayName="Photograph permissions" ma:default="No photo" ma:format="Dropdown" ma:internalName="Photograph_x0020_permissions">
      <xsd:simpleType>
        <xsd:restriction base="dms:Choice">
          <xsd:enumeration value="Generic photo (no permission required)"/>
          <xsd:enumeration value="No photo"/>
          <xsd:enumeration value="Photo with permission"/>
        </xsd:restriction>
      </xsd:simpleType>
    </xsd:element>
    <xsd:element name="Item_x0020_ID" ma:index="7" nillable="true" ma:displayName="Item ID" ma:internalName="Item_x0020_ID">
      <xsd:simpleType>
        <xsd:restriction base="dms:Text">
          <xsd:maxLength value="255"/>
        </xsd:restriction>
      </xsd:simpleType>
    </xsd:element>
    <xsd:element name="Active_x0020_Document" ma:index="8" nillable="true" ma:displayName="Active Document" ma:default="1" ma:internalName="Active_x0020_Document">
      <xsd:simpleType>
        <xsd:restriction base="dms:Boolean"/>
      </xsd:simpleType>
    </xsd:element>
    <xsd:element name="TaxCatchAll" ma:index="9" nillable="true" ma:displayName="Taxonomy Catch All Column" ma:hidden="true" ma:list="{c94db7b4-c1ac-4749-93bc-7b8ba76510d2}" ma:internalName="TaxCatchAll" ma:showField="CatchAllData" ma:web="9b3fb4b2-e77a-4241-862b-0bf23dd69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94db7b4-c1ac-4749-93bc-7b8ba76510d2}" ma:internalName="TaxCatchAllLabel" ma:readOnly="true" ma:showField="CatchAllDataLabel" ma:web="9b3fb4b2-e77a-4241-862b-0bf23dd69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7f511801a3d417cb46257fffed89144" ma:index="17" ma:taxonomy="true" ma:internalName="k7f511801a3d417cb46257fffed89144" ma:taxonomyFieldName="Travel_x0020_Planning" ma:displayName="Travel Planning" ma:indexed="true" ma:readOnly="false" ma:default="" ma:fieldId="{47f51180-1a3d-417c-b462-57fffed89144}" ma:sspId="3c5dbf34-c73a-430c-9290-9174ad787734" ma:termSetId="736b40db-07f1-4065-817a-a2bb9531a1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18ccb67a8c47b4a12d68c41e3eb221" ma:index="19" nillable="true" ma:taxonomy="true" ma:internalName="cf18ccb67a8c47b4a12d68c41e3eb221" ma:taxonomyFieldName="Schools" ma:displayName="Schools" ma:default="" ma:fieldId="{cf18ccb6-7a8c-47b4-a12d-68c41e3eb221}" ma:sspId="3c5dbf34-c73a-430c-9290-9174ad787734" ma:termSetId="79767edf-74f4-4f98-8450-f3c58a891f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657b9aee7244f28dc4f48e60959f71" ma:index="21" nillable="true" ma:taxonomy="true" ma:internalName="p5657b9aee7244f28dc4f48e60959f71" ma:taxonomyFieldName="District" ma:displayName="District and Other Local Authorities" ma:readOnly="false" ma:default="" ma:fieldId="{95657b9a-ee72-44f2-8dc4-f48e60959f71}" ma:sspId="3c5dbf34-c73a-430c-9290-9174ad787734" ma:termSetId="d13f64ef-0ba0-45ea-bc1d-bfd48dd2a5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632fe273cb498aa970207d30c3b1d8" ma:index="23" nillable="true" ma:taxonomy="true" ma:internalName="hc632fe273cb498aa970207d30c3b1d8" ma:taxonomyFieldName="Document_x0020_Type" ma:displayName="Document Type" ma:default="" ma:fieldId="{1c632fe2-73cb-498a-a970-207d30c3b1d8}" ma:sspId="3c5dbf34-c73a-430c-9290-9174ad787734" ma:termSetId="b599ea14-30b5-458d-8ef2-998774c2af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fb4b2-e77a-4241-862b-0bf23dd69f71" elementFormDefault="qualified">
    <xsd:import namespace="http://schemas.microsoft.com/office/2006/documentManagement/types"/>
    <xsd:import namespace="http://schemas.microsoft.com/office/infopath/2007/PartnerControls"/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haredContentType xmlns="Microsoft.SharePoint.Taxonomy.ContentTypeSync" SourceId="3c5dbf34-c73a-430c-9290-9174ad787734" ContentTypeId="0x0101004E1B537BC2B2AD43A5AF5311D732D3AA0023FA0EF49542E44C9943BF7A2D3AC86E" PreviousValue="false"/>
</file>

<file path=customXml/itemProps1.xml><?xml version="1.0" encoding="utf-8"?>
<ds:datastoreItem xmlns:ds="http://schemas.openxmlformats.org/officeDocument/2006/customXml" ds:itemID="{EAF0B80F-F723-4FD1-9BC0-9475B3C8343C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A7E6E774-6DB4-487D-8C90-5A8D1D80FD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E3D828-3102-4AEE-B5D7-16294E3B432A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9b3fb4b2-e77a-4241-862b-0bf23dd69f71"/>
    <ds:schemaRef ds:uri="http://schemas.openxmlformats.org/package/2006/metadata/core-properties"/>
    <ds:schemaRef ds:uri="c5dbf80e-f509-45f6-9fe5-406e3eefabbb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06F76AF-B638-41FD-8868-6372E4127FC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528ED79-9974-4A80-9EE1-DA4AC59E2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dbf80e-f509-45f6-9fe5-406e3eefabbb"/>
    <ds:schemaRef ds:uri="9b3fb4b2-e77a-4241-862b-0bf23dd69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A263882F-779C-4D5A-8AA2-4DEE512C72D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1013</Words>
  <Application>Microsoft Office PowerPoint</Application>
  <PresentationFormat>Widescreen</PresentationFormat>
  <Paragraphs>116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What is Active Travel?</vt:lpstr>
      <vt:lpstr>Step up and make a difference!</vt:lpstr>
      <vt:lpstr>PowerPoint Presentation</vt:lpstr>
      <vt:lpstr>PowerPoint Presentation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in Calibri bold</dc:title>
  <dc:creator>Dan</dc:creator>
  <cp:lastModifiedBy>Angela Manore</cp:lastModifiedBy>
  <cp:revision>109</cp:revision>
  <dcterms:created xsi:type="dcterms:W3CDTF">2014-08-15T14:28:23Z</dcterms:created>
  <dcterms:modified xsi:type="dcterms:W3CDTF">2022-09-28T08:38:34Z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0x0101004E1B537BC2B2AD43A5AF5311D732D3AA0023FA0EF49542E44C9943BF7A2D3AC86E00B9717C4A69E95D4585914ED7077D182A</vt:lpwstr>
  </property>
  <property fmtid="{D5CDD505-2E9C-101B-9397-08002B2CF9AE}" pid="3" name="_dlc_policyId">
    <vt:lpwstr>0x0101004E1B537BC2B2AD43A5AF5311D732D3AA|1208973698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5" name="_dlc_DocIdItemGuid">
    <vt:lpwstr>eda71d42-6639-4a31-a79c-4efb3f575ac0</vt:lpwstr>
  </property>
  <property fmtid="{D5CDD505-2E9C-101B-9397-08002B2CF9AE}" pid="6" name="District">
    <vt:lpwstr>20;#Southampton|f2428e31-7ed1-427c-a071-0b07cd23fe91</vt:lpwstr>
  </property>
  <property fmtid="{D5CDD505-2E9C-101B-9397-08002B2CF9AE}" pid="7" name="Schools">
    <vt:lpwstr/>
  </property>
  <property fmtid="{D5CDD505-2E9C-101B-9397-08002B2CF9AE}" pid="8" name="j8c3bafdd7da41b3b0d9f3f014f20991">
    <vt:lpwstr/>
  </property>
  <property fmtid="{D5CDD505-2E9C-101B-9397-08002B2CF9AE}" pid="9" name="MediaServiceImageTags">
    <vt:lpwstr/>
  </property>
  <property fmtid="{D5CDD505-2E9C-101B-9397-08002B2CF9AE}" pid="10" name="lcf76f155ced4ddcb4097134ff3c332f">
    <vt:lpwstr/>
  </property>
  <property fmtid="{D5CDD505-2E9C-101B-9397-08002B2CF9AE}" pid="11" name="Transport_x0020_Policy_x0020_and_x0020_Planning">
    <vt:lpwstr/>
  </property>
  <property fmtid="{D5CDD505-2E9C-101B-9397-08002B2CF9AE}" pid="12" name="Travel Planning">
    <vt:lpwstr>239;#Walktober|047253e9-bbcb-4b18-b611-166616090a73</vt:lpwstr>
  </property>
  <property fmtid="{D5CDD505-2E9C-101B-9397-08002B2CF9AE}" pid="13" name="Document Type">
    <vt:lpwstr>50;#Presentation|a89adb46-b5bc-4d96-a42f-f5f263f05310</vt:lpwstr>
  </property>
  <property fmtid="{D5CDD505-2E9C-101B-9397-08002B2CF9AE}" pid="14" name="Transport Policy and Planning">
    <vt:lpwstr/>
  </property>
</Properties>
</file>