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204700" cy="6845300"/>
  <p:notesSz cx="12204700" cy="684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BAEFF9-655A-4B29-85E5-0F7ADD67AAFF}">
          <p14:sldIdLst>
            <p14:sldId id="257"/>
            <p14:sldId id="258"/>
            <p14:sldId id="259"/>
            <p14:sldId id="260"/>
          </p14:sldIdLst>
        </p14:section>
        <p14:section name="Untitled Section" id="{7C94D85D-A237-4774-A980-1CDED9BEFEC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5"/>
    <a:srgbClr val="98CBF0"/>
    <a:srgbClr val="FFF8AA"/>
    <a:srgbClr val="F0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7" autoAdjust="0"/>
    <p:restoredTop sz="94660"/>
  </p:normalViewPr>
  <p:slideViewPr>
    <p:cSldViewPr>
      <p:cViewPr varScale="1">
        <p:scale>
          <a:sx n="67" d="100"/>
          <a:sy n="67" d="100"/>
        </p:scale>
        <p:origin x="86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EBC731-DDD7-4CCF-8259-072B71A0F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79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A8C20-099C-4724-888A-AA5650670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913563" y="0"/>
            <a:ext cx="52879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CE6F-E2BF-468F-A6C5-953AE935F2D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B50F79-9729-4A5D-A2AB-2A1F05A18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3363" y="855663"/>
            <a:ext cx="41179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7650BF-12CF-46C3-8929-937158074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0788" y="3294063"/>
            <a:ext cx="976312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DF10D-0B57-42E8-9664-0A0AB22EC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2879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01533-D681-44F9-86D7-D33CDEB23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913563" y="6502400"/>
            <a:ext cx="52879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6040-D0EF-49EB-8851-D985E1D00C8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2043"/>
            <a:ext cx="10373995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33368"/>
            <a:ext cx="854329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82" y="12"/>
            <a:ext cx="12201116" cy="683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8944" y="359217"/>
            <a:ext cx="7983524" cy="6156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07E26"/>
                </a:solidFill>
                <a:latin typeface="Fontjek"/>
                <a:cs typeface="Fontje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07E26"/>
                </a:solidFill>
                <a:latin typeface="Fontjek"/>
                <a:cs typeface="Fontje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4419"/>
            <a:ext cx="5309044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4419"/>
            <a:ext cx="5309044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07E26"/>
                </a:solidFill>
                <a:latin typeface="Fontjek"/>
                <a:cs typeface="Fontje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2203988" cy="683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5999" y="414009"/>
            <a:ext cx="1368425" cy="1098550"/>
          </a:xfrm>
          <a:custGeom>
            <a:avLst/>
            <a:gdLst/>
            <a:ahLst/>
            <a:cxnLst/>
            <a:rect l="l" t="t" r="r" b="b"/>
            <a:pathLst>
              <a:path w="1368425" h="1098550">
                <a:moveTo>
                  <a:pt x="1368005" y="0"/>
                </a:moveTo>
                <a:lnTo>
                  <a:pt x="115760" y="101815"/>
                </a:lnTo>
                <a:lnTo>
                  <a:pt x="0" y="827557"/>
                </a:lnTo>
                <a:lnTo>
                  <a:pt x="194767" y="835317"/>
                </a:lnTo>
                <a:lnTo>
                  <a:pt x="150710" y="1097991"/>
                </a:lnTo>
                <a:lnTo>
                  <a:pt x="413207" y="844016"/>
                </a:lnTo>
                <a:lnTo>
                  <a:pt x="1051495" y="844016"/>
                </a:lnTo>
                <a:lnTo>
                  <a:pt x="1368005" y="0"/>
                </a:lnTo>
                <a:close/>
              </a:path>
              <a:path w="1368425" h="1098550">
                <a:moveTo>
                  <a:pt x="1051495" y="844016"/>
                </a:moveTo>
                <a:lnTo>
                  <a:pt x="413207" y="844016"/>
                </a:lnTo>
                <a:lnTo>
                  <a:pt x="1044003" y="863993"/>
                </a:lnTo>
                <a:lnTo>
                  <a:pt x="1051495" y="844016"/>
                </a:lnTo>
                <a:close/>
              </a:path>
            </a:pathLst>
          </a:custGeom>
          <a:solidFill>
            <a:srgbClr val="2B47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2203988" cy="6839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3927" y="406012"/>
            <a:ext cx="1063684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07E26"/>
                </a:solidFill>
                <a:latin typeface="Fontjek"/>
                <a:cs typeface="Fontje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4419"/>
            <a:ext cx="1098423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66129"/>
            <a:ext cx="390550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66129"/>
            <a:ext cx="2807081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66129"/>
            <a:ext cx="2807081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8">
            <a:extLst>
              <a:ext uri="{FF2B5EF4-FFF2-40B4-BE49-F238E27FC236}">
                <a16:creationId xmlns:a16="http://schemas.microsoft.com/office/drawing/2014/main" id="{545DF5DC-FEC1-4BF0-AF4C-D51DA96E4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13143"/>
              </p:ext>
            </p:extLst>
          </p:nvPr>
        </p:nvGraphicFramePr>
        <p:xfrm>
          <a:off x="692151" y="908049"/>
          <a:ext cx="11166525" cy="549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60">
                  <a:extLst>
                    <a:ext uri="{9D8B030D-6E8A-4147-A177-3AD203B41FA5}">
                      <a16:colId xmlns:a16="http://schemas.microsoft.com/office/drawing/2014/main" val="50258086"/>
                    </a:ext>
                  </a:extLst>
                </a:gridCol>
                <a:gridCol w="1923552">
                  <a:extLst>
                    <a:ext uri="{9D8B030D-6E8A-4147-A177-3AD203B41FA5}">
                      <a16:colId xmlns:a16="http://schemas.microsoft.com/office/drawing/2014/main" val="1141787470"/>
                    </a:ext>
                  </a:extLst>
                </a:gridCol>
                <a:gridCol w="1932334">
                  <a:extLst>
                    <a:ext uri="{9D8B030D-6E8A-4147-A177-3AD203B41FA5}">
                      <a16:colId xmlns:a16="http://schemas.microsoft.com/office/drawing/2014/main" val="292628643"/>
                    </a:ext>
                  </a:extLst>
                </a:gridCol>
                <a:gridCol w="1824183">
                  <a:extLst>
                    <a:ext uri="{9D8B030D-6E8A-4147-A177-3AD203B41FA5}">
                      <a16:colId xmlns:a16="http://schemas.microsoft.com/office/drawing/2014/main" val="1546559649"/>
                    </a:ext>
                  </a:extLst>
                </a:gridCol>
                <a:gridCol w="1798052">
                  <a:extLst>
                    <a:ext uri="{9D8B030D-6E8A-4147-A177-3AD203B41FA5}">
                      <a16:colId xmlns:a16="http://schemas.microsoft.com/office/drawing/2014/main" val="3019457338"/>
                    </a:ext>
                  </a:extLst>
                </a:gridCol>
                <a:gridCol w="1599644">
                  <a:extLst>
                    <a:ext uri="{9D8B030D-6E8A-4147-A177-3AD203B41FA5}">
                      <a16:colId xmlns:a16="http://schemas.microsoft.com/office/drawing/2014/main" val="3927652884"/>
                    </a:ext>
                  </a:extLst>
                </a:gridCol>
              </a:tblGrid>
              <a:tr h="4470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ahnschrift SemiCondensed" panose="020B0502040204020203" pitchFamily="34" charset="0"/>
                        </a:rPr>
                        <a:t>Week 1 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MONDAY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TUESDAY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WEDNESDAY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THURSDAY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FRIDAY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74810"/>
                  </a:ext>
                </a:extLst>
              </a:tr>
              <a:tr h="4093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Green Pea &amp; Vegetable Soup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Tomato &amp; Basil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Carrot &amp; Coriander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Italian Bean &amp; Pasta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Cream Of Mushroom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6928"/>
                  </a:ext>
                </a:extLst>
              </a:tr>
              <a:tr h="4045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Traditional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Chicken Chow Mein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Chilli Served with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Boiled Rice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Roast Pork Dinner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Chicken Curry Served with Boiled Rice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Fish &amp; Chips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86410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Vegetarian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Vegetable Stir Fry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Vegetable Chilli Served with Boiled Rice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Soft Butternut Squash &amp; Feta Taco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Vegetable Balti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Served with Boiled Rice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Battered Quorn Sausage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22981"/>
                  </a:ext>
                </a:extLst>
              </a:tr>
              <a:tr h="395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Jacket Potatoes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Jacket Potato with Cheese/Cheese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&amp; Beans/ Tuna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02912"/>
                  </a:ext>
                </a:extLst>
              </a:tr>
              <a:tr h="5587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 Carbohydrate</a:t>
                      </a:r>
                    </a:p>
                    <a:p>
                      <a:pPr marL="0" algn="ctr" defTabSz="914400" rtl="0" eaLnBrk="1" latinLnBrk="0" hangingPunct="1"/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Boiled White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>
                          <a:solidFill>
                            <a:schemeClr val="tx1"/>
                          </a:solidFill>
                        </a:rPr>
                        <a:t>Parmentier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Potatoes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Roast Potatoes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Boiled White Rice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Cut Fries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67179"/>
                  </a:ext>
                </a:extLst>
              </a:tr>
              <a:tr h="4045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Stir Fried Vegetables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Green Beans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Medley of Vegetables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Steamed Broccoli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07596"/>
                  </a:ext>
                </a:extLst>
              </a:tr>
              <a:tr h="4023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Pasta Bar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Mac &amp; Cheese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Mac &amp; Cheese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058"/>
                  </a:ext>
                </a:extLst>
              </a:tr>
              <a:tr h="4045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</a:t>
                      </a:r>
                      <a:r>
                        <a:rPr lang="en-GB" sz="1050" b="1" kern="1200" baseline="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Concept 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Cluck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Korean Chicken &amp; Rice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Cluck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Korean Chicken &amp; Rice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Cluck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Korean Chicken &amp; Rice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Cluck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Korean Chicken &amp; Rice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Cluck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Korean Chicken &amp; Rice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74560"/>
                  </a:ext>
                </a:extLst>
              </a:tr>
              <a:tr h="4045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Sandwiches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Sandwiches Wraps &amp; Baguettes Available Daily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17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Chocolate Cake &amp; Custard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Apple Crumble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Lemon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Drizzle Cake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Pear &amp; Cocoa Sponge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Rhubarb Crumble &amp; Custard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56874"/>
                  </a:ext>
                </a:extLst>
              </a:tr>
            </a:tbl>
          </a:graphicData>
        </a:graphic>
      </p:graphicFrame>
      <p:pic>
        <p:nvPicPr>
          <p:cNvPr id="3" name="Graphic 2" descr="Table setting">
            <a:extLst>
              <a:ext uri="{FF2B5EF4-FFF2-40B4-BE49-F238E27FC236}">
                <a16:creationId xmlns:a16="http://schemas.microsoft.com/office/drawing/2014/main" id="{DB69EF16-D760-4189-9C0A-9BE4F5D1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44" y="95024"/>
            <a:ext cx="914400" cy="914400"/>
          </a:xfrm>
          <a:prstGeom prst="rect">
            <a:avLst/>
          </a:prstGeom>
        </p:spPr>
      </p:pic>
      <p:pic>
        <p:nvPicPr>
          <p:cNvPr id="6" name="Graphic 5" descr="Table setting">
            <a:extLst>
              <a:ext uri="{FF2B5EF4-FFF2-40B4-BE49-F238E27FC236}">
                <a16:creationId xmlns:a16="http://schemas.microsoft.com/office/drawing/2014/main" id="{A4BECD59-3904-4439-A6B9-82D91FE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550" y="78802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B85DB4-7831-4D48-B6D9-B019DFCF5CD5}"/>
              </a:ext>
            </a:extLst>
          </p:cNvPr>
          <p:cNvCxnSpPr>
            <a:cxnSpLocks/>
          </p:cNvCxnSpPr>
          <p:nvPr/>
        </p:nvCxnSpPr>
        <p:spPr>
          <a:xfrm>
            <a:off x="1606550" y="450849"/>
            <a:ext cx="88392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25D9FE-30C8-4525-8240-AA7F846338C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7895" r="34066" b="80621"/>
          <a:stretch/>
        </p:blipFill>
        <p:spPr>
          <a:xfrm>
            <a:off x="5297790" y="129268"/>
            <a:ext cx="1906567" cy="64316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8">
            <a:extLst>
              <a:ext uri="{FF2B5EF4-FFF2-40B4-BE49-F238E27FC236}">
                <a16:creationId xmlns:a16="http://schemas.microsoft.com/office/drawing/2014/main" id="{545DF5DC-FEC1-4BF0-AF4C-D51DA96E4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5425"/>
              </p:ext>
            </p:extLst>
          </p:nvPr>
        </p:nvGraphicFramePr>
        <p:xfrm>
          <a:off x="449744" y="908051"/>
          <a:ext cx="11215206" cy="563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866">
                  <a:extLst>
                    <a:ext uri="{9D8B030D-6E8A-4147-A177-3AD203B41FA5}">
                      <a16:colId xmlns:a16="http://schemas.microsoft.com/office/drawing/2014/main" val="50258086"/>
                    </a:ext>
                  </a:extLst>
                </a:gridCol>
                <a:gridCol w="1931938">
                  <a:extLst>
                    <a:ext uri="{9D8B030D-6E8A-4147-A177-3AD203B41FA5}">
                      <a16:colId xmlns:a16="http://schemas.microsoft.com/office/drawing/2014/main" val="1141787470"/>
                    </a:ext>
                  </a:extLst>
                </a:gridCol>
                <a:gridCol w="1940758">
                  <a:extLst>
                    <a:ext uri="{9D8B030D-6E8A-4147-A177-3AD203B41FA5}">
                      <a16:colId xmlns:a16="http://schemas.microsoft.com/office/drawing/2014/main" val="292628643"/>
                    </a:ext>
                  </a:extLst>
                </a:gridCol>
                <a:gridCol w="1832135">
                  <a:extLst>
                    <a:ext uri="{9D8B030D-6E8A-4147-A177-3AD203B41FA5}">
                      <a16:colId xmlns:a16="http://schemas.microsoft.com/office/drawing/2014/main" val="1546559649"/>
                    </a:ext>
                  </a:extLst>
                </a:gridCol>
                <a:gridCol w="1805891">
                  <a:extLst>
                    <a:ext uri="{9D8B030D-6E8A-4147-A177-3AD203B41FA5}">
                      <a16:colId xmlns:a16="http://schemas.microsoft.com/office/drawing/2014/main" val="3019457338"/>
                    </a:ext>
                  </a:extLst>
                </a:gridCol>
                <a:gridCol w="1606618">
                  <a:extLst>
                    <a:ext uri="{9D8B030D-6E8A-4147-A177-3AD203B41FA5}">
                      <a16:colId xmlns:a16="http://schemas.microsoft.com/office/drawing/2014/main" val="3927652884"/>
                    </a:ext>
                  </a:extLst>
                </a:gridCol>
              </a:tblGrid>
              <a:tr h="45298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ahnschrift SemiCondensed" panose="020B0502040204020203" pitchFamily="34" charset="0"/>
                        </a:rPr>
                        <a:t>Week 2 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MONDAY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TUESDAY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WEDNESDAY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THURSDAY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FRIDAY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74810"/>
                  </a:ext>
                </a:extLst>
              </a:tr>
              <a:tr h="4350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Cream Of Broccoli Soup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French Onion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Lentil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Leek &amp; Potato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Moroccan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Tomato &amp; Chick Pea Soup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6928"/>
                  </a:ext>
                </a:extLst>
              </a:tr>
              <a:tr h="5662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Traditional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Beef Burger Served with Potato Wedges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Sausage &amp; Mash with Onion Gravy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Roast Gammon Dinner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Sweet Chilli Chicken Noodles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Fish &amp; Chips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86410"/>
                  </a:ext>
                </a:extLst>
              </a:tr>
              <a:tr h="5936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Vegetarian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Kale &amp; Quinoa Burger Served with Potato Wedges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Quorn Sausage &amp; Mash with Onion Gravy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Root Vegetable Tagine Served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Cous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Cous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Mediterranean Vegetable &amp; Feta Flat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Bread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Tomato &amp; Spinach Tart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22981"/>
                  </a:ext>
                </a:extLst>
              </a:tr>
              <a:tr h="388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Jacket Potatoes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Jacket Potato with Cheese/Cheese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&amp; Beans/ Tuna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02912"/>
                  </a:ext>
                </a:extLst>
              </a:tr>
              <a:tr h="4446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 Carbohydrate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Paprika Skin on Wedges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Mashed Potatoes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Streamed New Potatoes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Egg Fried 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Cut Fries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67179"/>
                  </a:ext>
                </a:extLst>
              </a:tr>
              <a:tr h="4446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Corn on The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Cob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Cinnamon Glazed Carrots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Spiced White Cabbage with 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Steamed Broccoli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07596"/>
                  </a:ext>
                </a:extLst>
              </a:tr>
              <a:tr h="4076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Pasta Bar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Mac &amp; Cheese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Mac &amp; Cheese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058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</a:t>
                      </a:r>
                      <a:r>
                        <a:rPr lang="en-GB" sz="1050" b="1" kern="1200" baseline="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Concept 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Sri Lankan Chicken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Sri Lankan Chicken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Sri Lankan Chicken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Sri Lankan Chicken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Sri Lankan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Chicken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74560"/>
                  </a:ext>
                </a:extLst>
              </a:tr>
              <a:tr h="4456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Sandwiches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Sandwiches Wraps &amp; Baguettes Available Daily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3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 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Chocolate Orange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Sponge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&amp; Custard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Autumn Fruit Cobbler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Sticky Toffee Pudding 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&amp; Custard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Marmalade &amp; Ginger Sponge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Banana Bread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&amp; Custard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56874"/>
                  </a:ext>
                </a:extLst>
              </a:tr>
            </a:tbl>
          </a:graphicData>
        </a:graphic>
      </p:graphicFrame>
      <p:pic>
        <p:nvPicPr>
          <p:cNvPr id="3" name="Graphic 2" descr="Table setting">
            <a:extLst>
              <a:ext uri="{FF2B5EF4-FFF2-40B4-BE49-F238E27FC236}">
                <a16:creationId xmlns:a16="http://schemas.microsoft.com/office/drawing/2014/main" id="{DB69EF16-D760-4189-9C0A-9BE4F5D1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44" y="78802"/>
            <a:ext cx="914400" cy="914400"/>
          </a:xfrm>
          <a:prstGeom prst="rect">
            <a:avLst/>
          </a:prstGeom>
        </p:spPr>
      </p:pic>
      <p:pic>
        <p:nvPicPr>
          <p:cNvPr id="6" name="Graphic 5" descr="Table setting">
            <a:extLst>
              <a:ext uri="{FF2B5EF4-FFF2-40B4-BE49-F238E27FC236}">
                <a16:creationId xmlns:a16="http://schemas.microsoft.com/office/drawing/2014/main" id="{A4BECD59-3904-4439-A6B9-82D91FE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550" y="78802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B85DB4-7831-4D48-B6D9-B019DFCF5CD5}"/>
              </a:ext>
            </a:extLst>
          </p:cNvPr>
          <p:cNvCxnSpPr>
            <a:cxnSpLocks/>
          </p:cNvCxnSpPr>
          <p:nvPr/>
        </p:nvCxnSpPr>
        <p:spPr>
          <a:xfrm>
            <a:off x="1606550" y="450849"/>
            <a:ext cx="88392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25D9FE-30C8-4525-8240-AA7F846338C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7895" r="34066" b="80621"/>
          <a:stretch/>
        </p:blipFill>
        <p:spPr>
          <a:xfrm>
            <a:off x="5297790" y="129268"/>
            <a:ext cx="1906567" cy="6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0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8">
            <a:extLst>
              <a:ext uri="{FF2B5EF4-FFF2-40B4-BE49-F238E27FC236}">
                <a16:creationId xmlns:a16="http://schemas.microsoft.com/office/drawing/2014/main" id="{545DF5DC-FEC1-4BF0-AF4C-D51DA96E4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4071"/>
              </p:ext>
            </p:extLst>
          </p:nvPr>
        </p:nvGraphicFramePr>
        <p:xfrm>
          <a:off x="449744" y="908051"/>
          <a:ext cx="11215206" cy="559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866">
                  <a:extLst>
                    <a:ext uri="{9D8B030D-6E8A-4147-A177-3AD203B41FA5}">
                      <a16:colId xmlns:a16="http://schemas.microsoft.com/office/drawing/2014/main" val="50258086"/>
                    </a:ext>
                  </a:extLst>
                </a:gridCol>
                <a:gridCol w="1931938">
                  <a:extLst>
                    <a:ext uri="{9D8B030D-6E8A-4147-A177-3AD203B41FA5}">
                      <a16:colId xmlns:a16="http://schemas.microsoft.com/office/drawing/2014/main" val="1141787470"/>
                    </a:ext>
                  </a:extLst>
                </a:gridCol>
                <a:gridCol w="1940758">
                  <a:extLst>
                    <a:ext uri="{9D8B030D-6E8A-4147-A177-3AD203B41FA5}">
                      <a16:colId xmlns:a16="http://schemas.microsoft.com/office/drawing/2014/main" val="292628643"/>
                    </a:ext>
                  </a:extLst>
                </a:gridCol>
                <a:gridCol w="1832135">
                  <a:extLst>
                    <a:ext uri="{9D8B030D-6E8A-4147-A177-3AD203B41FA5}">
                      <a16:colId xmlns:a16="http://schemas.microsoft.com/office/drawing/2014/main" val="1546559649"/>
                    </a:ext>
                  </a:extLst>
                </a:gridCol>
                <a:gridCol w="1805891">
                  <a:extLst>
                    <a:ext uri="{9D8B030D-6E8A-4147-A177-3AD203B41FA5}">
                      <a16:colId xmlns:a16="http://schemas.microsoft.com/office/drawing/2014/main" val="3019457338"/>
                    </a:ext>
                  </a:extLst>
                </a:gridCol>
                <a:gridCol w="1606618">
                  <a:extLst>
                    <a:ext uri="{9D8B030D-6E8A-4147-A177-3AD203B41FA5}">
                      <a16:colId xmlns:a16="http://schemas.microsoft.com/office/drawing/2014/main" val="3927652884"/>
                    </a:ext>
                  </a:extLst>
                </a:gridCol>
              </a:tblGrid>
              <a:tr h="4501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ahnschrift SemiCondensed" panose="020B0502040204020203" pitchFamily="34" charset="0"/>
                        </a:rPr>
                        <a:t>Week 3 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MONDAY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TUESDAY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WEDNESDAY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THURSDAY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FRIDAY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74810"/>
                  </a:ext>
                </a:extLst>
              </a:tr>
              <a:tr h="4403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Soup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Minestrone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Mexican Chilli Bean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Roasted Summer </a:t>
                      </a:r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Vegetable Soup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Tomato &amp; Lentil Soup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Barley &amp; Vegetable Broth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6928"/>
                  </a:ext>
                </a:extLst>
              </a:tr>
              <a:tr h="4351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Traditional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Toad In The Hole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Chicken Burrito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Pulled Roast Chicken &amp; Stuffing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Cottage Pie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Fish &amp; Chips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86410"/>
                  </a:ext>
                </a:extLst>
              </a:tr>
              <a:tr h="5499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Vegetarian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Quorn Toad In The Hole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Vegetable  Burrito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Falafel &amp; Salad Pittas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Potato &amp; Leek Cheddar Slice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Sri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Lankan potato Spinach and Chick Pea Wrap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22981"/>
                  </a:ext>
                </a:extLst>
              </a:tr>
              <a:tr h="4459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Jacket Potatoes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Jacket Potato with Cheese/Cheese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&amp; Beans/ Tuna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02912"/>
                  </a:ext>
                </a:extLst>
              </a:tr>
              <a:tr h="5251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 Carbohydrate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Streamed New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Paprika Skin on Wedges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Roast Potatoes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Boiled Rice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Cut Fries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67179"/>
                  </a:ext>
                </a:extLst>
              </a:tr>
              <a:tr h="4351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Sweetcorn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Red Cabbage Coleslaw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Steamed Carrots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Steamed Broccoli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Peas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07596"/>
                  </a:ext>
                </a:extLst>
              </a:tr>
              <a:tr h="4051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Pasta Bar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Mac &amp; Cheese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Mac &amp; Cheese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Pasta with Tomato &amp; Basil Sauce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65058"/>
                  </a:ext>
                </a:extLst>
              </a:tr>
              <a:tr h="5626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Sandwiches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Sandwiches Wraps &amp; Baguettes Available Daily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</a:t>
                      </a:r>
                      <a:r>
                        <a:rPr lang="en-GB" sz="1050" b="1" kern="1200" baseline="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Concept 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Frango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Wraps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Frango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Wraps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Frango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Wraps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Frango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Wraps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050" baseline="0" dirty="0" err="1">
                          <a:solidFill>
                            <a:schemeClr val="tx1"/>
                          </a:solidFill>
                        </a:rPr>
                        <a:t>Frango</a:t>
                      </a:r>
                      <a:r>
                        <a:rPr lang="en-GB" sz="1050" baseline="0">
                          <a:solidFill>
                            <a:schemeClr val="tx1"/>
                          </a:solidFill>
                        </a:rPr>
                        <a:t> Wraps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74560"/>
                  </a:ext>
                </a:extLst>
              </a:tr>
              <a:tr h="8777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Hot 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Pineapple Upside Down Sponge &amp; Custard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Jamaican Ginger Cake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Apple Cinnamon and Date Crumble 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with  Custard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Jam &amp;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Coconut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Sponge &amp; Custard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Coconut Rice Pudding &amp; Fruit Jam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Selection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of Cookies Tray Bakes Cakes &amp; Fresh Fruit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56874"/>
                  </a:ext>
                </a:extLst>
              </a:tr>
            </a:tbl>
          </a:graphicData>
        </a:graphic>
      </p:graphicFrame>
      <p:pic>
        <p:nvPicPr>
          <p:cNvPr id="3" name="Graphic 2" descr="Table setting">
            <a:extLst>
              <a:ext uri="{FF2B5EF4-FFF2-40B4-BE49-F238E27FC236}">
                <a16:creationId xmlns:a16="http://schemas.microsoft.com/office/drawing/2014/main" id="{DB69EF16-D760-4189-9C0A-9BE4F5D1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44" y="95024"/>
            <a:ext cx="914400" cy="914400"/>
          </a:xfrm>
          <a:prstGeom prst="rect">
            <a:avLst/>
          </a:prstGeom>
        </p:spPr>
      </p:pic>
      <p:pic>
        <p:nvPicPr>
          <p:cNvPr id="6" name="Graphic 5" descr="Table setting">
            <a:extLst>
              <a:ext uri="{FF2B5EF4-FFF2-40B4-BE49-F238E27FC236}">
                <a16:creationId xmlns:a16="http://schemas.microsoft.com/office/drawing/2014/main" id="{A4BECD59-3904-4439-A6B9-82D91FE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550" y="78802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B85DB4-7831-4D48-B6D9-B019DFCF5CD5}"/>
              </a:ext>
            </a:extLst>
          </p:cNvPr>
          <p:cNvCxnSpPr>
            <a:cxnSpLocks/>
          </p:cNvCxnSpPr>
          <p:nvPr/>
        </p:nvCxnSpPr>
        <p:spPr>
          <a:xfrm>
            <a:off x="1606550" y="450849"/>
            <a:ext cx="88392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25D9FE-30C8-4525-8240-AA7F846338C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7895" r="34066" b="80621"/>
          <a:stretch/>
        </p:blipFill>
        <p:spPr>
          <a:xfrm>
            <a:off x="5297790" y="129268"/>
            <a:ext cx="1906567" cy="6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8">
            <a:extLst>
              <a:ext uri="{FF2B5EF4-FFF2-40B4-BE49-F238E27FC236}">
                <a16:creationId xmlns:a16="http://schemas.microsoft.com/office/drawing/2014/main" id="{545DF5DC-FEC1-4BF0-AF4C-D51DA96E4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19383"/>
              </p:ext>
            </p:extLst>
          </p:nvPr>
        </p:nvGraphicFramePr>
        <p:xfrm>
          <a:off x="449744" y="908050"/>
          <a:ext cx="11215206" cy="494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866">
                  <a:extLst>
                    <a:ext uri="{9D8B030D-6E8A-4147-A177-3AD203B41FA5}">
                      <a16:colId xmlns:a16="http://schemas.microsoft.com/office/drawing/2014/main" val="50258086"/>
                    </a:ext>
                  </a:extLst>
                </a:gridCol>
                <a:gridCol w="1931938">
                  <a:extLst>
                    <a:ext uri="{9D8B030D-6E8A-4147-A177-3AD203B41FA5}">
                      <a16:colId xmlns:a16="http://schemas.microsoft.com/office/drawing/2014/main" val="1141787470"/>
                    </a:ext>
                  </a:extLst>
                </a:gridCol>
                <a:gridCol w="1940758">
                  <a:extLst>
                    <a:ext uri="{9D8B030D-6E8A-4147-A177-3AD203B41FA5}">
                      <a16:colId xmlns:a16="http://schemas.microsoft.com/office/drawing/2014/main" val="292628643"/>
                    </a:ext>
                  </a:extLst>
                </a:gridCol>
                <a:gridCol w="1832135">
                  <a:extLst>
                    <a:ext uri="{9D8B030D-6E8A-4147-A177-3AD203B41FA5}">
                      <a16:colId xmlns:a16="http://schemas.microsoft.com/office/drawing/2014/main" val="1546559649"/>
                    </a:ext>
                  </a:extLst>
                </a:gridCol>
                <a:gridCol w="1805891">
                  <a:extLst>
                    <a:ext uri="{9D8B030D-6E8A-4147-A177-3AD203B41FA5}">
                      <a16:colId xmlns:a16="http://schemas.microsoft.com/office/drawing/2014/main" val="3019457338"/>
                    </a:ext>
                  </a:extLst>
                </a:gridCol>
                <a:gridCol w="1606618">
                  <a:extLst>
                    <a:ext uri="{9D8B030D-6E8A-4147-A177-3AD203B41FA5}">
                      <a16:colId xmlns:a16="http://schemas.microsoft.com/office/drawing/2014/main" val="3927652884"/>
                    </a:ext>
                  </a:extLst>
                </a:gridCol>
              </a:tblGrid>
              <a:tr h="47552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ahnschrift SemiCondensed" panose="020B0502040204020203" pitchFamily="34" charset="0"/>
                        </a:rPr>
                        <a:t>Break Menu 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MONDAY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TUESDAY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WEDNESDAY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THURSDAY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Bahnschrift SemiCondensed" panose="020B0502040204020203" pitchFamily="34" charset="0"/>
                        </a:rPr>
                        <a:t>FRIDAY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74810"/>
                  </a:ext>
                </a:extLst>
              </a:tr>
              <a:tr h="5944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Toast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Toasted Bagel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Toasted Bagel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Toasted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Bagel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Toasted Bagel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Toasted Bagel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86410"/>
                  </a:ext>
                </a:extLst>
              </a:tr>
              <a:tr h="7438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Pizza of The Day</a:t>
                      </a:r>
                      <a:r>
                        <a:rPr lang="en-GB" sz="1050" b="1" kern="1200" baseline="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Margherita Pizza Slab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Cheese &amp; Tomato Pizza Swirl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Margherita Pizza Slab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Cheese &amp; Tomato Pizza Swirl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Margherita Pizza Slab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22981"/>
                  </a:ext>
                </a:extLst>
              </a:tr>
              <a:tr h="939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1050" b="1" kern="1200" dirty="0">
                        <a:solidFill>
                          <a:schemeClr val="lt1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Panini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Cheese &amp; Ham Panini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Tina Melt Panini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Cheese Panini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Cheese &amp; Onion Panini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Pepperoni Panini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67179"/>
                  </a:ext>
                </a:extLst>
              </a:tr>
              <a:tr h="4597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Filled Breads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Cheese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</a:rPr>
                        <a:t>Toastie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Sausage Hash Brown &amp; Cheese Muffin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Malted Bacon Petit Pan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Breakfast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Bacon &amp; </a:t>
                      </a:r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Cheese Muffin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07596"/>
                  </a:ext>
                </a:extLst>
              </a:tr>
              <a:tr h="5944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Sweet Treat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Waffle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Pancakes &amp; Maple Syrup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Waffle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Pancakes &amp; Maple Syrup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Waffle </a:t>
                      </a: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74560"/>
                  </a:ext>
                </a:extLst>
              </a:tr>
              <a:tr h="4597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Fruit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Fresh Fruit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Fresh Fruit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Fresh Fruit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Fresh Fruit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Fresh Fruit</a:t>
                      </a:r>
                      <a:r>
                        <a:rPr lang="en-GB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56874"/>
                  </a:ext>
                </a:extLst>
              </a:tr>
            </a:tbl>
          </a:graphicData>
        </a:graphic>
      </p:graphicFrame>
      <p:pic>
        <p:nvPicPr>
          <p:cNvPr id="3" name="Graphic 2" descr="Table setting">
            <a:extLst>
              <a:ext uri="{FF2B5EF4-FFF2-40B4-BE49-F238E27FC236}">
                <a16:creationId xmlns:a16="http://schemas.microsoft.com/office/drawing/2014/main" id="{DB69EF16-D760-4189-9C0A-9BE4F5D1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44" y="95024"/>
            <a:ext cx="914400" cy="914400"/>
          </a:xfrm>
          <a:prstGeom prst="rect">
            <a:avLst/>
          </a:prstGeom>
        </p:spPr>
      </p:pic>
      <p:pic>
        <p:nvPicPr>
          <p:cNvPr id="6" name="Graphic 5" descr="Table setting">
            <a:extLst>
              <a:ext uri="{FF2B5EF4-FFF2-40B4-BE49-F238E27FC236}">
                <a16:creationId xmlns:a16="http://schemas.microsoft.com/office/drawing/2014/main" id="{A4BECD59-3904-4439-A6B9-82D91FE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550" y="78802"/>
            <a:ext cx="914400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B85DB4-7831-4D48-B6D9-B019DFCF5CD5}"/>
              </a:ext>
            </a:extLst>
          </p:cNvPr>
          <p:cNvCxnSpPr>
            <a:cxnSpLocks/>
          </p:cNvCxnSpPr>
          <p:nvPr/>
        </p:nvCxnSpPr>
        <p:spPr>
          <a:xfrm>
            <a:off x="1606550" y="450849"/>
            <a:ext cx="88392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062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852</Words>
  <Application>Microsoft Office PowerPoint</Application>
  <PresentationFormat>Custom</PresentationFormat>
  <Paragraphs>261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Bahnschrift</vt:lpstr>
      <vt:lpstr>Bahnschrift SemiCondensed</vt:lpstr>
      <vt:lpstr>Calibri</vt:lpstr>
      <vt:lpstr>Fontjek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O'Kennedy, Aisling (IE)</dc:creator>
  <cp:lastModifiedBy>Davies, Gwen</cp:lastModifiedBy>
  <cp:revision>47</cp:revision>
  <dcterms:created xsi:type="dcterms:W3CDTF">2019-09-30T10:06:30Z</dcterms:created>
  <dcterms:modified xsi:type="dcterms:W3CDTF">2023-07-18T11:07:05Z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2019-09-30T00:00:00Z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2019-09-30T00:00:00Z</vt:filetime>
  </property>
</Properties>
</file>