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sldIdLst>
    <p:sldId id="256" r:id="rId5"/>
    <p:sldId id="279" r:id="rId6"/>
    <p:sldId id="280" r:id="rId7"/>
    <p:sldId id="281" r:id="rId8"/>
    <p:sldId id="282" r:id="rId9"/>
    <p:sldId id="283" r:id="rId10"/>
    <p:sldId id="284" r:id="rId11"/>
    <p:sldId id="285" r:id="rId12"/>
    <p:sldId id="286" r:id="rId13"/>
    <p:sldId id="287" r:id="rId14"/>
    <p:sldId id="288" r:id="rId15"/>
    <p:sldId id="289" r:id="rId16"/>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322" autoAdjust="0"/>
  </p:normalViewPr>
  <p:slideViewPr>
    <p:cSldViewPr snapToGrid="0">
      <p:cViewPr varScale="1">
        <p:scale>
          <a:sx n="86" d="100"/>
          <a:sy n="86" d="100"/>
        </p:scale>
        <p:origin x="1518"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F41BB860-B389-4460-B15D-05CF866C4F0D}" type="datetimeFigureOut">
              <a:rPr lang="en-GB" smtClean="0"/>
              <a:t>30/06/2023</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E0311A6-86D9-457C-BD63-F31C26E467C5}" type="slidenum">
              <a:rPr lang="en-GB" smtClean="0"/>
              <a:t>‹#›</a:t>
            </a:fld>
            <a:endParaRPr lang="en-GB"/>
          </a:p>
        </p:txBody>
      </p:sp>
    </p:spTree>
    <p:extLst>
      <p:ext uri="{BB962C8B-B14F-4D97-AF65-F5344CB8AC3E}">
        <p14:creationId xmlns:p14="http://schemas.microsoft.com/office/powerpoint/2010/main" val="28019640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fld id="{5E0311A6-86D9-457C-BD63-F31C26E467C5}" type="slidenum">
              <a:rPr lang="en-GB" smtClean="0"/>
              <a:t>1</a:t>
            </a:fld>
            <a:endParaRPr lang="en-GB"/>
          </a:p>
        </p:txBody>
      </p:sp>
    </p:spTree>
    <p:extLst>
      <p:ext uri="{BB962C8B-B14F-4D97-AF65-F5344CB8AC3E}">
        <p14:creationId xmlns:p14="http://schemas.microsoft.com/office/powerpoint/2010/main" val="58009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E0311A6-86D9-457C-BD63-F31C26E467C5}" type="slidenum">
              <a:rPr lang="en-GB" smtClean="0"/>
              <a:t>2</a:t>
            </a:fld>
            <a:endParaRPr lang="en-GB"/>
          </a:p>
        </p:txBody>
      </p:sp>
    </p:spTree>
    <p:extLst>
      <p:ext uri="{BB962C8B-B14F-4D97-AF65-F5344CB8AC3E}">
        <p14:creationId xmlns:p14="http://schemas.microsoft.com/office/powerpoint/2010/main" val="30541693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E0311A6-86D9-457C-BD63-F31C26E467C5}" type="slidenum">
              <a:rPr lang="en-GB" smtClean="0"/>
              <a:t>3</a:t>
            </a:fld>
            <a:endParaRPr lang="en-GB"/>
          </a:p>
        </p:txBody>
      </p:sp>
    </p:spTree>
    <p:extLst>
      <p:ext uri="{BB962C8B-B14F-4D97-AF65-F5344CB8AC3E}">
        <p14:creationId xmlns:p14="http://schemas.microsoft.com/office/powerpoint/2010/main" val="14100215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E0311A6-86D9-457C-BD63-F31C26E467C5}" type="slidenum">
              <a:rPr lang="en-GB" smtClean="0"/>
              <a:t>4</a:t>
            </a:fld>
            <a:endParaRPr lang="en-GB"/>
          </a:p>
        </p:txBody>
      </p:sp>
    </p:spTree>
    <p:extLst>
      <p:ext uri="{BB962C8B-B14F-4D97-AF65-F5344CB8AC3E}">
        <p14:creationId xmlns:p14="http://schemas.microsoft.com/office/powerpoint/2010/main" val="3169019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E0311A6-86D9-457C-BD63-F31C26E467C5}" type="slidenum">
              <a:rPr lang="en-GB" smtClean="0"/>
              <a:t>5</a:t>
            </a:fld>
            <a:endParaRPr lang="en-GB"/>
          </a:p>
        </p:txBody>
      </p:sp>
    </p:spTree>
    <p:extLst>
      <p:ext uri="{BB962C8B-B14F-4D97-AF65-F5344CB8AC3E}">
        <p14:creationId xmlns:p14="http://schemas.microsoft.com/office/powerpoint/2010/main" val="16614661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E0311A6-86D9-457C-BD63-F31C26E467C5}" type="slidenum">
              <a:rPr lang="en-GB" smtClean="0"/>
              <a:t>6</a:t>
            </a:fld>
            <a:endParaRPr lang="en-GB"/>
          </a:p>
        </p:txBody>
      </p:sp>
    </p:spTree>
    <p:extLst>
      <p:ext uri="{BB962C8B-B14F-4D97-AF65-F5344CB8AC3E}">
        <p14:creationId xmlns:p14="http://schemas.microsoft.com/office/powerpoint/2010/main" val="40356140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F4232-C7BD-1627-D865-14755A930C1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9D5D226-3AE7-839B-3BF0-5D70A53088F2}"/>
              </a:ext>
            </a:extLst>
          </p:cNvPr>
          <p:cNvSpPr>
            <a:spLocks noGrp="1"/>
          </p:cNvSpPr>
          <p:nvPr>
            <p:ph type="dt" sz="half" idx="10"/>
          </p:nvPr>
        </p:nvSpPr>
        <p:spPr/>
        <p:txBody>
          <a:bodyPr/>
          <a:lstStyle/>
          <a:p>
            <a:fld id="{04538A6D-DC9A-4C1A-A98F-3E9D62893E04}" type="datetimeFigureOut">
              <a:rPr lang="en-GB" smtClean="0"/>
              <a:t>30/06/2023</a:t>
            </a:fld>
            <a:endParaRPr lang="en-GB"/>
          </a:p>
        </p:txBody>
      </p:sp>
      <p:sp>
        <p:nvSpPr>
          <p:cNvPr id="4" name="Footer Placeholder 3">
            <a:extLst>
              <a:ext uri="{FF2B5EF4-FFF2-40B4-BE49-F238E27FC236}">
                <a16:creationId xmlns:a16="http://schemas.microsoft.com/office/drawing/2014/main" id="{22216FE4-9F56-D009-5F88-AAB78283C58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B023F08-DB8A-6249-5489-6ACF143F6CFE}"/>
              </a:ext>
            </a:extLst>
          </p:cNvPr>
          <p:cNvSpPr>
            <a:spLocks noGrp="1"/>
          </p:cNvSpPr>
          <p:nvPr>
            <p:ph type="sldNum" sz="quarter" idx="12"/>
          </p:nvPr>
        </p:nvSpPr>
        <p:spPr/>
        <p:txBody>
          <a:bodyPr/>
          <a:lstStyle/>
          <a:p>
            <a:fld id="{E57B1AC7-36AB-4D1C-8395-5F6325621A55}" type="slidenum">
              <a:rPr lang="en-GB" smtClean="0"/>
              <a:t>‹#›</a:t>
            </a:fld>
            <a:endParaRPr lang="en-GB"/>
          </a:p>
        </p:txBody>
      </p:sp>
    </p:spTree>
    <p:extLst>
      <p:ext uri="{BB962C8B-B14F-4D97-AF65-F5344CB8AC3E}">
        <p14:creationId xmlns:p14="http://schemas.microsoft.com/office/powerpoint/2010/main" val="23681316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89B756-5462-1216-5345-D7356EEE553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E11A28D-CBFF-1AC1-A179-A73B962B11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C4DBB86-598A-BE33-1FC4-889970BAE8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538A6D-DC9A-4C1A-A98F-3E9D62893E04}" type="datetimeFigureOut">
              <a:rPr lang="en-GB" smtClean="0"/>
              <a:t>30/06/2023</a:t>
            </a:fld>
            <a:endParaRPr lang="en-GB"/>
          </a:p>
        </p:txBody>
      </p:sp>
      <p:sp>
        <p:nvSpPr>
          <p:cNvPr id="5" name="Footer Placeholder 4">
            <a:extLst>
              <a:ext uri="{FF2B5EF4-FFF2-40B4-BE49-F238E27FC236}">
                <a16:creationId xmlns:a16="http://schemas.microsoft.com/office/drawing/2014/main" id="{5DF7E546-7E52-F064-14B4-D9282AC438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49B67FF-266F-2118-1F99-9EA5F104E9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7B1AC7-36AB-4D1C-8395-5F6325621A55}" type="slidenum">
              <a:rPr lang="en-GB" smtClean="0"/>
              <a:t>‹#›</a:t>
            </a:fld>
            <a:endParaRPr lang="en-GB"/>
          </a:p>
        </p:txBody>
      </p:sp>
    </p:spTree>
    <p:extLst>
      <p:ext uri="{BB962C8B-B14F-4D97-AF65-F5344CB8AC3E}">
        <p14:creationId xmlns:p14="http://schemas.microsoft.com/office/powerpoint/2010/main" val="278343354"/>
      </p:ext>
    </p:extLst>
  </p:cSld>
  <p:clrMap bg1="lt1" tx1="dk1" bg2="lt2" tx2="dk2" accent1="accent1" accent2="accent2" accent3="accent3" accent4="accent4" accent5="accent5" accent6="accent6" hlink="hlink" folHlink="folHlink"/>
  <p:sldLayoutIdLst>
    <p:sldLayoutId id="214748365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54DE5D7-14CA-8FE3-B92A-6FCBF93FE105}"/>
              </a:ext>
            </a:extLst>
          </p:cNvPr>
          <p:cNvSpPr>
            <a:spLocks noGrp="1"/>
          </p:cNvSpPr>
          <p:nvPr>
            <p:ph type="title"/>
          </p:nvPr>
        </p:nvSpPr>
        <p:spPr/>
        <p:txBody>
          <a:bodyPr/>
          <a:lstStyle/>
          <a:p>
            <a:endParaRPr lang="en-GB" dirty="0"/>
          </a:p>
        </p:txBody>
      </p:sp>
      <p:sp>
        <p:nvSpPr>
          <p:cNvPr id="4" name="Title 1">
            <a:extLst>
              <a:ext uri="{FF2B5EF4-FFF2-40B4-BE49-F238E27FC236}">
                <a16:creationId xmlns:a16="http://schemas.microsoft.com/office/drawing/2014/main" id="{7F66E915-41D4-6E79-A380-EEA3670776F4}"/>
              </a:ext>
            </a:extLst>
          </p:cNvPr>
          <p:cNvSpPr txBox="1">
            <a:spLocks/>
          </p:cNvSpPr>
          <p:nvPr/>
        </p:nvSpPr>
        <p:spPr>
          <a:xfrm>
            <a:off x="211015" y="0"/>
            <a:ext cx="11980985" cy="1011155"/>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5400" b="1" dirty="0">
                <a:latin typeface="Gill Sans MT" panose="020B0502020104020203" pitchFamily="34" charset="0"/>
              </a:rPr>
              <a:t>Transition Day 2</a:t>
            </a:r>
          </a:p>
        </p:txBody>
      </p:sp>
      <p:sp>
        <p:nvSpPr>
          <p:cNvPr id="5" name="Google Shape;54;p13">
            <a:extLst>
              <a:ext uri="{FF2B5EF4-FFF2-40B4-BE49-F238E27FC236}">
                <a16:creationId xmlns:a16="http://schemas.microsoft.com/office/drawing/2014/main" id="{906FE4CD-3A6A-4AF8-8716-E99C9C65BE72}"/>
              </a:ext>
            </a:extLst>
          </p:cNvPr>
          <p:cNvSpPr txBox="1"/>
          <p:nvPr/>
        </p:nvSpPr>
        <p:spPr>
          <a:xfrm>
            <a:off x="2572489" y="864852"/>
            <a:ext cx="7455900" cy="728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3600" b="1" u="sng" dirty="0">
                <a:latin typeface="Happy Monkey"/>
                <a:ea typeface="Happy Monkey"/>
                <a:cs typeface="Happy Monkey"/>
                <a:sym typeface="Happy Monkey"/>
              </a:rPr>
              <a:t>SWS PE “Train like a pro” Challenge</a:t>
            </a:r>
            <a:endParaRPr sz="3600" b="1" u="sng" dirty="0">
              <a:latin typeface="Happy Monkey"/>
              <a:ea typeface="Happy Monkey"/>
              <a:cs typeface="Happy Monkey"/>
              <a:sym typeface="Happy Monkey"/>
            </a:endParaRPr>
          </a:p>
        </p:txBody>
      </p:sp>
      <p:pic>
        <p:nvPicPr>
          <p:cNvPr id="6" name="Google Shape;56;p13">
            <a:extLst>
              <a:ext uri="{FF2B5EF4-FFF2-40B4-BE49-F238E27FC236}">
                <a16:creationId xmlns:a16="http://schemas.microsoft.com/office/drawing/2014/main" id="{810E92F4-6BE0-49E2-B7CC-36778FADAC9F}"/>
              </a:ext>
            </a:extLst>
          </p:cNvPr>
          <p:cNvPicPr preferRelativeResize="0"/>
          <p:nvPr/>
        </p:nvPicPr>
        <p:blipFill rotWithShape="1">
          <a:blip r:embed="rId3">
            <a:alphaModFix/>
          </a:blip>
          <a:srcRect l="5591" t="3094" r="5653" b="9477"/>
          <a:stretch/>
        </p:blipFill>
        <p:spPr>
          <a:xfrm>
            <a:off x="1873760" y="1593552"/>
            <a:ext cx="1737850" cy="1941500"/>
          </a:xfrm>
          <a:prstGeom prst="rect">
            <a:avLst/>
          </a:prstGeom>
          <a:noFill/>
          <a:ln>
            <a:noFill/>
          </a:ln>
        </p:spPr>
      </p:pic>
      <p:pic>
        <p:nvPicPr>
          <p:cNvPr id="7" name="Google Shape;57;p13">
            <a:extLst>
              <a:ext uri="{FF2B5EF4-FFF2-40B4-BE49-F238E27FC236}">
                <a16:creationId xmlns:a16="http://schemas.microsoft.com/office/drawing/2014/main" id="{BC79D97D-467B-49C8-B614-B7238D4208B4}"/>
              </a:ext>
            </a:extLst>
          </p:cNvPr>
          <p:cNvPicPr preferRelativeResize="0"/>
          <p:nvPr/>
        </p:nvPicPr>
        <p:blipFill rotWithShape="1">
          <a:blip r:embed="rId4">
            <a:alphaModFix/>
          </a:blip>
          <a:srcRect t="2490" r="6881" b="2443"/>
          <a:stretch/>
        </p:blipFill>
        <p:spPr>
          <a:xfrm>
            <a:off x="8364299" y="1570771"/>
            <a:ext cx="1671250" cy="1680725"/>
          </a:xfrm>
          <a:prstGeom prst="rect">
            <a:avLst/>
          </a:prstGeom>
          <a:noFill/>
          <a:ln>
            <a:noFill/>
          </a:ln>
        </p:spPr>
      </p:pic>
      <p:pic>
        <p:nvPicPr>
          <p:cNvPr id="8" name="Google Shape;58;p13">
            <a:extLst>
              <a:ext uri="{FF2B5EF4-FFF2-40B4-BE49-F238E27FC236}">
                <a16:creationId xmlns:a16="http://schemas.microsoft.com/office/drawing/2014/main" id="{F5D2CCFF-F89A-4906-985A-9D91FF109FA0}"/>
              </a:ext>
            </a:extLst>
          </p:cNvPr>
          <p:cNvPicPr preferRelativeResize="0"/>
          <p:nvPr/>
        </p:nvPicPr>
        <p:blipFill rotWithShape="1">
          <a:blip r:embed="rId5">
            <a:alphaModFix/>
          </a:blip>
          <a:srcRect l="2124" t="2941" r="7450" b="6281"/>
          <a:stretch/>
        </p:blipFill>
        <p:spPr>
          <a:xfrm>
            <a:off x="6270935" y="3274277"/>
            <a:ext cx="1789003" cy="1878025"/>
          </a:xfrm>
          <a:prstGeom prst="rect">
            <a:avLst/>
          </a:prstGeom>
          <a:noFill/>
          <a:ln>
            <a:noFill/>
          </a:ln>
        </p:spPr>
      </p:pic>
      <p:pic>
        <p:nvPicPr>
          <p:cNvPr id="9" name="Google Shape;59;p13">
            <a:extLst>
              <a:ext uri="{FF2B5EF4-FFF2-40B4-BE49-F238E27FC236}">
                <a16:creationId xmlns:a16="http://schemas.microsoft.com/office/drawing/2014/main" id="{6F79C2CB-1CC1-4D4B-94A5-E65C4F483CA0}"/>
              </a:ext>
            </a:extLst>
          </p:cNvPr>
          <p:cNvPicPr preferRelativeResize="0"/>
          <p:nvPr/>
        </p:nvPicPr>
        <p:blipFill rotWithShape="1">
          <a:blip r:embed="rId6">
            <a:alphaModFix/>
          </a:blip>
          <a:srcRect t="5251" r="14690" b="9909"/>
          <a:stretch/>
        </p:blipFill>
        <p:spPr>
          <a:xfrm>
            <a:off x="3983462" y="3274277"/>
            <a:ext cx="1526300" cy="1878025"/>
          </a:xfrm>
          <a:prstGeom prst="rect">
            <a:avLst/>
          </a:prstGeom>
          <a:noFill/>
          <a:ln>
            <a:noFill/>
          </a:ln>
        </p:spPr>
      </p:pic>
    </p:spTree>
    <p:extLst>
      <p:ext uri="{BB962C8B-B14F-4D97-AF65-F5344CB8AC3E}">
        <p14:creationId xmlns:p14="http://schemas.microsoft.com/office/powerpoint/2010/main" val="754340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50;p23">
            <a:extLst>
              <a:ext uri="{FF2B5EF4-FFF2-40B4-BE49-F238E27FC236}">
                <a16:creationId xmlns:a16="http://schemas.microsoft.com/office/drawing/2014/main" id="{20AF22CF-928B-4834-B06D-3C00D9C8E312}"/>
              </a:ext>
            </a:extLst>
          </p:cNvPr>
          <p:cNvSpPr txBox="1"/>
          <p:nvPr/>
        </p:nvSpPr>
        <p:spPr>
          <a:xfrm>
            <a:off x="1697767" y="374326"/>
            <a:ext cx="7203600" cy="102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400" b="1" u="sng" dirty="0">
                <a:latin typeface="Happy Monkey"/>
                <a:ea typeface="Happy Monkey"/>
                <a:cs typeface="Happy Monkey"/>
                <a:sym typeface="Happy Monkey"/>
              </a:rPr>
              <a:t>Athlete 5- Serena Williams (Tennis Fitness)</a:t>
            </a:r>
            <a:endParaRPr sz="2400" b="1" u="sng" dirty="0">
              <a:latin typeface="Happy Monkey"/>
              <a:ea typeface="Happy Monkey"/>
              <a:cs typeface="Happy Monkey"/>
              <a:sym typeface="Happy Monkey"/>
            </a:endParaRPr>
          </a:p>
        </p:txBody>
      </p:sp>
      <p:graphicFrame>
        <p:nvGraphicFramePr>
          <p:cNvPr id="4" name="Google Shape;151;p23">
            <a:extLst>
              <a:ext uri="{FF2B5EF4-FFF2-40B4-BE49-F238E27FC236}">
                <a16:creationId xmlns:a16="http://schemas.microsoft.com/office/drawing/2014/main" id="{6F47FE7A-99DD-426D-BE9A-E48E18C3CBAD}"/>
              </a:ext>
            </a:extLst>
          </p:cNvPr>
          <p:cNvGraphicFramePr/>
          <p:nvPr>
            <p:extLst>
              <p:ext uri="{D42A27DB-BD31-4B8C-83A1-F6EECF244321}">
                <p14:modId xmlns:p14="http://schemas.microsoft.com/office/powerpoint/2010/main" val="337092687"/>
              </p:ext>
            </p:extLst>
          </p:nvPr>
        </p:nvGraphicFramePr>
        <p:xfrm>
          <a:off x="1827866" y="1231771"/>
          <a:ext cx="7073500" cy="3069020"/>
        </p:xfrm>
        <a:graphic>
          <a:graphicData uri="http://schemas.openxmlformats.org/drawingml/2006/table">
            <a:tbl>
              <a:tblPr firstRow="1" bandRow="1">
                <a:noFill/>
              </a:tblPr>
              <a:tblGrid>
                <a:gridCol w="4092325">
                  <a:extLst>
                    <a:ext uri="{9D8B030D-6E8A-4147-A177-3AD203B41FA5}">
                      <a16:colId xmlns:a16="http://schemas.microsoft.com/office/drawing/2014/main" val="20000"/>
                    </a:ext>
                  </a:extLst>
                </a:gridCol>
                <a:gridCol w="2981175">
                  <a:extLst>
                    <a:ext uri="{9D8B030D-6E8A-4147-A177-3AD203B41FA5}">
                      <a16:colId xmlns:a16="http://schemas.microsoft.com/office/drawing/2014/main" val="20001"/>
                    </a:ext>
                  </a:extLst>
                </a:gridCol>
              </a:tblGrid>
              <a:tr h="215575">
                <a:tc>
                  <a:txBody>
                    <a:bodyPr/>
                    <a:lstStyle/>
                    <a:p>
                      <a:pPr marL="0" marR="0" lvl="0" indent="0" algn="ctr" rtl="0">
                        <a:spcBef>
                          <a:spcPts val="0"/>
                        </a:spcBef>
                        <a:spcAft>
                          <a:spcPts val="0"/>
                        </a:spcAft>
                        <a:buNone/>
                      </a:pPr>
                      <a:r>
                        <a:rPr lang="en-GB" u="none" strike="noStrike" cap="none">
                          <a:solidFill>
                            <a:srgbClr val="000000"/>
                          </a:solidFill>
                        </a:rPr>
                        <a:t>Exercise</a:t>
                      </a:r>
                      <a:endParaRPr/>
                    </a:p>
                  </a:txBody>
                  <a:tcPr marL="74300" marR="74300" marT="37150" marB="37150">
                    <a:solidFill>
                      <a:srgbClr val="FF00FF"/>
                    </a:solidFill>
                  </a:tcPr>
                </a:tc>
                <a:tc>
                  <a:txBody>
                    <a:bodyPr/>
                    <a:lstStyle/>
                    <a:p>
                      <a:pPr marL="0" marR="0" lvl="0" indent="0" algn="ctr" rtl="0">
                        <a:spcBef>
                          <a:spcPts val="0"/>
                        </a:spcBef>
                        <a:spcAft>
                          <a:spcPts val="0"/>
                        </a:spcAft>
                        <a:buNone/>
                      </a:pPr>
                      <a:r>
                        <a:rPr lang="en-GB">
                          <a:solidFill>
                            <a:srgbClr val="000000"/>
                          </a:solidFill>
                        </a:rPr>
                        <a:t>Games Won</a:t>
                      </a:r>
                      <a:endParaRPr/>
                    </a:p>
                  </a:txBody>
                  <a:tcPr marL="74300" marR="74300" marT="37150" marB="37150">
                    <a:solidFill>
                      <a:srgbClr val="FF00FF"/>
                    </a:solidFill>
                  </a:tcPr>
                </a:tc>
                <a:extLst>
                  <a:ext uri="{0D108BD9-81ED-4DB2-BD59-A6C34878D82A}">
                    <a16:rowId xmlns:a16="http://schemas.microsoft.com/office/drawing/2014/main" val="10000"/>
                  </a:ext>
                </a:extLst>
              </a:tr>
              <a:tr h="215575">
                <a:tc>
                  <a:txBody>
                    <a:bodyPr/>
                    <a:lstStyle/>
                    <a:p>
                      <a:pPr marL="0" marR="0" lvl="0" indent="0" algn="ctr" rtl="0">
                        <a:spcBef>
                          <a:spcPts val="0"/>
                        </a:spcBef>
                        <a:spcAft>
                          <a:spcPts val="0"/>
                        </a:spcAft>
                        <a:buNone/>
                      </a:pPr>
                      <a:r>
                        <a:rPr lang="en-GB" sz="1000" u="none" strike="noStrike" cap="none"/>
                        <a:t>Shuttle Runs x10</a:t>
                      </a:r>
                      <a:endParaRPr sz="1000"/>
                    </a:p>
                  </a:txBody>
                  <a:tcPr marL="74300" marR="74300" marT="37150" marB="37150">
                    <a:solidFill>
                      <a:srgbClr val="D5A6BD"/>
                    </a:solidFill>
                  </a:tcPr>
                </a:tc>
                <a:tc>
                  <a:txBody>
                    <a:bodyPr/>
                    <a:lstStyle/>
                    <a:p>
                      <a:pPr marL="0" lvl="0" indent="0" algn="ctr" rtl="0">
                        <a:spcBef>
                          <a:spcPts val="0"/>
                        </a:spcBef>
                        <a:spcAft>
                          <a:spcPts val="0"/>
                        </a:spcAft>
                        <a:buNone/>
                      </a:pPr>
                      <a:r>
                        <a:rPr lang="en-GB" sz="1000"/>
                        <a:t>2</a:t>
                      </a:r>
                      <a:endParaRPr sz="1000"/>
                    </a:p>
                  </a:txBody>
                  <a:tcPr marL="74300" marR="74300" marT="37150" marB="37150">
                    <a:solidFill>
                      <a:srgbClr val="D5A6BD"/>
                    </a:solidFill>
                  </a:tcPr>
                </a:tc>
                <a:extLst>
                  <a:ext uri="{0D108BD9-81ED-4DB2-BD59-A6C34878D82A}">
                    <a16:rowId xmlns:a16="http://schemas.microsoft.com/office/drawing/2014/main" val="10001"/>
                  </a:ext>
                </a:extLst>
              </a:tr>
              <a:tr h="215575">
                <a:tc>
                  <a:txBody>
                    <a:bodyPr/>
                    <a:lstStyle/>
                    <a:p>
                      <a:pPr marL="0" marR="0" lvl="0" indent="0" algn="ctr" rtl="0">
                        <a:spcBef>
                          <a:spcPts val="0"/>
                        </a:spcBef>
                        <a:spcAft>
                          <a:spcPts val="0"/>
                        </a:spcAft>
                        <a:buNone/>
                      </a:pPr>
                      <a:r>
                        <a:rPr lang="en-GB" sz="1000" u="none" strike="noStrike" cap="none"/>
                        <a:t>Star Jumps x20</a:t>
                      </a:r>
                      <a:endParaRPr sz="1000"/>
                    </a:p>
                  </a:txBody>
                  <a:tcPr marL="74300" marR="74300" marT="37150" marB="37150">
                    <a:solidFill>
                      <a:srgbClr val="D5A6BD"/>
                    </a:solidFill>
                  </a:tcPr>
                </a:tc>
                <a:tc>
                  <a:txBody>
                    <a:bodyPr/>
                    <a:lstStyle/>
                    <a:p>
                      <a:pPr marL="0" lvl="0" indent="0" algn="ctr" rtl="0">
                        <a:spcBef>
                          <a:spcPts val="0"/>
                        </a:spcBef>
                        <a:spcAft>
                          <a:spcPts val="0"/>
                        </a:spcAft>
                        <a:buNone/>
                      </a:pPr>
                      <a:r>
                        <a:rPr lang="en-GB" sz="1000"/>
                        <a:t>1</a:t>
                      </a:r>
                      <a:endParaRPr sz="1000"/>
                    </a:p>
                  </a:txBody>
                  <a:tcPr marL="74300" marR="74300" marT="37150" marB="37150">
                    <a:solidFill>
                      <a:srgbClr val="D5A6BD"/>
                    </a:solidFill>
                  </a:tcPr>
                </a:tc>
                <a:extLst>
                  <a:ext uri="{0D108BD9-81ED-4DB2-BD59-A6C34878D82A}">
                    <a16:rowId xmlns:a16="http://schemas.microsoft.com/office/drawing/2014/main" val="10002"/>
                  </a:ext>
                </a:extLst>
              </a:tr>
              <a:tr h="215575">
                <a:tc>
                  <a:txBody>
                    <a:bodyPr/>
                    <a:lstStyle/>
                    <a:p>
                      <a:pPr marL="0" marR="0" lvl="0" indent="0" algn="ctr" rtl="0">
                        <a:spcBef>
                          <a:spcPts val="0"/>
                        </a:spcBef>
                        <a:spcAft>
                          <a:spcPts val="0"/>
                        </a:spcAft>
                        <a:buNone/>
                      </a:pPr>
                      <a:r>
                        <a:rPr lang="en-GB" sz="1000" u="none" strike="noStrike" cap="none"/>
                        <a:t>High Knees (1 min)</a:t>
                      </a:r>
                      <a:endParaRPr sz="1000"/>
                    </a:p>
                  </a:txBody>
                  <a:tcPr marL="74300" marR="74300" marT="37150" marB="37150">
                    <a:solidFill>
                      <a:srgbClr val="D5A6BD"/>
                    </a:solidFill>
                  </a:tcPr>
                </a:tc>
                <a:tc>
                  <a:txBody>
                    <a:bodyPr/>
                    <a:lstStyle/>
                    <a:p>
                      <a:pPr marL="0" lvl="0" indent="0" algn="ctr" rtl="0">
                        <a:spcBef>
                          <a:spcPts val="0"/>
                        </a:spcBef>
                        <a:spcAft>
                          <a:spcPts val="0"/>
                        </a:spcAft>
                        <a:buNone/>
                      </a:pPr>
                      <a:r>
                        <a:rPr lang="en-GB" sz="1000"/>
                        <a:t>2</a:t>
                      </a:r>
                      <a:endParaRPr sz="1000"/>
                    </a:p>
                  </a:txBody>
                  <a:tcPr marL="74300" marR="74300" marT="37150" marB="37150">
                    <a:solidFill>
                      <a:srgbClr val="D5A6BD"/>
                    </a:solidFill>
                  </a:tcPr>
                </a:tc>
                <a:extLst>
                  <a:ext uri="{0D108BD9-81ED-4DB2-BD59-A6C34878D82A}">
                    <a16:rowId xmlns:a16="http://schemas.microsoft.com/office/drawing/2014/main" val="10003"/>
                  </a:ext>
                </a:extLst>
              </a:tr>
              <a:tr h="215575">
                <a:tc>
                  <a:txBody>
                    <a:bodyPr/>
                    <a:lstStyle/>
                    <a:p>
                      <a:pPr marL="0" marR="0" lvl="0" indent="0" algn="ctr" rtl="0">
                        <a:spcBef>
                          <a:spcPts val="0"/>
                        </a:spcBef>
                        <a:spcAft>
                          <a:spcPts val="0"/>
                        </a:spcAft>
                        <a:buNone/>
                      </a:pPr>
                      <a:r>
                        <a:rPr lang="en-GB" sz="1000" u="none" strike="noStrike" cap="none"/>
                        <a:t>Sit-ups x20 </a:t>
                      </a:r>
                      <a:endParaRPr sz="1000"/>
                    </a:p>
                  </a:txBody>
                  <a:tcPr marL="74300" marR="74300" marT="37150" marB="37150">
                    <a:solidFill>
                      <a:srgbClr val="D5A6BD"/>
                    </a:solidFill>
                  </a:tcPr>
                </a:tc>
                <a:tc>
                  <a:txBody>
                    <a:bodyPr/>
                    <a:lstStyle/>
                    <a:p>
                      <a:pPr marL="0" lvl="0" indent="0" algn="ctr" rtl="0">
                        <a:spcBef>
                          <a:spcPts val="0"/>
                        </a:spcBef>
                        <a:spcAft>
                          <a:spcPts val="0"/>
                        </a:spcAft>
                        <a:buNone/>
                      </a:pPr>
                      <a:r>
                        <a:rPr lang="en-GB" sz="1000"/>
                        <a:t>1</a:t>
                      </a:r>
                      <a:endParaRPr sz="1000"/>
                    </a:p>
                  </a:txBody>
                  <a:tcPr marL="74300" marR="74300" marT="37150" marB="37150">
                    <a:solidFill>
                      <a:srgbClr val="D5A6BD"/>
                    </a:solidFill>
                  </a:tcPr>
                </a:tc>
                <a:extLst>
                  <a:ext uri="{0D108BD9-81ED-4DB2-BD59-A6C34878D82A}">
                    <a16:rowId xmlns:a16="http://schemas.microsoft.com/office/drawing/2014/main" val="10004"/>
                  </a:ext>
                </a:extLst>
              </a:tr>
              <a:tr h="215575">
                <a:tc>
                  <a:txBody>
                    <a:bodyPr/>
                    <a:lstStyle/>
                    <a:p>
                      <a:pPr marL="0" marR="0" lvl="0" indent="0" algn="ctr" rtl="0">
                        <a:spcBef>
                          <a:spcPts val="0"/>
                        </a:spcBef>
                        <a:spcAft>
                          <a:spcPts val="0"/>
                        </a:spcAft>
                        <a:buNone/>
                      </a:pPr>
                      <a:r>
                        <a:rPr lang="en-GB" sz="1000" u="none" strike="noStrike" cap="none"/>
                        <a:t>Crunches x20</a:t>
                      </a:r>
                      <a:endParaRPr sz="1000"/>
                    </a:p>
                  </a:txBody>
                  <a:tcPr marL="74300" marR="74300" marT="37150" marB="37150">
                    <a:solidFill>
                      <a:srgbClr val="D5A6BD"/>
                    </a:solidFill>
                  </a:tcPr>
                </a:tc>
                <a:tc>
                  <a:txBody>
                    <a:bodyPr/>
                    <a:lstStyle/>
                    <a:p>
                      <a:pPr marL="0" lvl="0" indent="0" algn="ctr" rtl="0">
                        <a:spcBef>
                          <a:spcPts val="0"/>
                        </a:spcBef>
                        <a:spcAft>
                          <a:spcPts val="0"/>
                        </a:spcAft>
                        <a:buNone/>
                      </a:pPr>
                      <a:r>
                        <a:rPr lang="en-GB" sz="1000"/>
                        <a:t>1</a:t>
                      </a:r>
                      <a:endParaRPr sz="1000"/>
                    </a:p>
                  </a:txBody>
                  <a:tcPr marL="74300" marR="74300" marT="37150" marB="37150">
                    <a:solidFill>
                      <a:srgbClr val="D5A6BD"/>
                    </a:solidFill>
                  </a:tcPr>
                </a:tc>
                <a:extLst>
                  <a:ext uri="{0D108BD9-81ED-4DB2-BD59-A6C34878D82A}">
                    <a16:rowId xmlns:a16="http://schemas.microsoft.com/office/drawing/2014/main" val="10005"/>
                  </a:ext>
                </a:extLst>
              </a:tr>
              <a:tr h="215575">
                <a:tc>
                  <a:txBody>
                    <a:bodyPr/>
                    <a:lstStyle/>
                    <a:p>
                      <a:pPr marL="0" marR="0" lvl="0" indent="0" algn="ctr" rtl="0">
                        <a:spcBef>
                          <a:spcPts val="0"/>
                        </a:spcBef>
                        <a:spcAft>
                          <a:spcPts val="0"/>
                        </a:spcAft>
                        <a:buNone/>
                      </a:pPr>
                      <a:r>
                        <a:rPr lang="en-GB" sz="1000" u="none" strike="noStrike" cap="none"/>
                        <a:t>Mountain Climbers (1 min)</a:t>
                      </a:r>
                      <a:endParaRPr sz="1000"/>
                    </a:p>
                  </a:txBody>
                  <a:tcPr marL="74300" marR="74300" marT="37150" marB="37150">
                    <a:solidFill>
                      <a:srgbClr val="D5A6BD"/>
                    </a:solidFill>
                  </a:tcPr>
                </a:tc>
                <a:tc>
                  <a:txBody>
                    <a:bodyPr/>
                    <a:lstStyle/>
                    <a:p>
                      <a:pPr marL="0" lvl="0" indent="0" algn="ctr" rtl="0">
                        <a:spcBef>
                          <a:spcPts val="0"/>
                        </a:spcBef>
                        <a:spcAft>
                          <a:spcPts val="0"/>
                        </a:spcAft>
                        <a:buNone/>
                      </a:pPr>
                      <a:r>
                        <a:rPr lang="en-GB" sz="1000"/>
                        <a:t>2</a:t>
                      </a:r>
                      <a:endParaRPr sz="1000"/>
                    </a:p>
                  </a:txBody>
                  <a:tcPr marL="74300" marR="74300" marT="37150" marB="37150">
                    <a:solidFill>
                      <a:srgbClr val="D5A6BD"/>
                    </a:solidFill>
                  </a:tcPr>
                </a:tc>
                <a:extLst>
                  <a:ext uri="{0D108BD9-81ED-4DB2-BD59-A6C34878D82A}">
                    <a16:rowId xmlns:a16="http://schemas.microsoft.com/office/drawing/2014/main" val="10006"/>
                  </a:ext>
                </a:extLst>
              </a:tr>
              <a:tr h="215575">
                <a:tc>
                  <a:txBody>
                    <a:bodyPr/>
                    <a:lstStyle/>
                    <a:p>
                      <a:pPr marL="0" marR="0" lvl="0" indent="0" algn="ctr" rtl="0">
                        <a:spcBef>
                          <a:spcPts val="0"/>
                        </a:spcBef>
                        <a:spcAft>
                          <a:spcPts val="0"/>
                        </a:spcAft>
                        <a:buNone/>
                      </a:pPr>
                      <a:r>
                        <a:rPr lang="en-GB" sz="1000" u="none" strike="noStrike" cap="none"/>
                        <a:t>Plank (1 min)</a:t>
                      </a:r>
                      <a:endParaRPr sz="1000"/>
                    </a:p>
                  </a:txBody>
                  <a:tcPr marL="74300" marR="74300" marT="37150" marB="37150">
                    <a:solidFill>
                      <a:srgbClr val="D5A6BD"/>
                    </a:solidFill>
                  </a:tcPr>
                </a:tc>
                <a:tc>
                  <a:txBody>
                    <a:bodyPr/>
                    <a:lstStyle/>
                    <a:p>
                      <a:pPr marL="0" lvl="0" indent="0" algn="ctr" rtl="0">
                        <a:spcBef>
                          <a:spcPts val="0"/>
                        </a:spcBef>
                        <a:spcAft>
                          <a:spcPts val="0"/>
                        </a:spcAft>
                        <a:buNone/>
                      </a:pPr>
                      <a:r>
                        <a:rPr lang="en-GB" sz="1000"/>
                        <a:t>2</a:t>
                      </a:r>
                      <a:endParaRPr sz="1000"/>
                    </a:p>
                  </a:txBody>
                  <a:tcPr marL="74300" marR="74300" marT="37150" marB="37150">
                    <a:solidFill>
                      <a:srgbClr val="D5A6BD"/>
                    </a:solidFill>
                  </a:tcPr>
                </a:tc>
                <a:extLst>
                  <a:ext uri="{0D108BD9-81ED-4DB2-BD59-A6C34878D82A}">
                    <a16:rowId xmlns:a16="http://schemas.microsoft.com/office/drawing/2014/main" val="10007"/>
                  </a:ext>
                </a:extLst>
              </a:tr>
              <a:tr h="215575">
                <a:tc>
                  <a:txBody>
                    <a:bodyPr/>
                    <a:lstStyle/>
                    <a:p>
                      <a:pPr marL="0" marR="0" lvl="0" indent="0" algn="ctr" rtl="0">
                        <a:spcBef>
                          <a:spcPts val="0"/>
                        </a:spcBef>
                        <a:spcAft>
                          <a:spcPts val="0"/>
                        </a:spcAft>
                        <a:buNone/>
                      </a:pPr>
                      <a:r>
                        <a:rPr lang="en-GB" sz="1000" u="none" strike="noStrike" cap="none"/>
                        <a:t>Squats x20</a:t>
                      </a:r>
                      <a:endParaRPr sz="1000"/>
                    </a:p>
                  </a:txBody>
                  <a:tcPr marL="74300" marR="74300" marT="37150" marB="37150">
                    <a:solidFill>
                      <a:srgbClr val="D5A6BD"/>
                    </a:solidFill>
                  </a:tcPr>
                </a:tc>
                <a:tc>
                  <a:txBody>
                    <a:bodyPr/>
                    <a:lstStyle/>
                    <a:p>
                      <a:pPr marL="0" lvl="0" indent="0" algn="ctr" rtl="0">
                        <a:spcBef>
                          <a:spcPts val="0"/>
                        </a:spcBef>
                        <a:spcAft>
                          <a:spcPts val="0"/>
                        </a:spcAft>
                        <a:buNone/>
                      </a:pPr>
                      <a:r>
                        <a:rPr lang="en-GB" sz="1000"/>
                        <a:t>1</a:t>
                      </a:r>
                      <a:endParaRPr sz="1000"/>
                    </a:p>
                  </a:txBody>
                  <a:tcPr marL="74300" marR="74300" marT="37150" marB="37150">
                    <a:solidFill>
                      <a:srgbClr val="D5A6BD"/>
                    </a:solidFill>
                  </a:tcPr>
                </a:tc>
                <a:extLst>
                  <a:ext uri="{0D108BD9-81ED-4DB2-BD59-A6C34878D82A}">
                    <a16:rowId xmlns:a16="http://schemas.microsoft.com/office/drawing/2014/main" val="10008"/>
                  </a:ext>
                </a:extLst>
              </a:tr>
              <a:tr h="215575">
                <a:tc>
                  <a:txBody>
                    <a:bodyPr/>
                    <a:lstStyle/>
                    <a:p>
                      <a:pPr marL="0" marR="0" lvl="0" indent="0" algn="ctr" rtl="0">
                        <a:spcBef>
                          <a:spcPts val="0"/>
                        </a:spcBef>
                        <a:spcAft>
                          <a:spcPts val="0"/>
                        </a:spcAft>
                        <a:buNone/>
                      </a:pPr>
                      <a:r>
                        <a:rPr lang="en-GB" sz="1000" u="none" strike="noStrike" cap="none"/>
                        <a:t>Squat Jumps x20</a:t>
                      </a:r>
                      <a:endParaRPr sz="1000"/>
                    </a:p>
                  </a:txBody>
                  <a:tcPr marL="74300" marR="74300" marT="37150" marB="37150">
                    <a:solidFill>
                      <a:srgbClr val="D5A6BD"/>
                    </a:solidFill>
                  </a:tcPr>
                </a:tc>
                <a:tc>
                  <a:txBody>
                    <a:bodyPr/>
                    <a:lstStyle/>
                    <a:p>
                      <a:pPr marL="0" lvl="0" indent="0" algn="ctr" rtl="0">
                        <a:spcBef>
                          <a:spcPts val="0"/>
                        </a:spcBef>
                        <a:spcAft>
                          <a:spcPts val="0"/>
                        </a:spcAft>
                        <a:buNone/>
                      </a:pPr>
                      <a:r>
                        <a:rPr lang="en-GB" sz="1000"/>
                        <a:t>2</a:t>
                      </a:r>
                      <a:endParaRPr sz="1000"/>
                    </a:p>
                  </a:txBody>
                  <a:tcPr marL="74300" marR="74300" marT="37150" marB="37150">
                    <a:solidFill>
                      <a:srgbClr val="D5A6BD"/>
                    </a:solidFill>
                  </a:tcPr>
                </a:tc>
                <a:extLst>
                  <a:ext uri="{0D108BD9-81ED-4DB2-BD59-A6C34878D82A}">
                    <a16:rowId xmlns:a16="http://schemas.microsoft.com/office/drawing/2014/main" val="10009"/>
                  </a:ext>
                </a:extLst>
              </a:tr>
              <a:tr h="215575">
                <a:tc>
                  <a:txBody>
                    <a:bodyPr/>
                    <a:lstStyle/>
                    <a:p>
                      <a:pPr marL="0" marR="0" lvl="0" indent="0" algn="ctr" rtl="0">
                        <a:spcBef>
                          <a:spcPts val="0"/>
                        </a:spcBef>
                        <a:spcAft>
                          <a:spcPts val="0"/>
                        </a:spcAft>
                        <a:buNone/>
                      </a:pPr>
                      <a:r>
                        <a:rPr lang="en-GB" sz="1000" u="none" strike="noStrike" cap="none"/>
                        <a:t>Burpees x15</a:t>
                      </a:r>
                      <a:endParaRPr sz="1000"/>
                    </a:p>
                  </a:txBody>
                  <a:tcPr marL="74300" marR="74300" marT="37150" marB="37150">
                    <a:solidFill>
                      <a:srgbClr val="D5A6BD"/>
                    </a:solidFill>
                  </a:tcPr>
                </a:tc>
                <a:tc>
                  <a:txBody>
                    <a:bodyPr/>
                    <a:lstStyle/>
                    <a:p>
                      <a:pPr marL="0" lvl="0" indent="0" algn="ctr" rtl="0">
                        <a:spcBef>
                          <a:spcPts val="0"/>
                        </a:spcBef>
                        <a:spcAft>
                          <a:spcPts val="0"/>
                        </a:spcAft>
                        <a:buNone/>
                      </a:pPr>
                      <a:r>
                        <a:rPr lang="en-GB" sz="1000"/>
                        <a:t>2</a:t>
                      </a:r>
                      <a:endParaRPr sz="1000"/>
                    </a:p>
                  </a:txBody>
                  <a:tcPr marL="74300" marR="74300" marT="37150" marB="37150">
                    <a:solidFill>
                      <a:srgbClr val="D5A6BD"/>
                    </a:solidFill>
                  </a:tcPr>
                </a:tc>
                <a:extLst>
                  <a:ext uri="{0D108BD9-81ED-4DB2-BD59-A6C34878D82A}">
                    <a16:rowId xmlns:a16="http://schemas.microsoft.com/office/drawing/2014/main" val="10010"/>
                  </a:ext>
                </a:extLst>
              </a:tr>
              <a:tr h="215575">
                <a:tc>
                  <a:txBody>
                    <a:bodyPr/>
                    <a:lstStyle/>
                    <a:p>
                      <a:pPr marL="0" marR="0" lvl="0" indent="0" algn="ctr" rtl="0">
                        <a:spcBef>
                          <a:spcPts val="0"/>
                        </a:spcBef>
                        <a:spcAft>
                          <a:spcPts val="0"/>
                        </a:spcAft>
                        <a:buNone/>
                      </a:pPr>
                      <a:r>
                        <a:rPr lang="en-GB" sz="1000" u="none" strike="noStrike" cap="none"/>
                        <a:t>Press Ups x10</a:t>
                      </a:r>
                      <a:endParaRPr sz="1000"/>
                    </a:p>
                  </a:txBody>
                  <a:tcPr marL="74300" marR="74300" marT="37150" marB="37150">
                    <a:solidFill>
                      <a:srgbClr val="D5A6BD"/>
                    </a:solidFill>
                  </a:tcPr>
                </a:tc>
                <a:tc>
                  <a:txBody>
                    <a:bodyPr/>
                    <a:lstStyle/>
                    <a:p>
                      <a:pPr marL="0" lvl="0" indent="0" algn="ctr" rtl="0">
                        <a:spcBef>
                          <a:spcPts val="0"/>
                        </a:spcBef>
                        <a:spcAft>
                          <a:spcPts val="0"/>
                        </a:spcAft>
                        <a:buNone/>
                      </a:pPr>
                      <a:r>
                        <a:rPr lang="en-GB" sz="1000"/>
                        <a:t>2</a:t>
                      </a:r>
                      <a:endParaRPr sz="1000"/>
                    </a:p>
                  </a:txBody>
                  <a:tcPr marL="74300" marR="74300" marT="37150" marB="37150">
                    <a:solidFill>
                      <a:srgbClr val="D5A6BD"/>
                    </a:solidFill>
                  </a:tcPr>
                </a:tc>
                <a:extLst>
                  <a:ext uri="{0D108BD9-81ED-4DB2-BD59-A6C34878D82A}">
                    <a16:rowId xmlns:a16="http://schemas.microsoft.com/office/drawing/2014/main" val="10011"/>
                  </a:ext>
                </a:extLst>
              </a:tr>
              <a:tr h="215575">
                <a:tc>
                  <a:txBody>
                    <a:bodyPr/>
                    <a:lstStyle/>
                    <a:p>
                      <a:pPr marL="0" marR="0" lvl="0" indent="0" algn="ctr" rtl="0">
                        <a:spcBef>
                          <a:spcPts val="0"/>
                        </a:spcBef>
                        <a:spcAft>
                          <a:spcPts val="0"/>
                        </a:spcAft>
                        <a:buNone/>
                      </a:pPr>
                      <a:r>
                        <a:rPr lang="en-GB" sz="1000" u="none" strike="noStrike" cap="none"/>
                        <a:t>Bicep Curl x20</a:t>
                      </a:r>
                      <a:endParaRPr sz="1000"/>
                    </a:p>
                  </a:txBody>
                  <a:tcPr marL="74300" marR="74300" marT="37150" marB="37150">
                    <a:solidFill>
                      <a:srgbClr val="D5A6BD"/>
                    </a:solidFill>
                  </a:tcPr>
                </a:tc>
                <a:tc>
                  <a:txBody>
                    <a:bodyPr/>
                    <a:lstStyle/>
                    <a:p>
                      <a:pPr marL="0" lvl="0" indent="0" algn="ctr" rtl="0">
                        <a:spcBef>
                          <a:spcPts val="0"/>
                        </a:spcBef>
                        <a:spcAft>
                          <a:spcPts val="0"/>
                        </a:spcAft>
                        <a:buNone/>
                      </a:pPr>
                      <a:r>
                        <a:rPr lang="en-GB" sz="1000"/>
                        <a:t>1</a:t>
                      </a:r>
                      <a:endParaRPr sz="1000"/>
                    </a:p>
                  </a:txBody>
                  <a:tcPr marL="74300" marR="74300" marT="37150" marB="37150">
                    <a:solidFill>
                      <a:srgbClr val="D5A6BD"/>
                    </a:solidFill>
                  </a:tcPr>
                </a:tc>
                <a:extLst>
                  <a:ext uri="{0D108BD9-81ED-4DB2-BD59-A6C34878D82A}">
                    <a16:rowId xmlns:a16="http://schemas.microsoft.com/office/drawing/2014/main" val="10012"/>
                  </a:ext>
                </a:extLst>
              </a:tr>
            </a:tbl>
          </a:graphicData>
        </a:graphic>
      </p:graphicFrame>
      <p:sp>
        <p:nvSpPr>
          <p:cNvPr id="5" name="Google Shape;152;p23">
            <a:extLst>
              <a:ext uri="{FF2B5EF4-FFF2-40B4-BE49-F238E27FC236}">
                <a16:creationId xmlns:a16="http://schemas.microsoft.com/office/drawing/2014/main" id="{55F4A1E1-50C3-48BA-859C-0A1A28305482}"/>
              </a:ext>
            </a:extLst>
          </p:cNvPr>
          <p:cNvSpPr txBox="1"/>
          <p:nvPr/>
        </p:nvSpPr>
        <p:spPr>
          <a:xfrm>
            <a:off x="4010166" y="4567536"/>
            <a:ext cx="4891200" cy="590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400" b="1" dirty="0">
                <a:solidFill>
                  <a:srgbClr val="FF00FF"/>
                </a:solidFill>
                <a:latin typeface="Happy Monkey"/>
                <a:ea typeface="Happy Monkey"/>
                <a:cs typeface="Happy Monkey"/>
                <a:sym typeface="Happy Monkey"/>
              </a:rPr>
              <a:t>How many games did you win?</a:t>
            </a:r>
            <a:endParaRPr sz="2400" b="1" dirty="0">
              <a:solidFill>
                <a:srgbClr val="FF00FF"/>
              </a:solidFill>
              <a:latin typeface="Happy Monkey"/>
              <a:ea typeface="Happy Monkey"/>
              <a:cs typeface="Happy Monkey"/>
              <a:sym typeface="Happy Monkey"/>
            </a:endParaRPr>
          </a:p>
          <a:p>
            <a:pPr marL="0" lvl="0" indent="0" algn="l" rtl="0">
              <a:spcBef>
                <a:spcPts val="0"/>
              </a:spcBef>
              <a:spcAft>
                <a:spcPts val="0"/>
              </a:spcAft>
              <a:buNone/>
            </a:pPr>
            <a:endParaRPr sz="1800" b="1" dirty="0">
              <a:solidFill>
                <a:srgbClr val="FF9900"/>
              </a:solidFill>
              <a:latin typeface="Happy Monkey"/>
              <a:ea typeface="Happy Monkey"/>
              <a:cs typeface="Happy Monkey"/>
              <a:sym typeface="Happy Monkey"/>
            </a:endParaRPr>
          </a:p>
        </p:txBody>
      </p:sp>
      <p:pic>
        <p:nvPicPr>
          <p:cNvPr id="6" name="Google Shape;154;p23">
            <a:extLst>
              <a:ext uri="{FF2B5EF4-FFF2-40B4-BE49-F238E27FC236}">
                <a16:creationId xmlns:a16="http://schemas.microsoft.com/office/drawing/2014/main" id="{63B041D5-42C6-4E9B-A825-F04F1245C853}"/>
              </a:ext>
            </a:extLst>
          </p:cNvPr>
          <p:cNvPicPr preferRelativeResize="0"/>
          <p:nvPr/>
        </p:nvPicPr>
        <p:blipFill rotWithShape="1">
          <a:blip r:embed="rId2">
            <a:alphaModFix/>
          </a:blip>
          <a:srcRect l="11485" t="12014" r="2802" b="10067"/>
          <a:stretch/>
        </p:blipFill>
        <p:spPr>
          <a:xfrm>
            <a:off x="156129" y="3194514"/>
            <a:ext cx="3610954" cy="2258538"/>
          </a:xfrm>
          <a:prstGeom prst="rect">
            <a:avLst/>
          </a:prstGeom>
          <a:noFill/>
          <a:ln>
            <a:noFill/>
          </a:ln>
        </p:spPr>
      </p:pic>
    </p:spTree>
    <p:extLst>
      <p:ext uri="{BB962C8B-B14F-4D97-AF65-F5344CB8AC3E}">
        <p14:creationId xmlns:p14="http://schemas.microsoft.com/office/powerpoint/2010/main" val="26903416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59;p24">
            <a:extLst>
              <a:ext uri="{FF2B5EF4-FFF2-40B4-BE49-F238E27FC236}">
                <a16:creationId xmlns:a16="http://schemas.microsoft.com/office/drawing/2014/main" id="{96B2FB45-B320-4021-A3CB-59F1A284AEA9}"/>
              </a:ext>
            </a:extLst>
          </p:cNvPr>
          <p:cNvSpPr txBox="1"/>
          <p:nvPr/>
        </p:nvSpPr>
        <p:spPr>
          <a:xfrm>
            <a:off x="1865035" y="251663"/>
            <a:ext cx="7203600" cy="102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400" b="1" u="sng" dirty="0">
                <a:latin typeface="Happy Monkey"/>
                <a:ea typeface="Happy Monkey"/>
                <a:cs typeface="Happy Monkey"/>
                <a:sym typeface="Happy Monkey"/>
              </a:rPr>
              <a:t>Athlete 6- Anthony Joshua (Boxing Fitness)</a:t>
            </a:r>
            <a:endParaRPr sz="2400" b="1" u="sng" dirty="0">
              <a:latin typeface="Happy Monkey"/>
              <a:ea typeface="Happy Monkey"/>
              <a:cs typeface="Happy Monkey"/>
              <a:sym typeface="Happy Monkey"/>
            </a:endParaRPr>
          </a:p>
        </p:txBody>
      </p:sp>
      <p:graphicFrame>
        <p:nvGraphicFramePr>
          <p:cNvPr id="8" name="Google Shape;160;p24">
            <a:extLst>
              <a:ext uri="{FF2B5EF4-FFF2-40B4-BE49-F238E27FC236}">
                <a16:creationId xmlns:a16="http://schemas.microsoft.com/office/drawing/2014/main" id="{015C6CD4-C20C-4F6F-AB07-0F10D525CAF9}"/>
              </a:ext>
            </a:extLst>
          </p:cNvPr>
          <p:cNvGraphicFramePr/>
          <p:nvPr>
            <p:extLst>
              <p:ext uri="{D42A27DB-BD31-4B8C-83A1-F6EECF244321}">
                <p14:modId xmlns:p14="http://schemas.microsoft.com/office/powerpoint/2010/main" val="1663605334"/>
              </p:ext>
            </p:extLst>
          </p:nvPr>
        </p:nvGraphicFramePr>
        <p:xfrm>
          <a:off x="1995134" y="1109108"/>
          <a:ext cx="7073500" cy="3069020"/>
        </p:xfrm>
        <a:graphic>
          <a:graphicData uri="http://schemas.openxmlformats.org/drawingml/2006/table">
            <a:tbl>
              <a:tblPr firstRow="1" bandRow="1">
                <a:noFill/>
              </a:tblPr>
              <a:tblGrid>
                <a:gridCol w="4092325">
                  <a:extLst>
                    <a:ext uri="{9D8B030D-6E8A-4147-A177-3AD203B41FA5}">
                      <a16:colId xmlns:a16="http://schemas.microsoft.com/office/drawing/2014/main" val="20000"/>
                    </a:ext>
                  </a:extLst>
                </a:gridCol>
                <a:gridCol w="2981175">
                  <a:extLst>
                    <a:ext uri="{9D8B030D-6E8A-4147-A177-3AD203B41FA5}">
                      <a16:colId xmlns:a16="http://schemas.microsoft.com/office/drawing/2014/main" val="20001"/>
                    </a:ext>
                  </a:extLst>
                </a:gridCol>
              </a:tblGrid>
              <a:tr h="215575">
                <a:tc>
                  <a:txBody>
                    <a:bodyPr/>
                    <a:lstStyle/>
                    <a:p>
                      <a:pPr marL="0" marR="0" lvl="0" indent="0" algn="ctr" rtl="0">
                        <a:spcBef>
                          <a:spcPts val="0"/>
                        </a:spcBef>
                        <a:spcAft>
                          <a:spcPts val="0"/>
                        </a:spcAft>
                        <a:buNone/>
                      </a:pPr>
                      <a:r>
                        <a:rPr lang="en-GB">
                          <a:solidFill>
                            <a:srgbClr val="000000"/>
                          </a:solidFill>
                        </a:rPr>
                        <a:t>Rounds</a:t>
                      </a:r>
                      <a:endParaRPr/>
                    </a:p>
                  </a:txBody>
                  <a:tcPr marL="74300" marR="74300" marT="37150" marB="37150">
                    <a:solidFill>
                      <a:srgbClr val="9900FF"/>
                    </a:solidFill>
                  </a:tcPr>
                </a:tc>
                <a:tc>
                  <a:txBody>
                    <a:bodyPr/>
                    <a:lstStyle/>
                    <a:p>
                      <a:pPr marL="0" marR="0" lvl="0" indent="0" algn="ctr" rtl="0">
                        <a:spcBef>
                          <a:spcPts val="0"/>
                        </a:spcBef>
                        <a:spcAft>
                          <a:spcPts val="0"/>
                        </a:spcAft>
                        <a:buNone/>
                      </a:pPr>
                      <a:r>
                        <a:rPr lang="en-GB">
                          <a:solidFill>
                            <a:srgbClr val="000000"/>
                          </a:solidFill>
                        </a:rPr>
                        <a:t>Points Won</a:t>
                      </a:r>
                      <a:endParaRPr/>
                    </a:p>
                  </a:txBody>
                  <a:tcPr marL="74300" marR="74300" marT="37150" marB="37150">
                    <a:solidFill>
                      <a:srgbClr val="9900FF"/>
                    </a:solidFill>
                  </a:tcPr>
                </a:tc>
                <a:extLst>
                  <a:ext uri="{0D108BD9-81ED-4DB2-BD59-A6C34878D82A}">
                    <a16:rowId xmlns:a16="http://schemas.microsoft.com/office/drawing/2014/main" val="10000"/>
                  </a:ext>
                </a:extLst>
              </a:tr>
              <a:tr h="215575">
                <a:tc>
                  <a:txBody>
                    <a:bodyPr/>
                    <a:lstStyle/>
                    <a:p>
                      <a:pPr marL="0" marR="0" lvl="0" indent="0" algn="ctr" rtl="0">
                        <a:spcBef>
                          <a:spcPts val="0"/>
                        </a:spcBef>
                        <a:spcAft>
                          <a:spcPts val="0"/>
                        </a:spcAft>
                        <a:buNone/>
                      </a:pPr>
                      <a:r>
                        <a:rPr lang="en-GB" sz="1000" u="none" strike="noStrike" cap="none"/>
                        <a:t>Shuttle Runs x10</a:t>
                      </a:r>
                      <a:endParaRPr sz="1000"/>
                    </a:p>
                  </a:txBody>
                  <a:tcPr marL="74300" marR="74300" marT="37150" marB="37150">
                    <a:solidFill>
                      <a:srgbClr val="B4A7D6"/>
                    </a:solidFill>
                  </a:tcPr>
                </a:tc>
                <a:tc>
                  <a:txBody>
                    <a:bodyPr/>
                    <a:lstStyle/>
                    <a:p>
                      <a:pPr marL="0" lvl="0" indent="0" algn="ctr" rtl="0">
                        <a:spcBef>
                          <a:spcPts val="0"/>
                        </a:spcBef>
                        <a:spcAft>
                          <a:spcPts val="0"/>
                        </a:spcAft>
                        <a:buNone/>
                      </a:pPr>
                      <a:r>
                        <a:rPr lang="en-GB" sz="1000"/>
                        <a:t>10</a:t>
                      </a:r>
                      <a:endParaRPr sz="1000"/>
                    </a:p>
                  </a:txBody>
                  <a:tcPr marL="74300" marR="74300" marT="37150" marB="37150">
                    <a:solidFill>
                      <a:srgbClr val="B4A7D6"/>
                    </a:solidFill>
                  </a:tcPr>
                </a:tc>
                <a:extLst>
                  <a:ext uri="{0D108BD9-81ED-4DB2-BD59-A6C34878D82A}">
                    <a16:rowId xmlns:a16="http://schemas.microsoft.com/office/drawing/2014/main" val="10001"/>
                  </a:ext>
                </a:extLst>
              </a:tr>
              <a:tr h="215575">
                <a:tc>
                  <a:txBody>
                    <a:bodyPr/>
                    <a:lstStyle/>
                    <a:p>
                      <a:pPr marL="0" marR="0" lvl="0" indent="0" algn="ctr" rtl="0">
                        <a:spcBef>
                          <a:spcPts val="0"/>
                        </a:spcBef>
                        <a:spcAft>
                          <a:spcPts val="0"/>
                        </a:spcAft>
                        <a:buNone/>
                      </a:pPr>
                      <a:r>
                        <a:rPr lang="en-GB" sz="1000" u="none" strike="noStrike" cap="none"/>
                        <a:t>Star Jumps x20</a:t>
                      </a:r>
                      <a:endParaRPr sz="1000"/>
                    </a:p>
                  </a:txBody>
                  <a:tcPr marL="74300" marR="74300" marT="37150" marB="37150">
                    <a:solidFill>
                      <a:srgbClr val="B4A7D6"/>
                    </a:solidFill>
                  </a:tcPr>
                </a:tc>
                <a:tc>
                  <a:txBody>
                    <a:bodyPr/>
                    <a:lstStyle/>
                    <a:p>
                      <a:pPr marL="0" lvl="0" indent="0" algn="ctr" rtl="0">
                        <a:spcBef>
                          <a:spcPts val="0"/>
                        </a:spcBef>
                        <a:spcAft>
                          <a:spcPts val="0"/>
                        </a:spcAft>
                        <a:buNone/>
                      </a:pPr>
                      <a:r>
                        <a:rPr lang="en-GB" sz="1000"/>
                        <a:t>10</a:t>
                      </a:r>
                      <a:endParaRPr sz="1000"/>
                    </a:p>
                  </a:txBody>
                  <a:tcPr marL="74300" marR="74300" marT="37150" marB="37150">
                    <a:solidFill>
                      <a:srgbClr val="B4A7D6"/>
                    </a:solidFill>
                  </a:tcPr>
                </a:tc>
                <a:extLst>
                  <a:ext uri="{0D108BD9-81ED-4DB2-BD59-A6C34878D82A}">
                    <a16:rowId xmlns:a16="http://schemas.microsoft.com/office/drawing/2014/main" val="10002"/>
                  </a:ext>
                </a:extLst>
              </a:tr>
              <a:tr h="215575">
                <a:tc>
                  <a:txBody>
                    <a:bodyPr/>
                    <a:lstStyle/>
                    <a:p>
                      <a:pPr marL="0" marR="0" lvl="0" indent="0" algn="ctr" rtl="0">
                        <a:spcBef>
                          <a:spcPts val="0"/>
                        </a:spcBef>
                        <a:spcAft>
                          <a:spcPts val="0"/>
                        </a:spcAft>
                        <a:buNone/>
                      </a:pPr>
                      <a:r>
                        <a:rPr lang="en-GB" sz="1000" u="none" strike="noStrike" cap="none"/>
                        <a:t>High Knees (1 min)</a:t>
                      </a:r>
                      <a:endParaRPr sz="1000"/>
                    </a:p>
                  </a:txBody>
                  <a:tcPr marL="74300" marR="74300" marT="37150" marB="37150">
                    <a:solidFill>
                      <a:srgbClr val="B4A7D6"/>
                    </a:solidFill>
                  </a:tcPr>
                </a:tc>
                <a:tc>
                  <a:txBody>
                    <a:bodyPr/>
                    <a:lstStyle/>
                    <a:p>
                      <a:pPr marL="0" lvl="0" indent="0" algn="ctr" rtl="0">
                        <a:spcBef>
                          <a:spcPts val="0"/>
                        </a:spcBef>
                        <a:spcAft>
                          <a:spcPts val="0"/>
                        </a:spcAft>
                        <a:buNone/>
                      </a:pPr>
                      <a:r>
                        <a:rPr lang="en-GB" sz="1000"/>
                        <a:t>10</a:t>
                      </a:r>
                      <a:endParaRPr sz="1000"/>
                    </a:p>
                  </a:txBody>
                  <a:tcPr marL="74300" marR="74300" marT="37150" marB="37150">
                    <a:solidFill>
                      <a:srgbClr val="B4A7D6"/>
                    </a:solidFill>
                  </a:tcPr>
                </a:tc>
                <a:extLst>
                  <a:ext uri="{0D108BD9-81ED-4DB2-BD59-A6C34878D82A}">
                    <a16:rowId xmlns:a16="http://schemas.microsoft.com/office/drawing/2014/main" val="10003"/>
                  </a:ext>
                </a:extLst>
              </a:tr>
              <a:tr h="215575">
                <a:tc>
                  <a:txBody>
                    <a:bodyPr/>
                    <a:lstStyle/>
                    <a:p>
                      <a:pPr marL="0" marR="0" lvl="0" indent="0" algn="ctr" rtl="0">
                        <a:spcBef>
                          <a:spcPts val="0"/>
                        </a:spcBef>
                        <a:spcAft>
                          <a:spcPts val="0"/>
                        </a:spcAft>
                        <a:buNone/>
                      </a:pPr>
                      <a:r>
                        <a:rPr lang="en-GB" sz="1000" u="none" strike="noStrike" cap="none"/>
                        <a:t>Sit-ups x20 </a:t>
                      </a:r>
                      <a:endParaRPr sz="1000"/>
                    </a:p>
                  </a:txBody>
                  <a:tcPr marL="74300" marR="74300" marT="37150" marB="37150">
                    <a:solidFill>
                      <a:srgbClr val="B4A7D6"/>
                    </a:solidFill>
                  </a:tcPr>
                </a:tc>
                <a:tc>
                  <a:txBody>
                    <a:bodyPr/>
                    <a:lstStyle/>
                    <a:p>
                      <a:pPr marL="0" lvl="0" indent="0" algn="ctr" rtl="0">
                        <a:spcBef>
                          <a:spcPts val="0"/>
                        </a:spcBef>
                        <a:spcAft>
                          <a:spcPts val="0"/>
                        </a:spcAft>
                        <a:buNone/>
                      </a:pPr>
                      <a:r>
                        <a:rPr lang="en-GB" sz="1000"/>
                        <a:t>10</a:t>
                      </a:r>
                      <a:endParaRPr sz="1000"/>
                    </a:p>
                  </a:txBody>
                  <a:tcPr marL="74300" marR="74300" marT="37150" marB="37150">
                    <a:solidFill>
                      <a:srgbClr val="B4A7D6"/>
                    </a:solidFill>
                  </a:tcPr>
                </a:tc>
                <a:extLst>
                  <a:ext uri="{0D108BD9-81ED-4DB2-BD59-A6C34878D82A}">
                    <a16:rowId xmlns:a16="http://schemas.microsoft.com/office/drawing/2014/main" val="10004"/>
                  </a:ext>
                </a:extLst>
              </a:tr>
              <a:tr h="215575">
                <a:tc>
                  <a:txBody>
                    <a:bodyPr/>
                    <a:lstStyle/>
                    <a:p>
                      <a:pPr marL="0" marR="0" lvl="0" indent="0" algn="ctr" rtl="0">
                        <a:spcBef>
                          <a:spcPts val="0"/>
                        </a:spcBef>
                        <a:spcAft>
                          <a:spcPts val="0"/>
                        </a:spcAft>
                        <a:buNone/>
                      </a:pPr>
                      <a:r>
                        <a:rPr lang="en-GB" sz="1000" u="none" strike="noStrike" cap="none"/>
                        <a:t>Crunches x20</a:t>
                      </a:r>
                      <a:endParaRPr sz="1000"/>
                    </a:p>
                  </a:txBody>
                  <a:tcPr marL="74300" marR="74300" marT="37150" marB="37150">
                    <a:solidFill>
                      <a:srgbClr val="B4A7D6"/>
                    </a:solidFill>
                  </a:tcPr>
                </a:tc>
                <a:tc>
                  <a:txBody>
                    <a:bodyPr/>
                    <a:lstStyle/>
                    <a:p>
                      <a:pPr marL="0" lvl="0" indent="0" algn="ctr" rtl="0">
                        <a:spcBef>
                          <a:spcPts val="0"/>
                        </a:spcBef>
                        <a:spcAft>
                          <a:spcPts val="0"/>
                        </a:spcAft>
                        <a:buNone/>
                      </a:pPr>
                      <a:r>
                        <a:rPr lang="en-GB" sz="1000"/>
                        <a:t>10</a:t>
                      </a:r>
                      <a:endParaRPr sz="1000"/>
                    </a:p>
                  </a:txBody>
                  <a:tcPr marL="74300" marR="74300" marT="37150" marB="37150">
                    <a:solidFill>
                      <a:srgbClr val="B4A7D6"/>
                    </a:solidFill>
                  </a:tcPr>
                </a:tc>
                <a:extLst>
                  <a:ext uri="{0D108BD9-81ED-4DB2-BD59-A6C34878D82A}">
                    <a16:rowId xmlns:a16="http://schemas.microsoft.com/office/drawing/2014/main" val="10005"/>
                  </a:ext>
                </a:extLst>
              </a:tr>
              <a:tr h="215575">
                <a:tc>
                  <a:txBody>
                    <a:bodyPr/>
                    <a:lstStyle/>
                    <a:p>
                      <a:pPr marL="0" marR="0" lvl="0" indent="0" algn="ctr" rtl="0">
                        <a:spcBef>
                          <a:spcPts val="0"/>
                        </a:spcBef>
                        <a:spcAft>
                          <a:spcPts val="0"/>
                        </a:spcAft>
                        <a:buNone/>
                      </a:pPr>
                      <a:r>
                        <a:rPr lang="en-GB" sz="1000" u="none" strike="noStrike" cap="none"/>
                        <a:t>Mountain Climbers (1 min)</a:t>
                      </a:r>
                      <a:endParaRPr sz="1000"/>
                    </a:p>
                  </a:txBody>
                  <a:tcPr marL="74300" marR="74300" marT="37150" marB="37150">
                    <a:solidFill>
                      <a:srgbClr val="B4A7D6"/>
                    </a:solidFill>
                  </a:tcPr>
                </a:tc>
                <a:tc>
                  <a:txBody>
                    <a:bodyPr/>
                    <a:lstStyle/>
                    <a:p>
                      <a:pPr marL="0" lvl="0" indent="0" algn="ctr" rtl="0">
                        <a:spcBef>
                          <a:spcPts val="0"/>
                        </a:spcBef>
                        <a:spcAft>
                          <a:spcPts val="0"/>
                        </a:spcAft>
                        <a:buNone/>
                      </a:pPr>
                      <a:r>
                        <a:rPr lang="en-GB" sz="1000"/>
                        <a:t>10</a:t>
                      </a:r>
                      <a:endParaRPr sz="1000"/>
                    </a:p>
                  </a:txBody>
                  <a:tcPr marL="74300" marR="74300" marT="37150" marB="37150">
                    <a:solidFill>
                      <a:srgbClr val="B4A7D6"/>
                    </a:solidFill>
                  </a:tcPr>
                </a:tc>
                <a:extLst>
                  <a:ext uri="{0D108BD9-81ED-4DB2-BD59-A6C34878D82A}">
                    <a16:rowId xmlns:a16="http://schemas.microsoft.com/office/drawing/2014/main" val="10006"/>
                  </a:ext>
                </a:extLst>
              </a:tr>
              <a:tr h="215575">
                <a:tc>
                  <a:txBody>
                    <a:bodyPr/>
                    <a:lstStyle/>
                    <a:p>
                      <a:pPr marL="0" marR="0" lvl="0" indent="0" algn="ctr" rtl="0">
                        <a:spcBef>
                          <a:spcPts val="0"/>
                        </a:spcBef>
                        <a:spcAft>
                          <a:spcPts val="0"/>
                        </a:spcAft>
                        <a:buNone/>
                      </a:pPr>
                      <a:r>
                        <a:rPr lang="en-GB" sz="1000" u="none" strike="noStrike" cap="none"/>
                        <a:t>Plank (1 min)</a:t>
                      </a:r>
                      <a:endParaRPr sz="1000"/>
                    </a:p>
                  </a:txBody>
                  <a:tcPr marL="74300" marR="74300" marT="37150" marB="37150">
                    <a:solidFill>
                      <a:srgbClr val="B4A7D6"/>
                    </a:solidFill>
                  </a:tcPr>
                </a:tc>
                <a:tc>
                  <a:txBody>
                    <a:bodyPr/>
                    <a:lstStyle/>
                    <a:p>
                      <a:pPr marL="0" lvl="0" indent="0" algn="ctr" rtl="0">
                        <a:spcBef>
                          <a:spcPts val="0"/>
                        </a:spcBef>
                        <a:spcAft>
                          <a:spcPts val="0"/>
                        </a:spcAft>
                        <a:buNone/>
                      </a:pPr>
                      <a:r>
                        <a:rPr lang="en-GB" sz="1000"/>
                        <a:t>10</a:t>
                      </a:r>
                      <a:endParaRPr sz="1000"/>
                    </a:p>
                  </a:txBody>
                  <a:tcPr marL="74300" marR="74300" marT="37150" marB="37150">
                    <a:solidFill>
                      <a:srgbClr val="B4A7D6"/>
                    </a:solidFill>
                  </a:tcPr>
                </a:tc>
                <a:extLst>
                  <a:ext uri="{0D108BD9-81ED-4DB2-BD59-A6C34878D82A}">
                    <a16:rowId xmlns:a16="http://schemas.microsoft.com/office/drawing/2014/main" val="10007"/>
                  </a:ext>
                </a:extLst>
              </a:tr>
              <a:tr h="215575">
                <a:tc>
                  <a:txBody>
                    <a:bodyPr/>
                    <a:lstStyle/>
                    <a:p>
                      <a:pPr marL="0" marR="0" lvl="0" indent="0" algn="ctr" rtl="0">
                        <a:spcBef>
                          <a:spcPts val="0"/>
                        </a:spcBef>
                        <a:spcAft>
                          <a:spcPts val="0"/>
                        </a:spcAft>
                        <a:buNone/>
                      </a:pPr>
                      <a:r>
                        <a:rPr lang="en-GB" sz="1000" u="none" strike="noStrike" cap="none"/>
                        <a:t>Squats x20</a:t>
                      </a:r>
                      <a:endParaRPr sz="1000"/>
                    </a:p>
                  </a:txBody>
                  <a:tcPr marL="74300" marR="74300" marT="37150" marB="37150">
                    <a:solidFill>
                      <a:srgbClr val="B4A7D6"/>
                    </a:solidFill>
                  </a:tcPr>
                </a:tc>
                <a:tc>
                  <a:txBody>
                    <a:bodyPr/>
                    <a:lstStyle/>
                    <a:p>
                      <a:pPr marL="0" lvl="0" indent="0" algn="ctr" rtl="0">
                        <a:spcBef>
                          <a:spcPts val="0"/>
                        </a:spcBef>
                        <a:spcAft>
                          <a:spcPts val="0"/>
                        </a:spcAft>
                        <a:buNone/>
                      </a:pPr>
                      <a:r>
                        <a:rPr lang="en-GB" sz="1000"/>
                        <a:t>10</a:t>
                      </a:r>
                      <a:endParaRPr sz="1000"/>
                    </a:p>
                  </a:txBody>
                  <a:tcPr marL="74300" marR="74300" marT="37150" marB="37150">
                    <a:solidFill>
                      <a:srgbClr val="B4A7D6"/>
                    </a:solidFill>
                  </a:tcPr>
                </a:tc>
                <a:extLst>
                  <a:ext uri="{0D108BD9-81ED-4DB2-BD59-A6C34878D82A}">
                    <a16:rowId xmlns:a16="http://schemas.microsoft.com/office/drawing/2014/main" val="10008"/>
                  </a:ext>
                </a:extLst>
              </a:tr>
              <a:tr h="215575">
                <a:tc>
                  <a:txBody>
                    <a:bodyPr/>
                    <a:lstStyle/>
                    <a:p>
                      <a:pPr marL="0" marR="0" lvl="0" indent="0" algn="ctr" rtl="0">
                        <a:spcBef>
                          <a:spcPts val="0"/>
                        </a:spcBef>
                        <a:spcAft>
                          <a:spcPts val="0"/>
                        </a:spcAft>
                        <a:buNone/>
                      </a:pPr>
                      <a:r>
                        <a:rPr lang="en-GB" sz="1000" u="none" strike="noStrike" cap="none"/>
                        <a:t>Squat Jumps x20</a:t>
                      </a:r>
                      <a:endParaRPr sz="1000"/>
                    </a:p>
                  </a:txBody>
                  <a:tcPr marL="74300" marR="74300" marT="37150" marB="37150">
                    <a:solidFill>
                      <a:srgbClr val="B4A7D6"/>
                    </a:solidFill>
                  </a:tcPr>
                </a:tc>
                <a:tc>
                  <a:txBody>
                    <a:bodyPr/>
                    <a:lstStyle/>
                    <a:p>
                      <a:pPr marL="0" lvl="0" indent="0" algn="ctr" rtl="0">
                        <a:spcBef>
                          <a:spcPts val="0"/>
                        </a:spcBef>
                        <a:spcAft>
                          <a:spcPts val="0"/>
                        </a:spcAft>
                        <a:buNone/>
                      </a:pPr>
                      <a:r>
                        <a:rPr lang="en-GB" sz="1000"/>
                        <a:t>10</a:t>
                      </a:r>
                      <a:endParaRPr sz="1000"/>
                    </a:p>
                  </a:txBody>
                  <a:tcPr marL="74300" marR="74300" marT="37150" marB="37150">
                    <a:solidFill>
                      <a:srgbClr val="B4A7D6"/>
                    </a:solidFill>
                  </a:tcPr>
                </a:tc>
                <a:extLst>
                  <a:ext uri="{0D108BD9-81ED-4DB2-BD59-A6C34878D82A}">
                    <a16:rowId xmlns:a16="http://schemas.microsoft.com/office/drawing/2014/main" val="10009"/>
                  </a:ext>
                </a:extLst>
              </a:tr>
              <a:tr h="215575">
                <a:tc>
                  <a:txBody>
                    <a:bodyPr/>
                    <a:lstStyle/>
                    <a:p>
                      <a:pPr marL="0" marR="0" lvl="0" indent="0" algn="ctr" rtl="0">
                        <a:spcBef>
                          <a:spcPts val="0"/>
                        </a:spcBef>
                        <a:spcAft>
                          <a:spcPts val="0"/>
                        </a:spcAft>
                        <a:buNone/>
                      </a:pPr>
                      <a:r>
                        <a:rPr lang="en-GB" sz="1000" u="none" strike="noStrike" cap="none"/>
                        <a:t>Burpees x15</a:t>
                      </a:r>
                      <a:endParaRPr sz="1000"/>
                    </a:p>
                  </a:txBody>
                  <a:tcPr marL="74300" marR="74300" marT="37150" marB="37150">
                    <a:solidFill>
                      <a:srgbClr val="B4A7D6"/>
                    </a:solidFill>
                  </a:tcPr>
                </a:tc>
                <a:tc>
                  <a:txBody>
                    <a:bodyPr/>
                    <a:lstStyle/>
                    <a:p>
                      <a:pPr marL="0" lvl="0" indent="0" algn="ctr" rtl="0">
                        <a:spcBef>
                          <a:spcPts val="0"/>
                        </a:spcBef>
                        <a:spcAft>
                          <a:spcPts val="0"/>
                        </a:spcAft>
                        <a:buNone/>
                      </a:pPr>
                      <a:r>
                        <a:rPr lang="en-GB" sz="1000"/>
                        <a:t>10</a:t>
                      </a:r>
                      <a:endParaRPr sz="1000"/>
                    </a:p>
                  </a:txBody>
                  <a:tcPr marL="74300" marR="74300" marT="37150" marB="37150">
                    <a:solidFill>
                      <a:srgbClr val="B4A7D6"/>
                    </a:solidFill>
                  </a:tcPr>
                </a:tc>
                <a:extLst>
                  <a:ext uri="{0D108BD9-81ED-4DB2-BD59-A6C34878D82A}">
                    <a16:rowId xmlns:a16="http://schemas.microsoft.com/office/drawing/2014/main" val="10010"/>
                  </a:ext>
                </a:extLst>
              </a:tr>
              <a:tr h="215575">
                <a:tc>
                  <a:txBody>
                    <a:bodyPr/>
                    <a:lstStyle/>
                    <a:p>
                      <a:pPr marL="0" marR="0" lvl="0" indent="0" algn="ctr" rtl="0">
                        <a:spcBef>
                          <a:spcPts val="0"/>
                        </a:spcBef>
                        <a:spcAft>
                          <a:spcPts val="0"/>
                        </a:spcAft>
                        <a:buNone/>
                      </a:pPr>
                      <a:r>
                        <a:rPr lang="en-GB" sz="1000" u="none" strike="noStrike" cap="none"/>
                        <a:t>Press Ups x10</a:t>
                      </a:r>
                      <a:endParaRPr sz="1000"/>
                    </a:p>
                  </a:txBody>
                  <a:tcPr marL="74300" marR="74300" marT="37150" marB="37150">
                    <a:solidFill>
                      <a:srgbClr val="B4A7D6"/>
                    </a:solidFill>
                  </a:tcPr>
                </a:tc>
                <a:tc>
                  <a:txBody>
                    <a:bodyPr/>
                    <a:lstStyle/>
                    <a:p>
                      <a:pPr marL="0" lvl="0" indent="0" algn="ctr" rtl="0">
                        <a:spcBef>
                          <a:spcPts val="0"/>
                        </a:spcBef>
                        <a:spcAft>
                          <a:spcPts val="0"/>
                        </a:spcAft>
                        <a:buNone/>
                      </a:pPr>
                      <a:r>
                        <a:rPr lang="en-GB" sz="1000"/>
                        <a:t>10</a:t>
                      </a:r>
                      <a:endParaRPr sz="1000"/>
                    </a:p>
                  </a:txBody>
                  <a:tcPr marL="74300" marR="74300" marT="37150" marB="37150">
                    <a:solidFill>
                      <a:srgbClr val="B4A7D6"/>
                    </a:solidFill>
                  </a:tcPr>
                </a:tc>
                <a:extLst>
                  <a:ext uri="{0D108BD9-81ED-4DB2-BD59-A6C34878D82A}">
                    <a16:rowId xmlns:a16="http://schemas.microsoft.com/office/drawing/2014/main" val="10011"/>
                  </a:ext>
                </a:extLst>
              </a:tr>
              <a:tr h="215575">
                <a:tc>
                  <a:txBody>
                    <a:bodyPr/>
                    <a:lstStyle/>
                    <a:p>
                      <a:pPr marL="0" marR="0" lvl="0" indent="0" algn="ctr" rtl="0">
                        <a:spcBef>
                          <a:spcPts val="0"/>
                        </a:spcBef>
                        <a:spcAft>
                          <a:spcPts val="0"/>
                        </a:spcAft>
                        <a:buNone/>
                      </a:pPr>
                      <a:r>
                        <a:rPr lang="en-GB" sz="1000" u="none" strike="noStrike" cap="none"/>
                        <a:t>Bicep Curl x20</a:t>
                      </a:r>
                      <a:endParaRPr sz="1000"/>
                    </a:p>
                  </a:txBody>
                  <a:tcPr marL="74300" marR="74300" marT="37150" marB="37150">
                    <a:solidFill>
                      <a:srgbClr val="B4A7D6"/>
                    </a:solidFill>
                  </a:tcPr>
                </a:tc>
                <a:tc>
                  <a:txBody>
                    <a:bodyPr/>
                    <a:lstStyle/>
                    <a:p>
                      <a:pPr marL="0" lvl="0" indent="0" algn="ctr" rtl="0">
                        <a:spcBef>
                          <a:spcPts val="0"/>
                        </a:spcBef>
                        <a:spcAft>
                          <a:spcPts val="0"/>
                        </a:spcAft>
                        <a:buNone/>
                      </a:pPr>
                      <a:r>
                        <a:rPr lang="en-GB" sz="1000"/>
                        <a:t>10</a:t>
                      </a:r>
                      <a:endParaRPr sz="1000"/>
                    </a:p>
                  </a:txBody>
                  <a:tcPr marL="74300" marR="74300" marT="37150" marB="37150">
                    <a:solidFill>
                      <a:srgbClr val="B4A7D6"/>
                    </a:solidFill>
                  </a:tcPr>
                </a:tc>
                <a:extLst>
                  <a:ext uri="{0D108BD9-81ED-4DB2-BD59-A6C34878D82A}">
                    <a16:rowId xmlns:a16="http://schemas.microsoft.com/office/drawing/2014/main" val="10012"/>
                  </a:ext>
                </a:extLst>
              </a:tr>
            </a:tbl>
          </a:graphicData>
        </a:graphic>
      </p:graphicFrame>
      <p:sp>
        <p:nvSpPr>
          <p:cNvPr id="9" name="Google Shape;161;p24">
            <a:extLst>
              <a:ext uri="{FF2B5EF4-FFF2-40B4-BE49-F238E27FC236}">
                <a16:creationId xmlns:a16="http://schemas.microsoft.com/office/drawing/2014/main" id="{10D068AB-E154-4B8E-ACE5-378994635DC1}"/>
              </a:ext>
            </a:extLst>
          </p:cNvPr>
          <p:cNvSpPr txBox="1"/>
          <p:nvPr/>
        </p:nvSpPr>
        <p:spPr>
          <a:xfrm>
            <a:off x="3838843" y="4591643"/>
            <a:ext cx="4891200" cy="590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400" b="1" dirty="0">
                <a:solidFill>
                  <a:srgbClr val="9900FF"/>
                </a:solidFill>
                <a:latin typeface="Happy Monkey"/>
                <a:ea typeface="Happy Monkey"/>
                <a:cs typeface="Happy Monkey"/>
                <a:sym typeface="Happy Monkey"/>
              </a:rPr>
              <a:t>How many points did you win?</a:t>
            </a:r>
            <a:endParaRPr sz="2400" b="1" dirty="0">
              <a:solidFill>
                <a:srgbClr val="9900FF"/>
              </a:solidFill>
              <a:latin typeface="Happy Monkey"/>
              <a:ea typeface="Happy Monkey"/>
              <a:cs typeface="Happy Monkey"/>
              <a:sym typeface="Happy Monkey"/>
            </a:endParaRPr>
          </a:p>
          <a:p>
            <a:pPr marL="0" lvl="0" indent="0" algn="l" rtl="0">
              <a:spcBef>
                <a:spcPts val="0"/>
              </a:spcBef>
              <a:spcAft>
                <a:spcPts val="0"/>
              </a:spcAft>
              <a:buNone/>
            </a:pPr>
            <a:endParaRPr sz="1800" b="1" dirty="0">
              <a:solidFill>
                <a:srgbClr val="9900FF"/>
              </a:solidFill>
              <a:latin typeface="Happy Monkey"/>
              <a:ea typeface="Happy Monkey"/>
              <a:cs typeface="Happy Monkey"/>
              <a:sym typeface="Happy Monkey"/>
            </a:endParaRPr>
          </a:p>
        </p:txBody>
      </p:sp>
      <p:pic>
        <p:nvPicPr>
          <p:cNvPr id="10" name="Google Shape;163;p24">
            <a:extLst>
              <a:ext uri="{FF2B5EF4-FFF2-40B4-BE49-F238E27FC236}">
                <a16:creationId xmlns:a16="http://schemas.microsoft.com/office/drawing/2014/main" id="{C9E89750-A592-4E4B-954C-06F33326FFA9}"/>
              </a:ext>
            </a:extLst>
          </p:cNvPr>
          <p:cNvPicPr preferRelativeResize="0"/>
          <p:nvPr/>
        </p:nvPicPr>
        <p:blipFill rotWithShape="1">
          <a:blip r:embed="rId2">
            <a:alphaModFix/>
          </a:blip>
          <a:srcRect l="25727" b="34054"/>
          <a:stretch/>
        </p:blipFill>
        <p:spPr>
          <a:xfrm>
            <a:off x="323385" y="3456699"/>
            <a:ext cx="3138574" cy="1856975"/>
          </a:xfrm>
          <a:prstGeom prst="rect">
            <a:avLst/>
          </a:prstGeom>
          <a:noFill/>
          <a:ln>
            <a:noFill/>
          </a:ln>
        </p:spPr>
      </p:pic>
    </p:spTree>
    <p:extLst>
      <p:ext uri="{BB962C8B-B14F-4D97-AF65-F5344CB8AC3E}">
        <p14:creationId xmlns:p14="http://schemas.microsoft.com/office/powerpoint/2010/main" val="13928822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168;p25">
            <a:extLst>
              <a:ext uri="{FF2B5EF4-FFF2-40B4-BE49-F238E27FC236}">
                <a16:creationId xmlns:a16="http://schemas.microsoft.com/office/drawing/2014/main" id="{8786BAFD-9A19-4E1D-A13E-9F84C3D6BBEA}"/>
              </a:ext>
            </a:extLst>
          </p:cNvPr>
          <p:cNvPicPr preferRelativeResize="0"/>
          <p:nvPr/>
        </p:nvPicPr>
        <p:blipFill>
          <a:blip r:embed="rId2">
            <a:alphaModFix/>
          </a:blip>
          <a:stretch>
            <a:fillRect/>
          </a:stretch>
        </p:blipFill>
        <p:spPr>
          <a:xfrm>
            <a:off x="4331762" y="1533525"/>
            <a:ext cx="3267075" cy="3790950"/>
          </a:xfrm>
          <a:prstGeom prst="rect">
            <a:avLst/>
          </a:prstGeom>
          <a:noFill/>
          <a:ln>
            <a:noFill/>
          </a:ln>
        </p:spPr>
      </p:pic>
      <p:sp>
        <p:nvSpPr>
          <p:cNvPr id="11" name="Google Shape;169;p25">
            <a:extLst>
              <a:ext uri="{FF2B5EF4-FFF2-40B4-BE49-F238E27FC236}">
                <a16:creationId xmlns:a16="http://schemas.microsoft.com/office/drawing/2014/main" id="{46412A77-02D5-49F7-836D-132B2832B3FC}"/>
              </a:ext>
            </a:extLst>
          </p:cNvPr>
          <p:cNvSpPr txBox="1"/>
          <p:nvPr/>
        </p:nvSpPr>
        <p:spPr>
          <a:xfrm>
            <a:off x="1470312" y="592095"/>
            <a:ext cx="8689200" cy="855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2200" b="1" dirty="0">
                <a:latin typeface="Happy Monkey"/>
                <a:ea typeface="Happy Monkey"/>
                <a:cs typeface="Happy Monkey"/>
                <a:sym typeface="Happy Monkey"/>
              </a:rPr>
              <a:t>You’re all done! Let your teacher know how you did to pass onto the SWS PE staff!</a:t>
            </a:r>
            <a:endParaRPr sz="2200" b="1" dirty="0">
              <a:latin typeface="Happy Monkey"/>
              <a:ea typeface="Happy Monkey"/>
              <a:cs typeface="Happy Monkey"/>
              <a:sym typeface="Happy Monkey"/>
            </a:endParaRPr>
          </a:p>
        </p:txBody>
      </p:sp>
    </p:spTree>
    <p:extLst>
      <p:ext uri="{BB962C8B-B14F-4D97-AF65-F5344CB8AC3E}">
        <p14:creationId xmlns:p14="http://schemas.microsoft.com/office/powerpoint/2010/main" val="16778730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65;p14">
            <a:extLst>
              <a:ext uri="{FF2B5EF4-FFF2-40B4-BE49-F238E27FC236}">
                <a16:creationId xmlns:a16="http://schemas.microsoft.com/office/drawing/2014/main" id="{47404582-724F-4AB3-BE30-68FB755226B0}"/>
              </a:ext>
            </a:extLst>
          </p:cNvPr>
          <p:cNvSpPr txBox="1"/>
          <p:nvPr/>
        </p:nvSpPr>
        <p:spPr>
          <a:xfrm>
            <a:off x="873770" y="1044376"/>
            <a:ext cx="10444459" cy="3884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dirty="0">
                <a:solidFill>
                  <a:schemeClr val="tx1"/>
                </a:solidFill>
              </a:rPr>
              <a:t>The aim of this challenge is to improve your personal fitness levels, and keep you active and healthy. </a:t>
            </a:r>
            <a:endParaRPr dirty="0">
              <a:solidFill>
                <a:schemeClr val="tx1"/>
              </a:solidFill>
            </a:endParaRPr>
          </a:p>
          <a:p>
            <a:pPr marL="0" lvl="0" indent="0" algn="l" rtl="0">
              <a:lnSpc>
                <a:spcPct val="115000"/>
              </a:lnSpc>
              <a:spcBef>
                <a:spcPts val="1600"/>
              </a:spcBef>
              <a:spcAft>
                <a:spcPts val="0"/>
              </a:spcAft>
              <a:buNone/>
            </a:pPr>
            <a:r>
              <a:rPr lang="en-GB" dirty="0">
                <a:solidFill>
                  <a:schemeClr val="tx1"/>
                </a:solidFill>
              </a:rPr>
              <a:t>These challenges are physical and will require you to be sensible and thoughtful when completing them. Please consider your clothing, the equipment you are using and the area in which you are exercising.</a:t>
            </a:r>
            <a:endParaRPr dirty="0">
              <a:solidFill>
                <a:schemeClr val="tx1"/>
              </a:solidFill>
            </a:endParaRPr>
          </a:p>
          <a:p>
            <a:pPr marL="0" lvl="0" indent="0" algn="l" rtl="0">
              <a:lnSpc>
                <a:spcPct val="115000"/>
              </a:lnSpc>
              <a:spcBef>
                <a:spcPts val="1600"/>
              </a:spcBef>
              <a:spcAft>
                <a:spcPts val="0"/>
              </a:spcAft>
              <a:buNone/>
            </a:pPr>
            <a:r>
              <a:rPr lang="en-GB" dirty="0">
                <a:solidFill>
                  <a:schemeClr val="tx1"/>
                </a:solidFill>
              </a:rPr>
              <a:t>Please give this task your best, as you would in your PE lessons in school. As always in PE we value integrity and sportsmanship, so be honest with the results of your workout or fitness challenge. Strive to beat your personal best, and achieve greatness. </a:t>
            </a:r>
          </a:p>
          <a:p>
            <a:pPr marL="0" lvl="0" indent="0" algn="l" rtl="0">
              <a:lnSpc>
                <a:spcPct val="115000"/>
              </a:lnSpc>
              <a:spcBef>
                <a:spcPts val="1600"/>
              </a:spcBef>
              <a:spcAft>
                <a:spcPts val="0"/>
              </a:spcAft>
              <a:buNone/>
            </a:pPr>
            <a:r>
              <a:rPr lang="en-GB" dirty="0">
                <a:solidFill>
                  <a:schemeClr val="tx1"/>
                </a:solidFill>
              </a:rPr>
              <a:t>Good luck and have fun! </a:t>
            </a:r>
          </a:p>
          <a:p>
            <a:pPr marL="0" lvl="0" indent="0" algn="l" rtl="0">
              <a:lnSpc>
                <a:spcPct val="115000"/>
              </a:lnSpc>
              <a:spcBef>
                <a:spcPts val="1600"/>
              </a:spcBef>
              <a:spcAft>
                <a:spcPts val="0"/>
              </a:spcAft>
              <a:buNone/>
            </a:pPr>
            <a:r>
              <a:rPr lang="en-GB" dirty="0">
                <a:solidFill>
                  <a:schemeClr val="tx1"/>
                </a:solidFill>
              </a:rPr>
              <a:t>Team SWS PE!</a:t>
            </a:r>
            <a:endParaRPr dirty="0">
              <a:solidFill>
                <a:schemeClr val="tx1"/>
              </a:solidFill>
            </a:endParaRPr>
          </a:p>
        </p:txBody>
      </p:sp>
    </p:spTree>
    <p:extLst>
      <p:ext uri="{BB962C8B-B14F-4D97-AF65-F5344CB8AC3E}">
        <p14:creationId xmlns:p14="http://schemas.microsoft.com/office/powerpoint/2010/main" val="41036839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65;p14">
            <a:extLst>
              <a:ext uri="{FF2B5EF4-FFF2-40B4-BE49-F238E27FC236}">
                <a16:creationId xmlns:a16="http://schemas.microsoft.com/office/drawing/2014/main" id="{47404582-724F-4AB3-BE30-68FB755226B0}"/>
              </a:ext>
            </a:extLst>
          </p:cNvPr>
          <p:cNvSpPr txBox="1"/>
          <p:nvPr/>
        </p:nvSpPr>
        <p:spPr>
          <a:xfrm>
            <a:off x="1786720" y="1535525"/>
            <a:ext cx="10444459" cy="3884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dirty="0">
              <a:solidFill>
                <a:schemeClr val="tx1"/>
              </a:solidFill>
            </a:endParaRPr>
          </a:p>
        </p:txBody>
      </p:sp>
      <p:sp>
        <p:nvSpPr>
          <p:cNvPr id="3" name="Google Shape;70;p15">
            <a:extLst>
              <a:ext uri="{FF2B5EF4-FFF2-40B4-BE49-F238E27FC236}">
                <a16:creationId xmlns:a16="http://schemas.microsoft.com/office/drawing/2014/main" id="{55DDCC2D-496F-4D7A-972D-4997E6DDBCB6}"/>
              </a:ext>
            </a:extLst>
          </p:cNvPr>
          <p:cNvSpPr txBox="1"/>
          <p:nvPr/>
        </p:nvSpPr>
        <p:spPr>
          <a:xfrm>
            <a:off x="154175" y="140150"/>
            <a:ext cx="6516900" cy="939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000" b="1" u="sng" dirty="0">
                <a:latin typeface="Happy Monkey"/>
                <a:ea typeface="Happy Monkey"/>
                <a:cs typeface="Happy Monkey"/>
                <a:sym typeface="Happy Monkey"/>
              </a:rPr>
              <a:t>Train like a pro</a:t>
            </a:r>
            <a:endParaRPr sz="2000" b="1" u="sng" dirty="0">
              <a:latin typeface="Happy Monkey"/>
              <a:ea typeface="Happy Monkey"/>
              <a:cs typeface="Happy Monkey"/>
              <a:sym typeface="Happy Monkey"/>
            </a:endParaRPr>
          </a:p>
        </p:txBody>
      </p:sp>
      <p:sp>
        <p:nvSpPr>
          <p:cNvPr id="4" name="Google Shape;71;p15">
            <a:extLst>
              <a:ext uri="{FF2B5EF4-FFF2-40B4-BE49-F238E27FC236}">
                <a16:creationId xmlns:a16="http://schemas.microsoft.com/office/drawing/2014/main" id="{32536605-4F2C-4477-85B1-50F1B1BD8839}"/>
              </a:ext>
            </a:extLst>
          </p:cNvPr>
          <p:cNvSpPr txBox="1"/>
          <p:nvPr/>
        </p:nvSpPr>
        <p:spPr>
          <a:xfrm>
            <a:off x="154175" y="596525"/>
            <a:ext cx="6124500" cy="275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800" dirty="0">
                <a:highlight>
                  <a:srgbClr val="FFFFFF"/>
                </a:highlight>
                <a:latin typeface="Happy Monkey"/>
                <a:ea typeface="Happy Monkey"/>
                <a:cs typeface="Happy Monkey"/>
                <a:sym typeface="Happy Monkey"/>
              </a:rPr>
              <a:t>Within professional sport, athletes require </a:t>
            </a:r>
            <a:r>
              <a:rPr lang="en-GB" sz="1800" b="1" dirty="0">
                <a:highlight>
                  <a:srgbClr val="FFFFFF"/>
                </a:highlight>
                <a:latin typeface="Happy Monkey"/>
                <a:ea typeface="Happy Monkey"/>
                <a:cs typeface="Happy Monkey"/>
                <a:sym typeface="Happy Monkey"/>
              </a:rPr>
              <a:t>specific fitness</a:t>
            </a:r>
            <a:r>
              <a:rPr lang="en-GB" sz="1800" dirty="0">
                <a:highlight>
                  <a:srgbClr val="FFFFFF"/>
                </a:highlight>
                <a:latin typeface="Happy Monkey"/>
                <a:ea typeface="Happy Monkey"/>
                <a:cs typeface="Happy Monkey"/>
                <a:sym typeface="Happy Monkey"/>
              </a:rPr>
              <a:t> to remain at the top of their game. You will be selecting your favourite athlete today to complete a specific workout.</a:t>
            </a:r>
            <a:endParaRPr sz="1800" dirty="0">
              <a:highlight>
                <a:srgbClr val="FFFFFF"/>
              </a:highlight>
              <a:latin typeface="Happy Monkey"/>
              <a:ea typeface="Happy Monkey"/>
              <a:cs typeface="Happy Monkey"/>
              <a:sym typeface="Happy Monkey"/>
            </a:endParaRPr>
          </a:p>
          <a:p>
            <a:pPr marL="0" lvl="0" indent="0" algn="l" rtl="0">
              <a:spcBef>
                <a:spcPts val="0"/>
              </a:spcBef>
              <a:spcAft>
                <a:spcPts val="0"/>
              </a:spcAft>
              <a:buNone/>
            </a:pPr>
            <a:endParaRPr sz="1800" dirty="0">
              <a:highlight>
                <a:srgbClr val="FFFFFF"/>
              </a:highlight>
              <a:latin typeface="Happy Monkey"/>
              <a:ea typeface="Happy Monkey"/>
              <a:cs typeface="Happy Monkey"/>
              <a:sym typeface="Happy Monkey"/>
            </a:endParaRPr>
          </a:p>
          <a:p>
            <a:pPr marL="0" lvl="0" indent="0" algn="l" rtl="0">
              <a:spcBef>
                <a:spcPts val="0"/>
              </a:spcBef>
              <a:spcAft>
                <a:spcPts val="0"/>
              </a:spcAft>
              <a:buNone/>
            </a:pPr>
            <a:r>
              <a:rPr lang="en-GB" sz="1800" dirty="0">
                <a:highlight>
                  <a:srgbClr val="FFFFFF"/>
                </a:highlight>
                <a:latin typeface="Happy Monkey"/>
                <a:ea typeface="Happy Monkey"/>
                <a:cs typeface="Happy Monkey"/>
                <a:sym typeface="Happy Monkey"/>
              </a:rPr>
              <a:t>Each athlete has their own workout and scoring system to help you track your progress.</a:t>
            </a:r>
            <a:endParaRPr sz="1800" dirty="0">
              <a:highlight>
                <a:srgbClr val="FFFFFF"/>
              </a:highlight>
              <a:latin typeface="Happy Monkey"/>
              <a:ea typeface="Happy Monkey"/>
              <a:cs typeface="Happy Monkey"/>
              <a:sym typeface="Happy Monkey"/>
            </a:endParaRPr>
          </a:p>
          <a:p>
            <a:pPr marL="0" lvl="0" indent="0" algn="l" rtl="0">
              <a:spcBef>
                <a:spcPts val="0"/>
              </a:spcBef>
              <a:spcAft>
                <a:spcPts val="0"/>
              </a:spcAft>
              <a:buNone/>
            </a:pPr>
            <a:endParaRPr sz="1800" dirty="0">
              <a:highlight>
                <a:srgbClr val="FFFFFF"/>
              </a:highlight>
              <a:latin typeface="Happy Monkey"/>
              <a:ea typeface="Happy Monkey"/>
              <a:cs typeface="Happy Monkey"/>
              <a:sym typeface="Happy Monkey"/>
            </a:endParaRPr>
          </a:p>
          <a:p>
            <a:pPr marL="0" lvl="0" indent="0" algn="l" rtl="0">
              <a:spcBef>
                <a:spcPts val="0"/>
              </a:spcBef>
              <a:spcAft>
                <a:spcPts val="0"/>
              </a:spcAft>
              <a:buNone/>
            </a:pPr>
            <a:endParaRPr sz="1800" u="sng" dirty="0">
              <a:solidFill>
                <a:srgbClr val="000000"/>
              </a:solidFill>
              <a:highlight>
                <a:srgbClr val="FFFFFF"/>
              </a:highlight>
              <a:latin typeface="Happy Monkey"/>
              <a:ea typeface="Happy Monkey"/>
              <a:cs typeface="Happy Monkey"/>
              <a:sym typeface="Happy Monkey"/>
            </a:endParaRPr>
          </a:p>
          <a:p>
            <a:pPr marL="0" lvl="0" indent="0" algn="l" rtl="0">
              <a:spcBef>
                <a:spcPts val="0"/>
              </a:spcBef>
              <a:spcAft>
                <a:spcPts val="0"/>
              </a:spcAft>
              <a:buNone/>
            </a:pPr>
            <a:endParaRPr sz="1800" u="sng" dirty="0">
              <a:solidFill>
                <a:srgbClr val="000000"/>
              </a:solidFill>
              <a:highlight>
                <a:srgbClr val="FFFFFF"/>
              </a:highlight>
              <a:latin typeface="Happy Monkey"/>
              <a:ea typeface="Happy Monkey"/>
              <a:cs typeface="Happy Monkey"/>
              <a:sym typeface="Happy Monkey"/>
            </a:endParaRPr>
          </a:p>
          <a:p>
            <a:pPr marL="0" lvl="0" indent="0" algn="l" rtl="0">
              <a:spcBef>
                <a:spcPts val="0"/>
              </a:spcBef>
              <a:spcAft>
                <a:spcPts val="0"/>
              </a:spcAft>
              <a:buNone/>
            </a:pPr>
            <a:endParaRPr sz="2200" dirty="0">
              <a:solidFill>
                <a:srgbClr val="000000"/>
              </a:solidFill>
              <a:latin typeface="Century Gothic"/>
              <a:ea typeface="Century Gothic"/>
              <a:cs typeface="Century Gothic"/>
              <a:sym typeface="Century Gothic"/>
            </a:endParaRPr>
          </a:p>
          <a:p>
            <a:pPr marL="0" lvl="0" indent="0" algn="l" rtl="0">
              <a:lnSpc>
                <a:spcPct val="115000"/>
              </a:lnSpc>
              <a:spcBef>
                <a:spcPts val="0"/>
              </a:spcBef>
              <a:spcAft>
                <a:spcPts val="0"/>
              </a:spcAft>
              <a:buClr>
                <a:srgbClr val="000000"/>
              </a:buClr>
              <a:buSzPts val="1100"/>
              <a:buFont typeface="Arial"/>
              <a:buNone/>
            </a:pPr>
            <a:endParaRPr sz="1800" dirty="0">
              <a:solidFill>
                <a:srgbClr val="000000"/>
              </a:solidFill>
              <a:highlight>
                <a:srgbClr val="FFFFFF"/>
              </a:highlight>
              <a:latin typeface="Malgun Gothic"/>
              <a:ea typeface="Malgun Gothic"/>
              <a:cs typeface="Malgun Gothic"/>
              <a:sym typeface="Malgun Gothic"/>
            </a:endParaRPr>
          </a:p>
          <a:p>
            <a:pPr marL="0" lvl="0" indent="0" algn="l" rtl="0">
              <a:lnSpc>
                <a:spcPct val="115000"/>
              </a:lnSpc>
              <a:spcBef>
                <a:spcPts val="0"/>
              </a:spcBef>
              <a:spcAft>
                <a:spcPts val="0"/>
              </a:spcAft>
              <a:buNone/>
            </a:pPr>
            <a:endParaRPr sz="1800" dirty="0">
              <a:solidFill>
                <a:srgbClr val="000000"/>
              </a:solidFill>
              <a:highlight>
                <a:srgbClr val="FFFFFF"/>
              </a:highlight>
              <a:latin typeface="Happy Monkey"/>
              <a:ea typeface="Happy Monkey"/>
              <a:cs typeface="Happy Monkey"/>
              <a:sym typeface="Happy Monkey"/>
            </a:endParaRPr>
          </a:p>
          <a:p>
            <a:pPr marL="0" lvl="0" indent="0" algn="l" rtl="0">
              <a:lnSpc>
                <a:spcPct val="115000"/>
              </a:lnSpc>
              <a:spcBef>
                <a:spcPts val="0"/>
              </a:spcBef>
              <a:spcAft>
                <a:spcPts val="0"/>
              </a:spcAft>
              <a:buClr>
                <a:srgbClr val="000000"/>
              </a:buClr>
              <a:buSzPts val="1100"/>
              <a:buFont typeface="Arial"/>
              <a:buNone/>
            </a:pPr>
            <a:endParaRPr sz="1800" dirty="0">
              <a:solidFill>
                <a:srgbClr val="000000"/>
              </a:solidFill>
              <a:highlight>
                <a:srgbClr val="FFFFFF"/>
              </a:highlight>
              <a:latin typeface="Happy Monkey"/>
              <a:ea typeface="Happy Monkey"/>
              <a:cs typeface="Happy Monkey"/>
              <a:sym typeface="Happy Monkey"/>
            </a:endParaRPr>
          </a:p>
          <a:p>
            <a:pPr marL="0" lvl="0" indent="0" algn="l" rtl="0">
              <a:spcBef>
                <a:spcPts val="0"/>
              </a:spcBef>
              <a:spcAft>
                <a:spcPts val="0"/>
              </a:spcAft>
              <a:buNone/>
            </a:pPr>
            <a:endParaRPr sz="1800" dirty="0">
              <a:solidFill>
                <a:srgbClr val="000000"/>
              </a:solidFill>
              <a:highlight>
                <a:srgbClr val="FFFFFF"/>
              </a:highlight>
              <a:latin typeface="Happy Monkey"/>
              <a:ea typeface="Happy Monkey"/>
              <a:cs typeface="Happy Monkey"/>
              <a:sym typeface="Happy Monkey"/>
            </a:endParaRPr>
          </a:p>
        </p:txBody>
      </p:sp>
      <p:pic>
        <p:nvPicPr>
          <p:cNvPr id="5" name="Google Shape;72;p15">
            <a:extLst>
              <a:ext uri="{FF2B5EF4-FFF2-40B4-BE49-F238E27FC236}">
                <a16:creationId xmlns:a16="http://schemas.microsoft.com/office/drawing/2014/main" id="{91B879CD-4036-4394-B7BD-074441DB059E}"/>
              </a:ext>
            </a:extLst>
          </p:cNvPr>
          <p:cNvPicPr preferRelativeResize="0"/>
          <p:nvPr/>
        </p:nvPicPr>
        <p:blipFill rotWithShape="1">
          <a:blip r:embed="rId3">
            <a:alphaModFix/>
          </a:blip>
          <a:srcRect/>
          <a:stretch/>
        </p:blipFill>
        <p:spPr>
          <a:xfrm>
            <a:off x="6601025" y="277700"/>
            <a:ext cx="950013" cy="1378875"/>
          </a:xfrm>
          <a:prstGeom prst="rect">
            <a:avLst/>
          </a:prstGeom>
          <a:noFill/>
          <a:ln>
            <a:noFill/>
          </a:ln>
        </p:spPr>
      </p:pic>
      <p:pic>
        <p:nvPicPr>
          <p:cNvPr id="6" name="Google Shape;73;p15">
            <a:extLst>
              <a:ext uri="{FF2B5EF4-FFF2-40B4-BE49-F238E27FC236}">
                <a16:creationId xmlns:a16="http://schemas.microsoft.com/office/drawing/2014/main" id="{3F7FEE49-E6EF-4EA8-A63F-D20FA4C55F75}"/>
              </a:ext>
            </a:extLst>
          </p:cNvPr>
          <p:cNvPicPr preferRelativeResize="0"/>
          <p:nvPr/>
        </p:nvPicPr>
        <p:blipFill rotWithShape="1">
          <a:blip r:embed="rId4">
            <a:alphaModFix/>
          </a:blip>
          <a:srcRect/>
          <a:stretch/>
        </p:blipFill>
        <p:spPr>
          <a:xfrm>
            <a:off x="7757799" y="216351"/>
            <a:ext cx="882128" cy="1378874"/>
          </a:xfrm>
          <a:prstGeom prst="rect">
            <a:avLst/>
          </a:prstGeom>
          <a:noFill/>
          <a:ln>
            <a:noFill/>
          </a:ln>
        </p:spPr>
      </p:pic>
      <p:pic>
        <p:nvPicPr>
          <p:cNvPr id="7" name="Google Shape;74;p15">
            <a:extLst>
              <a:ext uri="{FF2B5EF4-FFF2-40B4-BE49-F238E27FC236}">
                <a16:creationId xmlns:a16="http://schemas.microsoft.com/office/drawing/2014/main" id="{C2467979-C37C-43B9-9788-9C3740C24AF5}"/>
              </a:ext>
            </a:extLst>
          </p:cNvPr>
          <p:cNvPicPr preferRelativeResize="0"/>
          <p:nvPr/>
        </p:nvPicPr>
        <p:blipFill rotWithShape="1">
          <a:blip r:embed="rId5">
            <a:alphaModFix/>
          </a:blip>
          <a:srcRect/>
          <a:stretch/>
        </p:blipFill>
        <p:spPr>
          <a:xfrm>
            <a:off x="6487525" y="1656576"/>
            <a:ext cx="1191699" cy="1244525"/>
          </a:xfrm>
          <a:prstGeom prst="rect">
            <a:avLst/>
          </a:prstGeom>
          <a:noFill/>
          <a:ln>
            <a:noFill/>
          </a:ln>
        </p:spPr>
      </p:pic>
      <p:pic>
        <p:nvPicPr>
          <p:cNvPr id="8" name="Google Shape;75;p15">
            <a:extLst>
              <a:ext uri="{FF2B5EF4-FFF2-40B4-BE49-F238E27FC236}">
                <a16:creationId xmlns:a16="http://schemas.microsoft.com/office/drawing/2014/main" id="{4743E847-421D-4D34-B4B5-2C30EDC50FEB}"/>
              </a:ext>
            </a:extLst>
          </p:cNvPr>
          <p:cNvPicPr preferRelativeResize="0"/>
          <p:nvPr/>
        </p:nvPicPr>
        <p:blipFill rotWithShape="1">
          <a:blip r:embed="rId6">
            <a:alphaModFix/>
          </a:blip>
          <a:srcRect/>
          <a:stretch/>
        </p:blipFill>
        <p:spPr>
          <a:xfrm>
            <a:off x="7739226" y="1580375"/>
            <a:ext cx="882125" cy="1323188"/>
          </a:xfrm>
          <a:prstGeom prst="rect">
            <a:avLst/>
          </a:prstGeom>
          <a:noFill/>
          <a:ln>
            <a:noFill/>
          </a:ln>
        </p:spPr>
      </p:pic>
      <p:pic>
        <p:nvPicPr>
          <p:cNvPr id="9" name="Google Shape;76;p15">
            <a:extLst>
              <a:ext uri="{FF2B5EF4-FFF2-40B4-BE49-F238E27FC236}">
                <a16:creationId xmlns:a16="http://schemas.microsoft.com/office/drawing/2014/main" id="{F7B197B3-6146-479C-9E3C-0419DAC11AEE}"/>
              </a:ext>
            </a:extLst>
          </p:cNvPr>
          <p:cNvPicPr preferRelativeResize="0"/>
          <p:nvPr/>
        </p:nvPicPr>
        <p:blipFill rotWithShape="1">
          <a:blip r:embed="rId7">
            <a:alphaModFix/>
          </a:blip>
          <a:srcRect/>
          <a:stretch/>
        </p:blipFill>
        <p:spPr>
          <a:xfrm>
            <a:off x="6487522" y="2999200"/>
            <a:ext cx="1158687" cy="1244525"/>
          </a:xfrm>
          <a:prstGeom prst="rect">
            <a:avLst/>
          </a:prstGeom>
          <a:noFill/>
          <a:ln>
            <a:noFill/>
          </a:ln>
        </p:spPr>
      </p:pic>
      <p:pic>
        <p:nvPicPr>
          <p:cNvPr id="10" name="Google Shape;77;p15">
            <a:extLst>
              <a:ext uri="{FF2B5EF4-FFF2-40B4-BE49-F238E27FC236}">
                <a16:creationId xmlns:a16="http://schemas.microsoft.com/office/drawing/2014/main" id="{85763A69-6F06-4190-8ED7-126F510E5017}"/>
              </a:ext>
            </a:extLst>
          </p:cNvPr>
          <p:cNvPicPr preferRelativeResize="0"/>
          <p:nvPr/>
        </p:nvPicPr>
        <p:blipFill rotWithShape="1">
          <a:blip r:embed="rId8">
            <a:alphaModFix/>
          </a:blip>
          <a:srcRect/>
          <a:stretch/>
        </p:blipFill>
        <p:spPr>
          <a:xfrm flipH="1">
            <a:off x="7739223" y="2999201"/>
            <a:ext cx="1158675" cy="1158696"/>
          </a:xfrm>
          <a:prstGeom prst="rect">
            <a:avLst/>
          </a:prstGeom>
          <a:noFill/>
          <a:ln>
            <a:noFill/>
          </a:ln>
        </p:spPr>
      </p:pic>
      <p:sp>
        <p:nvSpPr>
          <p:cNvPr id="11" name="Google Shape;78;p15">
            <a:extLst>
              <a:ext uri="{FF2B5EF4-FFF2-40B4-BE49-F238E27FC236}">
                <a16:creationId xmlns:a16="http://schemas.microsoft.com/office/drawing/2014/main" id="{67358270-2844-4075-8B18-0078021185AC}"/>
              </a:ext>
            </a:extLst>
          </p:cNvPr>
          <p:cNvSpPr txBox="1"/>
          <p:nvPr/>
        </p:nvSpPr>
        <p:spPr>
          <a:xfrm>
            <a:off x="154175" y="4396125"/>
            <a:ext cx="8743800" cy="507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000" b="1">
                <a:solidFill>
                  <a:srgbClr val="FF0000"/>
                </a:solidFill>
                <a:latin typeface="Happy Monkey"/>
                <a:ea typeface="Happy Monkey"/>
                <a:cs typeface="Happy Monkey"/>
                <a:sym typeface="Happy Monkey"/>
              </a:rPr>
              <a:t>How many of the 6 athletes can you name before moving on?</a:t>
            </a:r>
            <a:endParaRPr sz="2000" b="1">
              <a:solidFill>
                <a:srgbClr val="FF0000"/>
              </a:solidFill>
              <a:latin typeface="Happy Monkey"/>
              <a:ea typeface="Happy Monkey"/>
              <a:cs typeface="Happy Monkey"/>
              <a:sym typeface="Happy Monkey"/>
            </a:endParaRPr>
          </a:p>
        </p:txBody>
      </p:sp>
    </p:spTree>
    <p:extLst>
      <p:ext uri="{BB962C8B-B14F-4D97-AF65-F5344CB8AC3E}">
        <p14:creationId xmlns:p14="http://schemas.microsoft.com/office/powerpoint/2010/main" val="14643147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65;p14">
            <a:extLst>
              <a:ext uri="{FF2B5EF4-FFF2-40B4-BE49-F238E27FC236}">
                <a16:creationId xmlns:a16="http://schemas.microsoft.com/office/drawing/2014/main" id="{47404582-724F-4AB3-BE30-68FB755226B0}"/>
              </a:ext>
            </a:extLst>
          </p:cNvPr>
          <p:cNvSpPr txBox="1"/>
          <p:nvPr/>
        </p:nvSpPr>
        <p:spPr>
          <a:xfrm>
            <a:off x="1786720" y="1535525"/>
            <a:ext cx="10444459" cy="3884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dirty="0">
              <a:solidFill>
                <a:schemeClr val="tx1"/>
              </a:solidFill>
            </a:endParaRPr>
          </a:p>
        </p:txBody>
      </p:sp>
      <p:sp>
        <p:nvSpPr>
          <p:cNvPr id="12" name="Google Shape;83;p16">
            <a:extLst>
              <a:ext uri="{FF2B5EF4-FFF2-40B4-BE49-F238E27FC236}">
                <a16:creationId xmlns:a16="http://schemas.microsoft.com/office/drawing/2014/main" id="{845CD4C4-6571-4B2A-A06E-6D54FA5F6902}"/>
              </a:ext>
            </a:extLst>
          </p:cNvPr>
          <p:cNvSpPr txBox="1"/>
          <p:nvPr/>
        </p:nvSpPr>
        <p:spPr>
          <a:xfrm>
            <a:off x="789794" y="619653"/>
            <a:ext cx="6516900" cy="939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000" b="1" u="sng" dirty="0">
                <a:latin typeface="Happy Monkey"/>
                <a:ea typeface="Happy Monkey"/>
                <a:cs typeface="Happy Monkey"/>
                <a:sym typeface="Happy Monkey"/>
              </a:rPr>
              <a:t>Train like a pro- How to compete the challenge</a:t>
            </a:r>
            <a:endParaRPr sz="2000" b="1" u="sng" dirty="0">
              <a:latin typeface="Happy Monkey"/>
              <a:ea typeface="Happy Monkey"/>
              <a:cs typeface="Happy Monkey"/>
              <a:sym typeface="Happy Monkey"/>
            </a:endParaRPr>
          </a:p>
        </p:txBody>
      </p:sp>
      <p:sp>
        <p:nvSpPr>
          <p:cNvPr id="13" name="Google Shape;84;p16">
            <a:extLst>
              <a:ext uri="{FF2B5EF4-FFF2-40B4-BE49-F238E27FC236}">
                <a16:creationId xmlns:a16="http://schemas.microsoft.com/office/drawing/2014/main" id="{451C1379-22B2-4AFB-AC87-4F212543C88E}"/>
              </a:ext>
            </a:extLst>
          </p:cNvPr>
          <p:cNvSpPr txBox="1"/>
          <p:nvPr/>
        </p:nvSpPr>
        <p:spPr>
          <a:xfrm>
            <a:off x="789794" y="1076028"/>
            <a:ext cx="6124500" cy="3425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800" b="1" dirty="0">
                <a:highlight>
                  <a:srgbClr val="FFFFFF"/>
                </a:highlight>
                <a:latin typeface="Happy Monkey"/>
                <a:ea typeface="Happy Monkey"/>
                <a:cs typeface="Happy Monkey"/>
                <a:sym typeface="Happy Monkey"/>
              </a:rPr>
              <a:t>Step 1-</a:t>
            </a:r>
            <a:r>
              <a:rPr lang="en-GB" sz="1800" dirty="0">
                <a:highlight>
                  <a:srgbClr val="FFFFFF"/>
                </a:highlight>
                <a:latin typeface="Happy Monkey"/>
                <a:ea typeface="Happy Monkey"/>
                <a:cs typeface="Happy Monkey"/>
                <a:sym typeface="Happy Monkey"/>
              </a:rPr>
              <a:t> Select one of the 6 athlete workouts for the lesson.</a:t>
            </a:r>
            <a:endParaRPr sz="1800" dirty="0">
              <a:highlight>
                <a:srgbClr val="FFFFFF"/>
              </a:highlight>
              <a:latin typeface="Happy Monkey"/>
              <a:ea typeface="Happy Monkey"/>
              <a:cs typeface="Happy Monkey"/>
              <a:sym typeface="Happy Monkey"/>
            </a:endParaRPr>
          </a:p>
          <a:p>
            <a:pPr marL="0" lvl="0" indent="0" algn="l" rtl="0">
              <a:spcBef>
                <a:spcPts val="0"/>
              </a:spcBef>
              <a:spcAft>
                <a:spcPts val="0"/>
              </a:spcAft>
              <a:buNone/>
            </a:pPr>
            <a:endParaRPr sz="1800" dirty="0">
              <a:highlight>
                <a:srgbClr val="FFFFFF"/>
              </a:highlight>
              <a:latin typeface="Happy Monkey"/>
              <a:ea typeface="Happy Monkey"/>
              <a:cs typeface="Happy Monkey"/>
              <a:sym typeface="Happy Monkey"/>
            </a:endParaRPr>
          </a:p>
          <a:p>
            <a:pPr marL="0" lvl="0" indent="0" algn="l" rtl="0">
              <a:spcBef>
                <a:spcPts val="0"/>
              </a:spcBef>
              <a:spcAft>
                <a:spcPts val="0"/>
              </a:spcAft>
              <a:buNone/>
            </a:pPr>
            <a:r>
              <a:rPr lang="en-GB" sz="1800" b="1" dirty="0">
                <a:highlight>
                  <a:srgbClr val="FFFFFF"/>
                </a:highlight>
                <a:latin typeface="Happy Monkey"/>
                <a:ea typeface="Happy Monkey"/>
                <a:cs typeface="Happy Monkey"/>
                <a:sym typeface="Happy Monkey"/>
              </a:rPr>
              <a:t>Step 2-</a:t>
            </a:r>
            <a:r>
              <a:rPr lang="en-GB" sz="1800" dirty="0">
                <a:highlight>
                  <a:srgbClr val="FFFFFF"/>
                </a:highlight>
                <a:latin typeface="Happy Monkey"/>
                <a:ea typeface="Happy Monkey"/>
                <a:cs typeface="Happy Monkey"/>
                <a:sym typeface="Happy Monkey"/>
              </a:rPr>
              <a:t> Complete the workout listing your score.</a:t>
            </a:r>
            <a:endParaRPr sz="1800" dirty="0">
              <a:highlight>
                <a:srgbClr val="FFFFFF"/>
              </a:highlight>
              <a:latin typeface="Happy Monkey"/>
              <a:ea typeface="Happy Monkey"/>
              <a:cs typeface="Happy Monkey"/>
              <a:sym typeface="Happy Monkey"/>
            </a:endParaRPr>
          </a:p>
          <a:p>
            <a:pPr marL="0" lvl="0" indent="0" algn="l" rtl="0">
              <a:spcBef>
                <a:spcPts val="0"/>
              </a:spcBef>
              <a:spcAft>
                <a:spcPts val="0"/>
              </a:spcAft>
              <a:buNone/>
            </a:pPr>
            <a:endParaRPr sz="1800" dirty="0">
              <a:highlight>
                <a:srgbClr val="FFFFFF"/>
              </a:highlight>
              <a:latin typeface="Happy Monkey"/>
              <a:ea typeface="Happy Monkey"/>
              <a:cs typeface="Happy Monkey"/>
              <a:sym typeface="Happy Monkey"/>
            </a:endParaRPr>
          </a:p>
          <a:p>
            <a:pPr marL="0" lvl="0" indent="0" algn="l" rtl="0">
              <a:spcBef>
                <a:spcPts val="0"/>
              </a:spcBef>
              <a:spcAft>
                <a:spcPts val="0"/>
              </a:spcAft>
              <a:buNone/>
            </a:pPr>
            <a:r>
              <a:rPr lang="en-GB" sz="1800" b="1" dirty="0">
                <a:highlight>
                  <a:srgbClr val="FFFFFF"/>
                </a:highlight>
                <a:latin typeface="Happy Monkey"/>
                <a:ea typeface="Happy Monkey"/>
                <a:cs typeface="Happy Monkey"/>
                <a:sym typeface="Happy Monkey"/>
              </a:rPr>
              <a:t>Step 3- </a:t>
            </a:r>
            <a:r>
              <a:rPr lang="en-GB" sz="1800" dirty="0">
                <a:highlight>
                  <a:srgbClr val="FFFFFF"/>
                </a:highlight>
                <a:latin typeface="Happy Monkey"/>
                <a:ea typeface="Happy Monkey"/>
                <a:cs typeface="Happy Monkey"/>
                <a:sym typeface="Happy Monkey"/>
              </a:rPr>
              <a:t>You can complete the chosen workout as many times as you like to score as many points as possible within each workout.</a:t>
            </a:r>
            <a:endParaRPr sz="1800" dirty="0">
              <a:highlight>
                <a:srgbClr val="FFFFFF"/>
              </a:highlight>
              <a:latin typeface="Happy Monkey"/>
              <a:ea typeface="Happy Monkey"/>
              <a:cs typeface="Happy Monkey"/>
              <a:sym typeface="Happy Monkey"/>
            </a:endParaRPr>
          </a:p>
          <a:p>
            <a:pPr marL="0" lvl="0" indent="0" algn="l" rtl="0">
              <a:spcBef>
                <a:spcPts val="0"/>
              </a:spcBef>
              <a:spcAft>
                <a:spcPts val="0"/>
              </a:spcAft>
              <a:buNone/>
            </a:pPr>
            <a:endParaRPr sz="1800" dirty="0">
              <a:highlight>
                <a:srgbClr val="FFFFFF"/>
              </a:highlight>
              <a:latin typeface="Happy Monkey"/>
              <a:ea typeface="Happy Monkey"/>
              <a:cs typeface="Happy Monkey"/>
              <a:sym typeface="Happy Monkey"/>
            </a:endParaRPr>
          </a:p>
          <a:p>
            <a:pPr marL="0" lvl="0" indent="0" algn="l" rtl="0">
              <a:spcBef>
                <a:spcPts val="0"/>
              </a:spcBef>
              <a:spcAft>
                <a:spcPts val="0"/>
              </a:spcAft>
              <a:buNone/>
            </a:pPr>
            <a:r>
              <a:rPr lang="en-GB" sz="1800" b="1" dirty="0">
                <a:highlight>
                  <a:srgbClr val="FFFFFF"/>
                </a:highlight>
                <a:latin typeface="Happy Monkey"/>
                <a:ea typeface="Happy Monkey"/>
                <a:cs typeface="Happy Monkey"/>
                <a:sym typeface="Happy Monkey"/>
              </a:rPr>
              <a:t>Step 4- </a:t>
            </a:r>
            <a:r>
              <a:rPr lang="en-GB" sz="1800" dirty="0">
                <a:highlight>
                  <a:srgbClr val="FFFFFF"/>
                </a:highlight>
                <a:latin typeface="Happy Monkey"/>
                <a:ea typeface="Happy Monkey"/>
                <a:cs typeface="Happy Monkey"/>
                <a:sym typeface="Happy Monkey"/>
              </a:rPr>
              <a:t>Let your know teacher know which athlete you selected and how you found their workout. </a:t>
            </a:r>
            <a:endParaRPr sz="1800" dirty="0">
              <a:highlight>
                <a:srgbClr val="FFFFFF"/>
              </a:highlight>
              <a:latin typeface="Happy Monkey"/>
              <a:ea typeface="Happy Monkey"/>
              <a:cs typeface="Happy Monkey"/>
              <a:sym typeface="Happy Monkey"/>
            </a:endParaRPr>
          </a:p>
          <a:p>
            <a:pPr marL="0" lvl="0" indent="0" algn="l" rtl="0">
              <a:spcBef>
                <a:spcPts val="0"/>
              </a:spcBef>
              <a:spcAft>
                <a:spcPts val="0"/>
              </a:spcAft>
              <a:buNone/>
            </a:pPr>
            <a:endParaRPr sz="2200" dirty="0">
              <a:solidFill>
                <a:srgbClr val="000000"/>
              </a:solidFill>
              <a:latin typeface="Century Gothic"/>
              <a:ea typeface="Century Gothic"/>
              <a:cs typeface="Century Gothic"/>
              <a:sym typeface="Century Gothic"/>
            </a:endParaRPr>
          </a:p>
          <a:p>
            <a:pPr marL="0" lvl="0" indent="0" algn="l" rtl="0">
              <a:lnSpc>
                <a:spcPct val="115000"/>
              </a:lnSpc>
              <a:spcBef>
                <a:spcPts val="0"/>
              </a:spcBef>
              <a:spcAft>
                <a:spcPts val="0"/>
              </a:spcAft>
              <a:buClr>
                <a:srgbClr val="000000"/>
              </a:buClr>
              <a:buSzPts val="1100"/>
              <a:buFont typeface="Arial"/>
              <a:buNone/>
            </a:pPr>
            <a:endParaRPr sz="1800" dirty="0">
              <a:solidFill>
                <a:srgbClr val="000000"/>
              </a:solidFill>
              <a:highlight>
                <a:srgbClr val="FFFFFF"/>
              </a:highlight>
              <a:latin typeface="Malgun Gothic"/>
              <a:ea typeface="Malgun Gothic"/>
              <a:cs typeface="Malgun Gothic"/>
              <a:sym typeface="Malgun Gothic"/>
            </a:endParaRPr>
          </a:p>
          <a:p>
            <a:pPr marL="0" lvl="0" indent="0" algn="l" rtl="0">
              <a:lnSpc>
                <a:spcPct val="115000"/>
              </a:lnSpc>
              <a:spcBef>
                <a:spcPts val="0"/>
              </a:spcBef>
              <a:spcAft>
                <a:spcPts val="0"/>
              </a:spcAft>
              <a:buNone/>
            </a:pPr>
            <a:endParaRPr sz="1800" dirty="0">
              <a:solidFill>
                <a:srgbClr val="000000"/>
              </a:solidFill>
              <a:highlight>
                <a:srgbClr val="FFFFFF"/>
              </a:highlight>
              <a:latin typeface="Happy Monkey"/>
              <a:ea typeface="Happy Monkey"/>
              <a:cs typeface="Happy Monkey"/>
              <a:sym typeface="Happy Monkey"/>
            </a:endParaRPr>
          </a:p>
          <a:p>
            <a:pPr marL="0" lvl="0" indent="0" algn="l" rtl="0">
              <a:lnSpc>
                <a:spcPct val="115000"/>
              </a:lnSpc>
              <a:spcBef>
                <a:spcPts val="0"/>
              </a:spcBef>
              <a:spcAft>
                <a:spcPts val="0"/>
              </a:spcAft>
              <a:buClr>
                <a:srgbClr val="000000"/>
              </a:buClr>
              <a:buSzPts val="1100"/>
              <a:buFont typeface="Arial"/>
              <a:buNone/>
            </a:pPr>
            <a:endParaRPr sz="1800" dirty="0">
              <a:solidFill>
                <a:srgbClr val="000000"/>
              </a:solidFill>
              <a:highlight>
                <a:srgbClr val="FFFFFF"/>
              </a:highlight>
              <a:latin typeface="Happy Monkey"/>
              <a:ea typeface="Happy Monkey"/>
              <a:cs typeface="Happy Monkey"/>
              <a:sym typeface="Happy Monkey"/>
            </a:endParaRPr>
          </a:p>
          <a:p>
            <a:pPr marL="0" lvl="0" indent="0" algn="l" rtl="0">
              <a:spcBef>
                <a:spcPts val="0"/>
              </a:spcBef>
              <a:spcAft>
                <a:spcPts val="0"/>
              </a:spcAft>
              <a:buNone/>
            </a:pPr>
            <a:endParaRPr sz="1800" dirty="0">
              <a:solidFill>
                <a:srgbClr val="000000"/>
              </a:solidFill>
              <a:highlight>
                <a:srgbClr val="FFFFFF"/>
              </a:highlight>
              <a:latin typeface="Happy Monkey"/>
              <a:ea typeface="Happy Monkey"/>
              <a:cs typeface="Happy Monkey"/>
              <a:sym typeface="Happy Monkey"/>
            </a:endParaRPr>
          </a:p>
        </p:txBody>
      </p:sp>
      <p:pic>
        <p:nvPicPr>
          <p:cNvPr id="14" name="Google Shape;85;p16">
            <a:extLst>
              <a:ext uri="{FF2B5EF4-FFF2-40B4-BE49-F238E27FC236}">
                <a16:creationId xmlns:a16="http://schemas.microsoft.com/office/drawing/2014/main" id="{F1E4911A-7856-4730-BCA5-92A277DEA42F}"/>
              </a:ext>
            </a:extLst>
          </p:cNvPr>
          <p:cNvPicPr preferRelativeResize="0"/>
          <p:nvPr/>
        </p:nvPicPr>
        <p:blipFill rotWithShape="1">
          <a:blip r:embed="rId3">
            <a:alphaModFix/>
          </a:blip>
          <a:srcRect/>
          <a:stretch/>
        </p:blipFill>
        <p:spPr>
          <a:xfrm>
            <a:off x="7236644" y="757203"/>
            <a:ext cx="950013" cy="1378875"/>
          </a:xfrm>
          <a:prstGeom prst="rect">
            <a:avLst/>
          </a:prstGeom>
          <a:noFill/>
          <a:ln>
            <a:noFill/>
          </a:ln>
        </p:spPr>
      </p:pic>
      <p:pic>
        <p:nvPicPr>
          <p:cNvPr id="15" name="Google Shape;86;p16">
            <a:extLst>
              <a:ext uri="{FF2B5EF4-FFF2-40B4-BE49-F238E27FC236}">
                <a16:creationId xmlns:a16="http://schemas.microsoft.com/office/drawing/2014/main" id="{BE1DCDE0-CAD8-409D-AF45-03268C504887}"/>
              </a:ext>
            </a:extLst>
          </p:cNvPr>
          <p:cNvPicPr preferRelativeResize="0"/>
          <p:nvPr/>
        </p:nvPicPr>
        <p:blipFill rotWithShape="1">
          <a:blip r:embed="rId4">
            <a:alphaModFix/>
          </a:blip>
          <a:srcRect/>
          <a:stretch/>
        </p:blipFill>
        <p:spPr>
          <a:xfrm>
            <a:off x="8393418" y="695854"/>
            <a:ext cx="882128" cy="1378874"/>
          </a:xfrm>
          <a:prstGeom prst="rect">
            <a:avLst/>
          </a:prstGeom>
          <a:noFill/>
          <a:ln>
            <a:noFill/>
          </a:ln>
        </p:spPr>
      </p:pic>
      <p:pic>
        <p:nvPicPr>
          <p:cNvPr id="16" name="Google Shape;87;p16">
            <a:extLst>
              <a:ext uri="{FF2B5EF4-FFF2-40B4-BE49-F238E27FC236}">
                <a16:creationId xmlns:a16="http://schemas.microsoft.com/office/drawing/2014/main" id="{2A73D5EF-CDBB-4D0A-8BF3-CFAA02DB7E45}"/>
              </a:ext>
            </a:extLst>
          </p:cNvPr>
          <p:cNvPicPr preferRelativeResize="0"/>
          <p:nvPr/>
        </p:nvPicPr>
        <p:blipFill rotWithShape="1">
          <a:blip r:embed="rId5">
            <a:alphaModFix/>
          </a:blip>
          <a:srcRect/>
          <a:stretch/>
        </p:blipFill>
        <p:spPr>
          <a:xfrm>
            <a:off x="7123144" y="2136078"/>
            <a:ext cx="1191699" cy="1244525"/>
          </a:xfrm>
          <a:prstGeom prst="rect">
            <a:avLst/>
          </a:prstGeom>
          <a:noFill/>
          <a:ln>
            <a:noFill/>
          </a:ln>
        </p:spPr>
      </p:pic>
      <p:pic>
        <p:nvPicPr>
          <p:cNvPr id="17" name="Google Shape;88;p16">
            <a:extLst>
              <a:ext uri="{FF2B5EF4-FFF2-40B4-BE49-F238E27FC236}">
                <a16:creationId xmlns:a16="http://schemas.microsoft.com/office/drawing/2014/main" id="{80095655-9EB7-4AA2-9F7D-C4E2E39A952E}"/>
              </a:ext>
            </a:extLst>
          </p:cNvPr>
          <p:cNvPicPr preferRelativeResize="0"/>
          <p:nvPr/>
        </p:nvPicPr>
        <p:blipFill rotWithShape="1">
          <a:blip r:embed="rId6">
            <a:alphaModFix/>
          </a:blip>
          <a:srcRect/>
          <a:stretch/>
        </p:blipFill>
        <p:spPr>
          <a:xfrm>
            <a:off x="8374845" y="2059877"/>
            <a:ext cx="882125" cy="1323188"/>
          </a:xfrm>
          <a:prstGeom prst="rect">
            <a:avLst/>
          </a:prstGeom>
          <a:noFill/>
          <a:ln>
            <a:noFill/>
          </a:ln>
        </p:spPr>
      </p:pic>
      <p:pic>
        <p:nvPicPr>
          <p:cNvPr id="18" name="Google Shape;89;p16">
            <a:extLst>
              <a:ext uri="{FF2B5EF4-FFF2-40B4-BE49-F238E27FC236}">
                <a16:creationId xmlns:a16="http://schemas.microsoft.com/office/drawing/2014/main" id="{8BE2174B-5A96-48B3-A34A-199E6458EB81}"/>
              </a:ext>
            </a:extLst>
          </p:cNvPr>
          <p:cNvPicPr preferRelativeResize="0"/>
          <p:nvPr/>
        </p:nvPicPr>
        <p:blipFill rotWithShape="1">
          <a:blip r:embed="rId7">
            <a:alphaModFix/>
          </a:blip>
          <a:srcRect/>
          <a:stretch/>
        </p:blipFill>
        <p:spPr>
          <a:xfrm>
            <a:off x="7123141" y="3478702"/>
            <a:ext cx="1158687" cy="1244525"/>
          </a:xfrm>
          <a:prstGeom prst="rect">
            <a:avLst/>
          </a:prstGeom>
          <a:noFill/>
          <a:ln>
            <a:noFill/>
          </a:ln>
        </p:spPr>
      </p:pic>
      <p:pic>
        <p:nvPicPr>
          <p:cNvPr id="19" name="Google Shape;90;p16">
            <a:extLst>
              <a:ext uri="{FF2B5EF4-FFF2-40B4-BE49-F238E27FC236}">
                <a16:creationId xmlns:a16="http://schemas.microsoft.com/office/drawing/2014/main" id="{2B36BD55-F7C6-420C-9BB0-6FA3BEE3AF0D}"/>
              </a:ext>
            </a:extLst>
          </p:cNvPr>
          <p:cNvPicPr preferRelativeResize="0"/>
          <p:nvPr/>
        </p:nvPicPr>
        <p:blipFill rotWithShape="1">
          <a:blip r:embed="rId8">
            <a:alphaModFix/>
          </a:blip>
          <a:srcRect/>
          <a:stretch/>
        </p:blipFill>
        <p:spPr>
          <a:xfrm flipH="1">
            <a:off x="8374842" y="3478703"/>
            <a:ext cx="1158675" cy="1158696"/>
          </a:xfrm>
          <a:prstGeom prst="rect">
            <a:avLst/>
          </a:prstGeom>
          <a:noFill/>
          <a:ln>
            <a:noFill/>
          </a:ln>
        </p:spPr>
      </p:pic>
    </p:spTree>
    <p:extLst>
      <p:ext uri="{BB962C8B-B14F-4D97-AF65-F5344CB8AC3E}">
        <p14:creationId xmlns:p14="http://schemas.microsoft.com/office/powerpoint/2010/main" val="31507997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65;p14">
            <a:extLst>
              <a:ext uri="{FF2B5EF4-FFF2-40B4-BE49-F238E27FC236}">
                <a16:creationId xmlns:a16="http://schemas.microsoft.com/office/drawing/2014/main" id="{47404582-724F-4AB3-BE30-68FB755226B0}"/>
              </a:ext>
            </a:extLst>
          </p:cNvPr>
          <p:cNvSpPr txBox="1"/>
          <p:nvPr/>
        </p:nvSpPr>
        <p:spPr>
          <a:xfrm>
            <a:off x="1786720" y="1535525"/>
            <a:ext cx="10444459" cy="3884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dirty="0">
              <a:solidFill>
                <a:schemeClr val="tx1"/>
              </a:solidFill>
            </a:endParaRPr>
          </a:p>
        </p:txBody>
      </p:sp>
      <p:sp>
        <p:nvSpPr>
          <p:cNvPr id="11" name="Google Shape;107;p18">
            <a:extLst>
              <a:ext uri="{FF2B5EF4-FFF2-40B4-BE49-F238E27FC236}">
                <a16:creationId xmlns:a16="http://schemas.microsoft.com/office/drawing/2014/main" id="{735457F0-C56C-4E28-83C1-87DF9C558B7B}"/>
              </a:ext>
            </a:extLst>
          </p:cNvPr>
          <p:cNvSpPr txBox="1"/>
          <p:nvPr/>
        </p:nvSpPr>
        <p:spPr>
          <a:xfrm>
            <a:off x="890155" y="495414"/>
            <a:ext cx="6516900" cy="939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000" b="1" u="sng" dirty="0">
                <a:latin typeface="Happy Monkey"/>
                <a:ea typeface="Happy Monkey"/>
                <a:cs typeface="Happy Monkey"/>
                <a:sym typeface="Happy Monkey"/>
              </a:rPr>
              <a:t>Before you start</a:t>
            </a:r>
            <a:endParaRPr sz="2000" b="1" u="sng" dirty="0">
              <a:latin typeface="Happy Monkey"/>
              <a:ea typeface="Happy Monkey"/>
              <a:cs typeface="Happy Monkey"/>
              <a:sym typeface="Happy Monkey"/>
            </a:endParaRPr>
          </a:p>
        </p:txBody>
      </p:sp>
      <p:sp>
        <p:nvSpPr>
          <p:cNvPr id="20" name="Google Shape;108;p18">
            <a:extLst>
              <a:ext uri="{FF2B5EF4-FFF2-40B4-BE49-F238E27FC236}">
                <a16:creationId xmlns:a16="http://schemas.microsoft.com/office/drawing/2014/main" id="{3DA7008A-26E5-4EBD-9878-32D5C2242728}"/>
              </a:ext>
            </a:extLst>
          </p:cNvPr>
          <p:cNvSpPr txBox="1"/>
          <p:nvPr/>
        </p:nvSpPr>
        <p:spPr>
          <a:xfrm>
            <a:off x="890155" y="951789"/>
            <a:ext cx="6124500" cy="43368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SzPts val="1800"/>
              <a:buFont typeface="Happy Monkey"/>
              <a:buChar char="●"/>
            </a:pPr>
            <a:r>
              <a:rPr lang="en-GB" sz="1800" dirty="0">
                <a:highlight>
                  <a:srgbClr val="FFFFFF"/>
                </a:highlight>
                <a:latin typeface="Happy Monkey"/>
                <a:ea typeface="Happy Monkey"/>
                <a:cs typeface="Happy Monkey"/>
                <a:sym typeface="Happy Monkey"/>
              </a:rPr>
              <a:t>Make sure you have your water bottle</a:t>
            </a:r>
            <a:endParaRPr sz="1800" dirty="0">
              <a:highlight>
                <a:srgbClr val="FFFFFF"/>
              </a:highlight>
              <a:latin typeface="Happy Monkey"/>
              <a:ea typeface="Happy Monkey"/>
              <a:cs typeface="Happy Monkey"/>
              <a:sym typeface="Happy Monkey"/>
            </a:endParaRPr>
          </a:p>
          <a:p>
            <a:pPr marL="457200" lvl="0" indent="-342900" algn="l" rtl="0">
              <a:spcBef>
                <a:spcPts val="0"/>
              </a:spcBef>
              <a:spcAft>
                <a:spcPts val="0"/>
              </a:spcAft>
              <a:buSzPts val="1800"/>
              <a:buFont typeface="Happy Monkey"/>
              <a:buChar char="●"/>
            </a:pPr>
            <a:r>
              <a:rPr lang="en-GB" sz="1800" dirty="0">
                <a:highlight>
                  <a:srgbClr val="FFFFFF"/>
                </a:highlight>
                <a:latin typeface="Happy Monkey"/>
                <a:ea typeface="Happy Monkey"/>
                <a:cs typeface="Happy Monkey"/>
                <a:sym typeface="Happy Monkey"/>
              </a:rPr>
              <a:t>Make sure you are in a safe space</a:t>
            </a:r>
            <a:endParaRPr sz="1800" dirty="0">
              <a:highlight>
                <a:srgbClr val="FFFFFF"/>
              </a:highlight>
              <a:latin typeface="Happy Monkey"/>
              <a:ea typeface="Happy Monkey"/>
              <a:cs typeface="Happy Monkey"/>
              <a:sym typeface="Happy Monkey"/>
            </a:endParaRPr>
          </a:p>
          <a:p>
            <a:pPr marL="457200" lvl="0" indent="-342900" algn="l" rtl="0">
              <a:spcBef>
                <a:spcPts val="0"/>
              </a:spcBef>
              <a:spcAft>
                <a:spcPts val="0"/>
              </a:spcAft>
              <a:buSzPts val="1800"/>
              <a:buFont typeface="Happy Monkey"/>
              <a:buChar char="●"/>
            </a:pPr>
            <a:r>
              <a:rPr lang="en-GB" sz="1800" dirty="0">
                <a:highlight>
                  <a:srgbClr val="FFFFFF"/>
                </a:highlight>
                <a:latin typeface="Happy Monkey"/>
                <a:ea typeface="Happy Monkey"/>
                <a:cs typeface="Happy Monkey"/>
                <a:sym typeface="Happy Monkey"/>
              </a:rPr>
              <a:t>Read through all of the exercises</a:t>
            </a:r>
            <a:endParaRPr sz="1800" dirty="0">
              <a:highlight>
                <a:srgbClr val="FFFFFF"/>
              </a:highlight>
              <a:latin typeface="Happy Monkey"/>
              <a:ea typeface="Happy Monkey"/>
              <a:cs typeface="Happy Monkey"/>
              <a:sym typeface="Happy Monkey"/>
            </a:endParaRPr>
          </a:p>
          <a:p>
            <a:pPr marL="457200" lvl="0" indent="-342900" algn="l" rtl="0">
              <a:spcBef>
                <a:spcPts val="0"/>
              </a:spcBef>
              <a:spcAft>
                <a:spcPts val="0"/>
              </a:spcAft>
              <a:buSzPts val="1800"/>
              <a:buFont typeface="Happy Monkey"/>
              <a:buChar char="●"/>
            </a:pPr>
            <a:r>
              <a:rPr lang="en-GB" sz="1800" dirty="0">
                <a:highlight>
                  <a:srgbClr val="FFFFFF"/>
                </a:highlight>
                <a:latin typeface="Happy Monkey"/>
                <a:ea typeface="Happy Monkey"/>
                <a:cs typeface="Happy Monkey"/>
                <a:sym typeface="Happy Monkey"/>
              </a:rPr>
              <a:t>Ensure you are in a safe space and wearing comfortable clothing.</a:t>
            </a:r>
            <a:endParaRPr sz="1800" dirty="0">
              <a:highlight>
                <a:srgbClr val="FFFFFF"/>
              </a:highlight>
              <a:latin typeface="Happy Monkey"/>
              <a:ea typeface="Happy Monkey"/>
              <a:cs typeface="Happy Monkey"/>
              <a:sym typeface="Happy Monkey"/>
            </a:endParaRPr>
          </a:p>
          <a:p>
            <a:pPr marL="0" lvl="0" indent="0" algn="l" rtl="0">
              <a:spcBef>
                <a:spcPts val="0"/>
              </a:spcBef>
              <a:spcAft>
                <a:spcPts val="0"/>
              </a:spcAft>
              <a:buNone/>
            </a:pPr>
            <a:endParaRPr sz="1800" b="1" dirty="0">
              <a:highlight>
                <a:srgbClr val="FFFFFF"/>
              </a:highlight>
              <a:latin typeface="Happy Monkey"/>
              <a:ea typeface="Happy Monkey"/>
              <a:cs typeface="Happy Monkey"/>
              <a:sym typeface="Happy Monkey"/>
            </a:endParaRPr>
          </a:p>
          <a:p>
            <a:pPr marL="0" lvl="0" indent="0" algn="l" rtl="0">
              <a:spcBef>
                <a:spcPts val="0"/>
              </a:spcBef>
              <a:spcAft>
                <a:spcPts val="0"/>
              </a:spcAft>
              <a:buNone/>
            </a:pPr>
            <a:endParaRPr sz="1800" dirty="0">
              <a:highlight>
                <a:srgbClr val="FFFFFF"/>
              </a:highlight>
              <a:latin typeface="Happy Monkey"/>
              <a:ea typeface="Happy Monkey"/>
              <a:cs typeface="Happy Monkey"/>
              <a:sym typeface="Happy Monkey"/>
            </a:endParaRPr>
          </a:p>
          <a:p>
            <a:pPr marL="0" lvl="0" indent="0" algn="l" rtl="0">
              <a:lnSpc>
                <a:spcPct val="115000"/>
              </a:lnSpc>
              <a:spcBef>
                <a:spcPts val="0"/>
              </a:spcBef>
              <a:spcAft>
                <a:spcPts val="0"/>
              </a:spcAft>
              <a:buNone/>
            </a:pPr>
            <a:endParaRPr sz="1800" dirty="0">
              <a:solidFill>
                <a:srgbClr val="000000"/>
              </a:solidFill>
              <a:highlight>
                <a:srgbClr val="FFFFFF"/>
              </a:highlight>
              <a:latin typeface="Happy Monkey"/>
              <a:ea typeface="Happy Monkey"/>
              <a:cs typeface="Happy Monkey"/>
              <a:sym typeface="Happy Monkey"/>
            </a:endParaRPr>
          </a:p>
          <a:p>
            <a:pPr marL="0" lvl="0" indent="0" algn="l" rtl="0">
              <a:lnSpc>
                <a:spcPct val="115000"/>
              </a:lnSpc>
              <a:spcBef>
                <a:spcPts val="0"/>
              </a:spcBef>
              <a:spcAft>
                <a:spcPts val="0"/>
              </a:spcAft>
              <a:buClr>
                <a:srgbClr val="000000"/>
              </a:buClr>
              <a:buSzPts val="1100"/>
              <a:buFont typeface="Arial"/>
              <a:buNone/>
            </a:pPr>
            <a:endParaRPr sz="1800" dirty="0">
              <a:solidFill>
                <a:srgbClr val="000000"/>
              </a:solidFill>
              <a:highlight>
                <a:srgbClr val="FFFFFF"/>
              </a:highlight>
              <a:latin typeface="Happy Monkey"/>
              <a:ea typeface="Happy Monkey"/>
              <a:cs typeface="Happy Monkey"/>
              <a:sym typeface="Happy Monkey"/>
            </a:endParaRPr>
          </a:p>
          <a:p>
            <a:pPr marL="0" lvl="0" indent="0" algn="l" rtl="0">
              <a:spcBef>
                <a:spcPts val="0"/>
              </a:spcBef>
              <a:spcAft>
                <a:spcPts val="0"/>
              </a:spcAft>
              <a:buNone/>
            </a:pPr>
            <a:endParaRPr sz="1800" dirty="0">
              <a:solidFill>
                <a:srgbClr val="000000"/>
              </a:solidFill>
              <a:highlight>
                <a:srgbClr val="FFFFFF"/>
              </a:highlight>
              <a:latin typeface="Happy Monkey"/>
              <a:ea typeface="Happy Monkey"/>
              <a:cs typeface="Happy Monkey"/>
              <a:sym typeface="Happy Monkey"/>
            </a:endParaRPr>
          </a:p>
        </p:txBody>
      </p:sp>
      <p:pic>
        <p:nvPicPr>
          <p:cNvPr id="21" name="Google Shape;109;p18">
            <a:extLst>
              <a:ext uri="{FF2B5EF4-FFF2-40B4-BE49-F238E27FC236}">
                <a16:creationId xmlns:a16="http://schemas.microsoft.com/office/drawing/2014/main" id="{E3090AB0-A51F-4BFE-9BB5-96E3E8782A14}"/>
              </a:ext>
            </a:extLst>
          </p:cNvPr>
          <p:cNvPicPr preferRelativeResize="0"/>
          <p:nvPr/>
        </p:nvPicPr>
        <p:blipFill>
          <a:blip r:embed="rId3">
            <a:alphaModFix/>
          </a:blip>
          <a:stretch>
            <a:fillRect/>
          </a:stretch>
        </p:blipFill>
        <p:spPr>
          <a:xfrm>
            <a:off x="8764859" y="347872"/>
            <a:ext cx="1954706" cy="2198977"/>
          </a:xfrm>
          <a:prstGeom prst="rect">
            <a:avLst/>
          </a:prstGeom>
          <a:noFill/>
          <a:ln>
            <a:noFill/>
          </a:ln>
        </p:spPr>
      </p:pic>
    </p:spTree>
    <p:extLst>
      <p:ext uri="{BB962C8B-B14F-4D97-AF65-F5344CB8AC3E}">
        <p14:creationId xmlns:p14="http://schemas.microsoft.com/office/powerpoint/2010/main" val="1719916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65;p14">
            <a:extLst>
              <a:ext uri="{FF2B5EF4-FFF2-40B4-BE49-F238E27FC236}">
                <a16:creationId xmlns:a16="http://schemas.microsoft.com/office/drawing/2014/main" id="{47404582-724F-4AB3-BE30-68FB755226B0}"/>
              </a:ext>
            </a:extLst>
          </p:cNvPr>
          <p:cNvSpPr txBox="1"/>
          <p:nvPr/>
        </p:nvSpPr>
        <p:spPr>
          <a:xfrm>
            <a:off x="1786720" y="1535525"/>
            <a:ext cx="10444459" cy="3884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dirty="0">
              <a:solidFill>
                <a:schemeClr val="tx1"/>
              </a:solidFill>
            </a:endParaRPr>
          </a:p>
        </p:txBody>
      </p:sp>
      <p:sp>
        <p:nvSpPr>
          <p:cNvPr id="20" name="Google Shape;108;p18">
            <a:extLst>
              <a:ext uri="{FF2B5EF4-FFF2-40B4-BE49-F238E27FC236}">
                <a16:creationId xmlns:a16="http://schemas.microsoft.com/office/drawing/2014/main" id="{3DA7008A-26E5-4EBD-9878-32D5C2242728}"/>
              </a:ext>
            </a:extLst>
          </p:cNvPr>
          <p:cNvSpPr txBox="1"/>
          <p:nvPr/>
        </p:nvSpPr>
        <p:spPr>
          <a:xfrm>
            <a:off x="890155" y="951789"/>
            <a:ext cx="6124500" cy="4336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dirty="0">
              <a:solidFill>
                <a:srgbClr val="000000"/>
              </a:solidFill>
              <a:highlight>
                <a:srgbClr val="FFFFFF"/>
              </a:highlight>
              <a:latin typeface="Happy Monkey"/>
              <a:ea typeface="Happy Monkey"/>
              <a:cs typeface="Happy Monkey"/>
              <a:sym typeface="Happy Monkey"/>
            </a:endParaRPr>
          </a:p>
        </p:txBody>
      </p:sp>
      <p:sp>
        <p:nvSpPr>
          <p:cNvPr id="6" name="Google Shape;115;p19">
            <a:extLst>
              <a:ext uri="{FF2B5EF4-FFF2-40B4-BE49-F238E27FC236}">
                <a16:creationId xmlns:a16="http://schemas.microsoft.com/office/drawing/2014/main" id="{897D2B32-3E4D-436E-B574-CECEC4CFBEEB}"/>
              </a:ext>
            </a:extLst>
          </p:cNvPr>
          <p:cNvSpPr txBox="1"/>
          <p:nvPr/>
        </p:nvSpPr>
        <p:spPr>
          <a:xfrm>
            <a:off x="1513578" y="658971"/>
            <a:ext cx="7203600" cy="102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400" b="1" u="sng" dirty="0">
                <a:latin typeface="Happy Monkey"/>
                <a:ea typeface="Happy Monkey"/>
                <a:cs typeface="Happy Monkey"/>
                <a:sym typeface="Happy Monkey"/>
              </a:rPr>
              <a:t>Athlete 1- Ben Stokes (Cricket Fitness)</a:t>
            </a:r>
            <a:endParaRPr sz="2400" b="1" u="sng" dirty="0">
              <a:latin typeface="Happy Monkey"/>
              <a:ea typeface="Happy Monkey"/>
              <a:cs typeface="Happy Monkey"/>
              <a:sym typeface="Happy Monkey"/>
            </a:endParaRPr>
          </a:p>
        </p:txBody>
      </p:sp>
      <p:graphicFrame>
        <p:nvGraphicFramePr>
          <p:cNvPr id="7" name="Google Shape;116;p19">
            <a:extLst>
              <a:ext uri="{FF2B5EF4-FFF2-40B4-BE49-F238E27FC236}">
                <a16:creationId xmlns:a16="http://schemas.microsoft.com/office/drawing/2014/main" id="{732DC07E-59FE-4FA8-8979-00EDC1C7DE38}"/>
              </a:ext>
            </a:extLst>
          </p:cNvPr>
          <p:cNvGraphicFramePr/>
          <p:nvPr>
            <p:extLst>
              <p:ext uri="{D42A27DB-BD31-4B8C-83A1-F6EECF244321}">
                <p14:modId xmlns:p14="http://schemas.microsoft.com/office/powerpoint/2010/main" val="1821349379"/>
              </p:ext>
            </p:extLst>
          </p:nvPr>
        </p:nvGraphicFramePr>
        <p:xfrm>
          <a:off x="1691358" y="1514399"/>
          <a:ext cx="7396886" cy="3325225"/>
        </p:xfrm>
        <a:graphic>
          <a:graphicData uri="http://schemas.openxmlformats.org/drawingml/2006/table">
            <a:tbl>
              <a:tblPr firstRow="1" bandRow="1">
                <a:noFill/>
              </a:tblPr>
              <a:tblGrid>
                <a:gridCol w="4279418">
                  <a:extLst>
                    <a:ext uri="{9D8B030D-6E8A-4147-A177-3AD203B41FA5}">
                      <a16:colId xmlns:a16="http://schemas.microsoft.com/office/drawing/2014/main" val="20000"/>
                    </a:ext>
                  </a:extLst>
                </a:gridCol>
                <a:gridCol w="3117468">
                  <a:extLst>
                    <a:ext uri="{9D8B030D-6E8A-4147-A177-3AD203B41FA5}">
                      <a16:colId xmlns:a16="http://schemas.microsoft.com/office/drawing/2014/main" val="20001"/>
                    </a:ext>
                  </a:extLst>
                </a:gridCol>
              </a:tblGrid>
              <a:tr h="302677">
                <a:tc>
                  <a:txBody>
                    <a:bodyPr/>
                    <a:lstStyle/>
                    <a:p>
                      <a:pPr marL="0" marR="0" lvl="0" indent="0" algn="ctr" rtl="0">
                        <a:spcBef>
                          <a:spcPts val="0"/>
                        </a:spcBef>
                        <a:spcAft>
                          <a:spcPts val="0"/>
                        </a:spcAft>
                        <a:buNone/>
                      </a:pPr>
                      <a:r>
                        <a:rPr lang="en-GB" sz="1300" u="none" strike="noStrike" cap="none">
                          <a:solidFill>
                            <a:srgbClr val="000000"/>
                          </a:solidFill>
                        </a:rPr>
                        <a:t>Exercise</a:t>
                      </a:r>
                      <a:endParaRPr/>
                    </a:p>
                  </a:txBody>
                  <a:tcPr marL="74300" marR="74300" marT="37150" marB="37150">
                    <a:solidFill>
                      <a:srgbClr val="0000FF"/>
                    </a:solidFill>
                  </a:tcPr>
                </a:tc>
                <a:tc>
                  <a:txBody>
                    <a:bodyPr/>
                    <a:lstStyle/>
                    <a:p>
                      <a:pPr marL="0" marR="0" lvl="0" indent="0" algn="ctr" rtl="0">
                        <a:spcBef>
                          <a:spcPts val="0"/>
                        </a:spcBef>
                        <a:spcAft>
                          <a:spcPts val="0"/>
                        </a:spcAft>
                        <a:buNone/>
                      </a:pPr>
                      <a:r>
                        <a:rPr lang="en-GB" sz="1300">
                          <a:solidFill>
                            <a:srgbClr val="000000"/>
                          </a:solidFill>
                        </a:rPr>
                        <a:t>Runs</a:t>
                      </a:r>
                      <a:r>
                        <a:rPr lang="en-GB" sz="1300" u="none" strike="noStrike" cap="none">
                          <a:solidFill>
                            <a:srgbClr val="000000"/>
                          </a:solidFill>
                        </a:rPr>
                        <a:t> Scored</a:t>
                      </a:r>
                      <a:endParaRPr/>
                    </a:p>
                  </a:txBody>
                  <a:tcPr marL="74300" marR="74300" marT="37150" marB="37150">
                    <a:solidFill>
                      <a:srgbClr val="0000FF"/>
                    </a:solidFill>
                  </a:tcPr>
                </a:tc>
                <a:extLst>
                  <a:ext uri="{0D108BD9-81ED-4DB2-BD59-A6C34878D82A}">
                    <a16:rowId xmlns:a16="http://schemas.microsoft.com/office/drawing/2014/main" val="10000"/>
                  </a:ext>
                </a:extLst>
              </a:tr>
              <a:tr h="251879">
                <a:tc>
                  <a:txBody>
                    <a:bodyPr/>
                    <a:lstStyle/>
                    <a:p>
                      <a:pPr marL="0" marR="0" lvl="0" indent="0" algn="ctr" rtl="0">
                        <a:spcBef>
                          <a:spcPts val="0"/>
                        </a:spcBef>
                        <a:spcAft>
                          <a:spcPts val="0"/>
                        </a:spcAft>
                        <a:buNone/>
                      </a:pPr>
                      <a:r>
                        <a:rPr lang="en-GB" sz="1000" u="none" strike="noStrike" cap="none"/>
                        <a:t>Shuttle Runs x10</a:t>
                      </a:r>
                      <a:endParaRPr sz="1000"/>
                    </a:p>
                  </a:txBody>
                  <a:tcPr marL="74300" marR="74300" marT="37150" marB="37150">
                    <a:solidFill>
                      <a:srgbClr val="6FA8DC"/>
                    </a:solidFill>
                  </a:tcPr>
                </a:tc>
                <a:tc>
                  <a:txBody>
                    <a:bodyPr/>
                    <a:lstStyle/>
                    <a:p>
                      <a:pPr marL="0" lvl="0" indent="0" algn="ctr" rtl="0">
                        <a:spcBef>
                          <a:spcPts val="0"/>
                        </a:spcBef>
                        <a:spcAft>
                          <a:spcPts val="0"/>
                        </a:spcAft>
                        <a:buNone/>
                      </a:pPr>
                      <a:r>
                        <a:rPr lang="en-GB" sz="1000"/>
                        <a:t>6</a:t>
                      </a:r>
                      <a:endParaRPr sz="1000"/>
                    </a:p>
                  </a:txBody>
                  <a:tcPr marL="74300" marR="74300" marT="37150" marB="37150">
                    <a:solidFill>
                      <a:srgbClr val="6FA8DC"/>
                    </a:solidFill>
                  </a:tcPr>
                </a:tc>
                <a:extLst>
                  <a:ext uri="{0D108BD9-81ED-4DB2-BD59-A6C34878D82A}">
                    <a16:rowId xmlns:a16="http://schemas.microsoft.com/office/drawing/2014/main" val="10001"/>
                  </a:ext>
                </a:extLst>
              </a:tr>
              <a:tr h="251879">
                <a:tc>
                  <a:txBody>
                    <a:bodyPr/>
                    <a:lstStyle/>
                    <a:p>
                      <a:pPr marL="0" marR="0" lvl="0" indent="0" algn="ctr" rtl="0">
                        <a:spcBef>
                          <a:spcPts val="0"/>
                        </a:spcBef>
                        <a:spcAft>
                          <a:spcPts val="0"/>
                        </a:spcAft>
                        <a:buNone/>
                      </a:pPr>
                      <a:r>
                        <a:rPr lang="en-GB" sz="1000" u="none" strike="noStrike" cap="none"/>
                        <a:t>Star Jumps x20</a:t>
                      </a:r>
                      <a:endParaRPr sz="1000"/>
                    </a:p>
                  </a:txBody>
                  <a:tcPr marL="74300" marR="74300" marT="37150" marB="37150">
                    <a:solidFill>
                      <a:srgbClr val="6FA8DC"/>
                    </a:solidFill>
                  </a:tcPr>
                </a:tc>
                <a:tc>
                  <a:txBody>
                    <a:bodyPr/>
                    <a:lstStyle/>
                    <a:p>
                      <a:pPr marL="0" lvl="0" indent="0" algn="ctr" rtl="0">
                        <a:spcBef>
                          <a:spcPts val="0"/>
                        </a:spcBef>
                        <a:spcAft>
                          <a:spcPts val="0"/>
                        </a:spcAft>
                        <a:buNone/>
                      </a:pPr>
                      <a:r>
                        <a:rPr lang="en-GB" sz="1000"/>
                        <a:t>6</a:t>
                      </a:r>
                      <a:endParaRPr sz="1000"/>
                    </a:p>
                  </a:txBody>
                  <a:tcPr marL="74300" marR="74300" marT="37150" marB="37150">
                    <a:solidFill>
                      <a:srgbClr val="6FA8DC"/>
                    </a:solidFill>
                  </a:tcPr>
                </a:tc>
                <a:extLst>
                  <a:ext uri="{0D108BD9-81ED-4DB2-BD59-A6C34878D82A}">
                    <a16:rowId xmlns:a16="http://schemas.microsoft.com/office/drawing/2014/main" val="10002"/>
                  </a:ext>
                </a:extLst>
              </a:tr>
              <a:tr h="251879">
                <a:tc>
                  <a:txBody>
                    <a:bodyPr/>
                    <a:lstStyle/>
                    <a:p>
                      <a:pPr marL="0" marR="0" lvl="0" indent="0" algn="ctr" rtl="0">
                        <a:spcBef>
                          <a:spcPts val="0"/>
                        </a:spcBef>
                        <a:spcAft>
                          <a:spcPts val="0"/>
                        </a:spcAft>
                        <a:buNone/>
                      </a:pPr>
                      <a:r>
                        <a:rPr lang="en-GB" sz="1000" u="none" strike="noStrike" cap="none"/>
                        <a:t>High Knees (1 min)</a:t>
                      </a:r>
                      <a:endParaRPr sz="1000"/>
                    </a:p>
                  </a:txBody>
                  <a:tcPr marL="74300" marR="74300" marT="37150" marB="37150">
                    <a:solidFill>
                      <a:srgbClr val="6FA8DC"/>
                    </a:solidFill>
                  </a:tcPr>
                </a:tc>
                <a:tc>
                  <a:txBody>
                    <a:bodyPr/>
                    <a:lstStyle/>
                    <a:p>
                      <a:pPr marL="0" lvl="0" indent="0" algn="ctr" rtl="0">
                        <a:spcBef>
                          <a:spcPts val="0"/>
                        </a:spcBef>
                        <a:spcAft>
                          <a:spcPts val="0"/>
                        </a:spcAft>
                        <a:buNone/>
                      </a:pPr>
                      <a:r>
                        <a:rPr lang="en-GB" sz="1000"/>
                        <a:t>4</a:t>
                      </a:r>
                      <a:endParaRPr sz="1000"/>
                    </a:p>
                  </a:txBody>
                  <a:tcPr marL="74300" marR="74300" marT="37150" marB="37150">
                    <a:solidFill>
                      <a:srgbClr val="6FA8DC"/>
                    </a:solidFill>
                  </a:tcPr>
                </a:tc>
                <a:extLst>
                  <a:ext uri="{0D108BD9-81ED-4DB2-BD59-A6C34878D82A}">
                    <a16:rowId xmlns:a16="http://schemas.microsoft.com/office/drawing/2014/main" val="10003"/>
                  </a:ext>
                </a:extLst>
              </a:tr>
              <a:tr h="251879">
                <a:tc>
                  <a:txBody>
                    <a:bodyPr/>
                    <a:lstStyle/>
                    <a:p>
                      <a:pPr marL="0" marR="0" lvl="0" indent="0" algn="ctr" rtl="0">
                        <a:spcBef>
                          <a:spcPts val="0"/>
                        </a:spcBef>
                        <a:spcAft>
                          <a:spcPts val="0"/>
                        </a:spcAft>
                        <a:buNone/>
                      </a:pPr>
                      <a:r>
                        <a:rPr lang="en-GB" sz="1000" u="none" strike="noStrike" cap="none"/>
                        <a:t>Sit-ups x20 </a:t>
                      </a:r>
                      <a:endParaRPr sz="1000"/>
                    </a:p>
                  </a:txBody>
                  <a:tcPr marL="74300" marR="74300" marT="37150" marB="37150">
                    <a:solidFill>
                      <a:srgbClr val="6FA8DC"/>
                    </a:solidFill>
                  </a:tcPr>
                </a:tc>
                <a:tc>
                  <a:txBody>
                    <a:bodyPr/>
                    <a:lstStyle/>
                    <a:p>
                      <a:pPr marL="0" lvl="0" indent="0" algn="ctr" rtl="0">
                        <a:spcBef>
                          <a:spcPts val="0"/>
                        </a:spcBef>
                        <a:spcAft>
                          <a:spcPts val="0"/>
                        </a:spcAft>
                        <a:buNone/>
                      </a:pPr>
                      <a:r>
                        <a:rPr lang="en-GB" sz="1000"/>
                        <a:t>2</a:t>
                      </a:r>
                      <a:endParaRPr sz="1000"/>
                    </a:p>
                  </a:txBody>
                  <a:tcPr marL="74300" marR="74300" marT="37150" marB="37150">
                    <a:solidFill>
                      <a:srgbClr val="6FA8DC"/>
                    </a:solidFill>
                  </a:tcPr>
                </a:tc>
                <a:extLst>
                  <a:ext uri="{0D108BD9-81ED-4DB2-BD59-A6C34878D82A}">
                    <a16:rowId xmlns:a16="http://schemas.microsoft.com/office/drawing/2014/main" val="10004"/>
                  </a:ext>
                </a:extLst>
              </a:tr>
              <a:tr h="251879">
                <a:tc>
                  <a:txBody>
                    <a:bodyPr/>
                    <a:lstStyle/>
                    <a:p>
                      <a:pPr marL="0" marR="0" lvl="0" indent="0" algn="ctr" rtl="0">
                        <a:spcBef>
                          <a:spcPts val="0"/>
                        </a:spcBef>
                        <a:spcAft>
                          <a:spcPts val="0"/>
                        </a:spcAft>
                        <a:buNone/>
                      </a:pPr>
                      <a:r>
                        <a:rPr lang="en-GB" sz="1000" u="none" strike="noStrike" cap="none"/>
                        <a:t>Crunches x20</a:t>
                      </a:r>
                      <a:endParaRPr sz="1000"/>
                    </a:p>
                  </a:txBody>
                  <a:tcPr marL="74300" marR="74300" marT="37150" marB="37150">
                    <a:solidFill>
                      <a:srgbClr val="6FA8DC"/>
                    </a:solidFill>
                  </a:tcPr>
                </a:tc>
                <a:tc>
                  <a:txBody>
                    <a:bodyPr/>
                    <a:lstStyle/>
                    <a:p>
                      <a:pPr marL="0" lvl="0" indent="0" algn="ctr" rtl="0">
                        <a:spcBef>
                          <a:spcPts val="0"/>
                        </a:spcBef>
                        <a:spcAft>
                          <a:spcPts val="0"/>
                        </a:spcAft>
                        <a:buNone/>
                      </a:pPr>
                      <a:r>
                        <a:rPr lang="en-GB" sz="1000"/>
                        <a:t>6</a:t>
                      </a:r>
                      <a:endParaRPr sz="1000"/>
                    </a:p>
                  </a:txBody>
                  <a:tcPr marL="74300" marR="74300" marT="37150" marB="37150">
                    <a:solidFill>
                      <a:srgbClr val="6FA8DC"/>
                    </a:solidFill>
                  </a:tcPr>
                </a:tc>
                <a:extLst>
                  <a:ext uri="{0D108BD9-81ED-4DB2-BD59-A6C34878D82A}">
                    <a16:rowId xmlns:a16="http://schemas.microsoft.com/office/drawing/2014/main" val="10005"/>
                  </a:ext>
                </a:extLst>
              </a:tr>
              <a:tr h="251879">
                <a:tc>
                  <a:txBody>
                    <a:bodyPr/>
                    <a:lstStyle/>
                    <a:p>
                      <a:pPr marL="0" marR="0" lvl="0" indent="0" algn="ctr" rtl="0">
                        <a:spcBef>
                          <a:spcPts val="0"/>
                        </a:spcBef>
                        <a:spcAft>
                          <a:spcPts val="0"/>
                        </a:spcAft>
                        <a:buNone/>
                      </a:pPr>
                      <a:r>
                        <a:rPr lang="en-GB" sz="1000" u="none" strike="noStrike" cap="none"/>
                        <a:t>Mountain Climbers (1 min)</a:t>
                      </a:r>
                      <a:endParaRPr sz="1000"/>
                    </a:p>
                  </a:txBody>
                  <a:tcPr marL="74300" marR="74300" marT="37150" marB="37150">
                    <a:solidFill>
                      <a:srgbClr val="6FA8DC"/>
                    </a:solidFill>
                  </a:tcPr>
                </a:tc>
                <a:tc>
                  <a:txBody>
                    <a:bodyPr/>
                    <a:lstStyle/>
                    <a:p>
                      <a:pPr marL="0" lvl="0" indent="0" algn="ctr" rtl="0">
                        <a:spcBef>
                          <a:spcPts val="0"/>
                        </a:spcBef>
                        <a:spcAft>
                          <a:spcPts val="0"/>
                        </a:spcAft>
                        <a:buNone/>
                      </a:pPr>
                      <a:r>
                        <a:rPr lang="en-GB" sz="1000"/>
                        <a:t>4</a:t>
                      </a:r>
                      <a:endParaRPr sz="1000"/>
                    </a:p>
                  </a:txBody>
                  <a:tcPr marL="74300" marR="74300" marT="37150" marB="37150">
                    <a:solidFill>
                      <a:srgbClr val="6FA8DC"/>
                    </a:solidFill>
                  </a:tcPr>
                </a:tc>
                <a:extLst>
                  <a:ext uri="{0D108BD9-81ED-4DB2-BD59-A6C34878D82A}">
                    <a16:rowId xmlns:a16="http://schemas.microsoft.com/office/drawing/2014/main" val="10006"/>
                  </a:ext>
                </a:extLst>
              </a:tr>
              <a:tr h="251879">
                <a:tc>
                  <a:txBody>
                    <a:bodyPr/>
                    <a:lstStyle/>
                    <a:p>
                      <a:pPr marL="0" marR="0" lvl="0" indent="0" algn="ctr" rtl="0">
                        <a:spcBef>
                          <a:spcPts val="0"/>
                        </a:spcBef>
                        <a:spcAft>
                          <a:spcPts val="0"/>
                        </a:spcAft>
                        <a:buNone/>
                      </a:pPr>
                      <a:r>
                        <a:rPr lang="en-GB" sz="1000" u="none" strike="noStrike" cap="none"/>
                        <a:t>Plank (1 min)</a:t>
                      </a:r>
                      <a:endParaRPr sz="1000"/>
                    </a:p>
                  </a:txBody>
                  <a:tcPr marL="74300" marR="74300" marT="37150" marB="37150">
                    <a:solidFill>
                      <a:srgbClr val="6FA8DC"/>
                    </a:solidFill>
                  </a:tcPr>
                </a:tc>
                <a:tc>
                  <a:txBody>
                    <a:bodyPr/>
                    <a:lstStyle/>
                    <a:p>
                      <a:pPr marL="0" lvl="0" indent="0" algn="ctr" rtl="0">
                        <a:spcBef>
                          <a:spcPts val="0"/>
                        </a:spcBef>
                        <a:spcAft>
                          <a:spcPts val="0"/>
                        </a:spcAft>
                        <a:buNone/>
                      </a:pPr>
                      <a:r>
                        <a:rPr lang="en-GB" sz="1000"/>
                        <a:t>4</a:t>
                      </a:r>
                      <a:endParaRPr sz="1000"/>
                    </a:p>
                  </a:txBody>
                  <a:tcPr marL="74300" marR="74300" marT="37150" marB="37150">
                    <a:solidFill>
                      <a:srgbClr val="6FA8DC"/>
                    </a:solidFill>
                  </a:tcPr>
                </a:tc>
                <a:extLst>
                  <a:ext uri="{0D108BD9-81ED-4DB2-BD59-A6C34878D82A}">
                    <a16:rowId xmlns:a16="http://schemas.microsoft.com/office/drawing/2014/main" val="10007"/>
                  </a:ext>
                </a:extLst>
              </a:tr>
              <a:tr h="251879">
                <a:tc>
                  <a:txBody>
                    <a:bodyPr/>
                    <a:lstStyle/>
                    <a:p>
                      <a:pPr marL="0" marR="0" lvl="0" indent="0" algn="ctr" rtl="0">
                        <a:spcBef>
                          <a:spcPts val="0"/>
                        </a:spcBef>
                        <a:spcAft>
                          <a:spcPts val="0"/>
                        </a:spcAft>
                        <a:buNone/>
                      </a:pPr>
                      <a:r>
                        <a:rPr lang="en-GB" sz="1000" u="none" strike="noStrike" cap="none"/>
                        <a:t>Squats x20</a:t>
                      </a:r>
                      <a:endParaRPr sz="1000"/>
                    </a:p>
                  </a:txBody>
                  <a:tcPr marL="74300" marR="74300" marT="37150" marB="37150">
                    <a:solidFill>
                      <a:srgbClr val="6FA8DC"/>
                    </a:solidFill>
                  </a:tcPr>
                </a:tc>
                <a:tc>
                  <a:txBody>
                    <a:bodyPr/>
                    <a:lstStyle/>
                    <a:p>
                      <a:pPr marL="0" lvl="0" indent="0" algn="ctr" rtl="0">
                        <a:spcBef>
                          <a:spcPts val="0"/>
                        </a:spcBef>
                        <a:spcAft>
                          <a:spcPts val="0"/>
                        </a:spcAft>
                        <a:buNone/>
                      </a:pPr>
                      <a:r>
                        <a:rPr lang="en-GB" sz="1000"/>
                        <a:t>4</a:t>
                      </a:r>
                      <a:endParaRPr sz="1000"/>
                    </a:p>
                  </a:txBody>
                  <a:tcPr marL="74300" marR="74300" marT="37150" marB="37150">
                    <a:solidFill>
                      <a:srgbClr val="6FA8DC"/>
                    </a:solidFill>
                  </a:tcPr>
                </a:tc>
                <a:extLst>
                  <a:ext uri="{0D108BD9-81ED-4DB2-BD59-A6C34878D82A}">
                    <a16:rowId xmlns:a16="http://schemas.microsoft.com/office/drawing/2014/main" val="10008"/>
                  </a:ext>
                </a:extLst>
              </a:tr>
              <a:tr h="251879">
                <a:tc>
                  <a:txBody>
                    <a:bodyPr/>
                    <a:lstStyle/>
                    <a:p>
                      <a:pPr marL="0" marR="0" lvl="0" indent="0" algn="ctr" rtl="0">
                        <a:spcBef>
                          <a:spcPts val="0"/>
                        </a:spcBef>
                        <a:spcAft>
                          <a:spcPts val="0"/>
                        </a:spcAft>
                        <a:buNone/>
                      </a:pPr>
                      <a:r>
                        <a:rPr lang="en-GB" sz="1000" u="none" strike="noStrike" cap="none"/>
                        <a:t>Squat Jumps x20</a:t>
                      </a:r>
                      <a:endParaRPr sz="1000"/>
                    </a:p>
                  </a:txBody>
                  <a:tcPr marL="74300" marR="74300" marT="37150" marB="37150">
                    <a:solidFill>
                      <a:srgbClr val="6FA8DC"/>
                    </a:solidFill>
                  </a:tcPr>
                </a:tc>
                <a:tc>
                  <a:txBody>
                    <a:bodyPr/>
                    <a:lstStyle/>
                    <a:p>
                      <a:pPr marL="0" lvl="0" indent="0" algn="ctr" rtl="0">
                        <a:spcBef>
                          <a:spcPts val="0"/>
                        </a:spcBef>
                        <a:spcAft>
                          <a:spcPts val="0"/>
                        </a:spcAft>
                        <a:buNone/>
                      </a:pPr>
                      <a:r>
                        <a:rPr lang="en-GB" sz="1000"/>
                        <a:t>6</a:t>
                      </a:r>
                      <a:endParaRPr sz="1000"/>
                    </a:p>
                  </a:txBody>
                  <a:tcPr marL="74300" marR="74300" marT="37150" marB="37150">
                    <a:solidFill>
                      <a:srgbClr val="6FA8DC"/>
                    </a:solidFill>
                  </a:tcPr>
                </a:tc>
                <a:extLst>
                  <a:ext uri="{0D108BD9-81ED-4DB2-BD59-A6C34878D82A}">
                    <a16:rowId xmlns:a16="http://schemas.microsoft.com/office/drawing/2014/main" val="10009"/>
                  </a:ext>
                </a:extLst>
              </a:tr>
              <a:tr h="251879">
                <a:tc>
                  <a:txBody>
                    <a:bodyPr/>
                    <a:lstStyle/>
                    <a:p>
                      <a:pPr marL="0" marR="0" lvl="0" indent="0" algn="ctr" rtl="0">
                        <a:spcBef>
                          <a:spcPts val="0"/>
                        </a:spcBef>
                        <a:spcAft>
                          <a:spcPts val="0"/>
                        </a:spcAft>
                        <a:buNone/>
                      </a:pPr>
                      <a:r>
                        <a:rPr lang="en-GB" sz="1000" u="none" strike="noStrike" cap="none"/>
                        <a:t>Burpees x15</a:t>
                      </a:r>
                      <a:endParaRPr sz="1000"/>
                    </a:p>
                  </a:txBody>
                  <a:tcPr marL="74300" marR="74300" marT="37150" marB="37150">
                    <a:solidFill>
                      <a:srgbClr val="6FA8DC"/>
                    </a:solidFill>
                  </a:tcPr>
                </a:tc>
                <a:tc>
                  <a:txBody>
                    <a:bodyPr/>
                    <a:lstStyle/>
                    <a:p>
                      <a:pPr marL="0" lvl="0" indent="0" algn="ctr" rtl="0">
                        <a:spcBef>
                          <a:spcPts val="0"/>
                        </a:spcBef>
                        <a:spcAft>
                          <a:spcPts val="0"/>
                        </a:spcAft>
                        <a:buNone/>
                      </a:pPr>
                      <a:r>
                        <a:rPr lang="en-GB" sz="1000"/>
                        <a:t>4</a:t>
                      </a:r>
                      <a:endParaRPr sz="1000"/>
                    </a:p>
                  </a:txBody>
                  <a:tcPr marL="74300" marR="74300" marT="37150" marB="37150">
                    <a:solidFill>
                      <a:srgbClr val="6FA8DC"/>
                    </a:solidFill>
                  </a:tcPr>
                </a:tc>
                <a:extLst>
                  <a:ext uri="{0D108BD9-81ED-4DB2-BD59-A6C34878D82A}">
                    <a16:rowId xmlns:a16="http://schemas.microsoft.com/office/drawing/2014/main" val="10010"/>
                  </a:ext>
                </a:extLst>
              </a:tr>
              <a:tr h="251879">
                <a:tc>
                  <a:txBody>
                    <a:bodyPr/>
                    <a:lstStyle/>
                    <a:p>
                      <a:pPr marL="0" marR="0" lvl="0" indent="0" algn="ctr" rtl="0">
                        <a:spcBef>
                          <a:spcPts val="0"/>
                        </a:spcBef>
                        <a:spcAft>
                          <a:spcPts val="0"/>
                        </a:spcAft>
                        <a:buNone/>
                      </a:pPr>
                      <a:r>
                        <a:rPr lang="en-GB" sz="1000" u="none" strike="noStrike" cap="none"/>
                        <a:t>Press Ups x10</a:t>
                      </a:r>
                      <a:endParaRPr sz="1000"/>
                    </a:p>
                  </a:txBody>
                  <a:tcPr marL="74300" marR="74300" marT="37150" marB="37150">
                    <a:solidFill>
                      <a:srgbClr val="6FA8DC"/>
                    </a:solidFill>
                  </a:tcPr>
                </a:tc>
                <a:tc>
                  <a:txBody>
                    <a:bodyPr/>
                    <a:lstStyle/>
                    <a:p>
                      <a:pPr marL="0" lvl="0" indent="0" algn="ctr" rtl="0">
                        <a:spcBef>
                          <a:spcPts val="0"/>
                        </a:spcBef>
                        <a:spcAft>
                          <a:spcPts val="0"/>
                        </a:spcAft>
                        <a:buNone/>
                      </a:pPr>
                      <a:r>
                        <a:rPr lang="en-GB" sz="1000"/>
                        <a:t>2</a:t>
                      </a:r>
                      <a:endParaRPr sz="1000"/>
                    </a:p>
                  </a:txBody>
                  <a:tcPr marL="74300" marR="74300" marT="37150" marB="37150">
                    <a:solidFill>
                      <a:srgbClr val="6FA8DC"/>
                    </a:solidFill>
                  </a:tcPr>
                </a:tc>
                <a:extLst>
                  <a:ext uri="{0D108BD9-81ED-4DB2-BD59-A6C34878D82A}">
                    <a16:rowId xmlns:a16="http://schemas.microsoft.com/office/drawing/2014/main" val="10011"/>
                  </a:ext>
                </a:extLst>
              </a:tr>
              <a:tr h="251879">
                <a:tc>
                  <a:txBody>
                    <a:bodyPr/>
                    <a:lstStyle/>
                    <a:p>
                      <a:pPr marL="0" marR="0" lvl="0" indent="0" algn="ctr" rtl="0">
                        <a:spcBef>
                          <a:spcPts val="0"/>
                        </a:spcBef>
                        <a:spcAft>
                          <a:spcPts val="0"/>
                        </a:spcAft>
                        <a:buNone/>
                      </a:pPr>
                      <a:r>
                        <a:rPr lang="en-GB" sz="1000" u="none" strike="noStrike" cap="none"/>
                        <a:t>Bicep Curl x20</a:t>
                      </a:r>
                      <a:endParaRPr sz="1000"/>
                    </a:p>
                  </a:txBody>
                  <a:tcPr marL="74300" marR="74300" marT="37150" marB="37150">
                    <a:solidFill>
                      <a:srgbClr val="6FA8DC"/>
                    </a:solidFill>
                  </a:tcPr>
                </a:tc>
                <a:tc>
                  <a:txBody>
                    <a:bodyPr/>
                    <a:lstStyle/>
                    <a:p>
                      <a:pPr marL="0" lvl="0" indent="0" algn="ctr" rtl="0">
                        <a:spcBef>
                          <a:spcPts val="0"/>
                        </a:spcBef>
                        <a:spcAft>
                          <a:spcPts val="0"/>
                        </a:spcAft>
                        <a:buNone/>
                      </a:pPr>
                      <a:r>
                        <a:rPr lang="en-GB" sz="1000" dirty="0"/>
                        <a:t>6</a:t>
                      </a:r>
                      <a:endParaRPr sz="1000" dirty="0"/>
                    </a:p>
                  </a:txBody>
                  <a:tcPr marL="74300" marR="74300" marT="37150" marB="37150">
                    <a:solidFill>
                      <a:srgbClr val="6FA8DC"/>
                    </a:solidFill>
                  </a:tcPr>
                </a:tc>
                <a:extLst>
                  <a:ext uri="{0D108BD9-81ED-4DB2-BD59-A6C34878D82A}">
                    <a16:rowId xmlns:a16="http://schemas.microsoft.com/office/drawing/2014/main" val="10012"/>
                  </a:ext>
                </a:extLst>
              </a:tr>
            </a:tbl>
          </a:graphicData>
        </a:graphic>
      </p:graphicFrame>
      <p:pic>
        <p:nvPicPr>
          <p:cNvPr id="8" name="Google Shape;117;p19">
            <a:extLst>
              <a:ext uri="{FF2B5EF4-FFF2-40B4-BE49-F238E27FC236}">
                <a16:creationId xmlns:a16="http://schemas.microsoft.com/office/drawing/2014/main" id="{482CE527-1961-42C2-9FD6-EC7FA0059A6E}"/>
              </a:ext>
            </a:extLst>
          </p:cNvPr>
          <p:cNvPicPr preferRelativeResize="0"/>
          <p:nvPr/>
        </p:nvPicPr>
        <p:blipFill rotWithShape="1">
          <a:blip r:embed="rId3">
            <a:alphaModFix/>
          </a:blip>
          <a:srcRect l="25695" t="4606" r="23169" b="8323"/>
          <a:stretch/>
        </p:blipFill>
        <p:spPr>
          <a:xfrm>
            <a:off x="131684" y="3148931"/>
            <a:ext cx="2052143" cy="2446000"/>
          </a:xfrm>
          <a:prstGeom prst="rect">
            <a:avLst/>
          </a:prstGeom>
          <a:noFill/>
          <a:ln>
            <a:noFill/>
          </a:ln>
        </p:spPr>
      </p:pic>
      <p:sp>
        <p:nvSpPr>
          <p:cNvPr id="9" name="Google Shape;118;p19">
            <a:extLst>
              <a:ext uri="{FF2B5EF4-FFF2-40B4-BE49-F238E27FC236}">
                <a16:creationId xmlns:a16="http://schemas.microsoft.com/office/drawing/2014/main" id="{199637BE-C5D1-4351-8340-1FF45AEECD7F}"/>
              </a:ext>
            </a:extLst>
          </p:cNvPr>
          <p:cNvSpPr txBox="1"/>
          <p:nvPr/>
        </p:nvSpPr>
        <p:spPr>
          <a:xfrm>
            <a:off x="3838863" y="4988040"/>
            <a:ext cx="4971300" cy="590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400" b="1" dirty="0">
                <a:solidFill>
                  <a:srgbClr val="0000FF"/>
                </a:solidFill>
                <a:latin typeface="Happy Monkey"/>
                <a:ea typeface="Happy Monkey"/>
                <a:cs typeface="Happy Monkey"/>
                <a:sym typeface="Happy Monkey"/>
              </a:rPr>
              <a:t>How many runs did you score?</a:t>
            </a:r>
            <a:endParaRPr sz="2400" b="1" dirty="0">
              <a:solidFill>
                <a:srgbClr val="0000FF"/>
              </a:solidFill>
              <a:latin typeface="Happy Monkey"/>
              <a:ea typeface="Happy Monkey"/>
              <a:cs typeface="Happy Monkey"/>
              <a:sym typeface="Happy Monkey"/>
            </a:endParaRPr>
          </a:p>
          <a:p>
            <a:pPr marL="0" lvl="0" indent="0" algn="l" rtl="0">
              <a:spcBef>
                <a:spcPts val="0"/>
              </a:spcBef>
              <a:spcAft>
                <a:spcPts val="0"/>
              </a:spcAft>
              <a:buNone/>
            </a:pPr>
            <a:endParaRPr sz="1800" b="1" dirty="0">
              <a:solidFill>
                <a:srgbClr val="0000FF"/>
              </a:solidFill>
              <a:latin typeface="Happy Monkey"/>
              <a:ea typeface="Happy Monkey"/>
              <a:cs typeface="Happy Monkey"/>
              <a:sym typeface="Happy Monkey"/>
            </a:endParaRPr>
          </a:p>
        </p:txBody>
      </p:sp>
    </p:spTree>
    <p:extLst>
      <p:ext uri="{BB962C8B-B14F-4D97-AF65-F5344CB8AC3E}">
        <p14:creationId xmlns:p14="http://schemas.microsoft.com/office/powerpoint/2010/main" val="23821090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23;p20">
            <a:extLst>
              <a:ext uri="{FF2B5EF4-FFF2-40B4-BE49-F238E27FC236}">
                <a16:creationId xmlns:a16="http://schemas.microsoft.com/office/drawing/2014/main" id="{4E0EBC5C-E2E5-4275-824C-38F6BA5B5DC2}"/>
              </a:ext>
            </a:extLst>
          </p:cNvPr>
          <p:cNvSpPr txBox="1"/>
          <p:nvPr/>
        </p:nvSpPr>
        <p:spPr>
          <a:xfrm>
            <a:off x="1644664" y="165206"/>
            <a:ext cx="7939018" cy="1198926"/>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400" b="1" u="sng">
                <a:latin typeface="Happy Monkey"/>
                <a:ea typeface="Happy Monkey"/>
                <a:cs typeface="Happy Monkey"/>
                <a:sym typeface="Happy Monkey"/>
              </a:rPr>
              <a:t>Athlete 2- Owen Farrell (Rugby Fitness)</a:t>
            </a:r>
            <a:endParaRPr sz="2400" b="1" u="sng">
              <a:latin typeface="Happy Monkey"/>
              <a:ea typeface="Happy Monkey"/>
              <a:cs typeface="Happy Monkey"/>
              <a:sym typeface="Happy Monkey"/>
            </a:endParaRPr>
          </a:p>
          <a:p>
            <a:pPr marL="0" lvl="0" indent="0" algn="l" rtl="0">
              <a:spcBef>
                <a:spcPts val="0"/>
              </a:spcBef>
              <a:spcAft>
                <a:spcPts val="0"/>
              </a:spcAft>
              <a:buNone/>
            </a:pPr>
            <a:r>
              <a:rPr lang="en-GB" sz="1800" b="1">
                <a:solidFill>
                  <a:srgbClr val="FF9900"/>
                </a:solidFill>
                <a:latin typeface="Happy Monkey"/>
                <a:ea typeface="Happy Monkey"/>
                <a:cs typeface="Happy Monkey"/>
                <a:sym typeface="Happy Monkey"/>
              </a:rPr>
              <a:t>Click on the picture of Owen to witness him in action</a:t>
            </a:r>
            <a:endParaRPr sz="1800" b="1">
              <a:solidFill>
                <a:srgbClr val="FF9900"/>
              </a:solidFill>
              <a:latin typeface="Happy Monkey"/>
              <a:ea typeface="Happy Monkey"/>
              <a:cs typeface="Happy Monkey"/>
              <a:sym typeface="Happy Monkey"/>
            </a:endParaRPr>
          </a:p>
        </p:txBody>
      </p:sp>
      <p:graphicFrame>
        <p:nvGraphicFramePr>
          <p:cNvPr id="4" name="Google Shape;124;p20">
            <a:extLst>
              <a:ext uri="{FF2B5EF4-FFF2-40B4-BE49-F238E27FC236}">
                <a16:creationId xmlns:a16="http://schemas.microsoft.com/office/drawing/2014/main" id="{45147474-6629-43BE-84AE-C45BB5C68B74}"/>
              </a:ext>
            </a:extLst>
          </p:cNvPr>
          <p:cNvGraphicFramePr/>
          <p:nvPr>
            <p:extLst>
              <p:ext uri="{D42A27DB-BD31-4B8C-83A1-F6EECF244321}">
                <p14:modId xmlns:p14="http://schemas.microsoft.com/office/powerpoint/2010/main" val="2766967381"/>
              </p:ext>
            </p:extLst>
          </p:nvPr>
        </p:nvGraphicFramePr>
        <p:xfrm>
          <a:off x="1950531" y="1209297"/>
          <a:ext cx="7795636" cy="3507500"/>
        </p:xfrm>
        <a:graphic>
          <a:graphicData uri="http://schemas.openxmlformats.org/drawingml/2006/table">
            <a:tbl>
              <a:tblPr firstRow="1" bandRow="1">
                <a:noFill/>
              </a:tblPr>
              <a:tblGrid>
                <a:gridCol w="4510112">
                  <a:extLst>
                    <a:ext uri="{9D8B030D-6E8A-4147-A177-3AD203B41FA5}">
                      <a16:colId xmlns:a16="http://schemas.microsoft.com/office/drawing/2014/main" val="20000"/>
                    </a:ext>
                  </a:extLst>
                </a:gridCol>
                <a:gridCol w="3285524">
                  <a:extLst>
                    <a:ext uri="{9D8B030D-6E8A-4147-A177-3AD203B41FA5}">
                      <a16:colId xmlns:a16="http://schemas.microsoft.com/office/drawing/2014/main" val="20001"/>
                    </a:ext>
                  </a:extLst>
                </a:gridCol>
              </a:tblGrid>
              <a:tr h="319268">
                <a:tc>
                  <a:txBody>
                    <a:bodyPr/>
                    <a:lstStyle/>
                    <a:p>
                      <a:pPr marL="0" marR="0" lvl="0" indent="0" algn="ctr" rtl="0">
                        <a:spcBef>
                          <a:spcPts val="0"/>
                        </a:spcBef>
                        <a:spcAft>
                          <a:spcPts val="0"/>
                        </a:spcAft>
                        <a:buNone/>
                      </a:pPr>
                      <a:r>
                        <a:rPr lang="en-GB" sz="1300" u="none" strike="noStrike" cap="none">
                          <a:solidFill>
                            <a:srgbClr val="000000"/>
                          </a:solidFill>
                        </a:rPr>
                        <a:t>Exercise</a:t>
                      </a:r>
                      <a:endParaRPr/>
                    </a:p>
                  </a:txBody>
                  <a:tcPr marL="74300" marR="74300" marT="37150" marB="37150">
                    <a:solidFill>
                      <a:srgbClr val="FF9900"/>
                    </a:solidFill>
                  </a:tcPr>
                </a:tc>
                <a:tc>
                  <a:txBody>
                    <a:bodyPr/>
                    <a:lstStyle/>
                    <a:p>
                      <a:pPr marL="0" marR="0" lvl="0" indent="0" algn="ctr" rtl="0">
                        <a:spcBef>
                          <a:spcPts val="0"/>
                        </a:spcBef>
                        <a:spcAft>
                          <a:spcPts val="0"/>
                        </a:spcAft>
                        <a:buNone/>
                      </a:pPr>
                      <a:r>
                        <a:rPr lang="en-GB" sz="1300">
                          <a:solidFill>
                            <a:srgbClr val="000000"/>
                          </a:solidFill>
                        </a:rPr>
                        <a:t>Points</a:t>
                      </a:r>
                      <a:r>
                        <a:rPr lang="en-GB" sz="1300" u="none" strike="noStrike" cap="none">
                          <a:solidFill>
                            <a:srgbClr val="000000"/>
                          </a:solidFill>
                        </a:rPr>
                        <a:t> Scored</a:t>
                      </a:r>
                      <a:endParaRPr/>
                    </a:p>
                  </a:txBody>
                  <a:tcPr marL="74300" marR="74300" marT="37150" marB="37150">
                    <a:solidFill>
                      <a:srgbClr val="FF9900"/>
                    </a:solidFill>
                  </a:tcPr>
                </a:tc>
                <a:extLst>
                  <a:ext uri="{0D108BD9-81ED-4DB2-BD59-A6C34878D82A}">
                    <a16:rowId xmlns:a16="http://schemas.microsoft.com/office/drawing/2014/main" val="10000"/>
                  </a:ext>
                </a:extLst>
              </a:tr>
              <a:tr h="265686">
                <a:tc>
                  <a:txBody>
                    <a:bodyPr/>
                    <a:lstStyle/>
                    <a:p>
                      <a:pPr marL="0" marR="0" lvl="0" indent="0" algn="ctr" rtl="0">
                        <a:spcBef>
                          <a:spcPts val="0"/>
                        </a:spcBef>
                        <a:spcAft>
                          <a:spcPts val="0"/>
                        </a:spcAft>
                        <a:buNone/>
                      </a:pPr>
                      <a:r>
                        <a:rPr lang="en-GB" sz="1000" u="none" strike="noStrike" cap="none"/>
                        <a:t>Shuttle Runs x10</a:t>
                      </a:r>
                      <a:endParaRPr sz="1000"/>
                    </a:p>
                  </a:txBody>
                  <a:tcPr marL="74300" marR="74300" marT="37150" marB="37150">
                    <a:solidFill>
                      <a:srgbClr val="F9CB9C"/>
                    </a:solidFill>
                  </a:tcPr>
                </a:tc>
                <a:tc>
                  <a:txBody>
                    <a:bodyPr/>
                    <a:lstStyle/>
                    <a:p>
                      <a:pPr marL="0" lvl="0" indent="0" algn="ctr" rtl="0">
                        <a:spcBef>
                          <a:spcPts val="0"/>
                        </a:spcBef>
                        <a:spcAft>
                          <a:spcPts val="0"/>
                        </a:spcAft>
                        <a:buNone/>
                      </a:pPr>
                      <a:r>
                        <a:rPr lang="en-GB" sz="1000"/>
                        <a:t>5</a:t>
                      </a:r>
                      <a:endParaRPr sz="1000"/>
                    </a:p>
                  </a:txBody>
                  <a:tcPr marL="74300" marR="74300" marT="37150" marB="37150">
                    <a:solidFill>
                      <a:srgbClr val="F9CB9C"/>
                    </a:solidFill>
                  </a:tcPr>
                </a:tc>
                <a:extLst>
                  <a:ext uri="{0D108BD9-81ED-4DB2-BD59-A6C34878D82A}">
                    <a16:rowId xmlns:a16="http://schemas.microsoft.com/office/drawing/2014/main" val="10001"/>
                  </a:ext>
                </a:extLst>
              </a:tr>
              <a:tr h="265686">
                <a:tc>
                  <a:txBody>
                    <a:bodyPr/>
                    <a:lstStyle/>
                    <a:p>
                      <a:pPr marL="0" marR="0" lvl="0" indent="0" algn="ctr" rtl="0">
                        <a:spcBef>
                          <a:spcPts val="0"/>
                        </a:spcBef>
                        <a:spcAft>
                          <a:spcPts val="0"/>
                        </a:spcAft>
                        <a:buNone/>
                      </a:pPr>
                      <a:r>
                        <a:rPr lang="en-GB" sz="1000" u="none" strike="noStrike" cap="none"/>
                        <a:t>Star Jumps x20</a:t>
                      </a:r>
                      <a:endParaRPr sz="1000"/>
                    </a:p>
                  </a:txBody>
                  <a:tcPr marL="74300" marR="74300" marT="37150" marB="37150">
                    <a:solidFill>
                      <a:srgbClr val="F9CB9C"/>
                    </a:solidFill>
                  </a:tcPr>
                </a:tc>
                <a:tc>
                  <a:txBody>
                    <a:bodyPr/>
                    <a:lstStyle/>
                    <a:p>
                      <a:pPr marL="0" lvl="0" indent="0" algn="ctr" rtl="0">
                        <a:spcBef>
                          <a:spcPts val="0"/>
                        </a:spcBef>
                        <a:spcAft>
                          <a:spcPts val="0"/>
                        </a:spcAft>
                        <a:buNone/>
                      </a:pPr>
                      <a:r>
                        <a:rPr lang="en-GB" sz="1000"/>
                        <a:t>2</a:t>
                      </a:r>
                      <a:endParaRPr sz="1000"/>
                    </a:p>
                  </a:txBody>
                  <a:tcPr marL="74300" marR="74300" marT="37150" marB="37150">
                    <a:solidFill>
                      <a:srgbClr val="F9CB9C"/>
                    </a:solidFill>
                  </a:tcPr>
                </a:tc>
                <a:extLst>
                  <a:ext uri="{0D108BD9-81ED-4DB2-BD59-A6C34878D82A}">
                    <a16:rowId xmlns:a16="http://schemas.microsoft.com/office/drawing/2014/main" val="10002"/>
                  </a:ext>
                </a:extLst>
              </a:tr>
              <a:tr h="265686">
                <a:tc>
                  <a:txBody>
                    <a:bodyPr/>
                    <a:lstStyle/>
                    <a:p>
                      <a:pPr marL="0" marR="0" lvl="0" indent="0" algn="ctr" rtl="0">
                        <a:spcBef>
                          <a:spcPts val="0"/>
                        </a:spcBef>
                        <a:spcAft>
                          <a:spcPts val="0"/>
                        </a:spcAft>
                        <a:buNone/>
                      </a:pPr>
                      <a:r>
                        <a:rPr lang="en-GB" sz="1000" u="none" strike="noStrike" cap="none"/>
                        <a:t>High Knees (1 min)</a:t>
                      </a:r>
                      <a:endParaRPr sz="1000"/>
                    </a:p>
                  </a:txBody>
                  <a:tcPr marL="74300" marR="74300" marT="37150" marB="37150">
                    <a:solidFill>
                      <a:srgbClr val="F9CB9C"/>
                    </a:solidFill>
                  </a:tcPr>
                </a:tc>
                <a:tc>
                  <a:txBody>
                    <a:bodyPr/>
                    <a:lstStyle/>
                    <a:p>
                      <a:pPr marL="0" lvl="0" indent="0" algn="ctr" rtl="0">
                        <a:spcBef>
                          <a:spcPts val="0"/>
                        </a:spcBef>
                        <a:spcAft>
                          <a:spcPts val="0"/>
                        </a:spcAft>
                        <a:buNone/>
                      </a:pPr>
                      <a:r>
                        <a:rPr lang="en-GB" sz="1000"/>
                        <a:t>5</a:t>
                      </a:r>
                      <a:endParaRPr sz="1000"/>
                    </a:p>
                  </a:txBody>
                  <a:tcPr marL="74300" marR="74300" marT="37150" marB="37150">
                    <a:solidFill>
                      <a:srgbClr val="F9CB9C"/>
                    </a:solidFill>
                  </a:tcPr>
                </a:tc>
                <a:extLst>
                  <a:ext uri="{0D108BD9-81ED-4DB2-BD59-A6C34878D82A}">
                    <a16:rowId xmlns:a16="http://schemas.microsoft.com/office/drawing/2014/main" val="10003"/>
                  </a:ext>
                </a:extLst>
              </a:tr>
              <a:tr h="265686">
                <a:tc>
                  <a:txBody>
                    <a:bodyPr/>
                    <a:lstStyle/>
                    <a:p>
                      <a:pPr marL="0" marR="0" lvl="0" indent="0" algn="ctr" rtl="0">
                        <a:spcBef>
                          <a:spcPts val="0"/>
                        </a:spcBef>
                        <a:spcAft>
                          <a:spcPts val="0"/>
                        </a:spcAft>
                        <a:buNone/>
                      </a:pPr>
                      <a:r>
                        <a:rPr lang="en-GB" sz="1000" u="none" strike="noStrike" cap="none"/>
                        <a:t>Sit-ups x20 </a:t>
                      </a:r>
                      <a:endParaRPr sz="1000"/>
                    </a:p>
                  </a:txBody>
                  <a:tcPr marL="74300" marR="74300" marT="37150" marB="37150">
                    <a:solidFill>
                      <a:srgbClr val="F9CB9C"/>
                    </a:solidFill>
                  </a:tcPr>
                </a:tc>
                <a:tc>
                  <a:txBody>
                    <a:bodyPr/>
                    <a:lstStyle/>
                    <a:p>
                      <a:pPr marL="0" lvl="0" indent="0" algn="ctr" rtl="0">
                        <a:spcBef>
                          <a:spcPts val="0"/>
                        </a:spcBef>
                        <a:spcAft>
                          <a:spcPts val="0"/>
                        </a:spcAft>
                        <a:buNone/>
                      </a:pPr>
                      <a:r>
                        <a:rPr lang="en-GB" sz="1000"/>
                        <a:t>2</a:t>
                      </a:r>
                      <a:endParaRPr sz="1000"/>
                    </a:p>
                  </a:txBody>
                  <a:tcPr marL="74300" marR="74300" marT="37150" marB="37150">
                    <a:solidFill>
                      <a:srgbClr val="F9CB9C"/>
                    </a:solidFill>
                  </a:tcPr>
                </a:tc>
                <a:extLst>
                  <a:ext uri="{0D108BD9-81ED-4DB2-BD59-A6C34878D82A}">
                    <a16:rowId xmlns:a16="http://schemas.microsoft.com/office/drawing/2014/main" val="10004"/>
                  </a:ext>
                </a:extLst>
              </a:tr>
              <a:tr h="265686">
                <a:tc>
                  <a:txBody>
                    <a:bodyPr/>
                    <a:lstStyle/>
                    <a:p>
                      <a:pPr marL="0" marR="0" lvl="0" indent="0" algn="ctr" rtl="0">
                        <a:spcBef>
                          <a:spcPts val="0"/>
                        </a:spcBef>
                        <a:spcAft>
                          <a:spcPts val="0"/>
                        </a:spcAft>
                        <a:buNone/>
                      </a:pPr>
                      <a:r>
                        <a:rPr lang="en-GB" sz="1000" u="none" strike="noStrike" cap="none"/>
                        <a:t>Crunches x20</a:t>
                      </a:r>
                      <a:endParaRPr sz="1000"/>
                    </a:p>
                  </a:txBody>
                  <a:tcPr marL="74300" marR="74300" marT="37150" marB="37150">
                    <a:solidFill>
                      <a:srgbClr val="F9CB9C"/>
                    </a:solidFill>
                  </a:tcPr>
                </a:tc>
                <a:tc>
                  <a:txBody>
                    <a:bodyPr/>
                    <a:lstStyle/>
                    <a:p>
                      <a:pPr marL="0" lvl="0" indent="0" algn="ctr" rtl="0">
                        <a:spcBef>
                          <a:spcPts val="0"/>
                        </a:spcBef>
                        <a:spcAft>
                          <a:spcPts val="0"/>
                        </a:spcAft>
                        <a:buNone/>
                      </a:pPr>
                      <a:r>
                        <a:rPr lang="en-GB" sz="1000"/>
                        <a:t>2</a:t>
                      </a:r>
                      <a:endParaRPr sz="1000"/>
                    </a:p>
                  </a:txBody>
                  <a:tcPr marL="74300" marR="74300" marT="37150" marB="37150">
                    <a:solidFill>
                      <a:srgbClr val="F9CB9C"/>
                    </a:solidFill>
                  </a:tcPr>
                </a:tc>
                <a:extLst>
                  <a:ext uri="{0D108BD9-81ED-4DB2-BD59-A6C34878D82A}">
                    <a16:rowId xmlns:a16="http://schemas.microsoft.com/office/drawing/2014/main" val="10005"/>
                  </a:ext>
                </a:extLst>
              </a:tr>
              <a:tr h="265686">
                <a:tc>
                  <a:txBody>
                    <a:bodyPr/>
                    <a:lstStyle/>
                    <a:p>
                      <a:pPr marL="0" marR="0" lvl="0" indent="0" algn="ctr" rtl="0">
                        <a:spcBef>
                          <a:spcPts val="0"/>
                        </a:spcBef>
                        <a:spcAft>
                          <a:spcPts val="0"/>
                        </a:spcAft>
                        <a:buNone/>
                      </a:pPr>
                      <a:r>
                        <a:rPr lang="en-GB" sz="1000" u="none" strike="noStrike" cap="none"/>
                        <a:t>Mountain Climbers (1 min)</a:t>
                      </a:r>
                      <a:endParaRPr sz="1000"/>
                    </a:p>
                  </a:txBody>
                  <a:tcPr marL="74300" marR="74300" marT="37150" marB="37150">
                    <a:solidFill>
                      <a:srgbClr val="F9CB9C"/>
                    </a:solidFill>
                  </a:tcPr>
                </a:tc>
                <a:tc>
                  <a:txBody>
                    <a:bodyPr/>
                    <a:lstStyle/>
                    <a:p>
                      <a:pPr marL="0" lvl="0" indent="0" algn="ctr" rtl="0">
                        <a:spcBef>
                          <a:spcPts val="0"/>
                        </a:spcBef>
                        <a:spcAft>
                          <a:spcPts val="0"/>
                        </a:spcAft>
                        <a:buNone/>
                      </a:pPr>
                      <a:r>
                        <a:rPr lang="en-GB" sz="1000"/>
                        <a:t>5</a:t>
                      </a:r>
                      <a:endParaRPr sz="1000"/>
                    </a:p>
                  </a:txBody>
                  <a:tcPr marL="74300" marR="74300" marT="37150" marB="37150">
                    <a:solidFill>
                      <a:srgbClr val="F9CB9C"/>
                    </a:solidFill>
                  </a:tcPr>
                </a:tc>
                <a:extLst>
                  <a:ext uri="{0D108BD9-81ED-4DB2-BD59-A6C34878D82A}">
                    <a16:rowId xmlns:a16="http://schemas.microsoft.com/office/drawing/2014/main" val="10006"/>
                  </a:ext>
                </a:extLst>
              </a:tr>
              <a:tr h="265686">
                <a:tc>
                  <a:txBody>
                    <a:bodyPr/>
                    <a:lstStyle/>
                    <a:p>
                      <a:pPr marL="0" marR="0" lvl="0" indent="0" algn="ctr" rtl="0">
                        <a:spcBef>
                          <a:spcPts val="0"/>
                        </a:spcBef>
                        <a:spcAft>
                          <a:spcPts val="0"/>
                        </a:spcAft>
                        <a:buNone/>
                      </a:pPr>
                      <a:r>
                        <a:rPr lang="en-GB" sz="1000" u="none" strike="noStrike" cap="none"/>
                        <a:t>Plank (1 min)</a:t>
                      </a:r>
                      <a:endParaRPr sz="1000"/>
                    </a:p>
                  </a:txBody>
                  <a:tcPr marL="74300" marR="74300" marT="37150" marB="37150">
                    <a:solidFill>
                      <a:srgbClr val="F9CB9C"/>
                    </a:solidFill>
                  </a:tcPr>
                </a:tc>
                <a:tc>
                  <a:txBody>
                    <a:bodyPr/>
                    <a:lstStyle/>
                    <a:p>
                      <a:pPr marL="0" lvl="0" indent="0" algn="ctr" rtl="0">
                        <a:spcBef>
                          <a:spcPts val="0"/>
                        </a:spcBef>
                        <a:spcAft>
                          <a:spcPts val="0"/>
                        </a:spcAft>
                        <a:buNone/>
                      </a:pPr>
                      <a:r>
                        <a:rPr lang="en-GB" sz="1000"/>
                        <a:t>5</a:t>
                      </a:r>
                      <a:endParaRPr sz="1000"/>
                    </a:p>
                  </a:txBody>
                  <a:tcPr marL="74300" marR="74300" marT="37150" marB="37150">
                    <a:solidFill>
                      <a:srgbClr val="F9CB9C"/>
                    </a:solidFill>
                  </a:tcPr>
                </a:tc>
                <a:extLst>
                  <a:ext uri="{0D108BD9-81ED-4DB2-BD59-A6C34878D82A}">
                    <a16:rowId xmlns:a16="http://schemas.microsoft.com/office/drawing/2014/main" val="10007"/>
                  </a:ext>
                </a:extLst>
              </a:tr>
              <a:tr h="265686">
                <a:tc>
                  <a:txBody>
                    <a:bodyPr/>
                    <a:lstStyle/>
                    <a:p>
                      <a:pPr marL="0" marR="0" lvl="0" indent="0" algn="ctr" rtl="0">
                        <a:spcBef>
                          <a:spcPts val="0"/>
                        </a:spcBef>
                        <a:spcAft>
                          <a:spcPts val="0"/>
                        </a:spcAft>
                        <a:buNone/>
                      </a:pPr>
                      <a:r>
                        <a:rPr lang="en-GB" sz="1000" u="none" strike="noStrike" cap="none"/>
                        <a:t>Squats x20</a:t>
                      </a:r>
                      <a:endParaRPr sz="1000"/>
                    </a:p>
                  </a:txBody>
                  <a:tcPr marL="74300" marR="74300" marT="37150" marB="37150">
                    <a:solidFill>
                      <a:srgbClr val="F9CB9C"/>
                    </a:solidFill>
                  </a:tcPr>
                </a:tc>
                <a:tc>
                  <a:txBody>
                    <a:bodyPr/>
                    <a:lstStyle/>
                    <a:p>
                      <a:pPr marL="0" lvl="0" indent="0" algn="ctr" rtl="0">
                        <a:spcBef>
                          <a:spcPts val="0"/>
                        </a:spcBef>
                        <a:spcAft>
                          <a:spcPts val="0"/>
                        </a:spcAft>
                        <a:buNone/>
                      </a:pPr>
                      <a:r>
                        <a:rPr lang="en-GB" sz="1000"/>
                        <a:t>2</a:t>
                      </a:r>
                      <a:endParaRPr sz="1000"/>
                    </a:p>
                  </a:txBody>
                  <a:tcPr marL="74300" marR="74300" marT="37150" marB="37150">
                    <a:solidFill>
                      <a:srgbClr val="F9CB9C"/>
                    </a:solidFill>
                  </a:tcPr>
                </a:tc>
                <a:extLst>
                  <a:ext uri="{0D108BD9-81ED-4DB2-BD59-A6C34878D82A}">
                    <a16:rowId xmlns:a16="http://schemas.microsoft.com/office/drawing/2014/main" val="10008"/>
                  </a:ext>
                </a:extLst>
              </a:tr>
              <a:tr h="265686">
                <a:tc>
                  <a:txBody>
                    <a:bodyPr/>
                    <a:lstStyle/>
                    <a:p>
                      <a:pPr marL="0" marR="0" lvl="0" indent="0" algn="ctr" rtl="0">
                        <a:spcBef>
                          <a:spcPts val="0"/>
                        </a:spcBef>
                        <a:spcAft>
                          <a:spcPts val="0"/>
                        </a:spcAft>
                        <a:buNone/>
                      </a:pPr>
                      <a:r>
                        <a:rPr lang="en-GB" sz="1000" u="none" strike="noStrike" cap="none"/>
                        <a:t>Squat Jumps x20</a:t>
                      </a:r>
                      <a:endParaRPr sz="1000"/>
                    </a:p>
                  </a:txBody>
                  <a:tcPr marL="74300" marR="74300" marT="37150" marB="37150">
                    <a:solidFill>
                      <a:srgbClr val="F9CB9C"/>
                    </a:solidFill>
                  </a:tcPr>
                </a:tc>
                <a:tc>
                  <a:txBody>
                    <a:bodyPr/>
                    <a:lstStyle/>
                    <a:p>
                      <a:pPr marL="0" lvl="0" indent="0" algn="ctr" rtl="0">
                        <a:spcBef>
                          <a:spcPts val="0"/>
                        </a:spcBef>
                        <a:spcAft>
                          <a:spcPts val="0"/>
                        </a:spcAft>
                        <a:buNone/>
                      </a:pPr>
                      <a:r>
                        <a:rPr lang="en-GB" sz="1000"/>
                        <a:t>5</a:t>
                      </a:r>
                      <a:endParaRPr sz="1000"/>
                    </a:p>
                  </a:txBody>
                  <a:tcPr marL="74300" marR="74300" marT="37150" marB="37150">
                    <a:solidFill>
                      <a:srgbClr val="F9CB9C"/>
                    </a:solidFill>
                  </a:tcPr>
                </a:tc>
                <a:extLst>
                  <a:ext uri="{0D108BD9-81ED-4DB2-BD59-A6C34878D82A}">
                    <a16:rowId xmlns:a16="http://schemas.microsoft.com/office/drawing/2014/main" val="10009"/>
                  </a:ext>
                </a:extLst>
              </a:tr>
              <a:tr h="265686">
                <a:tc>
                  <a:txBody>
                    <a:bodyPr/>
                    <a:lstStyle/>
                    <a:p>
                      <a:pPr marL="0" marR="0" lvl="0" indent="0" algn="ctr" rtl="0">
                        <a:spcBef>
                          <a:spcPts val="0"/>
                        </a:spcBef>
                        <a:spcAft>
                          <a:spcPts val="0"/>
                        </a:spcAft>
                        <a:buNone/>
                      </a:pPr>
                      <a:r>
                        <a:rPr lang="en-GB" sz="1000" u="none" strike="noStrike" cap="none"/>
                        <a:t>Burpees x15</a:t>
                      </a:r>
                      <a:endParaRPr sz="1000"/>
                    </a:p>
                  </a:txBody>
                  <a:tcPr marL="74300" marR="74300" marT="37150" marB="37150">
                    <a:solidFill>
                      <a:srgbClr val="F9CB9C"/>
                    </a:solidFill>
                  </a:tcPr>
                </a:tc>
                <a:tc>
                  <a:txBody>
                    <a:bodyPr/>
                    <a:lstStyle/>
                    <a:p>
                      <a:pPr marL="0" lvl="0" indent="0" algn="ctr" rtl="0">
                        <a:spcBef>
                          <a:spcPts val="0"/>
                        </a:spcBef>
                        <a:spcAft>
                          <a:spcPts val="0"/>
                        </a:spcAft>
                        <a:buNone/>
                      </a:pPr>
                      <a:r>
                        <a:rPr lang="en-GB" sz="1000"/>
                        <a:t>5</a:t>
                      </a:r>
                      <a:endParaRPr sz="1000"/>
                    </a:p>
                  </a:txBody>
                  <a:tcPr marL="74300" marR="74300" marT="37150" marB="37150">
                    <a:solidFill>
                      <a:srgbClr val="F9CB9C"/>
                    </a:solidFill>
                  </a:tcPr>
                </a:tc>
                <a:extLst>
                  <a:ext uri="{0D108BD9-81ED-4DB2-BD59-A6C34878D82A}">
                    <a16:rowId xmlns:a16="http://schemas.microsoft.com/office/drawing/2014/main" val="10010"/>
                  </a:ext>
                </a:extLst>
              </a:tr>
              <a:tr h="265686">
                <a:tc>
                  <a:txBody>
                    <a:bodyPr/>
                    <a:lstStyle/>
                    <a:p>
                      <a:pPr marL="0" marR="0" lvl="0" indent="0" algn="ctr" rtl="0">
                        <a:spcBef>
                          <a:spcPts val="0"/>
                        </a:spcBef>
                        <a:spcAft>
                          <a:spcPts val="0"/>
                        </a:spcAft>
                        <a:buNone/>
                      </a:pPr>
                      <a:r>
                        <a:rPr lang="en-GB" sz="1000" u="none" strike="noStrike" cap="none"/>
                        <a:t>Press Ups x10</a:t>
                      </a:r>
                      <a:endParaRPr sz="1000"/>
                    </a:p>
                  </a:txBody>
                  <a:tcPr marL="74300" marR="74300" marT="37150" marB="37150">
                    <a:solidFill>
                      <a:srgbClr val="F9CB9C"/>
                    </a:solidFill>
                  </a:tcPr>
                </a:tc>
                <a:tc>
                  <a:txBody>
                    <a:bodyPr/>
                    <a:lstStyle/>
                    <a:p>
                      <a:pPr marL="0" lvl="0" indent="0" algn="ctr" rtl="0">
                        <a:spcBef>
                          <a:spcPts val="0"/>
                        </a:spcBef>
                        <a:spcAft>
                          <a:spcPts val="0"/>
                        </a:spcAft>
                        <a:buNone/>
                      </a:pPr>
                      <a:r>
                        <a:rPr lang="en-GB" sz="1000"/>
                        <a:t>2</a:t>
                      </a:r>
                      <a:endParaRPr sz="1000"/>
                    </a:p>
                  </a:txBody>
                  <a:tcPr marL="74300" marR="74300" marT="37150" marB="37150">
                    <a:solidFill>
                      <a:srgbClr val="F9CB9C"/>
                    </a:solidFill>
                  </a:tcPr>
                </a:tc>
                <a:extLst>
                  <a:ext uri="{0D108BD9-81ED-4DB2-BD59-A6C34878D82A}">
                    <a16:rowId xmlns:a16="http://schemas.microsoft.com/office/drawing/2014/main" val="10011"/>
                  </a:ext>
                </a:extLst>
              </a:tr>
              <a:tr h="265686">
                <a:tc>
                  <a:txBody>
                    <a:bodyPr/>
                    <a:lstStyle/>
                    <a:p>
                      <a:pPr marL="0" marR="0" lvl="0" indent="0" algn="ctr" rtl="0">
                        <a:spcBef>
                          <a:spcPts val="0"/>
                        </a:spcBef>
                        <a:spcAft>
                          <a:spcPts val="0"/>
                        </a:spcAft>
                        <a:buNone/>
                      </a:pPr>
                      <a:r>
                        <a:rPr lang="en-GB" sz="1000" u="none" strike="noStrike" cap="none"/>
                        <a:t>Bicep Curl x20</a:t>
                      </a:r>
                      <a:endParaRPr sz="1000"/>
                    </a:p>
                  </a:txBody>
                  <a:tcPr marL="74300" marR="74300" marT="37150" marB="37150">
                    <a:solidFill>
                      <a:srgbClr val="F9CB9C"/>
                    </a:solidFill>
                  </a:tcPr>
                </a:tc>
                <a:tc>
                  <a:txBody>
                    <a:bodyPr/>
                    <a:lstStyle/>
                    <a:p>
                      <a:pPr marL="0" lvl="0" indent="0" algn="ctr" rtl="0">
                        <a:spcBef>
                          <a:spcPts val="0"/>
                        </a:spcBef>
                        <a:spcAft>
                          <a:spcPts val="0"/>
                        </a:spcAft>
                        <a:buNone/>
                      </a:pPr>
                      <a:r>
                        <a:rPr lang="en-GB" sz="1000" dirty="0"/>
                        <a:t>2</a:t>
                      </a:r>
                      <a:endParaRPr sz="1000" dirty="0"/>
                    </a:p>
                  </a:txBody>
                  <a:tcPr marL="74300" marR="74300" marT="37150" marB="37150">
                    <a:solidFill>
                      <a:srgbClr val="F9CB9C"/>
                    </a:solidFill>
                  </a:tcPr>
                </a:tc>
                <a:extLst>
                  <a:ext uri="{0D108BD9-81ED-4DB2-BD59-A6C34878D82A}">
                    <a16:rowId xmlns:a16="http://schemas.microsoft.com/office/drawing/2014/main" val="10012"/>
                  </a:ext>
                </a:extLst>
              </a:tr>
            </a:tbl>
          </a:graphicData>
        </a:graphic>
      </p:graphicFrame>
      <p:sp>
        <p:nvSpPr>
          <p:cNvPr id="5" name="Google Shape;125;p20">
            <a:extLst>
              <a:ext uri="{FF2B5EF4-FFF2-40B4-BE49-F238E27FC236}">
                <a16:creationId xmlns:a16="http://schemas.microsoft.com/office/drawing/2014/main" id="{4AF6CBA6-A2B0-4BB7-9CC9-661B8C8F6EFD}"/>
              </a:ext>
            </a:extLst>
          </p:cNvPr>
          <p:cNvSpPr txBox="1"/>
          <p:nvPr/>
        </p:nvSpPr>
        <p:spPr>
          <a:xfrm>
            <a:off x="3447994" y="4847191"/>
            <a:ext cx="5776717" cy="692283"/>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400" b="1" dirty="0">
                <a:solidFill>
                  <a:srgbClr val="FF9900"/>
                </a:solidFill>
                <a:latin typeface="Happy Monkey"/>
                <a:ea typeface="Happy Monkey"/>
                <a:cs typeface="Happy Monkey"/>
                <a:sym typeface="Happy Monkey"/>
              </a:rPr>
              <a:t>How many points did you score?</a:t>
            </a:r>
            <a:endParaRPr sz="2400" b="1" dirty="0">
              <a:solidFill>
                <a:srgbClr val="FF9900"/>
              </a:solidFill>
              <a:latin typeface="Happy Monkey"/>
              <a:ea typeface="Happy Monkey"/>
              <a:cs typeface="Happy Monkey"/>
              <a:sym typeface="Happy Monkey"/>
            </a:endParaRPr>
          </a:p>
          <a:p>
            <a:pPr marL="0" lvl="0" indent="0" algn="l" rtl="0">
              <a:spcBef>
                <a:spcPts val="0"/>
              </a:spcBef>
              <a:spcAft>
                <a:spcPts val="0"/>
              </a:spcAft>
              <a:buNone/>
            </a:pPr>
            <a:endParaRPr sz="1800" b="1" dirty="0">
              <a:solidFill>
                <a:srgbClr val="FF9900"/>
              </a:solidFill>
              <a:latin typeface="Happy Monkey"/>
              <a:ea typeface="Happy Monkey"/>
              <a:cs typeface="Happy Monkey"/>
              <a:sym typeface="Happy Monkey"/>
            </a:endParaRPr>
          </a:p>
        </p:txBody>
      </p:sp>
      <p:pic>
        <p:nvPicPr>
          <p:cNvPr id="6" name="Google Shape;127;p20">
            <a:extLst>
              <a:ext uri="{FF2B5EF4-FFF2-40B4-BE49-F238E27FC236}">
                <a16:creationId xmlns:a16="http://schemas.microsoft.com/office/drawing/2014/main" id="{A5D715A6-A970-49DF-BD02-C01321237E6E}"/>
              </a:ext>
            </a:extLst>
          </p:cNvPr>
          <p:cNvPicPr preferRelativeResize="0"/>
          <p:nvPr/>
        </p:nvPicPr>
        <p:blipFill rotWithShape="1">
          <a:blip r:embed="rId2">
            <a:alphaModFix/>
          </a:blip>
          <a:srcRect l="26936" r="13444"/>
          <a:stretch/>
        </p:blipFill>
        <p:spPr>
          <a:xfrm>
            <a:off x="156682" y="2963047"/>
            <a:ext cx="2131709" cy="2375705"/>
          </a:xfrm>
          <a:prstGeom prst="rect">
            <a:avLst/>
          </a:prstGeom>
          <a:noFill/>
          <a:ln>
            <a:noFill/>
          </a:ln>
        </p:spPr>
      </p:pic>
    </p:spTree>
    <p:extLst>
      <p:ext uri="{BB962C8B-B14F-4D97-AF65-F5344CB8AC3E}">
        <p14:creationId xmlns:p14="http://schemas.microsoft.com/office/powerpoint/2010/main" val="33104947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32;p21">
            <a:extLst>
              <a:ext uri="{FF2B5EF4-FFF2-40B4-BE49-F238E27FC236}">
                <a16:creationId xmlns:a16="http://schemas.microsoft.com/office/drawing/2014/main" id="{7D59BCEC-B415-4082-BB3D-F80CC4106262}"/>
              </a:ext>
            </a:extLst>
          </p:cNvPr>
          <p:cNvSpPr txBox="1"/>
          <p:nvPr/>
        </p:nvSpPr>
        <p:spPr>
          <a:xfrm>
            <a:off x="1887338" y="285115"/>
            <a:ext cx="7383664" cy="1378989"/>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400" b="1" u="sng">
                <a:latin typeface="Happy Monkey"/>
                <a:ea typeface="Happy Monkey"/>
                <a:cs typeface="Happy Monkey"/>
                <a:sym typeface="Happy Monkey"/>
              </a:rPr>
              <a:t>Athlete 3- Helen Housby (Netball Fitness)</a:t>
            </a:r>
            <a:endParaRPr sz="2400" b="1" u="sng">
              <a:latin typeface="Happy Monkey"/>
              <a:ea typeface="Happy Monkey"/>
              <a:cs typeface="Happy Monkey"/>
              <a:sym typeface="Happy Monkey"/>
            </a:endParaRPr>
          </a:p>
          <a:p>
            <a:pPr marL="0" lvl="0" indent="0" algn="l" rtl="0">
              <a:spcBef>
                <a:spcPts val="0"/>
              </a:spcBef>
              <a:spcAft>
                <a:spcPts val="0"/>
              </a:spcAft>
              <a:buNone/>
            </a:pPr>
            <a:r>
              <a:rPr lang="en-GB" sz="1800" b="1">
                <a:solidFill>
                  <a:srgbClr val="00FF00"/>
                </a:solidFill>
                <a:latin typeface="Happy Monkey"/>
                <a:ea typeface="Happy Monkey"/>
                <a:cs typeface="Happy Monkey"/>
                <a:sym typeface="Happy Monkey"/>
              </a:rPr>
              <a:t>Click on the picture of Helen to witness her in action</a:t>
            </a:r>
            <a:endParaRPr sz="1800" b="1">
              <a:solidFill>
                <a:srgbClr val="00FF00"/>
              </a:solidFill>
              <a:latin typeface="Happy Monkey"/>
              <a:ea typeface="Happy Monkey"/>
              <a:cs typeface="Happy Monkey"/>
              <a:sym typeface="Happy Monkey"/>
            </a:endParaRPr>
          </a:p>
        </p:txBody>
      </p:sp>
      <p:graphicFrame>
        <p:nvGraphicFramePr>
          <p:cNvPr id="8" name="Google Shape;133;p21">
            <a:extLst>
              <a:ext uri="{FF2B5EF4-FFF2-40B4-BE49-F238E27FC236}">
                <a16:creationId xmlns:a16="http://schemas.microsoft.com/office/drawing/2014/main" id="{AFF55DB7-4A93-4DFC-82C2-588AA90B3FD6}"/>
              </a:ext>
            </a:extLst>
          </p:cNvPr>
          <p:cNvGraphicFramePr/>
          <p:nvPr>
            <p:extLst>
              <p:ext uri="{D42A27DB-BD31-4B8C-83A1-F6EECF244321}">
                <p14:modId xmlns:p14="http://schemas.microsoft.com/office/powerpoint/2010/main" val="1758290072"/>
              </p:ext>
            </p:extLst>
          </p:nvPr>
        </p:nvGraphicFramePr>
        <p:xfrm>
          <a:off x="2017437" y="1142561"/>
          <a:ext cx="7250312" cy="4136991"/>
        </p:xfrm>
        <a:graphic>
          <a:graphicData uri="http://schemas.openxmlformats.org/drawingml/2006/table">
            <a:tbl>
              <a:tblPr firstRow="1" bandRow="1">
                <a:noFill/>
              </a:tblPr>
              <a:tblGrid>
                <a:gridCol w="4194618">
                  <a:extLst>
                    <a:ext uri="{9D8B030D-6E8A-4147-A177-3AD203B41FA5}">
                      <a16:colId xmlns:a16="http://schemas.microsoft.com/office/drawing/2014/main" val="20000"/>
                    </a:ext>
                  </a:extLst>
                </a:gridCol>
                <a:gridCol w="3055694">
                  <a:extLst>
                    <a:ext uri="{9D8B030D-6E8A-4147-A177-3AD203B41FA5}">
                      <a16:colId xmlns:a16="http://schemas.microsoft.com/office/drawing/2014/main" val="20001"/>
                    </a:ext>
                  </a:extLst>
                </a:gridCol>
              </a:tblGrid>
              <a:tr h="469935">
                <a:tc>
                  <a:txBody>
                    <a:bodyPr/>
                    <a:lstStyle/>
                    <a:p>
                      <a:pPr marL="0" marR="0" lvl="0" indent="0" algn="ctr" rtl="0">
                        <a:spcBef>
                          <a:spcPts val="0"/>
                        </a:spcBef>
                        <a:spcAft>
                          <a:spcPts val="0"/>
                        </a:spcAft>
                        <a:buNone/>
                      </a:pPr>
                      <a:r>
                        <a:rPr lang="en-GB" u="none" strike="noStrike" cap="none" dirty="0">
                          <a:solidFill>
                            <a:srgbClr val="000000"/>
                          </a:solidFill>
                        </a:rPr>
                        <a:t>Exercise</a:t>
                      </a:r>
                      <a:endParaRPr dirty="0"/>
                    </a:p>
                  </a:txBody>
                  <a:tcPr marL="74300" marR="74300" marT="37150" marB="37150">
                    <a:solidFill>
                      <a:srgbClr val="00FF00"/>
                    </a:solidFill>
                  </a:tcPr>
                </a:tc>
                <a:tc>
                  <a:txBody>
                    <a:bodyPr/>
                    <a:lstStyle/>
                    <a:p>
                      <a:pPr marL="0" marR="0" lvl="0" indent="0" algn="ctr" rtl="0">
                        <a:spcBef>
                          <a:spcPts val="0"/>
                        </a:spcBef>
                        <a:spcAft>
                          <a:spcPts val="0"/>
                        </a:spcAft>
                        <a:buNone/>
                      </a:pPr>
                      <a:r>
                        <a:rPr lang="en-GB">
                          <a:solidFill>
                            <a:srgbClr val="000000"/>
                          </a:solidFill>
                        </a:rPr>
                        <a:t>Points</a:t>
                      </a:r>
                      <a:r>
                        <a:rPr lang="en-GB" u="none" strike="noStrike" cap="none">
                          <a:solidFill>
                            <a:srgbClr val="000000"/>
                          </a:solidFill>
                        </a:rPr>
                        <a:t> Scored</a:t>
                      </a:r>
                      <a:endParaRPr/>
                    </a:p>
                  </a:txBody>
                  <a:tcPr marL="74300" marR="74300" marT="37150" marB="37150">
                    <a:solidFill>
                      <a:srgbClr val="00FF00"/>
                    </a:solidFill>
                  </a:tcPr>
                </a:tc>
                <a:extLst>
                  <a:ext uri="{0D108BD9-81ED-4DB2-BD59-A6C34878D82A}">
                    <a16:rowId xmlns:a16="http://schemas.microsoft.com/office/drawing/2014/main" val="10000"/>
                  </a:ext>
                </a:extLst>
              </a:tr>
              <a:tr h="305588">
                <a:tc>
                  <a:txBody>
                    <a:bodyPr/>
                    <a:lstStyle/>
                    <a:p>
                      <a:pPr marL="0" marR="0" lvl="0" indent="0" algn="ctr" rtl="0">
                        <a:spcBef>
                          <a:spcPts val="0"/>
                        </a:spcBef>
                        <a:spcAft>
                          <a:spcPts val="0"/>
                        </a:spcAft>
                        <a:buNone/>
                      </a:pPr>
                      <a:r>
                        <a:rPr lang="en-GB" sz="1000" u="none" strike="noStrike" cap="none"/>
                        <a:t>Shuttle Runs x10</a:t>
                      </a:r>
                      <a:endParaRPr sz="1000"/>
                    </a:p>
                  </a:txBody>
                  <a:tcPr marL="74300" marR="74300" marT="37150" marB="37150">
                    <a:solidFill>
                      <a:srgbClr val="B6D7A8"/>
                    </a:solidFill>
                  </a:tcPr>
                </a:tc>
                <a:tc>
                  <a:txBody>
                    <a:bodyPr/>
                    <a:lstStyle/>
                    <a:p>
                      <a:pPr marL="0" lvl="0" indent="0" algn="ctr" rtl="0">
                        <a:spcBef>
                          <a:spcPts val="0"/>
                        </a:spcBef>
                        <a:spcAft>
                          <a:spcPts val="0"/>
                        </a:spcAft>
                        <a:buNone/>
                      </a:pPr>
                      <a:r>
                        <a:rPr lang="en-GB" sz="1000"/>
                        <a:t>2</a:t>
                      </a:r>
                      <a:endParaRPr sz="1000"/>
                    </a:p>
                  </a:txBody>
                  <a:tcPr marL="74300" marR="74300" marT="37150" marB="37150">
                    <a:solidFill>
                      <a:srgbClr val="B6D7A8"/>
                    </a:solidFill>
                  </a:tcPr>
                </a:tc>
                <a:extLst>
                  <a:ext uri="{0D108BD9-81ED-4DB2-BD59-A6C34878D82A}">
                    <a16:rowId xmlns:a16="http://schemas.microsoft.com/office/drawing/2014/main" val="10001"/>
                  </a:ext>
                </a:extLst>
              </a:tr>
              <a:tr h="305588">
                <a:tc>
                  <a:txBody>
                    <a:bodyPr/>
                    <a:lstStyle/>
                    <a:p>
                      <a:pPr marL="0" marR="0" lvl="0" indent="0" algn="ctr" rtl="0">
                        <a:spcBef>
                          <a:spcPts val="0"/>
                        </a:spcBef>
                        <a:spcAft>
                          <a:spcPts val="0"/>
                        </a:spcAft>
                        <a:buNone/>
                      </a:pPr>
                      <a:r>
                        <a:rPr lang="en-GB" sz="1000" u="none" strike="noStrike" cap="none"/>
                        <a:t>Star Jumps x20</a:t>
                      </a:r>
                      <a:endParaRPr sz="1000"/>
                    </a:p>
                  </a:txBody>
                  <a:tcPr marL="74300" marR="74300" marT="37150" marB="37150">
                    <a:solidFill>
                      <a:srgbClr val="B6D7A8"/>
                    </a:solidFill>
                  </a:tcPr>
                </a:tc>
                <a:tc>
                  <a:txBody>
                    <a:bodyPr/>
                    <a:lstStyle/>
                    <a:p>
                      <a:pPr marL="0" lvl="0" indent="0" algn="ctr" rtl="0">
                        <a:spcBef>
                          <a:spcPts val="0"/>
                        </a:spcBef>
                        <a:spcAft>
                          <a:spcPts val="0"/>
                        </a:spcAft>
                        <a:buNone/>
                      </a:pPr>
                      <a:r>
                        <a:rPr lang="en-GB" sz="1000"/>
                        <a:t>1</a:t>
                      </a:r>
                      <a:endParaRPr sz="1000"/>
                    </a:p>
                  </a:txBody>
                  <a:tcPr marL="74300" marR="74300" marT="37150" marB="37150">
                    <a:solidFill>
                      <a:srgbClr val="B6D7A8"/>
                    </a:solidFill>
                  </a:tcPr>
                </a:tc>
                <a:extLst>
                  <a:ext uri="{0D108BD9-81ED-4DB2-BD59-A6C34878D82A}">
                    <a16:rowId xmlns:a16="http://schemas.microsoft.com/office/drawing/2014/main" val="10002"/>
                  </a:ext>
                </a:extLst>
              </a:tr>
              <a:tr h="305588">
                <a:tc>
                  <a:txBody>
                    <a:bodyPr/>
                    <a:lstStyle/>
                    <a:p>
                      <a:pPr marL="0" marR="0" lvl="0" indent="0" algn="ctr" rtl="0">
                        <a:spcBef>
                          <a:spcPts val="0"/>
                        </a:spcBef>
                        <a:spcAft>
                          <a:spcPts val="0"/>
                        </a:spcAft>
                        <a:buNone/>
                      </a:pPr>
                      <a:r>
                        <a:rPr lang="en-GB" sz="1000" u="none" strike="noStrike" cap="none"/>
                        <a:t>High Knees (1 min)</a:t>
                      </a:r>
                      <a:endParaRPr sz="1000"/>
                    </a:p>
                  </a:txBody>
                  <a:tcPr marL="74300" marR="74300" marT="37150" marB="37150">
                    <a:solidFill>
                      <a:srgbClr val="B6D7A8"/>
                    </a:solidFill>
                  </a:tcPr>
                </a:tc>
                <a:tc>
                  <a:txBody>
                    <a:bodyPr/>
                    <a:lstStyle/>
                    <a:p>
                      <a:pPr marL="0" lvl="0" indent="0" algn="ctr" rtl="0">
                        <a:spcBef>
                          <a:spcPts val="0"/>
                        </a:spcBef>
                        <a:spcAft>
                          <a:spcPts val="0"/>
                        </a:spcAft>
                        <a:buNone/>
                      </a:pPr>
                      <a:r>
                        <a:rPr lang="en-GB" sz="1000"/>
                        <a:t>1</a:t>
                      </a:r>
                      <a:endParaRPr sz="1000"/>
                    </a:p>
                  </a:txBody>
                  <a:tcPr marL="74300" marR="74300" marT="37150" marB="37150">
                    <a:solidFill>
                      <a:srgbClr val="B6D7A8"/>
                    </a:solidFill>
                  </a:tcPr>
                </a:tc>
                <a:extLst>
                  <a:ext uri="{0D108BD9-81ED-4DB2-BD59-A6C34878D82A}">
                    <a16:rowId xmlns:a16="http://schemas.microsoft.com/office/drawing/2014/main" val="10003"/>
                  </a:ext>
                </a:extLst>
              </a:tr>
              <a:tr h="305588">
                <a:tc>
                  <a:txBody>
                    <a:bodyPr/>
                    <a:lstStyle/>
                    <a:p>
                      <a:pPr marL="0" marR="0" lvl="0" indent="0" algn="ctr" rtl="0">
                        <a:spcBef>
                          <a:spcPts val="0"/>
                        </a:spcBef>
                        <a:spcAft>
                          <a:spcPts val="0"/>
                        </a:spcAft>
                        <a:buNone/>
                      </a:pPr>
                      <a:r>
                        <a:rPr lang="en-GB" sz="1000" u="none" strike="noStrike" cap="none"/>
                        <a:t>Sit-ups x20 </a:t>
                      </a:r>
                      <a:endParaRPr sz="1000"/>
                    </a:p>
                  </a:txBody>
                  <a:tcPr marL="74300" marR="74300" marT="37150" marB="37150">
                    <a:solidFill>
                      <a:srgbClr val="B6D7A8"/>
                    </a:solidFill>
                  </a:tcPr>
                </a:tc>
                <a:tc>
                  <a:txBody>
                    <a:bodyPr/>
                    <a:lstStyle/>
                    <a:p>
                      <a:pPr marL="0" lvl="0" indent="0" algn="ctr" rtl="0">
                        <a:spcBef>
                          <a:spcPts val="0"/>
                        </a:spcBef>
                        <a:spcAft>
                          <a:spcPts val="0"/>
                        </a:spcAft>
                        <a:buNone/>
                      </a:pPr>
                      <a:r>
                        <a:rPr lang="en-GB" sz="1000"/>
                        <a:t>2</a:t>
                      </a:r>
                      <a:endParaRPr sz="1000"/>
                    </a:p>
                  </a:txBody>
                  <a:tcPr marL="74300" marR="74300" marT="37150" marB="37150">
                    <a:solidFill>
                      <a:srgbClr val="B6D7A8"/>
                    </a:solidFill>
                  </a:tcPr>
                </a:tc>
                <a:extLst>
                  <a:ext uri="{0D108BD9-81ED-4DB2-BD59-A6C34878D82A}">
                    <a16:rowId xmlns:a16="http://schemas.microsoft.com/office/drawing/2014/main" val="10004"/>
                  </a:ext>
                </a:extLst>
              </a:tr>
              <a:tr h="305588">
                <a:tc>
                  <a:txBody>
                    <a:bodyPr/>
                    <a:lstStyle/>
                    <a:p>
                      <a:pPr marL="0" marR="0" lvl="0" indent="0" algn="ctr" rtl="0">
                        <a:spcBef>
                          <a:spcPts val="0"/>
                        </a:spcBef>
                        <a:spcAft>
                          <a:spcPts val="0"/>
                        </a:spcAft>
                        <a:buNone/>
                      </a:pPr>
                      <a:r>
                        <a:rPr lang="en-GB" sz="1000" u="none" strike="noStrike" cap="none"/>
                        <a:t>Crunches x20</a:t>
                      </a:r>
                      <a:endParaRPr sz="1000"/>
                    </a:p>
                  </a:txBody>
                  <a:tcPr marL="74300" marR="74300" marT="37150" marB="37150">
                    <a:solidFill>
                      <a:srgbClr val="B6D7A8"/>
                    </a:solidFill>
                  </a:tcPr>
                </a:tc>
                <a:tc>
                  <a:txBody>
                    <a:bodyPr/>
                    <a:lstStyle/>
                    <a:p>
                      <a:pPr marL="0" lvl="0" indent="0" algn="ctr" rtl="0">
                        <a:spcBef>
                          <a:spcPts val="0"/>
                        </a:spcBef>
                        <a:spcAft>
                          <a:spcPts val="0"/>
                        </a:spcAft>
                        <a:buNone/>
                      </a:pPr>
                      <a:r>
                        <a:rPr lang="en-GB" sz="1000"/>
                        <a:t>2</a:t>
                      </a:r>
                      <a:endParaRPr sz="1000"/>
                    </a:p>
                  </a:txBody>
                  <a:tcPr marL="74300" marR="74300" marT="37150" marB="37150">
                    <a:solidFill>
                      <a:srgbClr val="B6D7A8"/>
                    </a:solidFill>
                  </a:tcPr>
                </a:tc>
                <a:extLst>
                  <a:ext uri="{0D108BD9-81ED-4DB2-BD59-A6C34878D82A}">
                    <a16:rowId xmlns:a16="http://schemas.microsoft.com/office/drawing/2014/main" val="10005"/>
                  </a:ext>
                </a:extLst>
              </a:tr>
              <a:tr h="305588">
                <a:tc>
                  <a:txBody>
                    <a:bodyPr/>
                    <a:lstStyle/>
                    <a:p>
                      <a:pPr marL="0" marR="0" lvl="0" indent="0" algn="ctr" rtl="0">
                        <a:spcBef>
                          <a:spcPts val="0"/>
                        </a:spcBef>
                        <a:spcAft>
                          <a:spcPts val="0"/>
                        </a:spcAft>
                        <a:buNone/>
                      </a:pPr>
                      <a:r>
                        <a:rPr lang="en-GB" sz="1000" u="none" strike="noStrike" cap="none"/>
                        <a:t>Mountain Climbers (1 min)</a:t>
                      </a:r>
                      <a:endParaRPr sz="1000"/>
                    </a:p>
                  </a:txBody>
                  <a:tcPr marL="74300" marR="74300" marT="37150" marB="37150">
                    <a:solidFill>
                      <a:srgbClr val="B6D7A8"/>
                    </a:solidFill>
                  </a:tcPr>
                </a:tc>
                <a:tc>
                  <a:txBody>
                    <a:bodyPr/>
                    <a:lstStyle/>
                    <a:p>
                      <a:pPr marL="0" lvl="0" indent="0" algn="ctr" rtl="0">
                        <a:spcBef>
                          <a:spcPts val="0"/>
                        </a:spcBef>
                        <a:spcAft>
                          <a:spcPts val="0"/>
                        </a:spcAft>
                        <a:buNone/>
                      </a:pPr>
                      <a:r>
                        <a:rPr lang="en-GB" sz="1000"/>
                        <a:t>1</a:t>
                      </a:r>
                      <a:endParaRPr sz="1000"/>
                    </a:p>
                  </a:txBody>
                  <a:tcPr marL="74300" marR="74300" marT="37150" marB="37150">
                    <a:solidFill>
                      <a:srgbClr val="B6D7A8"/>
                    </a:solidFill>
                  </a:tcPr>
                </a:tc>
                <a:extLst>
                  <a:ext uri="{0D108BD9-81ED-4DB2-BD59-A6C34878D82A}">
                    <a16:rowId xmlns:a16="http://schemas.microsoft.com/office/drawing/2014/main" val="10006"/>
                  </a:ext>
                </a:extLst>
              </a:tr>
              <a:tr h="305588">
                <a:tc>
                  <a:txBody>
                    <a:bodyPr/>
                    <a:lstStyle/>
                    <a:p>
                      <a:pPr marL="0" marR="0" lvl="0" indent="0" algn="ctr" rtl="0">
                        <a:spcBef>
                          <a:spcPts val="0"/>
                        </a:spcBef>
                        <a:spcAft>
                          <a:spcPts val="0"/>
                        </a:spcAft>
                        <a:buNone/>
                      </a:pPr>
                      <a:r>
                        <a:rPr lang="en-GB" sz="1000" u="none" strike="noStrike" cap="none"/>
                        <a:t>Plank (1 min)</a:t>
                      </a:r>
                      <a:endParaRPr sz="1000"/>
                    </a:p>
                  </a:txBody>
                  <a:tcPr marL="74300" marR="74300" marT="37150" marB="37150">
                    <a:solidFill>
                      <a:srgbClr val="B6D7A8"/>
                    </a:solidFill>
                  </a:tcPr>
                </a:tc>
                <a:tc>
                  <a:txBody>
                    <a:bodyPr/>
                    <a:lstStyle/>
                    <a:p>
                      <a:pPr marL="0" lvl="0" indent="0" algn="ctr" rtl="0">
                        <a:spcBef>
                          <a:spcPts val="0"/>
                        </a:spcBef>
                        <a:spcAft>
                          <a:spcPts val="0"/>
                        </a:spcAft>
                        <a:buNone/>
                      </a:pPr>
                      <a:r>
                        <a:rPr lang="en-GB" sz="1000"/>
                        <a:t>2</a:t>
                      </a:r>
                      <a:endParaRPr sz="1000"/>
                    </a:p>
                  </a:txBody>
                  <a:tcPr marL="74300" marR="74300" marT="37150" marB="37150">
                    <a:solidFill>
                      <a:srgbClr val="B6D7A8"/>
                    </a:solidFill>
                  </a:tcPr>
                </a:tc>
                <a:extLst>
                  <a:ext uri="{0D108BD9-81ED-4DB2-BD59-A6C34878D82A}">
                    <a16:rowId xmlns:a16="http://schemas.microsoft.com/office/drawing/2014/main" val="10007"/>
                  </a:ext>
                </a:extLst>
              </a:tr>
              <a:tr h="305588">
                <a:tc>
                  <a:txBody>
                    <a:bodyPr/>
                    <a:lstStyle/>
                    <a:p>
                      <a:pPr marL="0" marR="0" lvl="0" indent="0" algn="ctr" rtl="0">
                        <a:spcBef>
                          <a:spcPts val="0"/>
                        </a:spcBef>
                        <a:spcAft>
                          <a:spcPts val="0"/>
                        </a:spcAft>
                        <a:buNone/>
                      </a:pPr>
                      <a:r>
                        <a:rPr lang="en-GB" sz="1000" u="none" strike="noStrike" cap="none"/>
                        <a:t>Squats x20</a:t>
                      </a:r>
                      <a:endParaRPr sz="1000"/>
                    </a:p>
                  </a:txBody>
                  <a:tcPr marL="74300" marR="74300" marT="37150" marB="37150">
                    <a:solidFill>
                      <a:srgbClr val="B6D7A8"/>
                    </a:solidFill>
                  </a:tcPr>
                </a:tc>
                <a:tc>
                  <a:txBody>
                    <a:bodyPr/>
                    <a:lstStyle/>
                    <a:p>
                      <a:pPr marL="0" lvl="0" indent="0" algn="ctr" rtl="0">
                        <a:spcBef>
                          <a:spcPts val="0"/>
                        </a:spcBef>
                        <a:spcAft>
                          <a:spcPts val="0"/>
                        </a:spcAft>
                        <a:buNone/>
                      </a:pPr>
                      <a:r>
                        <a:rPr lang="en-GB" sz="1000"/>
                        <a:t>2</a:t>
                      </a:r>
                      <a:endParaRPr sz="1000"/>
                    </a:p>
                  </a:txBody>
                  <a:tcPr marL="74300" marR="74300" marT="37150" marB="37150">
                    <a:solidFill>
                      <a:srgbClr val="B6D7A8"/>
                    </a:solidFill>
                  </a:tcPr>
                </a:tc>
                <a:extLst>
                  <a:ext uri="{0D108BD9-81ED-4DB2-BD59-A6C34878D82A}">
                    <a16:rowId xmlns:a16="http://schemas.microsoft.com/office/drawing/2014/main" val="10008"/>
                  </a:ext>
                </a:extLst>
              </a:tr>
              <a:tr h="305588">
                <a:tc>
                  <a:txBody>
                    <a:bodyPr/>
                    <a:lstStyle/>
                    <a:p>
                      <a:pPr marL="0" marR="0" lvl="0" indent="0" algn="ctr" rtl="0">
                        <a:spcBef>
                          <a:spcPts val="0"/>
                        </a:spcBef>
                        <a:spcAft>
                          <a:spcPts val="0"/>
                        </a:spcAft>
                        <a:buNone/>
                      </a:pPr>
                      <a:r>
                        <a:rPr lang="en-GB" sz="1000" u="none" strike="noStrike" cap="none"/>
                        <a:t>Squat Jumps x20</a:t>
                      </a:r>
                      <a:endParaRPr sz="1000"/>
                    </a:p>
                  </a:txBody>
                  <a:tcPr marL="74300" marR="74300" marT="37150" marB="37150">
                    <a:solidFill>
                      <a:srgbClr val="B6D7A8"/>
                    </a:solidFill>
                  </a:tcPr>
                </a:tc>
                <a:tc>
                  <a:txBody>
                    <a:bodyPr/>
                    <a:lstStyle/>
                    <a:p>
                      <a:pPr marL="0" lvl="0" indent="0" algn="ctr" rtl="0">
                        <a:spcBef>
                          <a:spcPts val="0"/>
                        </a:spcBef>
                        <a:spcAft>
                          <a:spcPts val="0"/>
                        </a:spcAft>
                        <a:buNone/>
                      </a:pPr>
                      <a:r>
                        <a:rPr lang="en-GB" sz="1000"/>
                        <a:t>2</a:t>
                      </a:r>
                      <a:endParaRPr sz="1000"/>
                    </a:p>
                  </a:txBody>
                  <a:tcPr marL="74300" marR="74300" marT="37150" marB="37150">
                    <a:solidFill>
                      <a:srgbClr val="B6D7A8"/>
                    </a:solidFill>
                  </a:tcPr>
                </a:tc>
                <a:extLst>
                  <a:ext uri="{0D108BD9-81ED-4DB2-BD59-A6C34878D82A}">
                    <a16:rowId xmlns:a16="http://schemas.microsoft.com/office/drawing/2014/main" val="10009"/>
                  </a:ext>
                </a:extLst>
              </a:tr>
              <a:tr h="305588">
                <a:tc>
                  <a:txBody>
                    <a:bodyPr/>
                    <a:lstStyle/>
                    <a:p>
                      <a:pPr marL="0" marR="0" lvl="0" indent="0" algn="ctr" rtl="0">
                        <a:spcBef>
                          <a:spcPts val="0"/>
                        </a:spcBef>
                        <a:spcAft>
                          <a:spcPts val="0"/>
                        </a:spcAft>
                        <a:buNone/>
                      </a:pPr>
                      <a:r>
                        <a:rPr lang="en-GB" sz="1000" u="none" strike="noStrike" cap="none"/>
                        <a:t>Burpees x15</a:t>
                      </a:r>
                      <a:endParaRPr sz="1000"/>
                    </a:p>
                  </a:txBody>
                  <a:tcPr marL="74300" marR="74300" marT="37150" marB="37150">
                    <a:solidFill>
                      <a:srgbClr val="B6D7A8"/>
                    </a:solidFill>
                  </a:tcPr>
                </a:tc>
                <a:tc>
                  <a:txBody>
                    <a:bodyPr/>
                    <a:lstStyle/>
                    <a:p>
                      <a:pPr marL="0" lvl="0" indent="0" algn="ctr" rtl="0">
                        <a:spcBef>
                          <a:spcPts val="0"/>
                        </a:spcBef>
                        <a:spcAft>
                          <a:spcPts val="0"/>
                        </a:spcAft>
                        <a:buNone/>
                      </a:pPr>
                      <a:r>
                        <a:rPr lang="en-GB" sz="1000"/>
                        <a:t>1</a:t>
                      </a:r>
                      <a:endParaRPr sz="1000"/>
                    </a:p>
                  </a:txBody>
                  <a:tcPr marL="74300" marR="74300" marT="37150" marB="37150">
                    <a:solidFill>
                      <a:srgbClr val="B6D7A8"/>
                    </a:solidFill>
                  </a:tcPr>
                </a:tc>
                <a:extLst>
                  <a:ext uri="{0D108BD9-81ED-4DB2-BD59-A6C34878D82A}">
                    <a16:rowId xmlns:a16="http://schemas.microsoft.com/office/drawing/2014/main" val="10010"/>
                  </a:ext>
                </a:extLst>
              </a:tr>
              <a:tr h="305588">
                <a:tc>
                  <a:txBody>
                    <a:bodyPr/>
                    <a:lstStyle/>
                    <a:p>
                      <a:pPr marL="0" marR="0" lvl="0" indent="0" algn="ctr" rtl="0">
                        <a:spcBef>
                          <a:spcPts val="0"/>
                        </a:spcBef>
                        <a:spcAft>
                          <a:spcPts val="0"/>
                        </a:spcAft>
                        <a:buNone/>
                      </a:pPr>
                      <a:r>
                        <a:rPr lang="en-GB" sz="1000" u="none" strike="noStrike" cap="none"/>
                        <a:t>Press Ups x10</a:t>
                      </a:r>
                      <a:endParaRPr sz="1000"/>
                    </a:p>
                  </a:txBody>
                  <a:tcPr marL="74300" marR="74300" marT="37150" marB="37150">
                    <a:solidFill>
                      <a:srgbClr val="B6D7A8"/>
                    </a:solidFill>
                  </a:tcPr>
                </a:tc>
                <a:tc>
                  <a:txBody>
                    <a:bodyPr/>
                    <a:lstStyle/>
                    <a:p>
                      <a:pPr marL="0" lvl="0" indent="0" algn="ctr" rtl="0">
                        <a:spcBef>
                          <a:spcPts val="0"/>
                        </a:spcBef>
                        <a:spcAft>
                          <a:spcPts val="0"/>
                        </a:spcAft>
                        <a:buNone/>
                      </a:pPr>
                      <a:r>
                        <a:rPr lang="en-GB" sz="1000"/>
                        <a:t>2</a:t>
                      </a:r>
                      <a:endParaRPr sz="1000"/>
                    </a:p>
                  </a:txBody>
                  <a:tcPr marL="74300" marR="74300" marT="37150" marB="37150">
                    <a:solidFill>
                      <a:srgbClr val="B6D7A8"/>
                    </a:solidFill>
                  </a:tcPr>
                </a:tc>
                <a:extLst>
                  <a:ext uri="{0D108BD9-81ED-4DB2-BD59-A6C34878D82A}">
                    <a16:rowId xmlns:a16="http://schemas.microsoft.com/office/drawing/2014/main" val="10011"/>
                  </a:ext>
                </a:extLst>
              </a:tr>
              <a:tr h="305588">
                <a:tc>
                  <a:txBody>
                    <a:bodyPr/>
                    <a:lstStyle/>
                    <a:p>
                      <a:pPr marL="0" marR="0" lvl="0" indent="0" algn="ctr" rtl="0">
                        <a:spcBef>
                          <a:spcPts val="0"/>
                        </a:spcBef>
                        <a:spcAft>
                          <a:spcPts val="0"/>
                        </a:spcAft>
                        <a:buNone/>
                      </a:pPr>
                      <a:r>
                        <a:rPr lang="en-GB" sz="1000" u="none" strike="noStrike" cap="none"/>
                        <a:t>Bicep Curl x20</a:t>
                      </a:r>
                      <a:endParaRPr sz="1000"/>
                    </a:p>
                  </a:txBody>
                  <a:tcPr marL="74300" marR="74300" marT="37150" marB="37150">
                    <a:solidFill>
                      <a:srgbClr val="B6D7A8"/>
                    </a:solidFill>
                  </a:tcPr>
                </a:tc>
                <a:tc>
                  <a:txBody>
                    <a:bodyPr/>
                    <a:lstStyle/>
                    <a:p>
                      <a:pPr marL="0" lvl="0" indent="0" algn="ctr" rtl="0">
                        <a:spcBef>
                          <a:spcPts val="0"/>
                        </a:spcBef>
                        <a:spcAft>
                          <a:spcPts val="0"/>
                        </a:spcAft>
                        <a:buNone/>
                      </a:pPr>
                      <a:r>
                        <a:rPr lang="en-GB" sz="1000" dirty="0"/>
                        <a:t>2</a:t>
                      </a:r>
                      <a:endParaRPr sz="1000" dirty="0"/>
                    </a:p>
                  </a:txBody>
                  <a:tcPr marL="74300" marR="74300" marT="37150" marB="37150">
                    <a:solidFill>
                      <a:srgbClr val="B6D7A8"/>
                    </a:solidFill>
                  </a:tcPr>
                </a:tc>
                <a:extLst>
                  <a:ext uri="{0D108BD9-81ED-4DB2-BD59-A6C34878D82A}">
                    <a16:rowId xmlns:a16="http://schemas.microsoft.com/office/drawing/2014/main" val="10012"/>
                  </a:ext>
                </a:extLst>
              </a:tr>
            </a:tbl>
          </a:graphicData>
        </a:graphic>
      </p:graphicFrame>
      <p:sp>
        <p:nvSpPr>
          <p:cNvPr id="9" name="Google Shape;134;p21">
            <a:extLst>
              <a:ext uri="{FF2B5EF4-FFF2-40B4-BE49-F238E27FC236}">
                <a16:creationId xmlns:a16="http://schemas.microsoft.com/office/drawing/2014/main" id="{0674596A-7218-419A-A5EA-357EC67EE008}"/>
              </a:ext>
            </a:extLst>
          </p:cNvPr>
          <p:cNvSpPr txBox="1"/>
          <p:nvPr/>
        </p:nvSpPr>
        <p:spPr>
          <a:xfrm>
            <a:off x="3180363" y="5279552"/>
            <a:ext cx="5372621" cy="79625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400" b="1">
                <a:solidFill>
                  <a:srgbClr val="00FF00"/>
                </a:solidFill>
                <a:latin typeface="Happy Monkey"/>
                <a:ea typeface="Happy Monkey"/>
                <a:cs typeface="Happy Monkey"/>
                <a:sym typeface="Happy Monkey"/>
              </a:rPr>
              <a:t>How many points did you score?</a:t>
            </a:r>
            <a:endParaRPr sz="2400" b="1">
              <a:solidFill>
                <a:srgbClr val="00FF00"/>
              </a:solidFill>
              <a:latin typeface="Happy Monkey"/>
              <a:ea typeface="Happy Monkey"/>
              <a:cs typeface="Happy Monkey"/>
              <a:sym typeface="Happy Monkey"/>
            </a:endParaRPr>
          </a:p>
          <a:p>
            <a:pPr marL="0" lvl="0" indent="0" algn="l" rtl="0">
              <a:spcBef>
                <a:spcPts val="0"/>
              </a:spcBef>
              <a:spcAft>
                <a:spcPts val="0"/>
              </a:spcAft>
              <a:buNone/>
            </a:pPr>
            <a:endParaRPr sz="1800" b="1">
              <a:solidFill>
                <a:srgbClr val="FF9900"/>
              </a:solidFill>
              <a:latin typeface="Happy Monkey"/>
              <a:ea typeface="Happy Monkey"/>
              <a:cs typeface="Happy Monkey"/>
              <a:sym typeface="Happy Monkey"/>
            </a:endParaRPr>
          </a:p>
        </p:txBody>
      </p:sp>
      <p:pic>
        <p:nvPicPr>
          <p:cNvPr id="10" name="Google Shape;136;p21">
            <a:extLst>
              <a:ext uri="{FF2B5EF4-FFF2-40B4-BE49-F238E27FC236}">
                <a16:creationId xmlns:a16="http://schemas.microsoft.com/office/drawing/2014/main" id="{60B56319-3FD2-4779-AFC3-3FA4425B6A5D}"/>
              </a:ext>
            </a:extLst>
          </p:cNvPr>
          <p:cNvPicPr preferRelativeResize="0"/>
          <p:nvPr/>
        </p:nvPicPr>
        <p:blipFill rotWithShape="1">
          <a:blip r:embed="rId2">
            <a:alphaModFix/>
          </a:blip>
          <a:srcRect l="11162" t="3648" r="16067" b="11906"/>
          <a:stretch/>
        </p:blipFill>
        <p:spPr>
          <a:xfrm>
            <a:off x="206018" y="1664104"/>
            <a:ext cx="1746370" cy="3690161"/>
          </a:xfrm>
          <a:prstGeom prst="rect">
            <a:avLst/>
          </a:prstGeom>
          <a:noFill/>
          <a:ln>
            <a:noFill/>
          </a:ln>
        </p:spPr>
      </p:pic>
    </p:spTree>
    <p:extLst>
      <p:ext uri="{BB962C8B-B14F-4D97-AF65-F5344CB8AC3E}">
        <p14:creationId xmlns:p14="http://schemas.microsoft.com/office/powerpoint/2010/main" val="11039416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41;p22">
            <a:extLst>
              <a:ext uri="{FF2B5EF4-FFF2-40B4-BE49-F238E27FC236}">
                <a16:creationId xmlns:a16="http://schemas.microsoft.com/office/drawing/2014/main" id="{B65DF8A8-7282-4F1B-BA56-F87FEA63B6E1}"/>
              </a:ext>
            </a:extLst>
          </p:cNvPr>
          <p:cNvSpPr txBox="1"/>
          <p:nvPr/>
        </p:nvSpPr>
        <p:spPr>
          <a:xfrm>
            <a:off x="1724973" y="218209"/>
            <a:ext cx="7203600" cy="102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400" b="1" u="sng" dirty="0">
                <a:latin typeface="Happy Monkey"/>
                <a:ea typeface="Happy Monkey"/>
                <a:cs typeface="Happy Monkey"/>
                <a:sym typeface="Happy Monkey"/>
              </a:rPr>
              <a:t>Athlete 4- Harry Kane (Football Fitness)</a:t>
            </a:r>
            <a:endParaRPr sz="2400" b="1" u="sng" dirty="0">
              <a:latin typeface="Happy Monkey"/>
              <a:ea typeface="Happy Monkey"/>
              <a:cs typeface="Happy Monkey"/>
              <a:sym typeface="Happy Monkey"/>
            </a:endParaRPr>
          </a:p>
        </p:txBody>
      </p:sp>
      <p:graphicFrame>
        <p:nvGraphicFramePr>
          <p:cNvPr id="4" name="Google Shape;142;p22">
            <a:extLst>
              <a:ext uri="{FF2B5EF4-FFF2-40B4-BE49-F238E27FC236}">
                <a16:creationId xmlns:a16="http://schemas.microsoft.com/office/drawing/2014/main" id="{834EBA44-AC05-454A-B904-313292E1C6FC}"/>
              </a:ext>
            </a:extLst>
          </p:cNvPr>
          <p:cNvGraphicFramePr/>
          <p:nvPr>
            <p:extLst>
              <p:ext uri="{D42A27DB-BD31-4B8C-83A1-F6EECF244321}">
                <p14:modId xmlns:p14="http://schemas.microsoft.com/office/powerpoint/2010/main" val="2308113001"/>
              </p:ext>
            </p:extLst>
          </p:nvPr>
        </p:nvGraphicFramePr>
        <p:xfrm>
          <a:off x="1855071" y="1075653"/>
          <a:ext cx="7679221" cy="3630163"/>
        </p:xfrm>
        <a:graphic>
          <a:graphicData uri="http://schemas.openxmlformats.org/drawingml/2006/table">
            <a:tbl>
              <a:tblPr firstRow="1" bandRow="1">
                <a:noFill/>
              </a:tblPr>
              <a:tblGrid>
                <a:gridCol w="4442761">
                  <a:extLst>
                    <a:ext uri="{9D8B030D-6E8A-4147-A177-3AD203B41FA5}">
                      <a16:colId xmlns:a16="http://schemas.microsoft.com/office/drawing/2014/main" val="20000"/>
                    </a:ext>
                  </a:extLst>
                </a:gridCol>
                <a:gridCol w="3236460">
                  <a:extLst>
                    <a:ext uri="{9D8B030D-6E8A-4147-A177-3AD203B41FA5}">
                      <a16:colId xmlns:a16="http://schemas.microsoft.com/office/drawing/2014/main" val="20001"/>
                    </a:ext>
                  </a:extLst>
                </a:gridCol>
              </a:tblGrid>
              <a:tr h="412363">
                <a:tc>
                  <a:txBody>
                    <a:bodyPr/>
                    <a:lstStyle/>
                    <a:p>
                      <a:pPr marL="0" marR="0" lvl="0" indent="0" algn="ctr" rtl="0">
                        <a:spcBef>
                          <a:spcPts val="0"/>
                        </a:spcBef>
                        <a:spcAft>
                          <a:spcPts val="0"/>
                        </a:spcAft>
                        <a:buNone/>
                      </a:pPr>
                      <a:r>
                        <a:rPr lang="en-GB" u="none" strike="noStrike" cap="none">
                          <a:solidFill>
                            <a:srgbClr val="000000"/>
                          </a:solidFill>
                        </a:rPr>
                        <a:t>Exercise</a:t>
                      </a:r>
                      <a:endParaRPr/>
                    </a:p>
                  </a:txBody>
                  <a:tcPr marL="74300" marR="74300" marT="37150" marB="37150">
                    <a:solidFill>
                      <a:srgbClr val="FF0000"/>
                    </a:solidFill>
                  </a:tcPr>
                </a:tc>
                <a:tc>
                  <a:txBody>
                    <a:bodyPr/>
                    <a:lstStyle/>
                    <a:p>
                      <a:pPr marL="0" marR="0" lvl="0" indent="0" algn="ctr" rtl="0">
                        <a:spcBef>
                          <a:spcPts val="0"/>
                        </a:spcBef>
                        <a:spcAft>
                          <a:spcPts val="0"/>
                        </a:spcAft>
                        <a:buNone/>
                      </a:pPr>
                      <a:r>
                        <a:rPr lang="en-GB">
                          <a:solidFill>
                            <a:srgbClr val="000000"/>
                          </a:solidFill>
                        </a:rPr>
                        <a:t>Goals</a:t>
                      </a:r>
                      <a:r>
                        <a:rPr lang="en-GB" u="none" strike="noStrike" cap="none">
                          <a:solidFill>
                            <a:srgbClr val="000000"/>
                          </a:solidFill>
                        </a:rPr>
                        <a:t> Scored</a:t>
                      </a:r>
                      <a:endParaRPr/>
                    </a:p>
                  </a:txBody>
                  <a:tcPr marL="74300" marR="74300" marT="37150" marB="37150">
                    <a:solidFill>
                      <a:srgbClr val="FF0000"/>
                    </a:solidFill>
                  </a:tcPr>
                </a:tc>
                <a:extLst>
                  <a:ext uri="{0D108BD9-81ED-4DB2-BD59-A6C34878D82A}">
                    <a16:rowId xmlns:a16="http://schemas.microsoft.com/office/drawing/2014/main" val="10000"/>
                  </a:ext>
                </a:extLst>
              </a:tr>
              <a:tr h="268150">
                <a:tc>
                  <a:txBody>
                    <a:bodyPr/>
                    <a:lstStyle/>
                    <a:p>
                      <a:pPr marL="0" marR="0" lvl="0" indent="0" algn="ctr" rtl="0">
                        <a:spcBef>
                          <a:spcPts val="0"/>
                        </a:spcBef>
                        <a:spcAft>
                          <a:spcPts val="0"/>
                        </a:spcAft>
                        <a:buNone/>
                      </a:pPr>
                      <a:r>
                        <a:rPr lang="en-GB" sz="1000" u="none" strike="noStrike" cap="none"/>
                        <a:t>Shuttle Runs x10</a:t>
                      </a:r>
                      <a:endParaRPr sz="1000"/>
                    </a:p>
                  </a:txBody>
                  <a:tcPr marL="74300" marR="74300" marT="37150" marB="37150">
                    <a:solidFill>
                      <a:srgbClr val="EA9999"/>
                    </a:solidFill>
                  </a:tcPr>
                </a:tc>
                <a:tc>
                  <a:txBody>
                    <a:bodyPr/>
                    <a:lstStyle/>
                    <a:p>
                      <a:pPr marL="0" lvl="0" indent="0" algn="ctr" rtl="0">
                        <a:spcBef>
                          <a:spcPts val="0"/>
                        </a:spcBef>
                        <a:spcAft>
                          <a:spcPts val="0"/>
                        </a:spcAft>
                        <a:buNone/>
                      </a:pPr>
                      <a:r>
                        <a:rPr lang="en-GB" sz="1000"/>
                        <a:t>2</a:t>
                      </a:r>
                      <a:endParaRPr sz="1000"/>
                    </a:p>
                  </a:txBody>
                  <a:tcPr marL="74300" marR="74300" marT="37150" marB="37150">
                    <a:solidFill>
                      <a:srgbClr val="EA9999"/>
                    </a:solidFill>
                  </a:tcPr>
                </a:tc>
                <a:extLst>
                  <a:ext uri="{0D108BD9-81ED-4DB2-BD59-A6C34878D82A}">
                    <a16:rowId xmlns:a16="http://schemas.microsoft.com/office/drawing/2014/main" val="10001"/>
                  </a:ext>
                </a:extLst>
              </a:tr>
              <a:tr h="268150">
                <a:tc>
                  <a:txBody>
                    <a:bodyPr/>
                    <a:lstStyle/>
                    <a:p>
                      <a:pPr marL="0" marR="0" lvl="0" indent="0" algn="ctr" rtl="0">
                        <a:spcBef>
                          <a:spcPts val="0"/>
                        </a:spcBef>
                        <a:spcAft>
                          <a:spcPts val="0"/>
                        </a:spcAft>
                        <a:buNone/>
                      </a:pPr>
                      <a:r>
                        <a:rPr lang="en-GB" sz="1000" u="none" strike="noStrike" cap="none"/>
                        <a:t>Star Jumps x20</a:t>
                      </a:r>
                      <a:endParaRPr sz="1000"/>
                    </a:p>
                  </a:txBody>
                  <a:tcPr marL="74300" marR="74300" marT="37150" marB="37150">
                    <a:solidFill>
                      <a:srgbClr val="EA9999"/>
                    </a:solidFill>
                  </a:tcPr>
                </a:tc>
                <a:tc>
                  <a:txBody>
                    <a:bodyPr/>
                    <a:lstStyle/>
                    <a:p>
                      <a:pPr marL="0" lvl="0" indent="0" algn="ctr" rtl="0">
                        <a:spcBef>
                          <a:spcPts val="0"/>
                        </a:spcBef>
                        <a:spcAft>
                          <a:spcPts val="0"/>
                        </a:spcAft>
                        <a:buNone/>
                      </a:pPr>
                      <a:r>
                        <a:rPr lang="en-GB" sz="1000"/>
                        <a:t>1</a:t>
                      </a:r>
                      <a:endParaRPr sz="1000"/>
                    </a:p>
                  </a:txBody>
                  <a:tcPr marL="74300" marR="74300" marT="37150" marB="37150">
                    <a:solidFill>
                      <a:srgbClr val="EA9999"/>
                    </a:solidFill>
                  </a:tcPr>
                </a:tc>
                <a:extLst>
                  <a:ext uri="{0D108BD9-81ED-4DB2-BD59-A6C34878D82A}">
                    <a16:rowId xmlns:a16="http://schemas.microsoft.com/office/drawing/2014/main" val="10002"/>
                  </a:ext>
                </a:extLst>
              </a:tr>
              <a:tr h="268150">
                <a:tc>
                  <a:txBody>
                    <a:bodyPr/>
                    <a:lstStyle/>
                    <a:p>
                      <a:pPr marL="0" marR="0" lvl="0" indent="0" algn="ctr" rtl="0">
                        <a:spcBef>
                          <a:spcPts val="0"/>
                        </a:spcBef>
                        <a:spcAft>
                          <a:spcPts val="0"/>
                        </a:spcAft>
                        <a:buNone/>
                      </a:pPr>
                      <a:r>
                        <a:rPr lang="en-GB" sz="1000" u="none" strike="noStrike" cap="none"/>
                        <a:t>High Knees (1 min)</a:t>
                      </a:r>
                      <a:endParaRPr sz="1000"/>
                    </a:p>
                  </a:txBody>
                  <a:tcPr marL="74300" marR="74300" marT="37150" marB="37150">
                    <a:solidFill>
                      <a:srgbClr val="EA9999"/>
                    </a:solidFill>
                  </a:tcPr>
                </a:tc>
                <a:tc>
                  <a:txBody>
                    <a:bodyPr/>
                    <a:lstStyle/>
                    <a:p>
                      <a:pPr marL="0" lvl="0" indent="0" algn="ctr" rtl="0">
                        <a:spcBef>
                          <a:spcPts val="0"/>
                        </a:spcBef>
                        <a:spcAft>
                          <a:spcPts val="0"/>
                        </a:spcAft>
                        <a:buNone/>
                      </a:pPr>
                      <a:r>
                        <a:rPr lang="en-GB" sz="1000"/>
                        <a:t>1</a:t>
                      </a:r>
                      <a:endParaRPr sz="1000"/>
                    </a:p>
                  </a:txBody>
                  <a:tcPr marL="74300" marR="74300" marT="37150" marB="37150">
                    <a:solidFill>
                      <a:srgbClr val="EA9999"/>
                    </a:solidFill>
                  </a:tcPr>
                </a:tc>
                <a:extLst>
                  <a:ext uri="{0D108BD9-81ED-4DB2-BD59-A6C34878D82A}">
                    <a16:rowId xmlns:a16="http://schemas.microsoft.com/office/drawing/2014/main" val="10003"/>
                  </a:ext>
                </a:extLst>
              </a:tr>
              <a:tr h="268150">
                <a:tc>
                  <a:txBody>
                    <a:bodyPr/>
                    <a:lstStyle/>
                    <a:p>
                      <a:pPr marL="0" marR="0" lvl="0" indent="0" algn="ctr" rtl="0">
                        <a:spcBef>
                          <a:spcPts val="0"/>
                        </a:spcBef>
                        <a:spcAft>
                          <a:spcPts val="0"/>
                        </a:spcAft>
                        <a:buNone/>
                      </a:pPr>
                      <a:r>
                        <a:rPr lang="en-GB" sz="1000" u="none" strike="noStrike" cap="none"/>
                        <a:t>Sit-ups x20 </a:t>
                      </a:r>
                      <a:endParaRPr sz="1000"/>
                    </a:p>
                  </a:txBody>
                  <a:tcPr marL="74300" marR="74300" marT="37150" marB="37150">
                    <a:solidFill>
                      <a:srgbClr val="EA9999"/>
                    </a:solidFill>
                  </a:tcPr>
                </a:tc>
                <a:tc>
                  <a:txBody>
                    <a:bodyPr/>
                    <a:lstStyle/>
                    <a:p>
                      <a:pPr marL="0" lvl="0" indent="0" algn="ctr" rtl="0">
                        <a:spcBef>
                          <a:spcPts val="0"/>
                        </a:spcBef>
                        <a:spcAft>
                          <a:spcPts val="0"/>
                        </a:spcAft>
                        <a:buNone/>
                      </a:pPr>
                      <a:r>
                        <a:rPr lang="en-GB" sz="1000"/>
                        <a:t>2</a:t>
                      </a:r>
                      <a:endParaRPr sz="1000"/>
                    </a:p>
                  </a:txBody>
                  <a:tcPr marL="74300" marR="74300" marT="37150" marB="37150">
                    <a:solidFill>
                      <a:srgbClr val="EA9999"/>
                    </a:solidFill>
                  </a:tcPr>
                </a:tc>
                <a:extLst>
                  <a:ext uri="{0D108BD9-81ED-4DB2-BD59-A6C34878D82A}">
                    <a16:rowId xmlns:a16="http://schemas.microsoft.com/office/drawing/2014/main" val="10004"/>
                  </a:ext>
                </a:extLst>
              </a:tr>
              <a:tr h="268150">
                <a:tc>
                  <a:txBody>
                    <a:bodyPr/>
                    <a:lstStyle/>
                    <a:p>
                      <a:pPr marL="0" marR="0" lvl="0" indent="0" algn="ctr" rtl="0">
                        <a:spcBef>
                          <a:spcPts val="0"/>
                        </a:spcBef>
                        <a:spcAft>
                          <a:spcPts val="0"/>
                        </a:spcAft>
                        <a:buNone/>
                      </a:pPr>
                      <a:r>
                        <a:rPr lang="en-GB" sz="1000" u="none" strike="noStrike" cap="none"/>
                        <a:t>Crunches x20</a:t>
                      </a:r>
                      <a:endParaRPr sz="1000"/>
                    </a:p>
                  </a:txBody>
                  <a:tcPr marL="74300" marR="74300" marT="37150" marB="37150">
                    <a:solidFill>
                      <a:srgbClr val="EA9999"/>
                    </a:solidFill>
                  </a:tcPr>
                </a:tc>
                <a:tc>
                  <a:txBody>
                    <a:bodyPr/>
                    <a:lstStyle/>
                    <a:p>
                      <a:pPr marL="0" lvl="0" indent="0" algn="ctr" rtl="0">
                        <a:spcBef>
                          <a:spcPts val="0"/>
                        </a:spcBef>
                        <a:spcAft>
                          <a:spcPts val="0"/>
                        </a:spcAft>
                        <a:buNone/>
                      </a:pPr>
                      <a:r>
                        <a:rPr lang="en-GB" sz="1000"/>
                        <a:t>2</a:t>
                      </a:r>
                      <a:endParaRPr sz="1000"/>
                    </a:p>
                  </a:txBody>
                  <a:tcPr marL="74300" marR="74300" marT="37150" marB="37150">
                    <a:solidFill>
                      <a:srgbClr val="EA9999"/>
                    </a:solidFill>
                  </a:tcPr>
                </a:tc>
                <a:extLst>
                  <a:ext uri="{0D108BD9-81ED-4DB2-BD59-A6C34878D82A}">
                    <a16:rowId xmlns:a16="http://schemas.microsoft.com/office/drawing/2014/main" val="10005"/>
                  </a:ext>
                </a:extLst>
              </a:tr>
              <a:tr h="268150">
                <a:tc>
                  <a:txBody>
                    <a:bodyPr/>
                    <a:lstStyle/>
                    <a:p>
                      <a:pPr marL="0" marR="0" lvl="0" indent="0" algn="ctr" rtl="0">
                        <a:spcBef>
                          <a:spcPts val="0"/>
                        </a:spcBef>
                        <a:spcAft>
                          <a:spcPts val="0"/>
                        </a:spcAft>
                        <a:buNone/>
                      </a:pPr>
                      <a:r>
                        <a:rPr lang="en-GB" sz="1000" u="none" strike="noStrike" cap="none"/>
                        <a:t>Mountain Climbers (1 min)</a:t>
                      </a:r>
                      <a:endParaRPr sz="1000"/>
                    </a:p>
                  </a:txBody>
                  <a:tcPr marL="74300" marR="74300" marT="37150" marB="37150">
                    <a:solidFill>
                      <a:srgbClr val="EA9999"/>
                    </a:solidFill>
                  </a:tcPr>
                </a:tc>
                <a:tc>
                  <a:txBody>
                    <a:bodyPr/>
                    <a:lstStyle/>
                    <a:p>
                      <a:pPr marL="0" lvl="0" indent="0" algn="ctr" rtl="0">
                        <a:spcBef>
                          <a:spcPts val="0"/>
                        </a:spcBef>
                        <a:spcAft>
                          <a:spcPts val="0"/>
                        </a:spcAft>
                        <a:buNone/>
                      </a:pPr>
                      <a:r>
                        <a:rPr lang="en-GB" sz="1000"/>
                        <a:t>1</a:t>
                      </a:r>
                      <a:endParaRPr sz="1000"/>
                    </a:p>
                  </a:txBody>
                  <a:tcPr marL="74300" marR="74300" marT="37150" marB="37150">
                    <a:solidFill>
                      <a:srgbClr val="EA9999"/>
                    </a:solidFill>
                  </a:tcPr>
                </a:tc>
                <a:extLst>
                  <a:ext uri="{0D108BD9-81ED-4DB2-BD59-A6C34878D82A}">
                    <a16:rowId xmlns:a16="http://schemas.microsoft.com/office/drawing/2014/main" val="10006"/>
                  </a:ext>
                </a:extLst>
              </a:tr>
              <a:tr h="268150">
                <a:tc>
                  <a:txBody>
                    <a:bodyPr/>
                    <a:lstStyle/>
                    <a:p>
                      <a:pPr marL="0" marR="0" lvl="0" indent="0" algn="ctr" rtl="0">
                        <a:spcBef>
                          <a:spcPts val="0"/>
                        </a:spcBef>
                        <a:spcAft>
                          <a:spcPts val="0"/>
                        </a:spcAft>
                        <a:buNone/>
                      </a:pPr>
                      <a:r>
                        <a:rPr lang="en-GB" sz="1000" u="none" strike="noStrike" cap="none"/>
                        <a:t>Plank (1 min)</a:t>
                      </a:r>
                      <a:endParaRPr sz="1000"/>
                    </a:p>
                  </a:txBody>
                  <a:tcPr marL="74300" marR="74300" marT="37150" marB="37150">
                    <a:solidFill>
                      <a:srgbClr val="EA9999"/>
                    </a:solidFill>
                  </a:tcPr>
                </a:tc>
                <a:tc>
                  <a:txBody>
                    <a:bodyPr/>
                    <a:lstStyle/>
                    <a:p>
                      <a:pPr marL="0" lvl="0" indent="0" algn="ctr" rtl="0">
                        <a:spcBef>
                          <a:spcPts val="0"/>
                        </a:spcBef>
                        <a:spcAft>
                          <a:spcPts val="0"/>
                        </a:spcAft>
                        <a:buNone/>
                      </a:pPr>
                      <a:r>
                        <a:rPr lang="en-GB" sz="1000"/>
                        <a:t>2</a:t>
                      </a:r>
                      <a:endParaRPr sz="1000"/>
                    </a:p>
                  </a:txBody>
                  <a:tcPr marL="74300" marR="74300" marT="37150" marB="37150">
                    <a:solidFill>
                      <a:srgbClr val="EA9999"/>
                    </a:solidFill>
                  </a:tcPr>
                </a:tc>
                <a:extLst>
                  <a:ext uri="{0D108BD9-81ED-4DB2-BD59-A6C34878D82A}">
                    <a16:rowId xmlns:a16="http://schemas.microsoft.com/office/drawing/2014/main" val="10007"/>
                  </a:ext>
                </a:extLst>
              </a:tr>
              <a:tr h="268150">
                <a:tc>
                  <a:txBody>
                    <a:bodyPr/>
                    <a:lstStyle/>
                    <a:p>
                      <a:pPr marL="0" marR="0" lvl="0" indent="0" algn="ctr" rtl="0">
                        <a:spcBef>
                          <a:spcPts val="0"/>
                        </a:spcBef>
                        <a:spcAft>
                          <a:spcPts val="0"/>
                        </a:spcAft>
                        <a:buNone/>
                      </a:pPr>
                      <a:r>
                        <a:rPr lang="en-GB" sz="1000" u="none" strike="noStrike" cap="none"/>
                        <a:t>Squats x20</a:t>
                      </a:r>
                      <a:endParaRPr sz="1000"/>
                    </a:p>
                  </a:txBody>
                  <a:tcPr marL="74300" marR="74300" marT="37150" marB="37150">
                    <a:solidFill>
                      <a:srgbClr val="EA9999"/>
                    </a:solidFill>
                  </a:tcPr>
                </a:tc>
                <a:tc>
                  <a:txBody>
                    <a:bodyPr/>
                    <a:lstStyle/>
                    <a:p>
                      <a:pPr marL="0" lvl="0" indent="0" algn="ctr" rtl="0">
                        <a:spcBef>
                          <a:spcPts val="0"/>
                        </a:spcBef>
                        <a:spcAft>
                          <a:spcPts val="0"/>
                        </a:spcAft>
                        <a:buNone/>
                      </a:pPr>
                      <a:r>
                        <a:rPr lang="en-GB" sz="1000"/>
                        <a:t>2</a:t>
                      </a:r>
                      <a:endParaRPr sz="1000"/>
                    </a:p>
                  </a:txBody>
                  <a:tcPr marL="74300" marR="74300" marT="37150" marB="37150">
                    <a:solidFill>
                      <a:srgbClr val="EA9999"/>
                    </a:solidFill>
                  </a:tcPr>
                </a:tc>
                <a:extLst>
                  <a:ext uri="{0D108BD9-81ED-4DB2-BD59-A6C34878D82A}">
                    <a16:rowId xmlns:a16="http://schemas.microsoft.com/office/drawing/2014/main" val="10008"/>
                  </a:ext>
                </a:extLst>
              </a:tr>
              <a:tr h="268150">
                <a:tc>
                  <a:txBody>
                    <a:bodyPr/>
                    <a:lstStyle/>
                    <a:p>
                      <a:pPr marL="0" marR="0" lvl="0" indent="0" algn="ctr" rtl="0">
                        <a:spcBef>
                          <a:spcPts val="0"/>
                        </a:spcBef>
                        <a:spcAft>
                          <a:spcPts val="0"/>
                        </a:spcAft>
                        <a:buNone/>
                      </a:pPr>
                      <a:r>
                        <a:rPr lang="en-GB" sz="1000" u="none" strike="noStrike" cap="none"/>
                        <a:t>Squat Jumps x20</a:t>
                      </a:r>
                      <a:endParaRPr sz="1000"/>
                    </a:p>
                  </a:txBody>
                  <a:tcPr marL="74300" marR="74300" marT="37150" marB="37150">
                    <a:solidFill>
                      <a:srgbClr val="EA9999"/>
                    </a:solidFill>
                  </a:tcPr>
                </a:tc>
                <a:tc>
                  <a:txBody>
                    <a:bodyPr/>
                    <a:lstStyle/>
                    <a:p>
                      <a:pPr marL="0" lvl="0" indent="0" algn="ctr" rtl="0">
                        <a:spcBef>
                          <a:spcPts val="0"/>
                        </a:spcBef>
                        <a:spcAft>
                          <a:spcPts val="0"/>
                        </a:spcAft>
                        <a:buNone/>
                      </a:pPr>
                      <a:r>
                        <a:rPr lang="en-GB" sz="1000"/>
                        <a:t>2</a:t>
                      </a:r>
                      <a:endParaRPr sz="1000"/>
                    </a:p>
                  </a:txBody>
                  <a:tcPr marL="74300" marR="74300" marT="37150" marB="37150">
                    <a:solidFill>
                      <a:srgbClr val="EA9999"/>
                    </a:solidFill>
                  </a:tcPr>
                </a:tc>
                <a:extLst>
                  <a:ext uri="{0D108BD9-81ED-4DB2-BD59-A6C34878D82A}">
                    <a16:rowId xmlns:a16="http://schemas.microsoft.com/office/drawing/2014/main" val="10009"/>
                  </a:ext>
                </a:extLst>
              </a:tr>
              <a:tr h="268150">
                <a:tc>
                  <a:txBody>
                    <a:bodyPr/>
                    <a:lstStyle/>
                    <a:p>
                      <a:pPr marL="0" marR="0" lvl="0" indent="0" algn="ctr" rtl="0">
                        <a:spcBef>
                          <a:spcPts val="0"/>
                        </a:spcBef>
                        <a:spcAft>
                          <a:spcPts val="0"/>
                        </a:spcAft>
                        <a:buNone/>
                      </a:pPr>
                      <a:r>
                        <a:rPr lang="en-GB" sz="1000" u="none" strike="noStrike" cap="none"/>
                        <a:t>Burpees x15</a:t>
                      </a:r>
                      <a:endParaRPr sz="1000"/>
                    </a:p>
                  </a:txBody>
                  <a:tcPr marL="74300" marR="74300" marT="37150" marB="37150">
                    <a:solidFill>
                      <a:srgbClr val="EA9999"/>
                    </a:solidFill>
                  </a:tcPr>
                </a:tc>
                <a:tc>
                  <a:txBody>
                    <a:bodyPr/>
                    <a:lstStyle/>
                    <a:p>
                      <a:pPr marL="0" lvl="0" indent="0" algn="ctr" rtl="0">
                        <a:spcBef>
                          <a:spcPts val="0"/>
                        </a:spcBef>
                        <a:spcAft>
                          <a:spcPts val="0"/>
                        </a:spcAft>
                        <a:buNone/>
                      </a:pPr>
                      <a:r>
                        <a:rPr lang="en-GB" sz="1000"/>
                        <a:t>1</a:t>
                      </a:r>
                      <a:endParaRPr sz="1000"/>
                    </a:p>
                  </a:txBody>
                  <a:tcPr marL="74300" marR="74300" marT="37150" marB="37150">
                    <a:solidFill>
                      <a:srgbClr val="EA9999"/>
                    </a:solidFill>
                  </a:tcPr>
                </a:tc>
                <a:extLst>
                  <a:ext uri="{0D108BD9-81ED-4DB2-BD59-A6C34878D82A}">
                    <a16:rowId xmlns:a16="http://schemas.microsoft.com/office/drawing/2014/main" val="10010"/>
                  </a:ext>
                </a:extLst>
              </a:tr>
              <a:tr h="268150">
                <a:tc>
                  <a:txBody>
                    <a:bodyPr/>
                    <a:lstStyle/>
                    <a:p>
                      <a:pPr marL="0" marR="0" lvl="0" indent="0" algn="ctr" rtl="0">
                        <a:spcBef>
                          <a:spcPts val="0"/>
                        </a:spcBef>
                        <a:spcAft>
                          <a:spcPts val="0"/>
                        </a:spcAft>
                        <a:buNone/>
                      </a:pPr>
                      <a:r>
                        <a:rPr lang="en-GB" sz="1000" u="none" strike="noStrike" cap="none"/>
                        <a:t>Press Ups x10</a:t>
                      </a:r>
                      <a:endParaRPr sz="1000"/>
                    </a:p>
                  </a:txBody>
                  <a:tcPr marL="74300" marR="74300" marT="37150" marB="37150">
                    <a:solidFill>
                      <a:srgbClr val="EA9999"/>
                    </a:solidFill>
                  </a:tcPr>
                </a:tc>
                <a:tc>
                  <a:txBody>
                    <a:bodyPr/>
                    <a:lstStyle/>
                    <a:p>
                      <a:pPr marL="0" lvl="0" indent="0" algn="ctr" rtl="0">
                        <a:spcBef>
                          <a:spcPts val="0"/>
                        </a:spcBef>
                        <a:spcAft>
                          <a:spcPts val="0"/>
                        </a:spcAft>
                        <a:buNone/>
                      </a:pPr>
                      <a:r>
                        <a:rPr lang="en-GB" sz="1000"/>
                        <a:t>2</a:t>
                      </a:r>
                      <a:endParaRPr sz="1000"/>
                    </a:p>
                  </a:txBody>
                  <a:tcPr marL="74300" marR="74300" marT="37150" marB="37150">
                    <a:solidFill>
                      <a:srgbClr val="EA9999"/>
                    </a:solidFill>
                  </a:tcPr>
                </a:tc>
                <a:extLst>
                  <a:ext uri="{0D108BD9-81ED-4DB2-BD59-A6C34878D82A}">
                    <a16:rowId xmlns:a16="http://schemas.microsoft.com/office/drawing/2014/main" val="10011"/>
                  </a:ext>
                </a:extLst>
              </a:tr>
              <a:tr h="268150">
                <a:tc>
                  <a:txBody>
                    <a:bodyPr/>
                    <a:lstStyle/>
                    <a:p>
                      <a:pPr marL="0" marR="0" lvl="0" indent="0" algn="ctr" rtl="0">
                        <a:spcBef>
                          <a:spcPts val="0"/>
                        </a:spcBef>
                        <a:spcAft>
                          <a:spcPts val="0"/>
                        </a:spcAft>
                        <a:buNone/>
                      </a:pPr>
                      <a:r>
                        <a:rPr lang="en-GB" sz="1000" u="none" strike="noStrike" cap="none"/>
                        <a:t>Bicep Curl x20</a:t>
                      </a:r>
                      <a:endParaRPr sz="1000"/>
                    </a:p>
                  </a:txBody>
                  <a:tcPr marL="74300" marR="74300" marT="37150" marB="37150">
                    <a:solidFill>
                      <a:srgbClr val="EA9999"/>
                    </a:solidFill>
                  </a:tcPr>
                </a:tc>
                <a:tc>
                  <a:txBody>
                    <a:bodyPr/>
                    <a:lstStyle/>
                    <a:p>
                      <a:pPr marL="0" lvl="0" indent="0" algn="ctr" rtl="0">
                        <a:spcBef>
                          <a:spcPts val="0"/>
                        </a:spcBef>
                        <a:spcAft>
                          <a:spcPts val="0"/>
                        </a:spcAft>
                        <a:buNone/>
                      </a:pPr>
                      <a:r>
                        <a:rPr lang="en-GB" sz="1000" dirty="0"/>
                        <a:t>2</a:t>
                      </a:r>
                      <a:endParaRPr sz="1000" dirty="0"/>
                    </a:p>
                  </a:txBody>
                  <a:tcPr marL="74300" marR="74300" marT="37150" marB="37150">
                    <a:solidFill>
                      <a:srgbClr val="EA9999"/>
                    </a:solidFill>
                  </a:tcPr>
                </a:tc>
                <a:extLst>
                  <a:ext uri="{0D108BD9-81ED-4DB2-BD59-A6C34878D82A}">
                    <a16:rowId xmlns:a16="http://schemas.microsoft.com/office/drawing/2014/main" val="10012"/>
                  </a:ext>
                </a:extLst>
              </a:tr>
            </a:tbl>
          </a:graphicData>
        </a:graphic>
      </p:graphicFrame>
      <p:sp>
        <p:nvSpPr>
          <p:cNvPr id="5" name="Google Shape;143;p22">
            <a:extLst>
              <a:ext uri="{FF2B5EF4-FFF2-40B4-BE49-F238E27FC236}">
                <a16:creationId xmlns:a16="http://schemas.microsoft.com/office/drawing/2014/main" id="{C7A78012-598A-4AC9-B6A6-7D3A08FB7DB7}"/>
              </a:ext>
            </a:extLst>
          </p:cNvPr>
          <p:cNvSpPr txBox="1"/>
          <p:nvPr/>
        </p:nvSpPr>
        <p:spPr>
          <a:xfrm>
            <a:off x="2895336" y="4889190"/>
            <a:ext cx="5241600" cy="590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400" b="1" dirty="0">
                <a:solidFill>
                  <a:srgbClr val="FF0000"/>
                </a:solidFill>
                <a:latin typeface="Happy Monkey"/>
                <a:ea typeface="Happy Monkey"/>
                <a:cs typeface="Happy Monkey"/>
                <a:sym typeface="Happy Monkey"/>
              </a:rPr>
              <a:t>How many goals did you score?</a:t>
            </a:r>
            <a:endParaRPr sz="2400" b="1" dirty="0">
              <a:solidFill>
                <a:srgbClr val="FF0000"/>
              </a:solidFill>
              <a:latin typeface="Happy Monkey"/>
              <a:ea typeface="Happy Monkey"/>
              <a:cs typeface="Happy Monkey"/>
              <a:sym typeface="Happy Monkey"/>
            </a:endParaRPr>
          </a:p>
          <a:p>
            <a:pPr marL="0" lvl="0" indent="0" algn="l" rtl="0">
              <a:spcBef>
                <a:spcPts val="0"/>
              </a:spcBef>
              <a:spcAft>
                <a:spcPts val="0"/>
              </a:spcAft>
              <a:buNone/>
            </a:pPr>
            <a:endParaRPr sz="1800" b="1" dirty="0">
              <a:solidFill>
                <a:srgbClr val="FF9900"/>
              </a:solidFill>
              <a:latin typeface="Happy Monkey"/>
              <a:ea typeface="Happy Monkey"/>
              <a:cs typeface="Happy Monkey"/>
              <a:sym typeface="Happy Monkey"/>
            </a:endParaRPr>
          </a:p>
        </p:txBody>
      </p:sp>
      <p:pic>
        <p:nvPicPr>
          <p:cNvPr id="6" name="Google Shape;145;p22">
            <a:extLst>
              <a:ext uri="{FF2B5EF4-FFF2-40B4-BE49-F238E27FC236}">
                <a16:creationId xmlns:a16="http://schemas.microsoft.com/office/drawing/2014/main" id="{6E5F9AA0-0711-43F6-AAF1-A4ECC1F5A944}"/>
              </a:ext>
            </a:extLst>
          </p:cNvPr>
          <p:cNvPicPr preferRelativeResize="0"/>
          <p:nvPr/>
        </p:nvPicPr>
        <p:blipFill rotWithShape="1">
          <a:blip r:embed="rId2">
            <a:alphaModFix/>
          </a:blip>
          <a:srcRect l="23662" t="10063" r="34808"/>
          <a:stretch/>
        </p:blipFill>
        <p:spPr>
          <a:xfrm>
            <a:off x="-253165" y="2745765"/>
            <a:ext cx="1899950" cy="2734125"/>
          </a:xfrm>
          <a:prstGeom prst="rect">
            <a:avLst/>
          </a:prstGeom>
          <a:noFill/>
          <a:ln>
            <a:noFill/>
          </a:ln>
        </p:spPr>
      </p:pic>
    </p:spTree>
    <p:extLst>
      <p:ext uri="{BB962C8B-B14F-4D97-AF65-F5344CB8AC3E}">
        <p14:creationId xmlns:p14="http://schemas.microsoft.com/office/powerpoint/2010/main" val="32458970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572217A1EA3764E9FF6DC0EB7602D9F" ma:contentTypeVersion="15" ma:contentTypeDescription="Create a new document." ma:contentTypeScope="" ma:versionID="b36b9dac70a237848968b889dfc4dcd1">
  <xsd:schema xmlns:xsd="http://www.w3.org/2001/XMLSchema" xmlns:xs="http://www.w3.org/2001/XMLSchema" xmlns:p="http://schemas.microsoft.com/office/2006/metadata/properties" xmlns:ns3="c287f92b-da0e-4a4f-86cf-20820016fc2e" xmlns:ns4="41444141-024a-4483-86ef-0a0cfe402f02" targetNamespace="http://schemas.microsoft.com/office/2006/metadata/properties" ma:root="true" ma:fieldsID="c5ce4685b135f7b676d0022d6bb05989" ns3:_="" ns4:_="">
    <xsd:import namespace="c287f92b-da0e-4a4f-86cf-20820016fc2e"/>
    <xsd:import namespace="41444141-024a-4483-86ef-0a0cfe402f02"/>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AutoKeyPoints" minOccurs="0"/>
                <xsd:element ref="ns3:MediaServiceKeyPoints" minOccurs="0"/>
                <xsd:element ref="ns3:MediaServiceLocation" minOccurs="0"/>
                <xsd:element ref="ns3:MediaLengthInSecond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87f92b-da0e-4a4f-86cf-20820016fc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1444141-024a-4483-86ef-0a0cfe402f02"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c287f92b-da0e-4a4f-86cf-20820016fc2e" xsi:nil="true"/>
  </documentManagement>
</p:properties>
</file>

<file path=customXml/itemProps1.xml><?xml version="1.0" encoding="utf-8"?>
<ds:datastoreItem xmlns:ds="http://schemas.openxmlformats.org/officeDocument/2006/customXml" ds:itemID="{ACEE2B95-FEE8-46C8-8BAD-29FDD67A43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287f92b-da0e-4a4f-86cf-20820016fc2e"/>
    <ds:schemaRef ds:uri="41444141-024a-4483-86ef-0a0cfe402f0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E70951F-EF00-4630-B82D-028FCD80BED8}">
  <ds:schemaRefs>
    <ds:schemaRef ds:uri="http://schemas.microsoft.com/sharepoint/v3/contenttype/forms"/>
  </ds:schemaRefs>
</ds:datastoreItem>
</file>

<file path=customXml/itemProps3.xml><?xml version="1.0" encoding="utf-8"?>
<ds:datastoreItem xmlns:ds="http://schemas.openxmlformats.org/officeDocument/2006/customXml" ds:itemID="{E9C51004-BA8C-47B2-B178-0D03D70AFD09}">
  <ds:schemaRefs>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http://purl.org/dc/dcmitype/"/>
    <ds:schemaRef ds:uri="41444141-024a-4483-86ef-0a0cfe402f02"/>
    <ds:schemaRef ds:uri="c287f92b-da0e-4a4f-86cf-20820016fc2e"/>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1882</TotalTime>
  <Words>770</Words>
  <Application>Microsoft Office PowerPoint</Application>
  <PresentationFormat>Widescreen</PresentationFormat>
  <Paragraphs>214</Paragraphs>
  <Slides>12</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Calibri</vt:lpstr>
      <vt:lpstr>Calibri Light</vt:lpstr>
      <vt:lpstr>Century Gothic</vt:lpstr>
      <vt:lpstr>Gill Sans MT</vt:lpstr>
      <vt:lpstr>Happy Monkey</vt:lpstr>
      <vt:lpstr>Malgun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Miss Glynn</dc:creator>
  <cp:lastModifiedBy>Miss Taylor</cp:lastModifiedBy>
  <cp:revision>31</cp:revision>
  <cp:lastPrinted>2022-09-01T06:11:12Z</cp:lastPrinted>
  <dcterms:created xsi:type="dcterms:W3CDTF">2022-08-27T09:44:36Z</dcterms:created>
  <dcterms:modified xsi:type="dcterms:W3CDTF">2023-06-30T12:52:38Z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0x010100E572217A1EA3764E9FF6DC0EB7602D9F</vt:lpwstr>
  </property>
</Properties>
</file>